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0" r:id="rId4"/>
    <p:sldId id="258" r:id="rId5"/>
    <p:sldId id="277" r:id="rId6"/>
    <p:sldId id="261" r:id="rId7"/>
    <p:sldId id="262" r:id="rId8"/>
    <p:sldId id="263" r:id="rId9"/>
    <p:sldId id="264" r:id="rId10"/>
    <p:sldId id="278" r:id="rId11"/>
    <p:sldId id="279" r:id="rId12"/>
    <p:sldId id="280" r:id="rId13"/>
    <p:sldId id="281" r:id="rId14"/>
    <p:sldId id="282" r:id="rId15"/>
    <p:sldId id="291" r:id="rId16"/>
    <p:sldId id="283" r:id="rId17"/>
    <p:sldId id="275" r:id="rId18"/>
    <p:sldId id="292" r:id="rId19"/>
    <p:sldId id="284" r:id="rId20"/>
    <p:sldId id="293" r:id="rId21"/>
    <p:sldId id="285" r:id="rId22"/>
    <p:sldId id="286" r:id="rId23"/>
    <p:sldId id="294" r:id="rId24"/>
    <p:sldId id="287" r:id="rId25"/>
    <p:sldId id="289" r:id="rId26"/>
    <p:sldId id="296" r:id="rId27"/>
    <p:sldId id="297" r:id="rId28"/>
    <p:sldId id="259" r:id="rId29"/>
    <p:sldId id="276"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9286" autoAdjust="0"/>
  </p:normalViewPr>
  <p:slideViewPr>
    <p:cSldViewPr>
      <p:cViewPr varScale="1">
        <p:scale>
          <a:sx n="104" d="100"/>
          <a:sy n="104" d="100"/>
        </p:scale>
        <p:origin x="1824" y="72"/>
      </p:cViewPr>
      <p:guideLst>
        <p:guide orient="horz" pos="2160"/>
        <p:guide pos="2880"/>
      </p:guideLst>
    </p:cSldViewPr>
  </p:slideViewPr>
  <p:outlineViewPr>
    <p:cViewPr>
      <p:scale>
        <a:sx n="33" d="100"/>
        <a:sy n="33" d="100"/>
      </p:scale>
      <p:origin x="0" y="-73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BFE71-33E1-4B7D-B229-FD9B356065FC}" type="datetimeFigureOut">
              <a:rPr lang="zh-TW" altLang="en-US" smtClean="0"/>
              <a:t>2020/3/30</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4C6A0-91B2-4476-BE66-B1533D4D255A}" type="slidenum">
              <a:rPr lang="zh-TW" altLang="en-US" smtClean="0"/>
              <a:t>‹#›</a:t>
            </a:fld>
            <a:endParaRPr lang="zh-TW" altLang="en-US"/>
          </a:p>
        </p:txBody>
      </p:sp>
    </p:spTree>
    <p:extLst>
      <p:ext uri="{BB962C8B-B14F-4D97-AF65-F5344CB8AC3E}">
        <p14:creationId xmlns:p14="http://schemas.microsoft.com/office/powerpoint/2010/main" val="33896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大家好，今天要報告的</a:t>
            </a:r>
            <a:r>
              <a:rPr lang="en-US" altLang="zh-TW" dirty="0" smtClean="0"/>
              <a:t>paper</a:t>
            </a:r>
            <a:r>
              <a:rPr lang="zh-TW" altLang="en-US" dirty="0" smtClean="0"/>
              <a:t>主要它們用理想化模式探討在颱風眼牆的潛熱加熱、輻射加熱還有在</a:t>
            </a:r>
            <a:r>
              <a:rPr lang="en-US" altLang="zh-TW" dirty="0" smtClean="0"/>
              <a:t>canopy</a:t>
            </a:r>
            <a:r>
              <a:rPr lang="zh-TW" altLang="en-US" dirty="0" smtClean="0"/>
              <a:t>的輻射加熱</a:t>
            </a:r>
            <a:r>
              <a:rPr lang="en-US" altLang="zh-TW" dirty="0" smtClean="0"/>
              <a:t>DC</a:t>
            </a:r>
            <a:r>
              <a:rPr lang="zh-TW" altLang="en-US" dirty="0" smtClean="0"/>
              <a:t>，對颱風次環流的影響。作者是</a:t>
            </a:r>
            <a:r>
              <a:rPr lang="en-US" altLang="zh-TW" dirty="0" smtClean="0"/>
              <a:t>Rebecca</a:t>
            </a:r>
            <a:r>
              <a:rPr lang="zh-TW" altLang="en-US" dirty="0" smtClean="0"/>
              <a:t>與</a:t>
            </a:r>
            <a:r>
              <a:rPr lang="en-US" altLang="zh-TW" dirty="0" smtClean="0"/>
              <a:t>David</a:t>
            </a:r>
            <a:r>
              <a:rPr lang="zh-TW" altLang="en-US" dirty="0" smtClean="0"/>
              <a:t>於</a:t>
            </a:r>
            <a:r>
              <a:rPr lang="en-US" altLang="zh-TW" dirty="0" smtClean="0"/>
              <a:t>2019</a:t>
            </a:r>
            <a:r>
              <a:rPr lang="zh-TW" altLang="en-US" dirty="0" smtClean="0"/>
              <a:t>年發表於</a:t>
            </a:r>
            <a:r>
              <a:rPr lang="en-US" altLang="zh-TW" dirty="0" smtClean="0"/>
              <a:t>JAS</a:t>
            </a:r>
            <a:r>
              <a:rPr lang="zh-TW" altLang="en-US" dirty="0" smtClean="0"/>
              <a:t>的文章。</a:t>
            </a:r>
            <a:r>
              <a:rPr lang="en-US" altLang="zh-TW" dirty="0" smtClean="0"/>
              <a:t>Canopy</a:t>
            </a:r>
            <a:r>
              <a:rPr lang="zh-TW" altLang="en-US" dirty="0" smtClean="0"/>
              <a:t>紙的就是颱風最頂層雲蓋的區域。</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a:t>
            </a:fld>
            <a:endParaRPr lang="zh-TW" altLang="en-US"/>
          </a:p>
        </p:txBody>
      </p:sp>
    </p:spTree>
    <p:extLst>
      <p:ext uri="{BB962C8B-B14F-4D97-AF65-F5344CB8AC3E}">
        <p14:creationId xmlns:p14="http://schemas.microsoft.com/office/powerpoint/2010/main" val="305874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過</a:t>
            </a:r>
            <a:r>
              <a:rPr lang="en-US" altLang="zh-TW" dirty="0" smtClean="0"/>
              <a:t>6</a:t>
            </a:r>
            <a:r>
              <a:rPr lang="zh-TW" altLang="en-US" dirty="0" smtClean="0"/>
              <a:t>個小時後，潛熱加熱為</a:t>
            </a:r>
            <a:r>
              <a:rPr lang="en-US" altLang="zh-TW" dirty="0" smtClean="0"/>
              <a:t>0</a:t>
            </a:r>
            <a:r>
              <a:rPr lang="zh-TW" altLang="en-US" dirty="0" smtClean="0"/>
              <a:t>，這時</a:t>
            </a:r>
            <a:r>
              <a:rPr lang="en-US" altLang="zh-TW" dirty="0" smtClean="0"/>
              <a:t>theta‘</a:t>
            </a:r>
            <a:r>
              <a:rPr lang="zh-TW" altLang="en-US" dirty="0" smtClean="0"/>
              <a:t>反應到先前的時間，眼牆是升溫的。而</a:t>
            </a:r>
            <a:r>
              <a:rPr lang="en-US" altLang="zh-TW" dirty="0" smtClean="0"/>
              <a:t>w’</a:t>
            </a:r>
            <a:r>
              <a:rPr lang="zh-TW" altLang="en-US" dirty="0" smtClean="0"/>
              <a:t>已經大輻消失，只剩下</a:t>
            </a:r>
            <a:r>
              <a:rPr lang="en-US" altLang="zh-TW" dirty="0" smtClean="0"/>
              <a:t>12</a:t>
            </a:r>
            <a:r>
              <a:rPr lang="zh-TW" altLang="en-US" dirty="0" smtClean="0"/>
              <a:t>到</a:t>
            </a:r>
            <a:r>
              <a:rPr lang="en-US" altLang="zh-TW" dirty="0" smtClean="0"/>
              <a:t>15</a:t>
            </a:r>
            <a:r>
              <a:rPr lang="zh-TW" altLang="en-US" dirty="0" smtClean="0"/>
              <a:t>公里附近還有一點上升，在</a:t>
            </a:r>
            <a:r>
              <a:rPr lang="en-US" altLang="zh-TW" dirty="0" smtClean="0"/>
              <a:t>15</a:t>
            </a:r>
            <a:r>
              <a:rPr lang="zh-TW" altLang="en-US" dirty="0" smtClean="0"/>
              <a:t>公里有</a:t>
            </a:r>
            <a:r>
              <a:rPr lang="en-US" altLang="zh-TW" dirty="0" smtClean="0"/>
              <a:t>outflow</a:t>
            </a:r>
            <a:r>
              <a:rPr lang="zh-TW" altLang="en-US" dirty="0" smtClean="0"/>
              <a:t>，</a:t>
            </a:r>
            <a:r>
              <a:rPr lang="en-US" altLang="zh-TW" dirty="0" smtClean="0"/>
              <a:t>12</a:t>
            </a:r>
            <a:r>
              <a:rPr lang="zh-TW" altLang="en-US" dirty="0" smtClean="0"/>
              <a:t>公里有</a:t>
            </a:r>
            <a:r>
              <a:rPr lang="en-US" altLang="zh-TW" dirty="0" smtClean="0"/>
              <a:t>inflow</a:t>
            </a:r>
            <a:r>
              <a:rPr lang="zh-TW" altLang="en-US" dirty="0" smtClean="0"/>
              <a:t>，次環流減弱剩下高層。</a:t>
            </a:r>
            <a:r>
              <a:rPr lang="en-US" altLang="zh-TW" dirty="0" smtClean="0"/>
              <a:t>V’</a:t>
            </a:r>
            <a:r>
              <a:rPr lang="zh-TW" altLang="en-US" dirty="0" smtClean="0"/>
              <a:t>反應的是稍早時間的情況，高層因為</a:t>
            </a:r>
            <a:r>
              <a:rPr lang="en-US" altLang="zh-TW" dirty="0" smtClean="0"/>
              <a:t>outflow</a:t>
            </a:r>
            <a:r>
              <a:rPr lang="zh-TW" altLang="en-US" dirty="0" smtClean="0"/>
              <a:t>，有順鐘向偏轉的環流，低層有</a:t>
            </a:r>
            <a:r>
              <a:rPr lang="en-US" altLang="zh-TW" dirty="0" smtClean="0"/>
              <a:t>inflow</a:t>
            </a:r>
            <a:r>
              <a:rPr lang="zh-TW" altLang="en-US" dirty="0" smtClean="0"/>
              <a:t>，有逆鐘向偏轉的環流。</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10</a:t>
            </a:fld>
            <a:endParaRPr lang="zh-TW" altLang="en-US"/>
          </a:p>
        </p:txBody>
      </p:sp>
    </p:spTree>
    <p:extLst>
      <p:ext uri="{BB962C8B-B14F-4D97-AF65-F5344CB8AC3E}">
        <p14:creationId xmlns:p14="http://schemas.microsoft.com/office/powerpoint/2010/main" val="406253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那在眼牆</a:t>
            </a:r>
            <a:r>
              <a:rPr lang="en-US" altLang="zh-TW" dirty="0" smtClean="0"/>
              <a:t>cooling</a:t>
            </a:r>
            <a:r>
              <a:rPr lang="zh-TW" altLang="en-US" dirty="0" smtClean="0"/>
              <a:t>最強的時候，</a:t>
            </a:r>
            <a:r>
              <a:rPr lang="en-US" altLang="zh-TW" dirty="0" smtClean="0"/>
              <a:t>theta’ </a:t>
            </a:r>
            <a:r>
              <a:rPr lang="zh-TW" altLang="en-US" dirty="0" smtClean="0"/>
              <a:t>在眼牆變成是降溫，但是還沒到降溫最強的時候。</a:t>
            </a:r>
            <a:r>
              <a:rPr lang="en-US" altLang="zh-TW" dirty="0" smtClean="0"/>
              <a:t>w’</a:t>
            </a:r>
            <a:r>
              <a:rPr lang="zh-TW" altLang="en-US" dirty="0" smtClean="0"/>
              <a:t>跟</a:t>
            </a:r>
            <a:r>
              <a:rPr lang="en-US" altLang="zh-TW" dirty="0" smtClean="0"/>
              <a:t>u‘</a:t>
            </a:r>
            <a:r>
              <a:rPr lang="zh-TW" altLang="en-US" dirty="0" smtClean="0"/>
              <a:t>次環流變成跟剛剛相反，眼牆下沉，在眼與外側有補償的上升，高層變成</a:t>
            </a:r>
            <a:r>
              <a:rPr lang="en-US" altLang="zh-TW" dirty="0" smtClean="0"/>
              <a:t>inflow</a:t>
            </a:r>
            <a:r>
              <a:rPr lang="zh-TW" altLang="en-US" dirty="0" smtClean="0"/>
              <a:t>，低層變成</a:t>
            </a:r>
            <a:r>
              <a:rPr lang="en-US" altLang="zh-TW" dirty="0" smtClean="0"/>
              <a:t>outflow</a:t>
            </a:r>
            <a:r>
              <a:rPr lang="zh-TW" altLang="en-US" dirty="0" smtClean="0"/>
              <a:t>。</a:t>
            </a:r>
            <a:r>
              <a:rPr lang="en-US" altLang="zh-TW" dirty="0" smtClean="0"/>
              <a:t>v’</a:t>
            </a:r>
            <a:r>
              <a:rPr lang="zh-TW" altLang="en-US" dirty="0" smtClean="0"/>
              <a:t>也開始有反應，變成高層是逆鐘向環流，低層順鐘向環流，基本上</a:t>
            </a:r>
            <a:r>
              <a:rPr lang="en-US" altLang="zh-TW" dirty="0" smtClean="0"/>
              <a:t>u’</a:t>
            </a:r>
            <a:r>
              <a:rPr lang="zh-TW" altLang="en-US" dirty="0" smtClean="0"/>
              <a:t>、</a:t>
            </a:r>
            <a:r>
              <a:rPr lang="en-US" altLang="zh-TW" dirty="0" smtClean="0"/>
              <a:t>v‘</a:t>
            </a:r>
            <a:r>
              <a:rPr lang="zh-TW" altLang="en-US" dirty="0" smtClean="0"/>
              <a:t>會是反相位，</a:t>
            </a:r>
            <a:r>
              <a:rPr lang="en-US" altLang="zh-TW" dirty="0" smtClean="0"/>
              <a:t>out</a:t>
            </a:r>
            <a:r>
              <a:rPr lang="zh-TW" altLang="en-US" dirty="0" smtClean="0"/>
              <a:t> </a:t>
            </a:r>
            <a:r>
              <a:rPr lang="en-US" altLang="zh-TW" dirty="0" smtClean="0"/>
              <a:t>of</a:t>
            </a:r>
            <a:r>
              <a:rPr lang="zh-TW" altLang="en-US" dirty="0" smtClean="0"/>
              <a:t> </a:t>
            </a:r>
            <a:r>
              <a:rPr lang="en-US" altLang="zh-TW" dirty="0" smtClean="0"/>
              <a:t>phase</a:t>
            </a:r>
            <a:r>
              <a:rPr lang="zh-TW" altLang="en-US" dirty="0" smtClean="0"/>
              <a:t>的對應關係。在以上三個時間點，很少看到波動。</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11</a:t>
            </a:fld>
            <a:endParaRPr lang="zh-TW" altLang="en-US"/>
          </a:p>
        </p:txBody>
      </p:sp>
    </p:spTree>
    <p:extLst>
      <p:ext uri="{BB962C8B-B14F-4D97-AF65-F5344CB8AC3E}">
        <p14:creationId xmlns:p14="http://schemas.microsoft.com/office/powerpoint/2010/main" val="334624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再來是討論眼牆的輻射熱造成的次環流反應。作者選了</a:t>
            </a:r>
            <a:r>
              <a:rPr lang="en-US" altLang="zh-TW" dirty="0" smtClean="0"/>
              <a:t>4</a:t>
            </a:r>
            <a:r>
              <a:rPr lang="zh-TW" altLang="en-US" dirty="0" smtClean="0"/>
              <a:t>個時間點，依序是日出，太陽正在上升中的早上，正中午，日落。</a:t>
            </a:r>
            <a:endParaRPr lang="en-US" altLang="zh-TW" dirty="0" smtClean="0"/>
          </a:p>
          <a:p>
            <a:r>
              <a:rPr lang="zh-TW" altLang="en-US" dirty="0" smtClean="0"/>
              <a:t>日出的時候，輻射熱是</a:t>
            </a:r>
            <a:r>
              <a:rPr lang="en-US" altLang="zh-TW" dirty="0" smtClean="0"/>
              <a:t>cooling</a:t>
            </a:r>
            <a:r>
              <a:rPr lang="zh-TW" altLang="en-US" dirty="0" smtClean="0"/>
              <a:t>一段時間，眼牆的</a:t>
            </a:r>
            <a:r>
              <a:rPr lang="en-US" altLang="zh-TW" dirty="0" smtClean="0"/>
              <a:t>theta‘</a:t>
            </a:r>
            <a:r>
              <a:rPr lang="zh-TW" altLang="en-US" dirty="0" smtClean="0"/>
              <a:t>是下降的，只在最高層、底層升溫。次環流的部分是眼牆下沉，眼跟外側上升，高層</a:t>
            </a:r>
            <a:r>
              <a:rPr lang="en-US" altLang="zh-TW" dirty="0" smtClean="0"/>
              <a:t>inflow</a:t>
            </a:r>
            <a:r>
              <a:rPr lang="zh-TW" altLang="en-US" dirty="0" smtClean="0"/>
              <a:t>、低層</a:t>
            </a:r>
            <a:r>
              <a:rPr lang="en-US" altLang="zh-TW" dirty="0" smtClean="0"/>
              <a:t>outflow</a:t>
            </a:r>
            <a:r>
              <a:rPr lang="zh-TW" altLang="en-US" dirty="0" smtClean="0"/>
              <a:t>。</a:t>
            </a:r>
            <a:r>
              <a:rPr lang="en-US" altLang="zh-TW" dirty="0" smtClean="0"/>
              <a:t>V’</a:t>
            </a:r>
            <a:r>
              <a:rPr lang="zh-TW" altLang="en-US" dirty="0" smtClean="0"/>
              <a:t>的部分高層是逆鐘向環流，低層是順鐘向，眼的部分是相反，跟</a:t>
            </a:r>
            <a:r>
              <a:rPr lang="en-US" altLang="zh-TW" dirty="0" smtClean="0"/>
              <a:t>u‘</a:t>
            </a:r>
            <a:r>
              <a:rPr lang="zh-TW" altLang="en-US" dirty="0" smtClean="0"/>
              <a:t>的</a:t>
            </a:r>
            <a:r>
              <a:rPr lang="en-US" altLang="zh-TW" dirty="0" smtClean="0"/>
              <a:t>pattern</a:t>
            </a:r>
            <a:r>
              <a:rPr lang="zh-TW" altLang="en-US" dirty="0" smtClean="0"/>
              <a:t>是對應的。在這邊要注意的是，在</a:t>
            </a:r>
            <a:r>
              <a:rPr lang="en-US" altLang="zh-TW" dirty="0" smtClean="0"/>
              <a:t>w’</a:t>
            </a:r>
            <a:r>
              <a:rPr lang="zh-TW" altLang="en-US" dirty="0" smtClean="0"/>
              <a:t> </a:t>
            </a:r>
            <a:r>
              <a:rPr lang="en-US" altLang="zh-TW" dirty="0" smtClean="0"/>
              <a:t>180</a:t>
            </a:r>
            <a:r>
              <a:rPr lang="zh-TW" altLang="en-US" dirty="0" smtClean="0"/>
              <a:t>公里到</a:t>
            </a:r>
            <a:r>
              <a:rPr lang="en-US" altLang="zh-TW" dirty="0" smtClean="0"/>
              <a:t>620</a:t>
            </a:r>
            <a:r>
              <a:rPr lang="zh-TW" altLang="en-US" dirty="0" smtClean="0"/>
              <a:t>公里處，有正負相間的重力波產生。這個重力波是上一個日落在眼牆產生的，到各天日出差不多傳到</a:t>
            </a:r>
            <a:r>
              <a:rPr lang="en-US" altLang="zh-TW" dirty="0" smtClean="0"/>
              <a:t>180</a:t>
            </a:r>
            <a:r>
              <a:rPr lang="zh-TW" altLang="en-US" dirty="0" smtClean="0"/>
              <a:t>公里到</a:t>
            </a:r>
            <a:r>
              <a:rPr lang="en-US" altLang="zh-TW" dirty="0" smtClean="0"/>
              <a:t>620</a:t>
            </a:r>
            <a:r>
              <a:rPr lang="zh-TW" altLang="en-US" dirty="0" smtClean="0"/>
              <a:t>公里。</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12</a:t>
            </a:fld>
            <a:endParaRPr lang="zh-TW" altLang="en-US"/>
          </a:p>
        </p:txBody>
      </p:sp>
    </p:spTree>
    <p:extLst>
      <p:ext uri="{BB962C8B-B14F-4D97-AF65-F5344CB8AC3E}">
        <p14:creationId xmlns:p14="http://schemas.microsoft.com/office/powerpoint/2010/main" val="109763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早上太陽升起的時候，輻射熱開始變成</a:t>
            </a:r>
            <a:r>
              <a:rPr lang="en-US" altLang="zh-TW" dirty="0" smtClean="0"/>
              <a:t>heating</a:t>
            </a:r>
            <a:r>
              <a:rPr lang="zh-TW" altLang="en-US" dirty="0" smtClean="0"/>
              <a:t>，不過</a:t>
            </a:r>
            <a:r>
              <a:rPr lang="en-US" altLang="zh-TW" dirty="0" smtClean="0"/>
              <a:t>theta‘</a:t>
            </a:r>
            <a:r>
              <a:rPr lang="zh-TW" altLang="en-US" dirty="0" smtClean="0"/>
              <a:t>跟</a:t>
            </a:r>
            <a:r>
              <a:rPr lang="en-US" altLang="zh-TW" dirty="0" smtClean="0"/>
              <a:t>v’</a:t>
            </a:r>
            <a:r>
              <a:rPr lang="zh-TW" altLang="en-US" dirty="0" smtClean="0"/>
              <a:t>反應的還是前幾個小時</a:t>
            </a:r>
            <a:r>
              <a:rPr lang="en-US" altLang="zh-TW" dirty="0" smtClean="0"/>
              <a:t>cooling</a:t>
            </a:r>
            <a:r>
              <a:rPr lang="zh-TW" altLang="en-US" dirty="0" smtClean="0"/>
              <a:t>的情況。次環流變得稍微有點複雜，眼牆主要是上升，眼跟外側是下沉，低層是</a:t>
            </a:r>
            <a:r>
              <a:rPr lang="en-US" altLang="zh-TW" dirty="0" smtClean="0"/>
              <a:t>inflow</a:t>
            </a:r>
            <a:r>
              <a:rPr lang="zh-TW" altLang="en-US" dirty="0" smtClean="0"/>
              <a:t>，高層有</a:t>
            </a:r>
            <a:r>
              <a:rPr lang="en-US" altLang="zh-TW" dirty="0" smtClean="0"/>
              <a:t>outflow</a:t>
            </a:r>
            <a:r>
              <a:rPr lang="zh-TW" altLang="en-US" dirty="0" smtClean="0"/>
              <a:t>。但是在</a:t>
            </a:r>
            <a:r>
              <a:rPr lang="en-US" altLang="zh-TW" dirty="0" smtClean="0"/>
              <a:t>13</a:t>
            </a:r>
            <a:r>
              <a:rPr lang="zh-TW" altLang="en-US" dirty="0" smtClean="0"/>
              <a:t>公里處有微弱的下沉，這是之前</a:t>
            </a:r>
            <a:r>
              <a:rPr lang="en-US" altLang="zh-TW" dirty="0" smtClean="0"/>
              <a:t>cooling</a:t>
            </a:r>
            <a:r>
              <a:rPr lang="zh-TW" altLang="en-US" dirty="0" smtClean="0"/>
              <a:t>時剩下的次環流，因為</a:t>
            </a:r>
            <a:r>
              <a:rPr lang="en-US" altLang="zh-TW" dirty="0" smtClean="0"/>
              <a:t>forcing</a:t>
            </a:r>
            <a:r>
              <a:rPr lang="zh-TW" altLang="en-US" dirty="0" smtClean="0"/>
              <a:t>的區域是從</a:t>
            </a:r>
            <a:r>
              <a:rPr lang="en-US" altLang="zh-TW" dirty="0" smtClean="0"/>
              <a:t>2</a:t>
            </a:r>
            <a:r>
              <a:rPr lang="zh-TW" altLang="en-US" dirty="0" smtClean="0"/>
              <a:t>公里到</a:t>
            </a:r>
            <a:r>
              <a:rPr lang="en-US" altLang="zh-TW" dirty="0" smtClean="0"/>
              <a:t>11</a:t>
            </a:r>
            <a:r>
              <a:rPr lang="zh-TW" altLang="en-US" dirty="0" smtClean="0"/>
              <a:t>公里，更高的</a:t>
            </a:r>
            <a:r>
              <a:rPr lang="en-US" altLang="zh-TW" dirty="0" smtClean="0"/>
              <a:t>13</a:t>
            </a:r>
            <a:r>
              <a:rPr lang="zh-TW" altLang="en-US" dirty="0" smtClean="0"/>
              <a:t>公里有一段距離，反應比較慢，在其上</a:t>
            </a:r>
            <a:r>
              <a:rPr lang="en-US" altLang="zh-TW" dirty="0" smtClean="0"/>
              <a:t>15</a:t>
            </a:r>
            <a:r>
              <a:rPr lang="zh-TW" altLang="en-US" dirty="0" smtClean="0"/>
              <a:t>公里也有</a:t>
            </a:r>
            <a:r>
              <a:rPr lang="en-US" altLang="zh-TW" dirty="0" smtClean="0"/>
              <a:t>inflow</a:t>
            </a:r>
            <a:r>
              <a:rPr lang="zh-TW" altLang="en-US" dirty="0" smtClean="0"/>
              <a:t>，在高層有另一個次環流。這時可以看到在</a:t>
            </a:r>
            <a:r>
              <a:rPr lang="en-US" altLang="zh-TW" dirty="0" smtClean="0"/>
              <a:t>theta’</a:t>
            </a:r>
            <a:r>
              <a:rPr lang="zh-TW" altLang="en-US" dirty="0" smtClean="0"/>
              <a:t>跟</a:t>
            </a:r>
            <a:r>
              <a:rPr lang="en-US" altLang="zh-TW" dirty="0" smtClean="0"/>
              <a:t>w‘</a:t>
            </a:r>
            <a:r>
              <a:rPr lang="zh-TW" altLang="en-US" dirty="0" smtClean="0"/>
              <a:t>的頂層有正負相間的重力波。</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13</a:t>
            </a:fld>
            <a:endParaRPr lang="zh-TW" altLang="en-US"/>
          </a:p>
        </p:txBody>
      </p:sp>
    </p:spTree>
    <p:extLst>
      <p:ext uri="{BB962C8B-B14F-4D97-AF65-F5344CB8AC3E}">
        <p14:creationId xmlns:p14="http://schemas.microsoft.com/office/powerpoint/2010/main" val="8423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在正中午，輻射加熱最強的時候，他</a:t>
            </a:r>
            <a:r>
              <a:rPr lang="en-US" altLang="zh-TW" dirty="0" smtClean="0"/>
              <a:t>4</a:t>
            </a:r>
            <a:r>
              <a:rPr lang="zh-TW" altLang="en-US" dirty="0" smtClean="0"/>
              <a:t>個變數的</a:t>
            </a:r>
            <a:r>
              <a:rPr lang="en-US" altLang="zh-TW" dirty="0" smtClean="0"/>
              <a:t>pattern</a:t>
            </a:r>
            <a:r>
              <a:rPr lang="zh-TW" altLang="en-US" dirty="0" smtClean="0"/>
              <a:t>跟之前潛熱加熱最強的時候極為相似</a:t>
            </a:r>
            <a:r>
              <a:rPr lang="en-US" altLang="zh-TW" dirty="0" smtClean="0"/>
              <a:t>(</a:t>
            </a:r>
            <a:r>
              <a:rPr lang="zh-TW" altLang="en-US" dirty="0" smtClean="0"/>
              <a:t>比對下一張</a:t>
            </a:r>
            <a:r>
              <a:rPr lang="en-US" altLang="zh-TW" dirty="0" smtClean="0"/>
              <a:t>)</a:t>
            </a:r>
            <a:r>
              <a:rPr lang="zh-TW" altLang="en-US" dirty="0" smtClean="0"/>
              <a:t>，差異最大的是</a:t>
            </a:r>
            <a:r>
              <a:rPr lang="en-US" altLang="zh-TW" dirty="0" smtClean="0"/>
              <a:t>w’</a:t>
            </a:r>
            <a:r>
              <a:rPr lang="zh-TW" altLang="en-US" dirty="0" smtClean="0"/>
              <a:t>在</a:t>
            </a:r>
            <a:r>
              <a:rPr lang="en-US" altLang="zh-TW" dirty="0" smtClean="0"/>
              <a:t>9</a:t>
            </a:r>
            <a:r>
              <a:rPr lang="zh-TW" altLang="en-US" dirty="0" smtClean="0"/>
              <a:t>公里以下多了很多正負相間的重力波，這些重力波從眼牆向下向外傳出，打到地表後反彈，在</a:t>
            </a:r>
            <a:r>
              <a:rPr lang="en-US" altLang="zh-TW" dirty="0" smtClean="0"/>
              <a:t>w‘</a:t>
            </a:r>
            <a:r>
              <a:rPr lang="zh-TW" altLang="en-US" dirty="0" smtClean="0"/>
              <a:t>、</a:t>
            </a:r>
            <a:r>
              <a:rPr lang="en-US" altLang="zh-TW" dirty="0" smtClean="0"/>
              <a:t>theta’</a:t>
            </a:r>
            <a:r>
              <a:rPr lang="zh-TW" altLang="en-US" dirty="0" smtClean="0"/>
              <a:t>在</a:t>
            </a:r>
            <a:r>
              <a:rPr lang="en-US" altLang="zh-TW" dirty="0" smtClean="0"/>
              <a:t>domain</a:t>
            </a:r>
            <a:r>
              <a:rPr lang="zh-TW" altLang="en-US" dirty="0" smtClean="0"/>
              <a:t>的頂部也可以看到一些波動。</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14</a:t>
            </a:fld>
            <a:endParaRPr lang="zh-TW" altLang="en-US"/>
          </a:p>
        </p:txBody>
      </p:sp>
    </p:spTree>
    <p:extLst>
      <p:ext uri="{BB962C8B-B14F-4D97-AF65-F5344CB8AC3E}">
        <p14:creationId xmlns:p14="http://schemas.microsoft.com/office/powerpoint/2010/main" val="38622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15</a:t>
            </a:fld>
            <a:endParaRPr lang="zh-TW" altLang="en-US"/>
          </a:p>
        </p:txBody>
      </p:sp>
    </p:spTree>
    <p:extLst>
      <p:ext uri="{BB962C8B-B14F-4D97-AF65-F5344CB8AC3E}">
        <p14:creationId xmlns:p14="http://schemas.microsoft.com/office/powerpoint/2010/main" val="262013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日落的時候，輻射熱變成</a:t>
            </a:r>
            <a:r>
              <a:rPr lang="en-US" altLang="zh-TW" dirty="0" smtClean="0"/>
              <a:t>cooling</a:t>
            </a:r>
            <a:r>
              <a:rPr lang="zh-TW" altLang="en-US" dirty="0" smtClean="0"/>
              <a:t>，</a:t>
            </a:r>
            <a:r>
              <a:rPr lang="en-US" altLang="zh-TW" dirty="0" smtClean="0"/>
              <a:t>theta’</a:t>
            </a:r>
            <a:r>
              <a:rPr lang="zh-TW" altLang="en-US" dirty="0" smtClean="0"/>
              <a:t>跟</a:t>
            </a:r>
            <a:r>
              <a:rPr lang="en-US" altLang="zh-TW" dirty="0" smtClean="0"/>
              <a:t>v‘</a:t>
            </a:r>
            <a:r>
              <a:rPr lang="zh-TW" altLang="en-US" dirty="0" smtClean="0"/>
              <a:t>反應的還是先前</a:t>
            </a:r>
            <a:r>
              <a:rPr lang="en-US" altLang="zh-TW" dirty="0" smtClean="0"/>
              <a:t>heating</a:t>
            </a:r>
            <a:r>
              <a:rPr lang="zh-TW" altLang="en-US" dirty="0" smtClean="0"/>
              <a:t>的情況。</a:t>
            </a:r>
            <a:r>
              <a:rPr lang="en-US" altLang="zh-TW" dirty="0" smtClean="0"/>
              <a:t>W’</a:t>
            </a:r>
            <a:r>
              <a:rPr lang="zh-TW" altLang="en-US" dirty="0" smtClean="0"/>
              <a:t>已經開始反應，眼牆是下沉，伴隨高層</a:t>
            </a:r>
            <a:r>
              <a:rPr lang="en-US" altLang="zh-TW" dirty="0" smtClean="0"/>
              <a:t>inflow</a:t>
            </a:r>
            <a:r>
              <a:rPr lang="zh-TW" altLang="en-US" dirty="0" smtClean="0"/>
              <a:t>跟低層</a:t>
            </a:r>
            <a:r>
              <a:rPr lang="en-US" altLang="zh-TW" dirty="0" smtClean="0"/>
              <a:t>outflow</a:t>
            </a:r>
            <a:r>
              <a:rPr lang="zh-TW" altLang="en-US" dirty="0" smtClean="0"/>
              <a:t>。</a:t>
            </a:r>
            <a:r>
              <a:rPr lang="en-US" altLang="zh-TW" dirty="0" smtClean="0"/>
              <a:t>U’</a:t>
            </a:r>
            <a:r>
              <a:rPr lang="zh-TW" altLang="en-US" dirty="0" smtClean="0"/>
              <a:t>在高層</a:t>
            </a:r>
            <a:r>
              <a:rPr lang="en-US" altLang="zh-TW" dirty="0" smtClean="0"/>
              <a:t>14</a:t>
            </a:r>
            <a:r>
              <a:rPr lang="zh-TW" altLang="en-US" dirty="0" smtClean="0"/>
              <a:t>公里有剩餘的</a:t>
            </a:r>
            <a:r>
              <a:rPr lang="en-US" altLang="zh-TW" dirty="0" smtClean="0"/>
              <a:t>outflow</a:t>
            </a:r>
            <a:r>
              <a:rPr lang="zh-TW" altLang="en-US" dirty="0" smtClean="0"/>
              <a:t>，因為這個高度</a:t>
            </a:r>
            <a:r>
              <a:rPr lang="en-US" altLang="zh-TW" dirty="0" err="1" smtClean="0"/>
              <a:t>rankine</a:t>
            </a:r>
            <a:r>
              <a:rPr lang="en-US" altLang="zh-TW" dirty="0" smtClean="0"/>
              <a:t> vortex</a:t>
            </a:r>
            <a:r>
              <a:rPr lang="zh-TW" altLang="en-US" dirty="0" smtClean="0"/>
              <a:t>的切向風</a:t>
            </a:r>
            <a:r>
              <a:rPr lang="en-US" altLang="zh-TW" dirty="0" err="1" smtClean="0"/>
              <a:t>v_bar</a:t>
            </a:r>
            <a:r>
              <a:rPr lang="zh-TW" altLang="en-US" dirty="0" smtClean="0"/>
              <a:t>很弱，這項很小，所以這裡</a:t>
            </a:r>
            <a:r>
              <a:rPr lang="en-US" altLang="zh-TW" dirty="0" smtClean="0"/>
              <a:t>u‘</a:t>
            </a:r>
            <a:r>
              <a:rPr lang="zh-TW" altLang="en-US" dirty="0" smtClean="0"/>
              <a:t>變化的速度比較慢。在這個時間點已經看不到重力波，都已經傳到邊界被</a:t>
            </a:r>
            <a:r>
              <a:rPr lang="en-US" altLang="zh-TW" dirty="0" smtClean="0"/>
              <a:t>damp</a:t>
            </a:r>
            <a:r>
              <a:rPr lang="zh-TW" altLang="en-US" dirty="0" smtClean="0"/>
              <a:t>掉。</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16</a:t>
            </a:fld>
            <a:endParaRPr lang="zh-TW" altLang="en-US"/>
          </a:p>
        </p:txBody>
      </p:sp>
    </p:spTree>
    <p:extLst>
      <p:ext uri="{BB962C8B-B14F-4D97-AF65-F5344CB8AC3E}">
        <p14:creationId xmlns:p14="http://schemas.microsoft.com/office/powerpoint/2010/main" val="340478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上述兩個情況，潛熱加熱的沒有看到重力波，輻射加熱有看到明顯的重力波。會造成這樣的差異主要是因為</a:t>
            </a:r>
            <a:r>
              <a:rPr lang="en-US" altLang="zh-TW" dirty="0" smtClean="0"/>
              <a:t>forcing</a:t>
            </a:r>
            <a:r>
              <a:rPr lang="zh-TW" altLang="en-US" dirty="0" smtClean="0"/>
              <a:t>的時間變化不同。左邊是先前展示過的</a:t>
            </a:r>
            <a:r>
              <a:rPr lang="en-US" altLang="zh-TW" dirty="0" smtClean="0"/>
              <a:t>forcing</a:t>
            </a:r>
            <a:r>
              <a:rPr lang="zh-TW" altLang="en-US" dirty="0" smtClean="0"/>
              <a:t>隨時間變化，右邊是將</a:t>
            </a:r>
            <a:r>
              <a:rPr lang="en-US" altLang="zh-TW" dirty="0" smtClean="0"/>
              <a:t>forcing</a:t>
            </a:r>
            <a:r>
              <a:rPr lang="zh-TW" altLang="en-US" dirty="0" smtClean="0"/>
              <a:t>做波普分析。在潛熱的部分，他是標準的週期為一天的</a:t>
            </a:r>
            <a:r>
              <a:rPr lang="en-US" altLang="zh-TW" dirty="0" smtClean="0"/>
              <a:t>sin</a:t>
            </a:r>
            <a:r>
              <a:rPr lang="zh-TW" altLang="en-US" dirty="0" smtClean="0"/>
              <a:t>函數，所以在波普分析裡面，只有</a:t>
            </a:r>
            <a:r>
              <a:rPr lang="en-US" altLang="zh-TW" dirty="0" smtClean="0"/>
              <a:t>1</a:t>
            </a:r>
            <a:r>
              <a:rPr lang="zh-TW" altLang="en-US" dirty="0" smtClean="0"/>
              <a:t>的訊號。在輻射熱的部分，因為在日出、日落有不連續，所以就含有比較高頻的</a:t>
            </a:r>
            <a:r>
              <a:rPr lang="en-US" altLang="zh-TW" dirty="0" smtClean="0"/>
              <a:t>component</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17</a:t>
            </a:fld>
            <a:endParaRPr lang="zh-TW" altLang="en-US"/>
          </a:p>
        </p:txBody>
      </p:sp>
    </p:spTree>
    <p:extLst>
      <p:ext uri="{BB962C8B-B14F-4D97-AF65-F5344CB8AC3E}">
        <p14:creationId xmlns:p14="http://schemas.microsoft.com/office/powerpoint/2010/main" val="392057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左邊展示的是重力波可以在渦漩裡面傳遞的條件。</a:t>
            </a:r>
            <a:r>
              <a:rPr lang="en-US" altLang="zh-TW" dirty="0" smtClean="0"/>
              <a:t>I^2</a:t>
            </a:r>
            <a:r>
              <a:rPr lang="zh-TW" altLang="en-US" dirty="0" smtClean="0"/>
              <a:t>是慣性穩定度，</a:t>
            </a:r>
            <a:r>
              <a:rPr lang="en-US" altLang="zh-TW" dirty="0" smtClean="0"/>
              <a:t>gamma</a:t>
            </a:r>
            <a:r>
              <a:rPr lang="zh-TW" altLang="en-US" dirty="0" smtClean="0"/>
              <a:t>是水平加速度跟重力加速度的比例，</a:t>
            </a:r>
            <a:r>
              <a:rPr lang="en-US" altLang="zh-TW" dirty="0" smtClean="0"/>
              <a:t>B</a:t>
            </a:r>
            <a:r>
              <a:rPr lang="zh-TW" altLang="en-US" dirty="0" smtClean="0"/>
              <a:t>是平均浮力的徑向梯度。最下面是波可以傳遞的條件。主要是波的頻率</a:t>
            </a:r>
            <a:r>
              <a:rPr lang="en-US" altLang="zh-TW" dirty="0" smtClean="0"/>
              <a:t>omega</a:t>
            </a:r>
            <a:r>
              <a:rPr lang="zh-TW" altLang="en-US" dirty="0" smtClean="0"/>
              <a:t>要大於</a:t>
            </a:r>
            <a:r>
              <a:rPr lang="en-US" altLang="zh-TW" dirty="0" smtClean="0"/>
              <a:t>LHS</a:t>
            </a:r>
            <a:r>
              <a:rPr lang="zh-TW" altLang="en-US" dirty="0" smtClean="0"/>
              <a:t>，在作者設定的渦漩中，這項很小可以忽略，</a:t>
            </a:r>
            <a:r>
              <a:rPr lang="en-US" altLang="zh-TW" dirty="0" smtClean="0"/>
              <a:t>I’^2</a:t>
            </a:r>
            <a:r>
              <a:rPr lang="zh-TW" altLang="en-US" dirty="0" smtClean="0"/>
              <a:t>是含有慣性穩定度的，當慣性穩定度越大，</a:t>
            </a:r>
            <a:r>
              <a:rPr lang="en-US" altLang="zh-TW" dirty="0" smtClean="0"/>
              <a:t>LHS</a:t>
            </a:r>
            <a:r>
              <a:rPr lang="zh-TW" altLang="en-US" dirty="0" smtClean="0"/>
              <a:t>就越大，需要的頻率就越大。根據這個條件，作者把不同頻率的重力波可以在渦漩傳遞的範圍畫成右圖。不同顏色對應到不同頻率，線的右側、上側是波可以傳遞的範圍。例如對於頻率為</a:t>
            </a:r>
            <a:r>
              <a:rPr lang="en-US" altLang="zh-TW" dirty="0" smtClean="0"/>
              <a:t>1</a:t>
            </a:r>
            <a:r>
              <a:rPr lang="zh-TW" altLang="en-US" dirty="0" smtClean="0"/>
              <a:t>的波，在低層只能從</a:t>
            </a:r>
            <a:r>
              <a:rPr lang="en-US" altLang="zh-TW" dirty="0" smtClean="0"/>
              <a:t>600</a:t>
            </a:r>
            <a:r>
              <a:rPr lang="zh-TW" altLang="en-US" dirty="0" smtClean="0"/>
              <a:t>公里以外傳遞，頻率為</a:t>
            </a:r>
            <a:r>
              <a:rPr lang="en-US" altLang="zh-TW" dirty="0" smtClean="0"/>
              <a:t>2</a:t>
            </a:r>
            <a:r>
              <a:rPr lang="zh-TW" altLang="en-US" dirty="0" smtClean="0"/>
              <a:t>的波，只能在</a:t>
            </a:r>
            <a:r>
              <a:rPr lang="en-US" altLang="zh-TW" dirty="0" smtClean="0"/>
              <a:t>230</a:t>
            </a:r>
            <a:r>
              <a:rPr lang="zh-TW" altLang="en-US" dirty="0" smtClean="0"/>
              <a:t>公里外的地方傳遞，越往內因為慣性穩定度越強，頻率要越高。在線性系統下，相對應頻率的</a:t>
            </a:r>
            <a:r>
              <a:rPr lang="en-US" altLang="zh-TW" dirty="0" smtClean="0"/>
              <a:t>forcing</a:t>
            </a:r>
            <a:r>
              <a:rPr lang="zh-TW" altLang="en-US" dirty="0" smtClean="0"/>
              <a:t>，會產生相對應頻率的重力波。</a:t>
            </a:r>
            <a:endParaRPr lang="en-US" altLang="zh-TW" dirty="0" smtClean="0"/>
          </a:p>
          <a:p>
            <a:r>
              <a:rPr lang="zh-TW" altLang="en-US" dirty="0" smtClean="0"/>
              <a:t>所以，剛剛潛熱跟輻射熱兩個</a:t>
            </a:r>
            <a:r>
              <a:rPr lang="en-US" altLang="zh-TW" dirty="0" smtClean="0"/>
              <a:t>forcing</a:t>
            </a:r>
            <a:r>
              <a:rPr lang="zh-TW" altLang="en-US" dirty="0" smtClean="0"/>
              <a:t>中，只有輻射熱有重力波，因為</a:t>
            </a:r>
            <a:r>
              <a:rPr lang="en-US" altLang="zh-TW" dirty="0" smtClean="0"/>
              <a:t>forcing</a:t>
            </a:r>
            <a:r>
              <a:rPr lang="zh-TW" altLang="en-US" dirty="0" smtClean="0"/>
              <a:t>在眼牆，潛熱只含有週期為</a:t>
            </a:r>
            <a:r>
              <a:rPr lang="en-US" altLang="zh-TW" dirty="0" smtClean="0"/>
              <a:t>1</a:t>
            </a:r>
            <a:r>
              <a:rPr lang="zh-TW" altLang="en-US" dirty="0" smtClean="0"/>
              <a:t>的波，所以波傳不出去，輻射熱因為不連續，含有高頻波，到</a:t>
            </a:r>
            <a:r>
              <a:rPr lang="en-US" altLang="zh-TW" dirty="0" smtClean="0"/>
              <a:t>12</a:t>
            </a:r>
            <a:r>
              <a:rPr lang="zh-TW" altLang="en-US" dirty="0" smtClean="0"/>
              <a:t>以上都還有訊號，所以重力波可以傳出去被看到。製造重力波的時間點，就是日出、日落兩個不連續的時候。其實大部分的能量都被平衡掉，重力波只占少數。</a:t>
            </a:r>
            <a:endParaRPr lang="en-US" altLang="zh-TW" dirty="0" smtClean="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18</a:t>
            </a:fld>
            <a:endParaRPr lang="zh-TW" altLang="en-US"/>
          </a:p>
        </p:txBody>
      </p:sp>
    </p:spTree>
    <p:extLst>
      <p:ext uri="{BB962C8B-B14F-4D97-AF65-F5344CB8AC3E}">
        <p14:creationId xmlns:p14="http://schemas.microsoft.com/office/powerpoint/2010/main" val="420023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再來進到最後一個</a:t>
            </a:r>
            <a:r>
              <a:rPr lang="en-US" altLang="zh-TW" dirty="0" smtClean="0"/>
              <a:t>forcing</a:t>
            </a:r>
            <a:r>
              <a:rPr lang="zh-TW" altLang="en-US" dirty="0" smtClean="0"/>
              <a:t>，是</a:t>
            </a:r>
            <a:r>
              <a:rPr lang="en-US" altLang="zh-TW" dirty="0" smtClean="0"/>
              <a:t>canopy</a:t>
            </a:r>
            <a:r>
              <a:rPr lang="zh-TW" altLang="en-US" dirty="0" smtClean="0"/>
              <a:t>的輻射加熱。作者一樣選取日出、太陽上升中的早上、正中午、日落，</a:t>
            </a:r>
            <a:r>
              <a:rPr lang="en-US" altLang="zh-TW" dirty="0" smtClean="0"/>
              <a:t>4</a:t>
            </a:r>
            <a:r>
              <a:rPr lang="zh-TW" altLang="en-US" dirty="0" smtClean="0"/>
              <a:t>個時間。</a:t>
            </a:r>
            <a:endParaRPr lang="en-US" altLang="zh-TW" dirty="0" smtClean="0"/>
          </a:p>
          <a:p>
            <a:r>
              <a:rPr lang="zh-TW" altLang="en-US" dirty="0" smtClean="0"/>
              <a:t>這邊複習一下，</a:t>
            </a:r>
            <a:r>
              <a:rPr lang="en-US" altLang="zh-TW" dirty="0" smtClean="0"/>
              <a:t>canopy</a:t>
            </a:r>
            <a:r>
              <a:rPr lang="zh-TW" altLang="en-US" dirty="0" smtClean="0"/>
              <a:t>加熱的形狀，是在</a:t>
            </a:r>
            <a:r>
              <a:rPr lang="en-US" altLang="zh-TW" dirty="0" smtClean="0"/>
              <a:t>13</a:t>
            </a:r>
            <a:r>
              <a:rPr lang="zh-TW" altLang="en-US" dirty="0" smtClean="0"/>
              <a:t>公里高，越往外越薄，到</a:t>
            </a:r>
            <a:r>
              <a:rPr lang="en-US" altLang="zh-TW" dirty="0" smtClean="0"/>
              <a:t>300</a:t>
            </a:r>
            <a:r>
              <a:rPr lang="zh-TW" altLang="en-US" dirty="0" smtClean="0"/>
              <a:t>公里後消失。</a:t>
            </a:r>
            <a:endParaRPr lang="en-US" altLang="zh-TW" dirty="0" smtClean="0"/>
          </a:p>
          <a:p>
            <a:r>
              <a:rPr lang="zh-TW" altLang="en-US" dirty="0" smtClean="0"/>
              <a:t>日出的時候，</a:t>
            </a:r>
            <a:r>
              <a:rPr lang="en-US" altLang="zh-TW" dirty="0" smtClean="0"/>
              <a:t>canopy</a:t>
            </a:r>
            <a:r>
              <a:rPr lang="zh-TW" altLang="en-US" dirty="0" smtClean="0"/>
              <a:t>的地方因為有輻射</a:t>
            </a:r>
            <a:r>
              <a:rPr lang="en-US" altLang="zh-TW" dirty="0" smtClean="0"/>
              <a:t>cooling</a:t>
            </a:r>
            <a:r>
              <a:rPr lang="zh-TW" altLang="en-US" dirty="0" smtClean="0"/>
              <a:t>，</a:t>
            </a:r>
            <a:r>
              <a:rPr lang="en-US" altLang="zh-TW" dirty="0" smtClean="0"/>
              <a:t>theta’</a:t>
            </a:r>
            <a:r>
              <a:rPr lang="zh-TW" altLang="en-US" dirty="0" smtClean="0"/>
              <a:t>下降，下面是上升。</a:t>
            </a:r>
            <a:r>
              <a:rPr lang="en-US" altLang="zh-TW" dirty="0" smtClean="0"/>
              <a:t>Cooling</a:t>
            </a:r>
            <a:r>
              <a:rPr lang="zh-TW" altLang="en-US" dirty="0" smtClean="0"/>
              <a:t>導致</a:t>
            </a:r>
            <a:r>
              <a:rPr lang="en-US" altLang="zh-TW" dirty="0" smtClean="0"/>
              <a:t>canopy</a:t>
            </a:r>
            <a:r>
              <a:rPr lang="zh-TW" altLang="en-US" dirty="0" smtClean="0"/>
              <a:t> </a:t>
            </a:r>
            <a:r>
              <a:rPr lang="en-US" altLang="zh-TW" dirty="0" smtClean="0"/>
              <a:t>300</a:t>
            </a:r>
            <a:r>
              <a:rPr lang="zh-TW" altLang="en-US" dirty="0" smtClean="0"/>
              <a:t>公里內是有下沉的，眼牆內、</a:t>
            </a:r>
            <a:r>
              <a:rPr lang="en-US" altLang="zh-TW" dirty="0" smtClean="0"/>
              <a:t>300</a:t>
            </a:r>
            <a:r>
              <a:rPr lang="zh-TW" altLang="en-US" dirty="0" smtClean="0"/>
              <a:t>公里外則是上升，邊界的上升是假的，因為</a:t>
            </a:r>
            <a:r>
              <a:rPr lang="en-US" altLang="zh-TW" dirty="0" smtClean="0"/>
              <a:t>damping</a:t>
            </a:r>
            <a:r>
              <a:rPr lang="zh-TW" altLang="en-US" dirty="0" smtClean="0"/>
              <a:t>的關係累積在那裏沒有反彈。在</a:t>
            </a:r>
            <a:r>
              <a:rPr lang="en-US" altLang="zh-TW" dirty="0" smtClean="0"/>
              <a:t>canopy</a:t>
            </a:r>
            <a:r>
              <a:rPr lang="zh-TW" altLang="en-US" dirty="0" smtClean="0"/>
              <a:t>之上是</a:t>
            </a:r>
            <a:r>
              <a:rPr lang="en-US" altLang="zh-TW" dirty="0" smtClean="0"/>
              <a:t>inflow</a:t>
            </a:r>
            <a:r>
              <a:rPr lang="zh-TW" altLang="en-US" dirty="0" smtClean="0"/>
              <a:t>，之下是</a:t>
            </a:r>
            <a:r>
              <a:rPr lang="en-US" altLang="zh-TW" dirty="0" smtClean="0"/>
              <a:t>outflow</a:t>
            </a:r>
            <a:r>
              <a:rPr lang="zh-TW" altLang="en-US" dirty="0" smtClean="0"/>
              <a:t>。除了眼跟眼牆，</a:t>
            </a:r>
            <a:r>
              <a:rPr lang="en-US" altLang="zh-TW" dirty="0" smtClean="0"/>
              <a:t>u’</a:t>
            </a:r>
            <a:r>
              <a:rPr lang="zh-TW" altLang="en-US" dirty="0" smtClean="0"/>
              <a:t>跟</a:t>
            </a:r>
            <a:r>
              <a:rPr lang="en-US" altLang="zh-TW" dirty="0" smtClean="0"/>
              <a:t>v’</a:t>
            </a:r>
            <a:r>
              <a:rPr lang="zh-TW" altLang="en-US" dirty="0" smtClean="0"/>
              <a:t>有</a:t>
            </a:r>
            <a:r>
              <a:rPr lang="en-US" altLang="zh-TW" dirty="0" smtClean="0"/>
              <a:t>out</a:t>
            </a:r>
            <a:r>
              <a:rPr lang="zh-TW" altLang="en-US" dirty="0" smtClean="0"/>
              <a:t> </a:t>
            </a:r>
            <a:r>
              <a:rPr lang="en-US" altLang="zh-TW" dirty="0" smtClean="0"/>
              <a:t>of</a:t>
            </a:r>
            <a:r>
              <a:rPr lang="zh-TW" altLang="en-US" dirty="0" smtClean="0"/>
              <a:t> </a:t>
            </a:r>
            <a:r>
              <a:rPr lang="en-US" altLang="zh-TW" dirty="0" smtClean="0"/>
              <a:t>phase</a:t>
            </a:r>
            <a:r>
              <a:rPr lang="zh-TW" altLang="en-US" dirty="0" smtClean="0"/>
              <a:t>的對應關係。在</a:t>
            </a:r>
            <a:r>
              <a:rPr lang="en-US" altLang="zh-TW" dirty="0" smtClean="0"/>
              <a:t>360</a:t>
            </a:r>
            <a:r>
              <a:rPr lang="zh-TW" altLang="en-US" dirty="0" smtClean="0"/>
              <a:t>公里外，</a:t>
            </a:r>
            <a:r>
              <a:rPr lang="en-US" altLang="zh-TW" dirty="0" smtClean="0"/>
              <a:t>9</a:t>
            </a:r>
            <a:r>
              <a:rPr lang="zh-TW" altLang="en-US" dirty="0" smtClean="0"/>
              <a:t>公里以下，有向外向下船的重力波，是前一個日落產生的。</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19</a:t>
            </a:fld>
            <a:endParaRPr lang="zh-TW" altLang="en-US"/>
          </a:p>
        </p:txBody>
      </p:sp>
    </p:spTree>
    <p:extLst>
      <p:ext uri="{BB962C8B-B14F-4D97-AF65-F5344CB8AC3E}">
        <p14:creationId xmlns:p14="http://schemas.microsoft.com/office/powerpoint/2010/main" val="65942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颱風的因為太陽輻射，他的對流、</a:t>
            </a:r>
            <a:r>
              <a:rPr lang="en-US" altLang="zh-TW" dirty="0" smtClean="0"/>
              <a:t>canopy</a:t>
            </a:r>
            <a:r>
              <a:rPr lang="zh-TW" altLang="en-US" dirty="0" smtClean="0"/>
              <a:t>的高度會有日夜變化，對流會在早上達到最強，這是因為晚上時，對流區有雲頂輻射冷卻，讓不穩定度增加，增強對流，在早上達到最強。而</a:t>
            </a:r>
            <a:r>
              <a:rPr lang="en-US" altLang="zh-TW" dirty="0" err="1" smtClean="0"/>
              <a:t>Dunion</a:t>
            </a:r>
            <a:r>
              <a:rPr lang="zh-TW" altLang="en-US" dirty="0" smtClean="0"/>
              <a:t>等人發現，颱風的亮溫，在日落的時候會減少，從內核開始，晚上的時候向外傳遞。在</a:t>
            </a:r>
            <a:r>
              <a:rPr lang="en-US" altLang="zh-TW" sz="1200" dirty="0" err="1" smtClean="0"/>
              <a:t>Ruppert</a:t>
            </a:r>
            <a:r>
              <a:rPr lang="en-US" altLang="zh-TW" sz="1200" dirty="0" smtClean="0"/>
              <a:t> and </a:t>
            </a:r>
            <a:r>
              <a:rPr lang="en-US" altLang="zh-TW" sz="1200" dirty="0" err="1" smtClean="0"/>
              <a:t>Hohenegger</a:t>
            </a:r>
            <a:r>
              <a:rPr lang="zh-TW" altLang="en-US" dirty="0" smtClean="0"/>
              <a:t>的研究也有看到類似的現象，晚上雲頂輻射冷卻增加不穩定度，晚上對流增強，到白天，雲頂被加溫產生上升速度，把</a:t>
            </a:r>
            <a:r>
              <a:rPr lang="en-US" altLang="zh-TW" dirty="0" smtClean="0"/>
              <a:t>canopy</a:t>
            </a:r>
            <a:r>
              <a:rPr lang="zh-TW" altLang="en-US" dirty="0" smtClean="0"/>
              <a:t>往上抬，再以重力波形式傳遞出去。</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a:t>
            </a:fld>
            <a:endParaRPr lang="zh-TW" altLang="en-US"/>
          </a:p>
        </p:txBody>
      </p:sp>
    </p:spTree>
    <p:extLst>
      <p:ext uri="{BB962C8B-B14F-4D97-AF65-F5344CB8AC3E}">
        <p14:creationId xmlns:p14="http://schemas.microsoft.com/office/powerpoint/2010/main" val="3157390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再來進到最後一個</a:t>
            </a:r>
            <a:r>
              <a:rPr lang="en-US" altLang="zh-TW" dirty="0" smtClean="0"/>
              <a:t>forcing</a:t>
            </a:r>
            <a:r>
              <a:rPr lang="zh-TW" altLang="en-US" dirty="0" smtClean="0"/>
              <a:t>，是</a:t>
            </a:r>
            <a:r>
              <a:rPr lang="en-US" altLang="zh-TW" dirty="0" smtClean="0"/>
              <a:t>canopy</a:t>
            </a:r>
            <a:r>
              <a:rPr lang="zh-TW" altLang="en-US" dirty="0" smtClean="0"/>
              <a:t>的輻射加熱。作者一樣選取日出、太陽上升中的早上、正中午、日落，</a:t>
            </a:r>
            <a:r>
              <a:rPr lang="en-US" altLang="zh-TW" dirty="0" smtClean="0"/>
              <a:t>4</a:t>
            </a:r>
            <a:r>
              <a:rPr lang="zh-TW" altLang="en-US" dirty="0" smtClean="0"/>
              <a:t>個時間。</a:t>
            </a:r>
            <a:endParaRPr lang="en-US" altLang="zh-TW" dirty="0" smtClean="0"/>
          </a:p>
          <a:p>
            <a:r>
              <a:rPr lang="zh-TW" altLang="en-US" dirty="0" smtClean="0"/>
              <a:t>日出的時候，</a:t>
            </a:r>
            <a:r>
              <a:rPr lang="en-US" altLang="zh-TW" dirty="0" smtClean="0"/>
              <a:t>canopy</a:t>
            </a:r>
            <a:r>
              <a:rPr lang="zh-TW" altLang="en-US" dirty="0" smtClean="0"/>
              <a:t>的地方因為有輻射</a:t>
            </a:r>
            <a:r>
              <a:rPr lang="en-US" altLang="zh-TW" dirty="0" smtClean="0"/>
              <a:t>cooling</a:t>
            </a:r>
            <a:r>
              <a:rPr lang="zh-TW" altLang="en-US" dirty="0" smtClean="0"/>
              <a:t>，</a:t>
            </a:r>
            <a:r>
              <a:rPr lang="en-US" altLang="zh-TW" dirty="0" smtClean="0"/>
              <a:t>theta’</a:t>
            </a:r>
            <a:r>
              <a:rPr lang="zh-TW" altLang="en-US" dirty="0" smtClean="0"/>
              <a:t>下降，下面是上升。</a:t>
            </a:r>
            <a:r>
              <a:rPr lang="en-US" altLang="zh-TW" dirty="0" smtClean="0"/>
              <a:t>Cooling</a:t>
            </a:r>
            <a:r>
              <a:rPr lang="zh-TW" altLang="en-US" dirty="0" smtClean="0"/>
              <a:t>導致</a:t>
            </a:r>
            <a:r>
              <a:rPr lang="en-US" altLang="zh-TW" dirty="0" smtClean="0"/>
              <a:t>canopy</a:t>
            </a:r>
            <a:r>
              <a:rPr lang="zh-TW" altLang="en-US" dirty="0" smtClean="0"/>
              <a:t> </a:t>
            </a:r>
            <a:r>
              <a:rPr lang="en-US" altLang="zh-TW" dirty="0" smtClean="0"/>
              <a:t>300</a:t>
            </a:r>
            <a:r>
              <a:rPr lang="zh-TW" altLang="en-US" dirty="0" smtClean="0"/>
              <a:t>公里內是有下沉的，眼牆內、</a:t>
            </a:r>
            <a:r>
              <a:rPr lang="en-US" altLang="zh-TW" dirty="0" smtClean="0"/>
              <a:t>300</a:t>
            </a:r>
            <a:r>
              <a:rPr lang="zh-TW" altLang="en-US" dirty="0" smtClean="0"/>
              <a:t>公里外則是上升，邊界的上升是假的，因為</a:t>
            </a:r>
            <a:r>
              <a:rPr lang="en-US" altLang="zh-TW" dirty="0" smtClean="0"/>
              <a:t>damping</a:t>
            </a:r>
            <a:r>
              <a:rPr lang="zh-TW" altLang="en-US" dirty="0" smtClean="0"/>
              <a:t>的關係累積在那裏沒有反彈。在</a:t>
            </a:r>
            <a:r>
              <a:rPr lang="en-US" altLang="zh-TW" dirty="0" smtClean="0"/>
              <a:t>canopy</a:t>
            </a:r>
            <a:r>
              <a:rPr lang="zh-TW" altLang="en-US" dirty="0" smtClean="0"/>
              <a:t>之上是</a:t>
            </a:r>
            <a:r>
              <a:rPr lang="en-US" altLang="zh-TW" dirty="0" smtClean="0"/>
              <a:t>inflow</a:t>
            </a:r>
            <a:r>
              <a:rPr lang="zh-TW" altLang="en-US" dirty="0" smtClean="0"/>
              <a:t>，之下是</a:t>
            </a:r>
            <a:r>
              <a:rPr lang="en-US" altLang="zh-TW" dirty="0" smtClean="0"/>
              <a:t>outflow</a:t>
            </a:r>
            <a:r>
              <a:rPr lang="zh-TW" altLang="en-US" dirty="0" smtClean="0"/>
              <a:t>。除了眼跟眼牆，</a:t>
            </a:r>
            <a:r>
              <a:rPr lang="en-US" altLang="zh-TW" dirty="0" smtClean="0"/>
              <a:t>u’</a:t>
            </a:r>
            <a:r>
              <a:rPr lang="zh-TW" altLang="en-US" dirty="0" smtClean="0"/>
              <a:t>跟</a:t>
            </a:r>
            <a:r>
              <a:rPr lang="en-US" altLang="zh-TW" dirty="0" smtClean="0"/>
              <a:t>v’</a:t>
            </a:r>
            <a:r>
              <a:rPr lang="zh-TW" altLang="en-US" dirty="0" smtClean="0"/>
              <a:t>有</a:t>
            </a:r>
            <a:r>
              <a:rPr lang="en-US" altLang="zh-TW" dirty="0" smtClean="0"/>
              <a:t>out</a:t>
            </a:r>
            <a:r>
              <a:rPr lang="zh-TW" altLang="en-US" dirty="0" smtClean="0"/>
              <a:t> </a:t>
            </a:r>
            <a:r>
              <a:rPr lang="en-US" altLang="zh-TW" dirty="0" smtClean="0"/>
              <a:t>of</a:t>
            </a:r>
            <a:r>
              <a:rPr lang="zh-TW" altLang="en-US" dirty="0" smtClean="0"/>
              <a:t> </a:t>
            </a:r>
            <a:r>
              <a:rPr lang="en-US" altLang="zh-TW" dirty="0" smtClean="0"/>
              <a:t>phase</a:t>
            </a:r>
            <a:r>
              <a:rPr lang="zh-TW" altLang="en-US" dirty="0" smtClean="0"/>
              <a:t>的對應關係。在</a:t>
            </a:r>
            <a:r>
              <a:rPr lang="en-US" altLang="zh-TW" dirty="0" smtClean="0"/>
              <a:t>360</a:t>
            </a:r>
            <a:r>
              <a:rPr lang="zh-TW" altLang="en-US" dirty="0" smtClean="0"/>
              <a:t>公里外，</a:t>
            </a:r>
            <a:r>
              <a:rPr lang="en-US" altLang="zh-TW" dirty="0" smtClean="0"/>
              <a:t>9</a:t>
            </a:r>
            <a:r>
              <a:rPr lang="zh-TW" altLang="en-US" dirty="0" smtClean="0"/>
              <a:t>公里以下，有向外向下傳的重力波，是前一個日落產生的。</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20</a:t>
            </a:fld>
            <a:endParaRPr lang="zh-TW" altLang="en-US"/>
          </a:p>
        </p:txBody>
      </p:sp>
    </p:spTree>
    <p:extLst>
      <p:ext uri="{BB962C8B-B14F-4D97-AF65-F5344CB8AC3E}">
        <p14:creationId xmlns:p14="http://schemas.microsoft.com/office/powerpoint/2010/main" val="426273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在太陽升起的時候，輻射剛由</a:t>
            </a:r>
            <a:r>
              <a:rPr lang="en-US" altLang="zh-TW" dirty="0" smtClean="0"/>
              <a:t>cooling</a:t>
            </a:r>
            <a:r>
              <a:rPr lang="zh-TW" altLang="en-US" dirty="0" smtClean="0"/>
              <a:t>轉變為</a:t>
            </a:r>
            <a:r>
              <a:rPr lang="en-US" altLang="zh-TW" dirty="0" smtClean="0"/>
              <a:t>heating</a:t>
            </a:r>
            <a:r>
              <a:rPr lang="zh-TW" altLang="en-US" dirty="0" smtClean="0"/>
              <a:t>。</a:t>
            </a:r>
            <a:r>
              <a:rPr lang="en-US" altLang="zh-TW" dirty="0" smtClean="0"/>
              <a:t>Theta’</a:t>
            </a:r>
            <a:r>
              <a:rPr lang="zh-TW" altLang="en-US" dirty="0" smtClean="0"/>
              <a:t>跟</a:t>
            </a:r>
            <a:r>
              <a:rPr lang="en-US" altLang="zh-TW" dirty="0" smtClean="0"/>
              <a:t>v’</a:t>
            </a:r>
            <a:r>
              <a:rPr lang="zh-TW" altLang="en-US" dirty="0" smtClean="0"/>
              <a:t>還是維持先前的</a:t>
            </a:r>
            <a:r>
              <a:rPr lang="en-US" altLang="zh-TW" dirty="0" smtClean="0"/>
              <a:t>pattern</a:t>
            </a:r>
            <a:r>
              <a:rPr lang="zh-TW" altLang="en-US" dirty="0" smtClean="0"/>
              <a:t>。變化主要是在</a:t>
            </a:r>
            <a:r>
              <a:rPr lang="en-US" altLang="zh-TW" dirty="0" smtClean="0"/>
              <a:t>w‘</a:t>
            </a:r>
            <a:r>
              <a:rPr lang="zh-TW" altLang="en-US" dirty="0" smtClean="0"/>
              <a:t>，</a:t>
            </a:r>
            <a:r>
              <a:rPr lang="en-US" altLang="zh-TW" dirty="0" smtClean="0"/>
              <a:t>13</a:t>
            </a:r>
            <a:r>
              <a:rPr lang="zh-TW" altLang="en-US" dirty="0" smtClean="0"/>
              <a:t>公里高度，眼牆內由上升轉為下沉，</a:t>
            </a:r>
            <a:r>
              <a:rPr lang="en-US" altLang="zh-TW" dirty="0" smtClean="0"/>
              <a:t>350</a:t>
            </a:r>
            <a:r>
              <a:rPr lang="zh-TW" altLang="en-US" dirty="0" smtClean="0"/>
              <a:t>公里外上升變得微弱，主要在</a:t>
            </a:r>
            <a:r>
              <a:rPr lang="en-US" altLang="zh-TW" dirty="0" smtClean="0"/>
              <a:t>9</a:t>
            </a:r>
            <a:r>
              <a:rPr lang="zh-TW" altLang="en-US" dirty="0" smtClean="0"/>
              <a:t>公里的內部有明顯的上升，這個是日出激發的高頻重力波，頻率越高，傳遞方向與地面的夾角越大。</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21</a:t>
            </a:fld>
            <a:endParaRPr lang="zh-TW" altLang="en-US"/>
          </a:p>
        </p:txBody>
      </p:sp>
    </p:spTree>
    <p:extLst>
      <p:ext uri="{BB962C8B-B14F-4D97-AF65-F5344CB8AC3E}">
        <p14:creationId xmlns:p14="http://schemas.microsoft.com/office/powerpoint/2010/main" val="2798070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在正中午的時候，輻射</a:t>
            </a:r>
            <a:r>
              <a:rPr lang="en-US" altLang="zh-TW" dirty="0" smtClean="0"/>
              <a:t>heating</a:t>
            </a:r>
            <a:r>
              <a:rPr lang="zh-TW" altLang="en-US" dirty="0" smtClean="0"/>
              <a:t>最強。</a:t>
            </a:r>
            <a:r>
              <a:rPr lang="en-US" altLang="zh-TW" dirty="0" smtClean="0"/>
              <a:t>Theta’ </a:t>
            </a:r>
            <a:r>
              <a:rPr lang="zh-TW" altLang="en-US" dirty="0" smtClean="0"/>
              <a:t>在</a:t>
            </a:r>
            <a:r>
              <a:rPr lang="en-US" altLang="zh-TW" dirty="0" smtClean="0"/>
              <a:t>canopy</a:t>
            </a:r>
            <a:r>
              <a:rPr lang="zh-TW" altLang="en-US" dirty="0" smtClean="0"/>
              <a:t>已經變成上升，</a:t>
            </a:r>
            <a:r>
              <a:rPr lang="en-US" altLang="zh-TW" dirty="0" smtClean="0"/>
              <a:t>canopy</a:t>
            </a:r>
            <a:r>
              <a:rPr lang="zh-TW" altLang="en-US" dirty="0" smtClean="0"/>
              <a:t>之下有下降。次環流的方向也已經相反，變為</a:t>
            </a:r>
            <a:r>
              <a:rPr lang="en-US" altLang="zh-TW" dirty="0" smtClean="0"/>
              <a:t>canopy 300</a:t>
            </a:r>
            <a:r>
              <a:rPr lang="zh-TW" altLang="en-US" dirty="0" smtClean="0"/>
              <a:t>公里內是上升，眼牆、</a:t>
            </a:r>
            <a:r>
              <a:rPr lang="en-US" altLang="zh-TW" dirty="0" smtClean="0"/>
              <a:t>300</a:t>
            </a:r>
            <a:r>
              <a:rPr lang="zh-TW" altLang="en-US" dirty="0" smtClean="0"/>
              <a:t>公里外是下沉。</a:t>
            </a:r>
            <a:r>
              <a:rPr lang="en-US" altLang="zh-TW" dirty="0" smtClean="0"/>
              <a:t>canopy</a:t>
            </a:r>
            <a:r>
              <a:rPr lang="zh-TW" altLang="en-US" dirty="0" smtClean="0"/>
              <a:t>之上有</a:t>
            </a:r>
            <a:r>
              <a:rPr lang="en-US" altLang="zh-TW" dirty="0" smtClean="0"/>
              <a:t>outflow</a:t>
            </a:r>
            <a:r>
              <a:rPr lang="zh-TW" altLang="en-US" dirty="0" smtClean="0"/>
              <a:t>，之下有</a:t>
            </a:r>
            <a:r>
              <a:rPr lang="en-US" altLang="zh-TW" dirty="0" smtClean="0"/>
              <a:t>inflow</a:t>
            </a:r>
            <a:r>
              <a:rPr lang="zh-TW" altLang="en-US" dirty="0" smtClean="0"/>
              <a:t>。在</a:t>
            </a:r>
            <a:r>
              <a:rPr lang="en-US" altLang="zh-TW" dirty="0" smtClean="0"/>
              <a:t>550</a:t>
            </a:r>
            <a:r>
              <a:rPr lang="zh-TW" altLang="en-US" dirty="0" smtClean="0"/>
              <a:t>到</a:t>
            </a:r>
            <a:r>
              <a:rPr lang="en-US" altLang="zh-TW" dirty="0" smtClean="0"/>
              <a:t>740</a:t>
            </a:r>
            <a:r>
              <a:rPr lang="zh-TW" altLang="en-US" dirty="0" smtClean="0"/>
              <a:t>公里有先前剩下的</a:t>
            </a:r>
            <a:r>
              <a:rPr lang="en-US" altLang="zh-TW" dirty="0" smtClean="0"/>
              <a:t>inflow</a:t>
            </a:r>
            <a:r>
              <a:rPr lang="zh-TW" altLang="en-US" dirty="0" smtClean="0"/>
              <a:t>，因為這裡距離</a:t>
            </a:r>
            <a:r>
              <a:rPr lang="en-US" altLang="zh-TW" dirty="0" smtClean="0"/>
              <a:t>f</a:t>
            </a:r>
            <a:r>
              <a:rPr lang="en-US" altLang="zh-TW" dirty="0" smtClean="0"/>
              <a:t>orcing</a:t>
            </a:r>
            <a:r>
              <a:rPr lang="zh-TW" altLang="en-US" dirty="0" smtClean="0"/>
              <a:t>比較遠，</a:t>
            </a:r>
            <a:r>
              <a:rPr lang="en-US" altLang="zh-TW" dirty="0" smtClean="0"/>
              <a:t>forcing</a:t>
            </a:r>
            <a:r>
              <a:rPr lang="zh-TW" altLang="en-US" dirty="0" smtClean="0"/>
              <a:t>只有到</a:t>
            </a:r>
            <a:r>
              <a:rPr lang="en-US" altLang="zh-TW" dirty="0" smtClean="0"/>
              <a:t>300</a:t>
            </a:r>
            <a:r>
              <a:rPr lang="zh-TW" altLang="en-US" dirty="0" smtClean="0"/>
              <a:t>公里，所以反應比較慢。</a:t>
            </a:r>
            <a:r>
              <a:rPr lang="en-US" altLang="zh-TW" dirty="0" smtClean="0"/>
              <a:t>V’</a:t>
            </a:r>
            <a:r>
              <a:rPr lang="zh-TW" altLang="en-US" dirty="0" smtClean="0"/>
              <a:t>的部分在</a:t>
            </a:r>
            <a:r>
              <a:rPr lang="en-US" altLang="zh-TW" dirty="0" err="1" smtClean="0"/>
              <a:t>canoopy</a:t>
            </a:r>
            <a:r>
              <a:rPr lang="zh-TW" altLang="en-US" dirty="0" smtClean="0"/>
              <a:t>區域，已經由逆鐘向環流轉變為順鐘向。在</a:t>
            </a:r>
            <a:r>
              <a:rPr lang="en-US" altLang="zh-TW" dirty="0" smtClean="0"/>
              <a:t>360</a:t>
            </a:r>
            <a:r>
              <a:rPr lang="zh-TW" altLang="en-US" dirty="0" smtClean="0"/>
              <a:t>公里以外的</a:t>
            </a:r>
            <a:r>
              <a:rPr lang="en-US" altLang="zh-TW" dirty="0" smtClean="0"/>
              <a:t>v‘</a:t>
            </a:r>
            <a:r>
              <a:rPr lang="zh-TW" altLang="en-US" dirty="0" smtClean="0"/>
              <a:t>，有先前時間殘留的逆鐘向環流。除了這裡離</a:t>
            </a:r>
            <a:r>
              <a:rPr lang="en-US" altLang="zh-TW" dirty="0" smtClean="0"/>
              <a:t>forcing</a:t>
            </a:r>
            <a:r>
              <a:rPr lang="zh-TW" altLang="en-US" dirty="0" smtClean="0"/>
              <a:t>比較遠反應比較慢之外，作者認為還有另一個原因。</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22</a:t>
            </a:fld>
            <a:endParaRPr lang="zh-TW" altLang="en-US"/>
          </a:p>
        </p:txBody>
      </p:sp>
    </p:spTree>
    <p:extLst>
      <p:ext uri="{BB962C8B-B14F-4D97-AF65-F5344CB8AC3E}">
        <p14:creationId xmlns:p14="http://schemas.microsoft.com/office/powerpoint/2010/main" val="1477530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油切向的動量方程，</a:t>
            </a:r>
            <a:r>
              <a:rPr lang="en-US" altLang="zh-TW" dirty="0" smtClean="0"/>
              <a:t>360</a:t>
            </a:r>
            <a:r>
              <a:rPr lang="zh-TW" altLang="en-US" dirty="0" smtClean="0"/>
              <a:t>公里以外、</a:t>
            </a:r>
            <a:r>
              <a:rPr lang="en-US" altLang="zh-TW" dirty="0" smtClean="0"/>
              <a:t>13</a:t>
            </a:r>
            <a:r>
              <a:rPr lang="zh-TW" altLang="en-US" dirty="0" smtClean="0"/>
              <a:t>公里高的位置，</a:t>
            </a:r>
            <a:r>
              <a:rPr lang="en-US" altLang="zh-TW" dirty="0" smtClean="0"/>
              <a:t>1/r</a:t>
            </a:r>
            <a:r>
              <a:rPr lang="zh-TW" altLang="en-US" dirty="0" smtClean="0"/>
              <a:t>這項這項很小，</a:t>
            </a:r>
            <a:r>
              <a:rPr lang="en-US" altLang="zh-TW" dirty="0" smtClean="0"/>
              <a:t>u’</a:t>
            </a:r>
            <a:r>
              <a:rPr lang="zh-TW" altLang="en-US" dirty="0" smtClean="0"/>
              <a:t>的平流比較沒有作用。平均</a:t>
            </a:r>
            <a:r>
              <a:rPr lang="en-US" altLang="zh-TW" dirty="0" smtClean="0"/>
              <a:t>v</a:t>
            </a:r>
            <a:r>
              <a:rPr lang="zh-TW" altLang="en-US" dirty="0" smtClean="0"/>
              <a:t>的垂直梯度，在</a:t>
            </a:r>
            <a:r>
              <a:rPr lang="en-US" altLang="zh-TW" dirty="0" smtClean="0"/>
              <a:t>360</a:t>
            </a:r>
            <a:r>
              <a:rPr lang="zh-TW" altLang="en-US" dirty="0" smtClean="0"/>
              <a:t>公里以內梯度比較大，</a:t>
            </a:r>
            <a:r>
              <a:rPr lang="en-US" altLang="zh-TW" dirty="0" smtClean="0"/>
              <a:t>360</a:t>
            </a:r>
            <a:r>
              <a:rPr lang="zh-TW" altLang="en-US" dirty="0" smtClean="0"/>
              <a:t>公里以外梯度比較小，所以垂直平流的效應在內側比較大，外側比較小，因此外側</a:t>
            </a:r>
            <a:r>
              <a:rPr lang="en-US" altLang="zh-TW" dirty="0" smtClean="0"/>
              <a:t>v‘</a:t>
            </a:r>
            <a:r>
              <a:rPr lang="zh-TW" altLang="en-US" dirty="0" smtClean="0"/>
              <a:t>的反應時間也會因此比較久。這個時候，</a:t>
            </a:r>
            <a:r>
              <a:rPr lang="en-US" altLang="zh-TW" dirty="0" smtClean="0"/>
              <a:t>w’</a:t>
            </a:r>
            <a:r>
              <a:rPr lang="zh-TW" altLang="en-US" dirty="0" smtClean="0"/>
              <a:t>在高度</a:t>
            </a:r>
            <a:r>
              <a:rPr lang="en-US" altLang="zh-TW" dirty="0" smtClean="0"/>
              <a:t>9</a:t>
            </a:r>
            <a:r>
              <a:rPr lang="zh-TW" altLang="en-US" dirty="0" smtClean="0"/>
              <a:t>公里以下也出現蠻顯著的向下傳的波。</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23</a:t>
            </a:fld>
            <a:endParaRPr lang="zh-TW" altLang="en-US"/>
          </a:p>
        </p:txBody>
      </p:sp>
    </p:spTree>
    <p:extLst>
      <p:ext uri="{BB962C8B-B14F-4D97-AF65-F5344CB8AC3E}">
        <p14:creationId xmlns:p14="http://schemas.microsoft.com/office/powerpoint/2010/main" val="3308259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日落時，輻射熱變為</a:t>
            </a:r>
            <a:r>
              <a:rPr lang="en-US" altLang="zh-TW" dirty="0" smtClean="0"/>
              <a:t>cooling</a:t>
            </a:r>
            <a:r>
              <a:rPr lang="zh-TW" altLang="en-US" dirty="0" smtClean="0"/>
              <a:t>，</a:t>
            </a:r>
            <a:r>
              <a:rPr lang="en-US" altLang="zh-TW" dirty="0" smtClean="0"/>
              <a:t>w’ </a:t>
            </a:r>
            <a:r>
              <a:rPr lang="zh-TW" altLang="en-US" dirty="0" smtClean="0"/>
              <a:t>在</a:t>
            </a:r>
            <a:r>
              <a:rPr lang="en-US" altLang="zh-TW" dirty="0" smtClean="0"/>
              <a:t>canopy</a:t>
            </a:r>
            <a:r>
              <a:rPr lang="zh-TW" altLang="en-US" dirty="0" smtClean="0"/>
              <a:t> </a:t>
            </a:r>
            <a:r>
              <a:rPr lang="en-US" altLang="zh-TW" dirty="0" smtClean="0"/>
              <a:t>300</a:t>
            </a:r>
            <a:r>
              <a:rPr lang="zh-TW" altLang="en-US" dirty="0" smtClean="0"/>
              <a:t>公里變為下沉，在眼牆跟</a:t>
            </a:r>
            <a:r>
              <a:rPr lang="en-US" altLang="zh-TW" dirty="0" smtClean="0"/>
              <a:t>300</a:t>
            </a:r>
            <a:r>
              <a:rPr lang="zh-TW" altLang="en-US" dirty="0" smtClean="0"/>
              <a:t>公里之外變為上升。而</a:t>
            </a:r>
            <a:r>
              <a:rPr lang="en-US" altLang="zh-TW" dirty="0" smtClean="0"/>
              <a:t>u‘</a:t>
            </a:r>
            <a:r>
              <a:rPr lang="zh-TW" altLang="en-US" dirty="0" smtClean="0"/>
              <a:t>也漸漸開始變成</a:t>
            </a:r>
            <a:r>
              <a:rPr lang="en-US" altLang="zh-TW" dirty="0" smtClean="0"/>
              <a:t>canopy</a:t>
            </a:r>
            <a:r>
              <a:rPr lang="zh-TW" altLang="en-US" dirty="0" smtClean="0"/>
              <a:t>是</a:t>
            </a:r>
            <a:r>
              <a:rPr lang="en-US" altLang="zh-TW" dirty="0" smtClean="0"/>
              <a:t>inflow</a:t>
            </a:r>
            <a:r>
              <a:rPr lang="zh-TW" altLang="en-US" dirty="0" smtClean="0"/>
              <a:t>，</a:t>
            </a:r>
            <a:r>
              <a:rPr lang="en-US" altLang="zh-TW" dirty="0" smtClean="0"/>
              <a:t>canopy</a:t>
            </a:r>
            <a:r>
              <a:rPr lang="zh-TW" altLang="en-US" dirty="0" smtClean="0"/>
              <a:t>以下是</a:t>
            </a:r>
            <a:r>
              <a:rPr lang="en-US" altLang="zh-TW" dirty="0" smtClean="0"/>
              <a:t>outflow</a:t>
            </a:r>
            <a:r>
              <a:rPr lang="zh-TW" altLang="en-US" dirty="0" smtClean="0"/>
              <a:t>，在</a:t>
            </a:r>
            <a:r>
              <a:rPr lang="en-US" altLang="zh-TW" dirty="0" smtClean="0"/>
              <a:t>300</a:t>
            </a:r>
            <a:r>
              <a:rPr lang="zh-TW" altLang="en-US" dirty="0" smtClean="0"/>
              <a:t>公里之外有之前殘餘的</a:t>
            </a:r>
            <a:r>
              <a:rPr lang="en-US" altLang="zh-TW" dirty="0" smtClean="0"/>
              <a:t>outflow</a:t>
            </a:r>
            <a:r>
              <a:rPr lang="zh-TW" altLang="en-US" dirty="0" smtClean="0"/>
              <a:t>，也是因為離</a:t>
            </a:r>
            <a:r>
              <a:rPr lang="en-US" altLang="zh-TW" dirty="0" smtClean="0"/>
              <a:t>forcing</a:t>
            </a:r>
            <a:r>
              <a:rPr lang="zh-TW" altLang="en-US" dirty="0" smtClean="0"/>
              <a:t>比較遠的關係。</a:t>
            </a:r>
            <a:r>
              <a:rPr lang="en-US" altLang="zh-TW" dirty="0" smtClean="0"/>
              <a:t>V’</a:t>
            </a:r>
            <a:r>
              <a:rPr lang="zh-TW" altLang="en-US" dirty="0" smtClean="0"/>
              <a:t>上面是順鐘向，下面是逆鐘向，這個</a:t>
            </a:r>
            <a:r>
              <a:rPr lang="en-US" altLang="zh-TW" dirty="0" smtClean="0"/>
              <a:t>pattern</a:t>
            </a:r>
            <a:r>
              <a:rPr lang="zh-TW" altLang="en-US" dirty="0" smtClean="0"/>
              <a:t>主要反應的是白天輻射加熱的情形。</a:t>
            </a:r>
            <a:r>
              <a:rPr lang="en-US" altLang="zh-TW" dirty="0" smtClean="0"/>
              <a:t>Theta’ </a:t>
            </a:r>
            <a:r>
              <a:rPr lang="zh-TW" altLang="en-US" dirty="0" smtClean="0"/>
              <a:t>跟</a:t>
            </a:r>
            <a:r>
              <a:rPr lang="en-US" altLang="zh-TW" dirty="0" smtClean="0"/>
              <a:t>v‘</a:t>
            </a:r>
            <a:r>
              <a:rPr lang="zh-TW" altLang="en-US" dirty="0" smtClean="0"/>
              <a:t>這個時候才剛開始要反應。之前提到的重力波在此時也已經傳到邊界，已經看不到重力波了。</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24</a:t>
            </a:fld>
            <a:endParaRPr lang="zh-TW" altLang="en-US"/>
          </a:p>
        </p:txBody>
      </p:sp>
    </p:spTree>
    <p:extLst>
      <p:ext uri="{BB962C8B-B14F-4D97-AF65-F5344CB8AC3E}">
        <p14:creationId xmlns:p14="http://schemas.microsoft.com/office/powerpoint/2010/main" val="2437085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作者有針對</a:t>
            </a:r>
            <a:r>
              <a:rPr lang="en-US" altLang="zh-TW" dirty="0" smtClean="0"/>
              <a:t>canopy</a:t>
            </a:r>
            <a:r>
              <a:rPr lang="zh-TW" altLang="en-US" dirty="0" smtClean="0"/>
              <a:t>的輻射熱，</a:t>
            </a:r>
            <a:r>
              <a:rPr lang="en-US" altLang="zh-TW" dirty="0" smtClean="0"/>
              <a:t>w’</a:t>
            </a:r>
            <a:r>
              <a:rPr lang="zh-TW" altLang="en-US" dirty="0" smtClean="0"/>
              <a:t>在</a:t>
            </a:r>
            <a:r>
              <a:rPr lang="en-US" altLang="zh-TW" dirty="0" smtClean="0"/>
              <a:t>13</a:t>
            </a:r>
            <a:r>
              <a:rPr lang="zh-TW" altLang="en-US" dirty="0" smtClean="0"/>
              <a:t>公里畫</a:t>
            </a:r>
            <a:r>
              <a:rPr lang="en-US" altLang="zh-TW" dirty="0" err="1" smtClean="0"/>
              <a:t>Hovmoller</a:t>
            </a:r>
            <a:r>
              <a:rPr lang="zh-TW" altLang="en-US" dirty="0" smtClean="0"/>
              <a:t> </a:t>
            </a:r>
            <a:r>
              <a:rPr lang="en-US" altLang="zh-TW" dirty="0" smtClean="0"/>
              <a:t>diagram</a:t>
            </a:r>
            <a:r>
              <a:rPr lang="zh-TW" altLang="en-US" dirty="0" smtClean="0"/>
              <a:t>。在</a:t>
            </a:r>
            <a:r>
              <a:rPr lang="en-US" altLang="zh-TW" dirty="0" smtClean="0"/>
              <a:t>60</a:t>
            </a:r>
            <a:r>
              <a:rPr lang="zh-TW" altLang="en-US" dirty="0" smtClean="0"/>
              <a:t>到</a:t>
            </a:r>
            <a:r>
              <a:rPr lang="en-US" altLang="zh-TW" dirty="0" smtClean="0"/>
              <a:t>280</a:t>
            </a:r>
            <a:r>
              <a:rPr lang="zh-TW" altLang="en-US" dirty="0" smtClean="0"/>
              <a:t>公里，也就是</a:t>
            </a:r>
            <a:r>
              <a:rPr lang="en-US" altLang="zh-TW" dirty="0" smtClean="0"/>
              <a:t>forcing</a:t>
            </a:r>
            <a:r>
              <a:rPr lang="zh-TW" altLang="en-US" dirty="0" smtClean="0"/>
              <a:t>的地方有很強的日夜變化，以內、以外則是補償的氣流，方向相反。可以看到下沉氣流的持續時間比上升氣流稍長，這是因為</a:t>
            </a:r>
            <a:r>
              <a:rPr lang="en-US" altLang="zh-TW" dirty="0" smtClean="0"/>
              <a:t>forcing function</a:t>
            </a:r>
            <a:r>
              <a:rPr lang="zh-TW" altLang="en-US" dirty="0" smtClean="0"/>
              <a:t>，在小於</a:t>
            </a:r>
            <a:r>
              <a:rPr lang="en-US" altLang="zh-TW" dirty="0" smtClean="0"/>
              <a:t>0</a:t>
            </a:r>
            <a:r>
              <a:rPr lang="zh-TW" altLang="en-US" dirty="0" smtClean="0"/>
              <a:t>冷卻的時間，比大於</a:t>
            </a:r>
            <a:r>
              <a:rPr lang="en-US" altLang="zh-TW" dirty="0" smtClean="0"/>
              <a:t>0</a:t>
            </a:r>
            <a:r>
              <a:rPr lang="zh-TW" altLang="en-US" dirty="0" smtClean="0"/>
              <a:t>加熱的時間稍長所導致。</a:t>
            </a:r>
            <a:r>
              <a:rPr lang="en-US" altLang="zh-TW" dirty="0" smtClean="0"/>
              <a:t>260</a:t>
            </a:r>
            <a:r>
              <a:rPr lang="zh-TW" altLang="en-US" dirty="0" smtClean="0"/>
              <a:t>公里以外，因為</a:t>
            </a:r>
            <a:r>
              <a:rPr lang="en-US" altLang="zh-TW" dirty="0" smtClean="0"/>
              <a:t>f</a:t>
            </a:r>
            <a:r>
              <a:rPr lang="en-US" altLang="zh-TW" dirty="0" smtClean="0"/>
              <a:t>orcing</a:t>
            </a:r>
            <a:r>
              <a:rPr lang="zh-TW" altLang="en-US" dirty="0" smtClean="0"/>
              <a:t>已經很弱，或距離</a:t>
            </a:r>
            <a:r>
              <a:rPr lang="en-US" altLang="zh-TW" dirty="0" smtClean="0"/>
              <a:t>forcing</a:t>
            </a:r>
            <a:r>
              <a:rPr lang="zh-TW" altLang="en-US" dirty="0" smtClean="0"/>
              <a:t>很遠，會有延遲的現象。在</a:t>
            </a:r>
            <a:r>
              <a:rPr lang="en-US" altLang="zh-TW" dirty="0" smtClean="0"/>
              <a:t>3</a:t>
            </a:r>
            <a:r>
              <a:rPr lang="zh-TW" altLang="en-US" dirty="0" smtClean="0"/>
              <a:t>、</a:t>
            </a:r>
            <a:r>
              <a:rPr lang="en-US" altLang="zh-TW" dirty="0" smtClean="0"/>
              <a:t>4</a:t>
            </a:r>
            <a:r>
              <a:rPr lang="en-US" altLang="zh-TW" dirty="0" smtClean="0"/>
              <a:t>00</a:t>
            </a:r>
            <a:r>
              <a:rPr lang="zh-TW" altLang="en-US" dirty="0" smtClean="0"/>
              <a:t>公里有強度次大的訊號，作者把這段放大來看，是右圖，可以看到在紅色上升的部分有高頻率的波動。作者認為這個高頻波是日落的時候產生的，他也隨時間向外傳遞。</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25</a:t>
            </a:fld>
            <a:endParaRPr lang="zh-TW" altLang="en-US"/>
          </a:p>
        </p:txBody>
      </p:sp>
    </p:spTree>
    <p:extLst>
      <p:ext uri="{BB962C8B-B14F-4D97-AF65-F5344CB8AC3E}">
        <p14:creationId xmlns:p14="http://schemas.microsoft.com/office/powerpoint/2010/main" val="60085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加熱在</a:t>
            </a:r>
            <a:r>
              <a:rPr lang="en-US" altLang="zh-TW" dirty="0" smtClean="0"/>
              <a:t>canopy</a:t>
            </a:r>
            <a:r>
              <a:rPr lang="zh-TW" altLang="en-US" dirty="0" smtClean="0"/>
              <a:t>所產生的重力波比加熱在眼牆的還要多很多，這是因為眼牆的慣性穩定度很高，波如果要傳出去，頻率要很高，但是能量都集中在頻率低的地方，表示大部分能量都留在眼牆內。而加熱在</a:t>
            </a:r>
            <a:r>
              <a:rPr lang="en-US" altLang="zh-TW" dirty="0" smtClean="0"/>
              <a:t>c</a:t>
            </a:r>
            <a:r>
              <a:rPr lang="en-US" altLang="zh-TW" dirty="0" smtClean="0"/>
              <a:t>anopy</a:t>
            </a:r>
            <a:r>
              <a:rPr lang="zh-TW" altLang="en-US" dirty="0" smtClean="0"/>
              <a:t>，他位於慣性穩定比較低的區域，所以比率比較低的波也能夠傳出去，重力波比較明顯。</a:t>
            </a:r>
            <a:endParaRPr lang="en-US" altLang="zh-TW" dirty="0" smtClean="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26</a:t>
            </a:fld>
            <a:endParaRPr lang="zh-TW" altLang="en-US"/>
          </a:p>
        </p:txBody>
      </p:sp>
    </p:spTree>
    <p:extLst>
      <p:ext uri="{BB962C8B-B14F-4D97-AF65-F5344CB8AC3E}">
        <p14:creationId xmlns:p14="http://schemas.microsoft.com/office/powerpoint/2010/main" val="3313935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最後，作者有做幾個敏感度實驗，首先是</a:t>
            </a:r>
            <a:r>
              <a:rPr lang="en-US" altLang="zh-TW" dirty="0" smtClean="0"/>
              <a:t>N^2</a:t>
            </a:r>
            <a:r>
              <a:rPr lang="zh-TW" altLang="en-US" dirty="0" smtClean="0"/>
              <a:t>，有熱帶</a:t>
            </a:r>
            <a:r>
              <a:rPr lang="en-US" altLang="zh-TW" dirty="0" smtClean="0"/>
              <a:t>sounding</a:t>
            </a:r>
            <a:r>
              <a:rPr lang="zh-TW" altLang="en-US" dirty="0" smtClean="0"/>
              <a:t>的</a:t>
            </a:r>
            <a:r>
              <a:rPr lang="en-US" altLang="zh-TW" dirty="0" smtClean="0"/>
              <a:t>realistic</a:t>
            </a:r>
            <a:r>
              <a:rPr lang="zh-TW" altLang="en-US" dirty="0" smtClean="0"/>
              <a:t>，有設定為定值的</a:t>
            </a:r>
            <a:r>
              <a:rPr lang="en-US" altLang="zh-TW" dirty="0" smtClean="0"/>
              <a:t>0.5</a:t>
            </a:r>
            <a:r>
              <a:rPr lang="zh-TW" altLang="en-US" dirty="0" smtClean="0"/>
              <a:t>、</a:t>
            </a:r>
            <a:r>
              <a:rPr lang="en-US" altLang="zh-TW" dirty="0" smtClean="0"/>
              <a:t>1</a:t>
            </a:r>
            <a:r>
              <a:rPr lang="zh-TW" altLang="en-US" dirty="0" smtClean="0"/>
              <a:t>、</a:t>
            </a:r>
            <a:r>
              <a:rPr lang="en-US" altLang="zh-TW" dirty="0" smtClean="0"/>
              <a:t>2</a:t>
            </a:r>
            <a:r>
              <a:rPr lang="zh-TW" altLang="en-US" dirty="0" smtClean="0"/>
              <a:t>，有</a:t>
            </a:r>
            <a:r>
              <a:rPr lang="en-US" altLang="zh-TW" dirty="0" smtClean="0"/>
              <a:t>12</a:t>
            </a:r>
            <a:r>
              <a:rPr lang="zh-TW" altLang="en-US" dirty="0" smtClean="0"/>
              <a:t>公里以下設為</a:t>
            </a:r>
            <a:r>
              <a:rPr lang="en-US" altLang="zh-TW" dirty="0" smtClean="0"/>
              <a:t>1</a:t>
            </a:r>
            <a:r>
              <a:rPr lang="zh-TW" altLang="en-US" dirty="0" smtClean="0"/>
              <a:t>、</a:t>
            </a:r>
            <a:r>
              <a:rPr lang="en-US" altLang="zh-TW" dirty="0" smtClean="0"/>
              <a:t>12</a:t>
            </a:r>
            <a:r>
              <a:rPr lang="zh-TW" altLang="en-US" dirty="0" smtClean="0"/>
              <a:t>公里以上線性增加到</a:t>
            </a:r>
            <a:r>
              <a:rPr lang="en-US" altLang="zh-TW" dirty="0" smtClean="0"/>
              <a:t>4</a:t>
            </a:r>
            <a:r>
              <a:rPr lang="zh-TW" altLang="en-US" dirty="0" smtClean="0"/>
              <a:t>。以上的結果都只有在模式頂層有差異，其他的動力的結果都是相同的。黏滯係數的敏感度實驗，</a:t>
            </a:r>
            <a:r>
              <a:rPr lang="en-US" altLang="zh-TW" dirty="0" smtClean="0"/>
              <a:t>40</a:t>
            </a:r>
            <a:r>
              <a:rPr lang="zh-TW" altLang="en-US" dirty="0" smtClean="0"/>
              <a:t>、</a:t>
            </a:r>
            <a:r>
              <a:rPr lang="en-US" altLang="zh-TW" dirty="0" smtClean="0"/>
              <a:t>20</a:t>
            </a:r>
            <a:r>
              <a:rPr lang="zh-TW" altLang="en-US" dirty="0" smtClean="0"/>
              <a:t>跟</a:t>
            </a:r>
            <a:r>
              <a:rPr lang="en-US" altLang="zh-TW" dirty="0" smtClean="0"/>
              <a:t>10</a:t>
            </a:r>
            <a:r>
              <a:rPr lang="zh-TW" altLang="en-US" dirty="0" smtClean="0"/>
              <a:t>，除了雜訊的強弱，主要結果類似。科氏參數有北緯二十度跟赤道，也就是等於</a:t>
            </a:r>
            <a:r>
              <a:rPr lang="en-US" altLang="zh-TW" dirty="0" smtClean="0"/>
              <a:t>0</a:t>
            </a:r>
            <a:r>
              <a:rPr lang="zh-TW" altLang="en-US" dirty="0" smtClean="0"/>
              <a:t>，一樣是類似的結果。</a:t>
            </a:r>
            <a:endParaRPr lang="en-US" altLang="zh-TW" dirty="0" smtClean="0"/>
          </a:p>
          <a:p>
            <a:r>
              <a:rPr lang="zh-TW" altLang="en-US" dirty="0" smtClean="0"/>
              <a:t>影響比較大的是去調整渦漩的強度跟寬度，最大風速半徑有</a:t>
            </a:r>
            <a:r>
              <a:rPr lang="en-US" altLang="zh-TW" dirty="0" smtClean="0"/>
              <a:t>40</a:t>
            </a:r>
            <a:r>
              <a:rPr lang="zh-TW" altLang="en-US" dirty="0" smtClean="0"/>
              <a:t>跟</a:t>
            </a:r>
            <a:r>
              <a:rPr lang="en-US" altLang="zh-TW" dirty="0" smtClean="0"/>
              <a:t>80</a:t>
            </a:r>
            <a:r>
              <a:rPr lang="zh-TW" altLang="en-US" dirty="0" smtClean="0"/>
              <a:t>公里，最大風速有</a:t>
            </a:r>
            <a:r>
              <a:rPr lang="en-US" altLang="zh-TW" dirty="0" smtClean="0"/>
              <a:t>22.5</a:t>
            </a:r>
            <a:r>
              <a:rPr lang="zh-TW" altLang="en-US" dirty="0" smtClean="0"/>
              <a:t>跟</a:t>
            </a:r>
            <a:r>
              <a:rPr lang="en-US" altLang="zh-TW" dirty="0" smtClean="0"/>
              <a:t>45m/s</a:t>
            </a:r>
            <a:r>
              <a:rPr lang="zh-TW" altLang="en-US" dirty="0" smtClean="0"/>
              <a:t>，交叉配對。發現如果</a:t>
            </a:r>
            <a:r>
              <a:rPr lang="en-US" altLang="zh-TW" dirty="0" smtClean="0"/>
              <a:t>RMW</a:t>
            </a:r>
            <a:r>
              <a:rPr lang="zh-TW" altLang="en-US" dirty="0" smtClean="0"/>
              <a:t>變大的話，這張圖的線會往下移，也會往外移。例如橘色頻率為</a:t>
            </a:r>
            <a:r>
              <a:rPr lang="en-US" altLang="zh-TW" dirty="0" smtClean="0"/>
              <a:t>2</a:t>
            </a:r>
            <a:r>
              <a:rPr lang="zh-TW" altLang="en-US" dirty="0" smtClean="0"/>
              <a:t>的線，在低層向外移</a:t>
            </a:r>
            <a:r>
              <a:rPr lang="en-US" altLang="zh-TW" dirty="0" smtClean="0"/>
              <a:t>60</a:t>
            </a:r>
            <a:r>
              <a:rPr lang="zh-TW" altLang="en-US" dirty="0" smtClean="0"/>
              <a:t>公里。如果把最大風速減弱，這些線也會向內移，例如橘色線這個時候會向內移</a:t>
            </a:r>
            <a:r>
              <a:rPr lang="en-US" altLang="zh-TW" dirty="0" smtClean="0"/>
              <a:t>80</a:t>
            </a:r>
            <a:r>
              <a:rPr lang="zh-TW" altLang="en-US" dirty="0" smtClean="0"/>
              <a:t>公里。如果是最下面的情況，就會有兩個效應，先是線往外往下移，然後風速減少，線往內移。</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27</a:t>
            </a:fld>
            <a:endParaRPr lang="zh-TW" altLang="en-US"/>
          </a:p>
        </p:txBody>
      </p:sp>
    </p:spTree>
    <p:extLst>
      <p:ext uri="{BB962C8B-B14F-4D97-AF65-F5344CB8AC3E}">
        <p14:creationId xmlns:p14="http://schemas.microsoft.com/office/powerpoint/2010/main" val="152466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DC</a:t>
            </a:r>
            <a:r>
              <a:rPr lang="zh-TW" altLang="en-US" dirty="0" smtClean="0"/>
              <a:t>可以對於颱風生成非常重要。主要是晚間，輻射冷卻可以讓雲頂降溫增加不穩定度，同時增加</a:t>
            </a:r>
            <a:r>
              <a:rPr lang="en-US" altLang="zh-TW" dirty="0" smtClean="0"/>
              <a:t>RH</a:t>
            </a:r>
            <a:r>
              <a:rPr lang="zh-TW" altLang="en-US" dirty="0" smtClean="0"/>
              <a:t>，可以增強對流。而</a:t>
            </a:r>
            <a:r>
              <a:rPr lang="en-US" altLang="zh-TW" dirty="0" smtClean="0"/>
              <a:t>Tang</a:t>
            </a:r>
            <a:r>
              <a:rPr lang="zh-TW" altLang="en-US" dirty="0" smtClean="0"/>
              <a:t>等人有做理想化實驗，晚上的眼牆內縮比較明顯，因為對流增強表示更能將底層的切向風趨勢向上平流，而且在</a:t>
            </a:r>
            <a:r>
              <a:rPr lang="en-US" altLang="zh-TW" dirty="0" smtClean="0"/>
              <a:t>RMW</a:t>
            </a:r>
            <a:r>
              <a:rPr lang="zh-TW" altLang="en-US" dirty="0" smtClean="0"/>
              <a:t>內更容易看到對流爆發增強颱風。</a:t>
            </a:r>
            <a:r>
              <a:rPr lang="en-US" altLang="zh-TW" dirty="0" smtClean="0"/>
              <a:t>Navarro </a:t>
            </a:r>
            <a:r>
              <a:rPr lang="zh-TW" altLang="en-US" dirty="0" smtClean="0"/>
              <a:t>等人利用理想化的模擬，發現週期為一天的</a:t>
            </a:r>
            <a:r>
              <a:rPr lang="en-US" altLang="zh-TW" dirty="0" smtClean="0"/>
              <a:t>forcing</a:t>
            </a:r>
            <a:r>
              <a:rPr lang="zh-TW" altLang="en-US" dirty="0" smtClean="0"/>
              <a:t>變化，會產生週期為一天的強度變化，在颱風的外圍有周期為一天、或半天的重力波，在內核則是平衡的，這裡的平衡指的是重力波傳不出去，能量在裡面累積的結果。這篇</a:t>
            </a:r>
            <a:r>
              <a:rPr lang="en-US" altLang="zh-TW" dirty="0" smtClean="0"/>
              <a:t>paper</a:t>
            </a:r>
            <a:r>
              <a:rPr lang="zh-TW" altLang="en-US" dirty="0" smtClean="0"/>
              <a:t>主要是利用現性化理想化模式，探討</a:t>
            </a:r>
            <a:r>
              <a:rPr lang="en-US" altLang="zh-TW" dirty="0" smtClean="0"/>
              <a:t>DC</a:t>
            </a:r>
            <a:r>
              <a:rPr lang="zh-TW" altLang="en-US" smtClean="0"/>
              <a:t>的加熱，對於颱風動力上的反應是如何。</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3</a:t>
            </a:fld>
            <a:endParaRPr lang="zh-TW" altLang="en-US"/>
          </a:p>
        </p:txBody>
      </p:sp>
    </p:spTree>
    <p:extLst>
      <p:ext uri="{BB962C8B-B14F-4D97-AF65-F5344CB8AC3E}">
        <p14:creationId xmlns:p14="http://schemas.microsoft.com/office/powerpoint/2010/main" val="38380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這篇</a:t>
            </a:r>
            <a:r>
              <a:rPr lang="en-US" altLang="zh-TW" dirty="0" smtClean="0"/>
              <a:t>paper</a:t>
            </a:r>
            <a:r>
              <a:rPr lang="zh-TW" altLang="en-US" dirty="0" smtClean="0"/>
              <a:t>使用的理想化模式叫</a:t>
            </a:r>
            <a:r>
              <a:rPr lang="en-US" altLang="zh-TW" dirty="0" smtClean="0"/>
              <a:t>3DVPAS</a:t>
            </a:r>
            <a:r>
              <a:rPr lang="zh-TW" altLang="en-US" dirty="0" smtClean="0"/>
              <a:t>，他是</a:t>
            </a:r>
            <a:r>
              <a:rPr lang="en-US" altLang="zh-TW" dirty="0" smtClean="0"/>
              <a:t>3D</a:t>
            </a:r>
            <a:r>
              <a:rPr lang="zh-TW" altLang="en-US" dirty="0" smtClean="0"/>
              <a:t>線性的軸對稱模式，是使用圓柱座標，右邊是他使用的</a:t>
            </a:r>
            <a:r>
              <a:rPr lang="en-US" altLang="zh-TW" dirty="0" smtClean="0"/>
              <a:t>governing equation</a:t>
            </a:r>
            <a:r>
              <a:rPr lang="zh-TW" altLang="en-US" dirty="0" smtClean="0"/>
              <a:t>，主要是預報徑向風、切向風、垂直運動速度跟</a:t>
            </a:r>
            <a:r>
              <a:rPr lang="en-US" altLang="zh-TW" dirty="0" smtClean="0"/>
              <a:t>theta</a:t>
            </a:r>
            <a:r>
              <a:rPr lang="zh-TW" altLang="en-US" dirty="0" smtClean="0"/>
              <a:t>。他是把變數分成擾動場跟平均場，擾動場的</a:t>
            </a:r>
            <a:r>
              <a:rPr lang="en-US" altLang="zh-TW" dirty="0" smtClean="0"/>
              <a:t>initial</a:t>
            </a:r>
            <a:r>
              <a:rPr lang="zh-TW" altLang="en-US" dirty="0" smtClean="0"/>
              <a:t> </a:t>
            </a:r>
            <a:r>
              <a:rPr lang="en-US" altLang="zh-TW" dirty="0" smtClean="0"/>
              <a:t>condition</a:t>
            </a:r>
            <a:r>
              <a:rPr lang="zh-TW" altLang="en-US" dirty="0" smtClean="0"/>
              <a:t>都使</a:t>
            </a:r>
            <a:r>
              <a:rPr lang="en-US" altLang="zh-TW" dirty="0" smtClean="0"/>
              <a:t>0</a:t>
            </a:r>
            <a:r>
              <a:rPr lang="zh-TW" altLang="en-US" dirty="0" smtClean="0"/>
              <a:t>，之後</a:t>
            </a:r>
            <a:r>
              <a:rPr lang="en-US" altLang="zh-TW" dirty="0" smtClean="0"/>
              <a:t>heating</a:t>
            </a:r>
            <a:r>
              <a:rPr lang="zh-TW" altLang="en-US" dirty="0" smtClean="0"/>
              <a:t>反應的次環流變化都會反應到</a:t>
            </a:r>
            <a:r>
              <a:rPr lang="en-US" altLang="zh-TW" dirty="0" smtClean="0"/>
              <a:t>u‘</a:t>
            </a:r>
            <a:r>
              <a:rPr lang="zh-TW" altLang="en-US" dirty="0" smtClean="0"/>
              <a:t>、</a:t>
            </a:r>
            <a:r>
              <a:rPr lang="en-US" altLang="zh-TW" dirty="0" smtClean="0"/>
              <a:t>v’</a:t>
            </a:r>
            <a:r>
              <a:rPr lang="zh-TW" altLang="en-US" dirty="0" smtClean="0"/>
              <a:t>、</a:t>
            </a:r>
            <a:r>
              <a:rPr lang="en-US" altLang="zh-TW" dirty="0" smtClean="0"/>
              <a:t>w‘</a:t>
            </a:r>
            <a:r>
              <a:rPr lang="zh-TW" altLang="en-US" dirty="0" smtClean="0"/>
              <a:t>、</a:t>
            </a:r>
            <a:r>
              <a:rPr lang="en-US" altLang="zh-TW" dirty="0" smtClean="0"/>
              <a:t>theta’</a:t>
            </a:r>
            <a:r>
              <a:rPr lang="zh-TW" altLang="en-US" dirty="0" smtClean="0"/>
              <a:t>。平均場的部分，</a:t>
            </a:r>
            <a:r>
              <a:rPr lang="en-US" altLang="zh-TW" dirty="0" err="1" smtClean="0"/>
              <a:t>v_bar</a:t>
            </a:r>
            <a:r>
              <a:rPr lang="zh-TW" altLang="en-US" dirty="0" smtClean="0"/>
              <a:t>是他會給一個渦漩。</a:t>
            </a:r>
            <a:r>
              <a:rPr lang="en-US" altLang="zh-TW" dirty="0" smtClean="0"/>
              <a:t>(</a:t>
            </a:r>
            <a:r>
              <a:rPr lang="zh-TW" altLang="en-US" dirty="0" smtClean="0"/>
              <a:t>切下一頁</a:t>
            </a:r>
            <a:r>
              <a:rPr lang="en-US" altLang="zh-TW" dirty="0" smtClean="0"/>
              <a:t>) </a:t>
            </a:r>
            <a:r>
              <a:rPr lang="en-US" altLang="zh-TW" dirty="0" err="1" smtClean="0"/>
              <a:t>theta_bar</a:t>
            </a:r>
            <a:r>
              <a:rPr lang="zh-TW" altLang="en-US" dirty="0" smtClean="0"/>
              <a:t>跟</a:t>
            </a:r>
            <a:r>
              <a:rPr lang="en-US" altLang="zh-TW" dirty="0" err="1" smtClean="0"/>
              <a:t>rho_bar</a:t>
            </a:r>
            <a:r>
              <a:rPr lang="zh-TW" altLang="en-US" dirty="0" smtClean="0"/>
              <a:t>他是使用平均的熱帶</a:t>
            </a:r>
            <a:r>
              <a:rPr lang="en-US" altLang="zh-TW" dirty="0" smtClean="0"/>
              <a:t>sounding</a:t>
            </a:r>
            <a:r>
              <a:rPr lang="zh-TW" altLang="en-US" dirty="0" smtClean="0"/>
              <a:t>和平均的熱帶氣壓分布。</a:t>
            </a:r>
            <a:r>
              <a:rPr lang="en-US" altLang="zh-TW" dirty="0" smtClean="0"/>
              <a:t>Governing Equation</a:t>
            </a:r>
            <a:r>
              <a:rPr lang="zh-TW" altLang="en-US" dirty="0" smtClean="0"/>
              <a:t>前三個是徑向、切向、垂直方向的動量方程，第四個是連續方程，第五個是熱力方程。物理過程包含氣壓梯度力、科氏力、浮力、黏滯力。</a:t>
            </a:r>
            <a:r>
              <a:rPr lang="en-US" altLang="zh-TW" dirty="0" err="1" smtClean="0"/>
              <a:t>Q_dot</a:t>
            </a:r>
            <a:r>
              <a:rPr lang="zh-TW" altLang="en-US" dirty="0" smtClean="0"/>
              <a:t>是非絕熱項，</a:t>
            </a:r>
            <a:r>
              <a:rPr lang="en-US" altLang="zh-TW" dirty="0" smtClean="0"/>
              <a:t>diurnal heating</a:t>
            </a:r>
            <a:r>
              <a:rPr lang="zh-TW" altLang="en-US" dirty="0" smtClean="0"/>
              <a:t>會以位溫趨勢的形式代入。</a:t>
            </a:r>
            <a:r>
              <a:rPr lang="en-US" altLang="zh-TW" dirty="0" smtClean="0"/>
              <a:t>domain</a:t>
            </a:r>
            <a:r>
              <a:rPr lang="zh-TW" altLang="en-US" dirty="0" smtClean="0"/>
              <a:t>是水平</a:t>
            </a:r>
            <a:r>
              <a:rPr lang="en-US" altLang="zh-TW" dirty="0" smtClean="0"/>
              <a:t>800</a:t>
            </a:r>
            <a:r>
              <a:rPr lang="zh-TW" altLang="en-US" dirty="0" smtClean="0"/>
              <a:t>公里、垂直</a:t>
            </a:r>
            <a:r>
              <a:rPr lang="en-US" altLang="zh-TW" dirty="0" smtClean="0"/>
              <a:t>20</a:t>
            </a:r>
            <a:r>
              <a:rPr lang="zh-TW" altLang="en-US" dirty="0" smtClean="0"/>
              <a:t>公里，</a:t>
            </a:r>
            <a:r>
              <a:rPr lang="en-US" altLang="zh-TW" dirty="0" smtClean="0"/>
              <a:t>grid</a:t>
            </a:r>
            <a:r>
              <a:rPr lang="zh-TW" altLang="en-US" dirty="0" smtClean="0"/>
              <a:t> </a:t>
            </a:r>
            <a:r>
              <a:rPr lang="en-US" altLang="zh-TW" dirty="0" smtClean="0"/>
              <a:t>size</a:t>
            </a:r>
            <a:r>
              <a:rPr lang="zh-TW" altLang="en-US" dirty="0" smtClean="0"/>
              <a:t>是</a:t>
            </a:r>
            <a:r>
              <a:rPr lang="en-US" altLang="zh-TW" dirty="0" smtClean="0"/>
              <a:t>5</a:t>
            </a:r>
            <a:r>
              <a:rPr lang="zh-TW" altLang="en-US" dirty="0" smtClean="0"/>
              <a:t>公里跟</a:t>
            </a:r>
            <a:r>
              <a:rPr lang="en-US" altLang="zh-TW" dirty="0" smtClean="0"/>
              <a:t>2/3</a:t>
            </a:r>
            <a:r>
              <a:rPr lang="zh-TW" altLang="en-US" dirty="0" smtClean="0"/>
              <a:t>公里，邊界條件有放</a:t>
            </a:r>
            <a:r>
              <a:rPr lang="en-US" altLang="zh-TW" dirty="0" smtClean="0"/>
              <a:t>damping</a:t>
            </a:r>
            <a:r>
              <a:rPr lang="zh-TW" altLang="en-US" dirty="0" smtClean="0"/>
              <a:t>讓重力波傳到邊界不要反彈回來。</a:t>
            </a:r>
            <a:endParaRPr lang="en-US" altLang="zh-TW" dirty="0" smtClean="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4</a:t>
            </a:fld>
            <a:endParaRPr lang="zh-TW" altLang="en-US"/>
          </a:p>
        </p:txBody>
      </p:sp>
    </p:spTree>
    <p:extLst>
      <p:ext uri="{BB962C8B-B14F-4D97-AF65-F5344CB8AC3E}">
        <p14:creationId xmlns:p14="http://schemas.microsoft.com/office/powerpoint/2010/main" val="421696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這是</a:t>
            </a:r>
            <a:r>
              <a:rPr lang="en-US" altLang="zh-TW" dirty="0" err="1" smtClean="0"/>
              <a:t>v_bar</a:t>
            </a:r>
            <a:r>
              <a:rPr lang="zh-TW" altLang="en-US" dirty="0" smtClean="0"/>
              <a:t>的</a:t>
            </a:r>
            <a:r>
              <a:rPr lang="en-US" altLang="zh-TW" dirty="0" smtClean="0"/>
              <a:t>RZ</a:t>
            </a:r>
            <a:r>
              <a:rPr lang="zh-TW" altLang="en-US" dirty="0" smtClean="0"/>
              <a:t> </a:t>
            </a:r>
            <a:r>
              <a:rPr lang="en-US" altLang="zh-TW" dirty="0" smtClean="0"/>
              <a:t>profile</a:t>
            </a:r>
            <a:r>
              <a:rPr lang="zh-TW" altLang="en-US" dirty="0" smtClean="0"/>
              <a:t>。這個渦漩是一個</a:t>
            </a:r>
            <a:r>
              <a:rPr lang="en-US" altLang="zh-TW" dirty="0" smtClean="0"/>
              <a:t>modified</a:t>
            </a:r>
            <a:r>
              <a:rPr lang="zh-TW" altLang="en-US" dirty="0" smtClean="0"/>
              <a:t> </a:t>
            </a:r>
            <a:r>
              <a:rPr lang="en-US" altLang="zh-TW" dirty="0" smtClean="0"/>
              <a:t>Rankine</a:t>
            </a:r>
            <a:r>
              <a:rPr lang="zh-TW" altLang="en-US" dirty="0" smtClean="0"/>
              <a:t> </a:t>
            </a:r>
            <a:r>
              <a:rPr lang="en-US" altLang="zh-TW" dirty="0" smtClean="0"/>
              <a:t>vortex</a:t>
            </a:r>
            <a:r>
              <a:rPr lang="zh-TW" altLang="en-US" dirty="0" smtClean="0"/>
              <a:t>，假設濕的中性穩定，梯度風平衡，最大風速半徑</a:t>
            </a:r>
            <a:r>
              <a:rPr lang="en-US" altLang="zh-TW" dirty="0" smtClean="0"/>
              <a:t>40km</a:t>
            </a:r>
            <a:r>
              <a:rPr lang="zh-TW" altLang="en-US" dirty="0" smtClean="0"/>
              <a:t>，最大風速是</a:t>
            </a:r>
            <a:r>
              <a:rPr lang="en-US" altLang="zh-TW" dirty="0" smtClean="0"/>
              <a:t>45m/s</a:t>
            </a:r>
            <a:r>
              <a:rPr lang="zh-TW" altLang="en-US" dirty="0" smtClean="0"/>
              <a:t>。 </a:t>
            </a:r>
            <a:r>
              <a:rPr lang="en-US" altLang="zh-TW" dirty="0" smtClean="0"/>
              <a:t>(</a:t>
            </a:r>
            <a:r>
              <a:rPr lang="zh-TW" altLang="en-US" dirty="0" smtClean="0"/>
              <a:t>切回上一頁</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5</a:t>
            </a:fld>
            <a:endParaRPr lang="zh-TW" altLang="en-US"/>
          </a:p>
        </p:txBody>
      </p:sp>
    </p:spTree>
    <p:extLst>
      <p:ext uri="{BB962C8B-B14F-4D97-AF65-F5344CB8AC3E}">
        <p14:creationId xmlns:p14="http://schemas.microsoft.com/office/powerpoint/2010/main" val="298310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他的</a:t>
            </a:r>
            <a:r>
              <a:rPr lang="en-US" altLang="zh-TW" dirty="0" smtClean="0"/>
              <a:t>heating</a:t>
            </a:r>
            <a:r>
              <a:rPr lang="zh-TW" altLang="en-US" dirty="0" smtClean="0"/>
              <a:t>是</a:t>
            </a:r>
            <a:r>
              <a:rPr lang="en-US" altLang="zh-TW" dirty="0" smtClean="0"/>
              <a:t>base</a:t>
            </a:r>
            <a:r>
              <a:rPr lang="zh-TW" altLang="en-US" dirty="0" smtClean="0"/>
              <a:t> </a:t>
            </a:r>
            <a:r>
              <a:rPr lang="en-US" altLang="zh-TW" dirty="0" smtClean="0"/>
              <a:t>on</a:t>
            </a:r>
            <a:r>
              <a:rPr lang="zh-TW" altLang="en-US" dirty="0" smtClean="0"/>
              <a:t> </a:t>
            </a:r>
            <a:r>
              <a:rPr lang="en-US" altLang="zh-TW" dirty="0" smtClean="0"/>
              <a:t>WRF</a:t>
            </a:r>
            <a:r>
              <a:rPr lang="zh-TW" altLang="en-US" dirty="0" smtClean="0"/>
              <a:t>的</a:t>
            </a:r>
            <a:r>
              <a:rPr lang="en-US" altLang="zh-TW" dirty="0" smtClean="0"/>
              <a:t>real</a:t>
            </a:r>
            <a:r>
              <a:rPr lang="zh-TW" altLang="en-US" dirty="0" smtClean="0"/>
              <a:t> </a:t>
            </a:r>
            <a:r>
              <a:rPr lang="en-US" altLang="zh-TW" dirty="0" smtClean="0"/>
              <a:t>case</a:t>
            </a:r>
            <a:r>
              <a:rPr lang="zh-TW" altLang="en-US" dirty="0" smtClean="0"/>
              <a:t> 模擬的輸出。選定的個案是</a:t>
            </a:r>
            <a:r>
              <a:rPr lang="en-US" altLang="zh-TW" dirty="0" smtClean="0"/>
              <a:t>2005</a:t>
            </a:r>
            <a:r>
              <a:rPr lang="zh-TW" altLang="en-US" dirty="0" smtClean="0"/>
              <a:t>年在大西洋上的颶風，參數法使用的是</a:t>
            </a:r>
            <a:r>
              <a:rPr lang="en-US" altLang="zh-TW" dirty="0" smtClean="0"/>
              <a:t>WDM6</a:t>
            </a:r>
            <a:r>
              <a:rPr lang="zh-TW" altLang="en-US" dirty="0" smtClean="0"/>
              <a:t>跟</a:t>
            </a:r>
            <a:r>
              <a:rPr lang="en-US" altLang="zh-TW" dirty="0" smtClean="0"/>
              <a:t>RRTW-G</a:t>
            </a:r>
            <a:r>
              <a:rPr lang="zh-TW" altLang="en-US" dirty="0" smtClean="0"/>
              <a:t>，</a:t>
            </a:r>
            <a:r>
              <a:rPr lang="en-US" altLang="zh-TW" dirty="0" smtClean="0"/>
              <a:t>RRTW-G</a:t>
            </a:r>
            <a:r>
              <a:rPr lang="zh-TW" altLang="en-US" dirty="0" smtClean="0"/>
              <a:t>是輻射的參數法，長波、短波是一起的。作者取颱風強度比較穩定的時間段，取以颱風為中心的切向平均，做波普分析，取變化週期為一天的震幅，就是右邊這張圖的結果。白色線是不同高度的最大風速半徑。上面是輻射熱、下面是冷卻。</a:t>
            </a:r>
            <a:r>
              <a:rPr lang="en-US" altLang="zh-TW" dirty="0" smtClean="0"/>
              <a:t>Paper</a:t>
            </a:r>
            <a:r>
              <a:rPr lang="zh-TW" altLang="en-US" dirty="0" smtClean="0"/>
              <a:t>主要討論的</a:t>
            </a:r>
            <a:r>
              <a:rPr lang="en-US" altLang="zh-TW" dirty="0" smtClean="0"/>
              <a:t>forcing</a:t>
            </a:r>
            <a:r>
              <a:rPr lang="zh-TW" altLang="en-US" dirty="0" smtClean="0"/>
              <a:t>有三個，第一個是眼牆潛熱，第二個是眼牆輻射熱，第三個是</a:t>
            </a:r>
            <a:r>
              <a:rPr lang="en-US" altLang="zh-TW" dirty="0" smtClean="0"/>
              <a:t>canopy</a:t>
            </a:r>
            <a:r>
              <a:rPr lang="zh-TW" altLang="en-US" dirty="0" smtClean="0"/>
              <a:t>輻射熱。作者取三個黑色框框區域的平均，作為潛熱跟輻射熱的</a:t>
            </a:r>
            <a:r>
              <a:rPr lang="en-US" altLang="zh-TW" dirty="0" smtClean="0"/>
              <a:t>forcing</a:t>
            </a:r>
            <a:r>
              <a:rPr lang="zh-TW" altLang="en-US" dirty="0" smtClean="0"/>
              <a:t>強度。可以看到在潛熱的部分，在最大風速半徑</a:t>
            </a:r>
            <a:r>
              <a:rPr lang="en-US" altLang="zh-TW" dirty="0" smtClean="0"/>
              <a:t>10</a:t>
            </a:r>
            <a:r>
              <a:rPr lang="zh-TW" altLang="en-US" dirty="0" smtClean="0"/>
              <a:t>到</a:t>
            </a:r>
            <a:r>
              <a:rPr lang="en-US" altLang="zh-TW" dirty="0" smtClean="0"/>
              <a:t>20</a:t>
            </a:r>
            <a:r>
              <a:rPr lang="zh-TW" altLang="en-US" dirty="0" smtClean="0"/>
              <a:t>公里以內、高度</a:t>
            </a:r>
            <a:r>
              <a:rPr lang="en-US" altLang="zh-TW" dirty="0" smtClean="0"/>
              <a:t>2</a:t>
            </a:r>
            <a:r>
              <a:rPr lang="zh-TW" altLang="en-US" dirty="0" smtClean="0"/>
              <a:t>到</a:t>
            </a:r>
            <a:r>
              <a:rPr lang="en-US" altLang="zh-TW" dirty="0" smtClean="0"/>
              <a:t>11</a:t>
            </a:r>
            <a:r>
              <a:rPr lang="zh-TW" altLang="en-US" dirty="0" smtClean="0"/>
              <a:t>公里加熱最強。輻射熱主要是在</a:t>
            </a:r>
            <a:r>
              <a:rPr lang="en-US" altLang="zh-TW" dirty="0" smtClean="0"/>
              <a:t>canopy</a:t>
            </a:r>
            <a:r>
              <a:rPr lang="zh-TW" altLang="en-US" dirty="0" smtClean="0"/>
              <a:t>，平均高度</a:t>
            </a:r>
            <a:r>
              <a:rPr lang="en-US" altLang="zh-TW" dirty="0" smtClean="0"/>
              <a:t>13</a:t>
            </a:r>
            <a:r>
              <a:rPr lang="zh-TW" altLang="en-US" dirty="0" smtClean="0"/>
              <a:t>公里，水平大概從</a:t>
            </a:r>
            <a:r>
              <a:rPr lang="en-US" altLang="zh-TW" dirty="0" smtClean="0"/>
              <a:t>50</a:t>
            </a:r>
            <a:r>
              <a:rPr lang="zh-TW" altLang="en-US" dirty="0" smtClean="0"/>
              <a:t>公里延伸到</a:t>
            </a:r>
            <a:r>
              <a:rPr lang="en-US" altLang="zh-TW" dirty="0" smtClean="0"/>
              <a:t>300</a:t>
            </a:r>
            <a:r>
              <a:rPr lang="zh-TW" altLang="en-US" dirty="0" smtClean="0"/>
              <a:t>多公里，越外側越薄。輻射熱在眼牆是比較弱的，因為上面有</a:t>
            </a:r>
            <a:r>
              <a:rPr lang="en-US" altLang="zh-TW" dirty="0" smtClean="0"/>
              <a:t>canopy</a:t>
            </a:r>
            <a:r>
              <a:rPr lang="zh-TW" altLang="en-US" dirty="0" smtClean="0"/>
              <a:t>，主要是</a:t>
            </a:r>
            <a:r>
              <a:rPr lang="en-US" altLang="zh-TW" dirty="0" smtClean="0"/>
              <a:t>canopy</a:t>
            </a:r>
            <a:r>
              <a:rPr lang="zh-TW" altLang="en-US" dirty="0" smtClean="0"/>
              <a:t>白天吸收太陽的短波輻射，晚上放出長波。</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6</a:t>
            </a:fld>
            <a:endParaRPr lang="zh-TW" altLang="en-US"/>
          </a:p>
        </p:txBody>
      </p:sp>
    </p:spTree>
    <p:extLst>
      <p:ext uri="{BB962C8B-B14F-4D97-AF65-F5344CB8AC3E}">
        <p14:creationId xmlns:p14="http://schemas.microsoft.com/office/powerpoint/2010/main" val="341532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作者把眼牆跟</a:t>
            </a:r>
            <a:r>
              <a:rPr lang="en-US" altLang="zh-TW" dirty="0" smtClean="0"/>
              <a:t>canopy</a:t>
            </a:r>
            <a:r>
              <a:rPr lang="zh-TW" altLang="en-US" dirty="0" smtClean="0"/>
              <a:t>的的加熱分布在弄得理想化一點，用一些簡單的數學形式描述形狀。</a:t>
            </a:r>
            <a:r>
              <a:rPr lang="en-US" altLang="zh-TW" dirty="0" smtClean="0"/>
              <a:t>canopy</a:t>
            </a:r>
            <a:r>
              <a:rPr lang="zh-TW" altLang="en-US" dirty="0" smtClean="0"/>
              <a:t>的加熱，以高度</a:t>
            </a:r>
            <a:r>
              <a:rPr lang="en-US" altLang="zh-TW" dirty="0" smtClean="0"/>
              <a:t>13</a:t>
            </a:r>
            <a:r>
              <a:rPr lang="zh-TW" altLang="en-US" dirty="0" smtClean="0"/>
              <a:t>公里為中心，水平從</a:t>
            </a:r>
            <a:r>
              <a:rPr lang="en-US" altLang="zh-TW" dirty="0" smtClean="0"/>
              <a:t>50</a:t>
            </a:r>
            <a:r>
              <a:rPr lang="zh-TW" altLang="en-US" dirty="0" smtClean="0"/>
              <a:t>公里到</a:t>
            </a:r>
            <a:r>
              <a:rPr lang="en-US" altLang="zh-TW" dirty="0" smtClean="0"/>
              <a:t>300</a:t>
            </a:r>
            <a:r>
              <a:rPr lang="zh-TW" altLang="en-US" dirty="0" smtClean="0"/>
              <a:t>公里，越外側加熱越弱，也越薄。眼牆的加熱，垂直從</a:t>
            </a:r>
            <a:r>
              <a:rPr lang="en-US" altLang="zh-TW" dirty="0" smtClean="0"/>
              <a:t>2</a:t>
            </a:r>
            <a:r>
              <a:rPr lang="zh-TW" altLang="en-US" dirty="0" smtClean="0"/>
              <a:t>到</a:t>
            </a:r>
            <a:r>
              <a:rPr lang="en-US" altLang="zh-TW" dirty="0" smtClean="0"/>
              <a:t>11</a:t>
            </a:r>
            <a:r>
              <a:rPr lang="zh-TW" altLang="en-US" dirty="0" smtClean="0"/>
              <a:t>公里，水平在</a:t>
            </a:r>
            <a:r>
              <a:rPr lang="en-US" altLang="zh-TW" dirty="0" smtClean="0"/>
              <a:t>RMW</a:t>
            </a:r>
            <a:r>
              <a:rPr lang="zh-TW" altLang="en-US" dirty="0" smtClean="0"/>
              <a:t>以內</a:t>
            </a:r>
            <a:r>
              <a:rPr lang="en-US" altLang="zh-TW" dirty="0" smtClean="0"/>
              <a:t>10</a:t>
            </a:r>
            <a:r>
              <a:rPr lang="zh-TW" altLang="en-US" dirty="0" smtClean="0"/>
              <a:t>公里處是最大值，</a:t>
            </a:r>
            <a:r>
              <a:rPr lang="en-US" altLang="zh-TW" dirty="0" smtClean="0"/>
              <a:t>RMW</a:t>
            </a:r>
            <a:r>
              <a:rPr lang="zh-TW" altLang="en-US" dirty="0" smtClean="0"/>
              <a:t>隨高度傾斜向外，所以加熱也傾斜向外。</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7</a:t>
            </a:fld>
            <a:endParaRPr lang="zh-TW" altLang="en-US"/>
          </a:p>
        </p:txBody>
      </p:sp>
    </p:spTree>
    <p:extLst>
      <p:ext uri="{BB962C8B-B14F-4D97-AF65-F5344CB8AC3E}">
        <p14:creationId xmlns:p14="http://schemas.microsoft.com/office/powerpoint/2010/main" val="300325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以上是</a:t>
            </a:r>
            <a:r>
              <a:rPr lang="en-US" altLang="zh-TW" dirty="0" smtClean="0"/>
              <a:t>forcing</a:t>
            </a:r>
            <a:r>
              <a:rPr lang="zh-TW" altLang="en-US" dirty="0" smtClean="0"/>
              <a:t>的空間分布，時間變化的部分，如上圖。左邊是</a:t>
            </a:r>
            <a:r>
              <a:rPr lang="en-US" altLang="zh-TW" dirty="0" smtClean="0"/>
              <a:t>WRF</a:t>
            </a:r>
            <a:r>
              <a:rPr lang="zh-TW" altLang="en-US" dirty="0" smtClean="0"/>
              <a:t> </a:t>
            </a:r>
            <a:r>
              <a:rPr lang="en-US" altLang="zh-TW" dirty="0" smtClean="0"/>
              <a:t>nature run</a:t>
            </a:r>
            <a:r>
              <a:rPr lang="zh-TW" altLang="en-US" dirty="0" smtClean="0"/>
              <a:t>的結果，他有做濾波，留下低頻的波。量值的部分，就是不同時間取之前黑色方框平均的結果。一樣作者把</a:t>
            </a:r>
            <a:r>
              <a:rPr lang="en-US" altLang="zh-TW" dirty="0" smtClean="0"/>
              <a:t>WRF</a:t>
            </a:r>
            <a:r>
              <a:rPr lang="zh-TW" altLang="en-US" dirty="0" smtClean="0"/>
              <a:t>的結果再理想化，用簡單的數學形式表示成右半圖。潛熱部分是週期為一天的</a:t>
            </a:r>
            <a:r>
              <a:rPr lang="en-US" altLang="zh-TW" dirty="0" smtClean="0"/>
              <a:t>sin</a:t>
            </a:r>
            <a:r>
              <a:rPr lang="zh-TW" altLang="en-US" dirty="0" smtClean="0"/>
              <a:t>函數，輻射加熱部分，橫軸是</a:t>
            </a:r>
            <a:r>
              <a:rPr lang="en-US" altLang="zh-TW" dirty="0" smtClean="0"/>
              <a:t>UTC</a:t>
            </a:r>
            <a:r>
              <a:rPr lang="zh-TW" altLang="en-US" dirty="0" smtClean="0"/>
              <a:t>，</a:t>
            </a:r>
            <a:r>
              <a:rPr lang="en-US" altLang="zh-TW" dirty="0" smtClean="0"/>
              <a:t>9</a:t>
            </a:r>
            <a:r>
              <a:rPr lang="zh-TW" altLang="en-US" dirty="0" smtClean="0"/>
              <a:t>點是日出時間，</a:t>
            </a:r>
            <a:r>
              <a:rPr lang="en-US" altLang="zh-TW" dirty="0" smtClean="0"/>
              <a:t>16</a:t>
            </a:r>
            <a:r>
              <a:rPr lang="zh-TW" altLang="en-US" dirty="0" smtClean="0"/>
              <a:t>點半是正午，</a:t>
            </a:r>
            <a:r>
              <a:rPr lang="en-US" altLang="zh-TW" dirty="0" smtClean="0"/>
              <a:t>0</a:t>
            </a:r>
            <a:r>
              <a:rPr lang="zh-TW" altLang="en-US" dirty="0" smtClean="0"/>
              <a:t>點是日落，白天太陽加熱呈現</a:t>
            </a:r>
            <a:r>
              <a:rPr lang="en-US" altLang="zh-TW" dirty="0" smtClean="0"/>
              <a:t>sin wave</a:t>
            </a:r>
            <a:r>
              <a:rPr lang="zh-TW" altLang="en-US" dirty="0" smtClean="0"/>
              <a:t>的形式。</a:t>
            </a:r>
            <a:r>
              <a:rPr lang="en-US" altLang="zh-TW" dirty="0" smtClean="0"/>
              <a:t>0</a:t>
            </a:r>
            <a:r>
              <a:rPr lang="zh-TW" altLang="en-US" dirty="0" smtClean="0"/>
              <a:t>點到</a:t>
            </a:r>
            <a:r>
              <a:rPr lang="en-US" altLang="zh-TW" dirty="0" smtClean="0"/>
              <a:t>9</a:t>
            </a:r>
            <a:r>
              <a:rPr lang="zh-TW" altLang="en-US" dirty="0" smtClean="0"/>
              <a:t>點是晚上，有固定的長波輻射。作者在數值上有做一些調整，他保留</a:t>
            </a:r>
            <a:r>
              <a:rPr lang="en-US" altLang="zh-TW" dirty="0" smtClean="0"/>
              <a:t>WRF</a:t>
            </a:r>
            <a:r>
              <a:rPr lang="zh-TW" altLang="en-US" dirty="0" smtClean="0"/>
              <a:t>的震幅，但把數值平移到讓一天加熱的平均為</a:t>
            </a:r>
            <a:r>
              <a:rPr lang="en-US" altLang="zh-TW" dirty="0" smtClean="0"/>
              <a:t>0</a:t>
            </a:r>
            <a:r>
              <a:rPr lang="zh-TW" altLang="en-US" dirty="0" smtClean="0"/>
              <a:t>，避免反應出的次環流有長期的趨勢變化。理想化模式從</a:t>
            </a:r>
            <a:r>
              <a:rPr lang="en-US" altLang="zh-TW" dirty="0" smtClean="0"/>
              <a:t>0</a:t>
            </a:r>
            <a:r>
              <a:rPr lang="zh-TW" altLang="en-US" dirty="0" smtClean="0"/>
              <a:t>點開始連續模擬</a:t>
            </a:r>
            <a:r>
              <a:rPr lang="en-US" altLang="zh-TW" dirty="0" smtClean="0"/>
              <a:t>4</a:t>
            </a:r>
            <a:r>
              <a:rPr lang="zh-TW" altLang="en-US" dirty="0" smtClean="0"/>
              <a:t>天的時間。</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8</a:t>
            </a:fld>
            <a:endParaRPr lang="zh-TW" altLang="en-US"/>
          </a:p>
        </p:txBody>
      </p:sp>
    </p:spTree>
    <p:extLst>
      <p:ext uri="{BB962C8B-B14F-4D97-AF65-F5344CB8AC3E}">
        <p14:creationId xmlns:p14="http://schemas.microsoft.com/office/powerpoint/2010/main" val="263943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再來進到結果。首先是眼牆潛熱的</a:t>
            </a:r>
            <a:r>
              <a:rPr lang="en-US" altLang="zh-TW" dirty="0" smtClean="0"/>
              <a:t>forcing</a:t>
            </a:r>
            <a:r>
              <a:rPr lang="zh-TW" altLang="en-US" dirty="0" smtClean="0"/>
              <a:t>。先來介紹這張圖，上面方框是模擬時的</a:t>
            </a:r>
            <a:r>
              <a:rPr lang="en-US" altLang="zh-TW" dirty="0" smtClean="0"/>
              <a:t>forcing</a:t>
            </a:r>
            <a:r>
              <a:rPr lang="zh-TW" altLang="en-US" dirty="0" smtClean="0"/>
              <a:t>變化，上面有三條線，作者在眼牆加熱的</a:t>
            </a:r>
            <a:r>
              <a:rPr lang="en-US" altLang="zh-TW" dirty="0" smtClean="0"/>
              <a:t>f</a:t>
            </a:r>
            <a:r>
              <a:rPr lang="en-US" altLang="zh-TW" dirty="0" smtClean="0"/>
              <a:t>orcing</a:t>
            </a:r>
            <a:r>
              <a:rPr lang="zh-TW" altLang="en-US" dirty="0" smtClean="0"/>
              <a:t>中，分別拿加熱最大、等於</a:t>
            </a:r>
            <a:r>
              <a:rPr lang="en-US" altLang="zh-TW" dirty="0" smtClean="0"/>
              <a:t>0</a:t>
            </a:r>
            <a:r>
              <a:rPr lang="zh-TW" altLang="en-US" dirty="0" smtClean="0"/>
              <a:t>、加熱最小三個時間點的次環流分析，綠線是這張</a:t>
            </a:r>
            <a:r>
              <a:rPr lang="en-US" altLang="zh-TW" dirty="0" smtClean="0"/>
              <a:t>snapshot</a:t>
            </a:r>
            <a:r>
              <a:rPr lang="zh-TW" altLang="en-US" dirty="0" smtClean="0"/>
              <a:t>所在的時間點，是眼牆加熱最大的時候。下面是此時四個預報變數的結構，左上右上左下右下分別是</a:t>
            </a:r>
            <a:r>
              <a:rPr lang="en-US" altLang="zh-TW" dirty="0" smtClean="0"/>
              <a:t>theta‘</a:t>
            </a:r>
            <a:r>
              <a:rPr lang="zh-TW" altLang="en-US" dirty="0" smtClean="0"/>
              <a:t>、</a:t>
            </a:r>
            <a:r>
              <a:rPr lang="en-US" altLang="zh-TW" dirty="0" smtClean="0"/>
              <a:t>w’</a:t>
            </a:r>
            <a:r>
              <a:rPr lang="zh-TW" altLang="en-US" dirty="0" smtClean="0"/>
              <a:t>、</a:t>
            </a:r>
            <a:r>
              <a:rPr lang="en-US" altLang="zh-TW" dirty="0" smtClean="0"/>
              <a:t>u‘</a:t>
            </a:r>
            <a:r>
              <a:rPr lang="zh-TW" altLang="en-US" dirty="0" smtClean="0"/>
              <a:t>、跟。</a:t>
            </a:r>
            <a:r>
              <a:rPr lang="en-US" altLang="zh-TW" dirty="0" smtClean="0"/>
              <a:t>v’</a:t>
            </a:r>
            <a:r>
              <a:rPr lang="zh-TW" altLang="en-US" dirty="0" smtClean="0"/>
              <a:t>，紅色大於</a:t>
            </a:r>
            <a:r>
              <a:rPr lang="en-US" altLang="zh-TW" dirty="0" smtClean="0"/>
              <a:t>0</a:t>
            </a:r>
            <a:r>
              <a:rPr lang="zh-TW" altLang="en-US" dirty="0" smtClean="0"/>
              <a:t>，藍色小於</a:t>
            </a:r>
            <a:r>
              <a:rPr lang="en-US" altLang="zh-TW" dirty="0" smtClean="0"/>
              <a:t>0</a:t>
            </a:r>
            <a:r>
              <a:rPr lang="zh-TW" altLang="en-US" dirty="0" smtClean="0"/>
              <a:t>。</a:t>
            </a:r>
            <a:endParaRPr lang="en-US" altLang="zh-TW" dirty="0" smtClean="0"/>
          </a:p>
          <a:p>
            <a:r>
              <a:rPr lang="zh-TW" altLang="en-US" dirty="0" smtClean="0"/>
              <a:t>在這個時間點，反應比較快的是</a:t>
            </a:r>
            <a:r>
              <a:rPr lang="en-US" altLang="zh-TW" dirty="0" smtClean="0"/>
              <a:t>w‘</a:t>
            </a:r>
            <a:r>
              <a:rPr lang="zh-TW" altLang="en-US" dirty="0" smtClean="0"/>
              <a:t>跟</a:t>
            </a:r>
            <a:r>
              <a:rPr lang="en-US" altLang="zh-TW" dirty="0" smtClean="0"/>
              <a:t>u’</a:t>
            </a:r>
            <a:r>
              <a:rPr lang="zh-TW" altLang="en-US" dirty="0" smtClean="0"/>
              <a:t>，</a:t>
            </a:r>
            <a:r>
              <a:rPr lang="en-US" altLang="zh-TW" dirty="0" smtClean="0"/>
              <a:t>w’</a:t>
            </a:r>
            <a:r>
              <a:rPr lang="zh-TW" altLang="en-US" dirty="0" smtClean="0"/>
              <a:t>因為眼牆加熱的關係，產生上升運動，在眼、跟外側產生補償的下沉，而</a:t>
            </a:r>
            <a:r>
              <a:rPr lang="en-US" altLang="zh-TW" dirty="0" smtClean="0"/>
              <a:t>u‘</a:t>
            </a:r>
            <a:r>
              <a:rPr lang="zh-TW" altLang="en-US" dirty="0" smtClean="0"/>
              <a:t>也產生高層</a:t>
            </a:r>
            <a:r>
              <a:rPr lang="en-US" altLang="zh-TW" dirty="0" smtClean="0"/>
              <a:t>outflow</a:t>
            </a:r>
            <a:r>
              <a:rPr lang="zh-TW" altLang="en-US" dirty="0" smtClean="0"/>
              <a:t>、低層</a:t>
            </a:r>
            <a:r>
              <a:rPr lang="en-US" altLang="zh-TW" dirty="0" smtClean="0"/>
              <a:t>inflow</a:t>
            </a:r>
            <a:r>
              <a:rPr lang="zh-TW" altLang="en-US" dirty="0" smtClean="0"/>
              <a:t>的次環流。</a:t>
            </a:r>
            <a:r>
              <a:rPr lang="en-US" altLang="zh-TW" dirty="0" smtClean="0"/>
              <a:t>Theta’</a:t>
            </a:r>
            <a:r>
              <a:rPr lang="zh-TW" altLang="en-US" dirty="0" smtClean="0"/>
              <a:t>跟</a:t>
            </a:r>
            <a:r>
              <a:rPr lang="en-US" altLang="zh-TW" dirty="0" smtClean="0"/>
              <a:t>v‘</a:t>
            </a:r>
            <a:r>
              <a:rPr lang="zh-TW" altLang="en-US" dirty="0" smtClean="0"/>
              <a:t>的反應比較慢，他反應的時間是稍早的時間點，</a:t>
            </a:r>
            <a:r>
              <a:rPr lang="en-US" altLang="zh-TW" dirty="0" smtClean="0"/>
              <a:t>theta’</a:t>
            </a:r>
            <a:r>
              <a:rPr lang="zh-TW" altLang="en-US" dirty="0" smtClean="0"/>
              <a:t>整體是微弱降溫，在加熱源的最底部與最頂部，有升溫，隨時間過去這兩點升溫會逐漸擴大到整個眼牆。</a:t>
            </a:r>
            <a:r>
              <a:rPr lang="en-US" altLang="zh-TW" dirty="0" smtClean="0"/>
              <a:t>V’</a:t>
            </a:r>
            <a:r>
              <a:rPr lang="zh-TW" altLang="en-US" dirty="0" smtClean="0"/>
              <a:t>也還在反應中，高層反應比較快，高層是</a:t>
            </a:r>
            <a:r>
              <a:rPr lang="en-US" altLang="zh-TW" dirty="0" smtClean="0"/>
              <a:t>outflow</a:t>
            </a:r>
            <a:r>
              <a:rPr lang="zh-TW" altLang="en-US" dirty="0" smtClean="0"/>
              <a:t>，因為角動量守恆，要產生順鐘向的環流，</a:t>
            </a:r>
            <a:r>
              <a:rPr lang="en-US" altLang="zh-TW" dirty="0" smtClean="0"/>
              <a:t>v‘</a:t>
            </a:r>
            <a:r>
              <a:rPr lang="zh-TW" altLang="en-US" dirty="0" smtClean="0"/>
              <a:t>小於</a:t>
            </a:r>
            <a:r>
              <a:rPr lang="en-US" altLang="zh-TW" dirty="0" smtClean="0"/>
              <a:t>0</a:t>
            </a:r>
            <a:r>
              <a:rPr lang="zh-TW" altLang="en-US" dirty="0" smtClean="0"/>
              <a:t>。當</a:t>
            </a:r>
            <a:r>
              <a:rPr lang="en-US" altLang="zh-TW" dirty="0" smtClean="0"/>
              <a:t>forcing</a:t>
            </a:r>
            <a:r>
              <a:rPr lang="zh-TW" altLang="en-US" dirty="0" smtClean="0"/>
              <a:t>是加熱的時候，</a:t>
            </a:r>
            <a:r>
              <a:rPr lang="en-US" altLang="zh-TW" dirty="0" smtClean="0"/>
              <a:t>w’</a:t>
            </a:r>
            <a:r>
              <a:rPr lang="zh-TW" altLang="en-US" dirty="0" smtClean="0"/>
              <a:t>得到福利而上升，</a:t>
            </a:r>
            <a:r>
              <a:rPr lang="en-US" altLang="zh-TW" dirty="0" smtClean="0"/>
              <a:t>u‘</a:t>
            </a:r>
            <a:r>
              <a:rPr lang="zh-TW" altLang="en-US" dirty="0" smtClean="0"/>
              <a:t>因為質量守恆而有反應，這兩個反應速度比較快。</a:t>
            </a:r>
            <a:r>
              <a:rPr lang="en-US" altLang="zh-TW" dirty="0" smtClean="0"/>
              <a:t>W’</a:t>
            </a:r>
            <a:r>
              <a:rPr lang="zh-TW" altLang="en-US" dirty="0" smtClean="0"/>
              <a:t>上升一段時間眼牆跟外面</a:t>
            </a:r>
            <a:r>
              <a:rPr lang="en-US" altLang="zh-TW" dirty="0" smtClean="0"/>
              <a:t>theta‘</a:t>
            </a:r>
            <a:r>
              <a:rPr lang="zh-TW" altLang="en-US" dirty="0" smtClean="0"/>
              <a:t>差異減少後浮力下降，</a:t>
            </a:r>
            <a:r>
              <a:rPr lang="en-US" altLang="zh-TW" dirty="0" smtClean="0"/>
              <a:t>theta’</a:t>
            </a:r>
            <a:r>
              <a:rPr lang="zh-TW" altLang="en-US" dirty="0" smtClean="0"/>
              <a:t>才開始反應。低層</a:t>
            </a:r>
            <a:r>
              <a:rPr lang="en-US" altLang="zh-TW" dirty="0" smtClean="0"/>
              <a:t>inflow</a:t>
            </a:r>
            <a:r>
              <a:rPr lang="zh-TW" altLang="en-US" dirty="0" smtClean="0"/>
              <a:t>跟高層</a:t>
            </a:r>
            <a:r>
              <a:rPr lang="en-US" altLang="zh-TW" dirty="0" smtClean="0"/>
              <a:t>outflow</a:t>
            </a:r>
            <a:r>
              <a:rPr lang="zh-TW" altLang="en-US" dirty="0" smtClean="0"/>
              <a:t>也要走一段時間後，才會開始受角動量守恆而偏轉，</a:t>
            </a:r>
            <a:r>
              <a:rPr lang="en-US" altLang="zh-TW" dirty="0" smtClean="0"/>
              <a:t>v’</a:t>
            </a:r>
            <a:r>
              <a:rPr lang="zh-TW" altLang="en-US" dirty="0" smtClean="0"/>
              <a:t>反應比較晚。</a:t>
            </a:r>
            <a:endParaRPr lang="zh-TW" altLang="en-US" dirty="0"/>
          </a:p>
        </p:txBody>
      </p:sp>
      <p:sp>
        <p:nvSpPr>
          <p:cNvPr id="4" name="投影片編號版面配置區 3"/>
          <p:cNvSpPr>
            <a:spLocks noGrp="1"/>
          </p:cNvSpPr>
          <p:nvPr>
            <p:ph type="sldNum" sz="quarter" idx="10"/>
          </p:nvPr>
        </p:nvSpPr>
        <p:spPr/>
        <p:txBody>
          <a:bodyPr/>
          <a:lstStyle/>
          <a:p>
            <a:fld id="{ECE4C6A0-91B2-4476-BE66-B1533D4D255A}" type="slidenum">
              <a:rPr lang="zh-TW" altLang="en-US" smtClean="0"/>
              <a:t>9</a:t>
            </a:fld>
            <a:endParaRPr lang="zh-TW" altLang="en-US"/>
          </a:p>
        </p:txBody>
      </p:sp>
    </p:spTree>
    <p:extLst>
      <p:ext uri="{BB962C8B-B14F-4D97-AF65-F5344CB8AC3E}">
        <p14:creationId xmlns:p14="http://schemas.microsoft.com/office/powerpoint/2010/main" val="260349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2020/3/30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2020/3/30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16" t="36088" r="19293" b="32412"/>
          <a:stretch/>
        </p:blipFill>
        <p:spPr bwMode="auto">
          <a:xfrm>
            <a:off x="324453" y="1253181"/>
            <a:ext cx="849507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群組 4"/>
          <p:cNvGrpSpPr/>
          <p:nvPr/>
        </p:nvGrpSpPr>
        <p:grpSpPr>
          <a:xfrm>
            <a:off x="1948678" y="4149080"/>
            <a:ext cx="6120078" cy="2421825"/>
            <a:chOff x="4632950" y="4130445"/>
            <a:chExt cx="4171423" cy="2421825"/>
          </a:xfrm>
        </p:grpSpPr>
        <p:grpSp>
          <p:nvGrpSpPr>
            <p:cNvPr id="6" name="群組 5"/>
            <p:cNvGrpSpPr/>
            <p:nvPr/>
          </p:nvGrpSpPr>
          <p:grpSpPr>
            <a:xfrm>
              <a:off x="5007421" y="4130445"/>
              <a:ext cx="3178629" cy="1976846"/>
              <a:chOff x="4833257" y="4528457"/>
              <a:chExt cx="3178629" cy="1976846"/>
            </a:xfrm>
          </p:grpSpPr>
          <p:sp>
            <p:nvSpPr>
              <p:cNvPr id="18" name="左中括弧 17"/>
              <p:cNvSpPr/>
              <p:nvPr/>
            </p:nvSpPr>
            <p:spPr>
              <a:xfrm>
                <a:off x="4833257" y="4528457"/>
                <a:ext cx="653143" cy="1976846"/>
              </a:xfrm>
              <a:prstGeom prst="leftBracket">
                <a:avLst/>
              </a:prstGeom>
              <a:solidFill>
                <a:schemeClr val="bg1">
                  <a:lumMod val="95000"/>
                </a:schemeClr>
              </a:solidFill>
              <a:ln w="19050">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右中括弧 18"/>
              <p:cNvSpPr/>
              <p:nvPr/>
            </p:nvSpPr>
            <p:spPr>
              <a:xfrm>
                <a:off x="5486400" y="4528457"/>
                <a:ext cx="2525486" cy="583474"/>
              </a:xfrm>
              <a:prstGeom prst="rightBracket">
                <a:avLst/>
              </a:prstGeom>
              <a:solidFill>
                <a:schemeClr val="bg1">
                  <a:lumMod val="95000"/>
                </a:schemeClr>
              </a:solidFill>
              <a:ln w="19050">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20" name="直線接點 19"/>
              <p:cNvCxnSpPr>
                <a:stCxn id="19" idx="1"/>
                <a:endCxn id="18" idx="2"/>
              </p:cNvCxnSpPr>
              <p:nvPr/>
            </p:nvCxnSpPr>
            <p:spPr>
              <a:xfrm>
                <a:off x="5486400" y="5111931"/>
                <a:ext cx="0" cy="1393372"/>
              </a:xfrm>
              <a:prstGeom prst="line">
                <a:avLst/>
              </a:prstGeom>
              <a:ln w="19050">
                <a:solidFill>
                  <a:schemeClr val="tx1">
                    <a:lumMod val="65000"/>
                    <a:lumOff val="3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 name="文字方塊 6"/>
            <p:cNvSpPr txBox="1"/>
            <p:nvPr/>
          </p:nvSpPr>
          <p:spPr>
            <a:xfrm>
              <a:off x="4632950" y="5538267"/>
              <a:ext cx="792099" cy="369332"/>
            </a:xfrm>
            <a:prstGeom prst="rect">
              <a:avLst/>
            </a:prstGeom>
            <a:noFill/>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eye</a:t>
              </a:r>
              <a:endParaRPr lang="zh-TW" altLang="en-US"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4987734" y="5538267"/>
              <a:ext cx="984057" cy="369332"/>
            </a:xfrm>
            <a:prstGeom prst="rect">
              <a:avLst/>
            </a:prstGeom>
            <a:noFill/>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eyewall</a:t>
              </a:r>
              <a:endParaRPr lang="zh-TW" altLang="en-US"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5948649" y="4231380"/>
              <a:ext cx="944680" cy="369332"/>
            </a:xfrm>
            <a:prstGeom prst="rect">
              <a:avLst/>
            </a:prstGeom>
            <a:noFill/>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canopy</a:t>
              </a:r>
              <a:endParaRPr lang="zh-TW" altLang="en-US" dirty="0">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4632950" y="6141198"/>
              <a:ext cx="3591431" cy="411072"/>
              <a:chOff x="4772294" y="6176034"/>
              <a:chExt cx="3591431" cy="411072"/>
            </a:xfrm>
          </p:grpSpPr>
          <p:cxnSp>
            <p:nvCxnSpPr>
              <p:cNvPr id="12" name="直線接點 11"/>
              <p:cNvCxnSpPr/>
              <p:nvPr/>
            </p:nvCxnSpPr>
            <p:spPr>
              <a:xfrm flipH="1">
                <a:off x="4781003" y="6381570"/>
                <a:ext cx="3561806"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4772294" y="6176034"/>
                <a:ext cx="0" cy="4110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5138056" y="6176034"/>
                <a:ext cx="0" cy="4110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782489" y="6176034"/>
                <a:ext cx="0" cy="4110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flipV="1">
                <a:off x="8055611" y="6190741"/>
                <a:ext cx="304616" cy="177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8072079" y="6372861"/>
                <a:ext cx="291646" cy="1729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8225075" y="6141198"/>
              <a:ext cx="579298" cy="369332"/>
            </a:xfrm>
            <a:prstGeom prst="rect">
              <a:avLst/>
            </a:prstGeom>
            <a:noFill/>
          </p:spPr>
          <p:txBody>
            <a:bodyPr wrap="none" rtlCol="0">
              <a:spAutoFit/>
            </a:bodyPr>
            <a:lstStyle/>
            <a:p>
              <a:r>
                <a:rPr lang="en-US" altLang="zh-TW" dirty="0" smtClean="0">
                  <a:latin typeface="微軟正黑體" panose="020B0604030504040204" pitchFamily="34" charset="-120"/>
                  <a:ea typeface="微軟正黑體" panose="020B0604030504040204" pitchFamily="34" charset="-120"/>
                </a:rPr>
                <a:t>radius</a:t>
              </a:r>
              <a:endParaRPr lang="zh-TW" altLang="en-US" dirty="0">
                <a:latin typeface="微軟正黑體" panose="020B0604030504040204" pitchFamily="34" charset="-120"/>
                <a:ea typeface="微軟正黑體" panose="020B0604030504040204" pitchFamily="34" charset="-120"/>
              </a:endParaRPr>
            </a:p>
          </p:txBody>
        </p:sp>
      </p:grpSp>
      <p:grpSp>
        <p:nvGrpSpPr>
          <p:cNvPr id="21" name="群組 20"/>
          <p:cNvGrpSpPr/>
          <p:nvPr/>
        </p:nvGrpSpPr>
        <p:grpSpPr>
          <a:xfrm>
            <a:off x="1589426" y="6051360"/>
            <a:ext cx="722618" cy="623221"/>
            <a:chOff x="2600273" y="4200266"/>
            <a:chExt cx="722618" cy="623221"/>
          </a:xfrm>
        </p:grpSpPr>
        <p:sp>
          <p:nvSpPr>
            <p:cNvPr id="22" name="弧形 21"/>
            <p:cNvSpPr/>
            <p:nvPr/>
          </p:nvSpPr>
          <p:spPr>
            <a:xfrm rot="8069477" flipV="1">
              <a:off x="2893431" y="4254783"/>
              <a:ext cx="483977" cy="374943"/>
            </a:xfrm>
            <a:prstGeom prst="arc">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弧形 22"/>
            <p:cNvSpPr/>
            <p:nvPr/>
          </p:nvSpPr>
          <p:spPr>
            <a:xfrm rot="18869477" flipV="1">
              <a:off x="2545761" y="4394022"/>
              <a:ext cx="483977" cy="374954"/>
            </a:xfrm>
            <a:prstGeom prst="arc">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Tree>
    <p:extLst>
      <p:ext uri="{BB962C8B-B14F-4D97-AF65-F5344CB8AC3E}">
        <p14:creationId xmlns:p14="http://schemas.microsoft.com/office/powerpoint/2010/main" val="102701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smtClean="0"/>
              <a:t>Result – Latent Heating (Eyewall)</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116000" y="979200"/>
            <a:ext cx="7016545" cy="5040000"/>
          </a:xfrm>
          <a:prstGeom prst="rect">
            <a:avLst/>
          </a:prstGeom>
        </p:spPr>
      </p:pic>
    </p:spTree>
    <p:extLst>
      <p:ext uri="{BB962C8B-B14F-4D97-AF65-F5344CB8AC3E}">
        <p14:creationId xmlns:p14="http://schemas.microsoft.com/office/powerpoint/2010/main" val="137722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smtClean="0"/>
              <a:t>Result – Latent Heating (Eyewall)</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116000" y="979200"/>
            <a:ext cx="7016545" cy="5040000"/>
          </a:xfrm>
          <a:prstGeom prst="rect">
            <a:avLst/>
          </a:prstGeom>
        </p:spPr>
      </p:pic>
    </p:spTree>
    <p:extLst>
      <p:ext uri="{BB962C8B-B14F-4D97-AF65-F5344CB8AC3E}">
        <p14:creationId xmlns:p14="http://schemas.microsoft.com/office/powerpoint/2010/main" val="11908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(Eyewall)</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1116000" y="979200"/>
            <a:ext cx="7034490" cy="5040000"/>
          </a:xfrm>
          <a:prstGeom prst="rect">
            <a:avLst/>
          </a:prstGeom>
        </p:spPr>
      </p:pic>
    </p:spTree>
    <p:extLst>
      <p:ext uri="{BB962C8B-B14F-4D97-AF65-F5344CB8AC3E}">
        <p14:creationId xmlns:p14="http://schemas.microsoft.com/office/powerpoint/2010/main" val="273253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(Eyewall)</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1116000" y="979200"/>
            <a:ext cx="7034490" cy="5040000"/>
          </a:xfrm>
          <a:prstGeom prst="rect">
            <a:avLst/>
          </a:prstGeom>
        </p:spPr>
      </p:pic>
    </p:spTree>
    <p:extLst>
      <p:ext uri="{BB962C8B-B14F-4D97-AF65-F5344CB8AC3E}">
        <p14:creationId xmlns:p14="http://schemas.microsoft.com/office/powerpoint/2010/main" val="74948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(Eyewall)</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1116000" y="979200"/>
            <a:ext cx="7034490" cy="5040000"/>
          </a:xfrm>
          <a:prstGeom prst="rect">
            <a:avLst/>
          </a:prstGeom>
        </p:spPr>
      </p:pic>
    </p:spTree>
    <p:extLst>
      <p:ext uri="{BB962C8B-B14F-4D97-AF65-F5344CB8AC3E}">
        <p14:creationId xmlns:p14="http://schemas.microsoft.com/office/powerpoint/2010/main" val="355373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smtClean="0"/>
              <a:t>Result – Latent Heating (Eyewall)</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80728"/>
            <a:ext cx="7007143"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59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(Eyewall)</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1116000" y="979200"/>
            <a:ext cx="7034490" cy="5040000"/>
          </a:xfrm>
          <a:prstGeom prst="rect">
            <a:avLst/>
          </a:prstGeom>
        </p:spPr>
      </p:pic>
      <mc:AlternateContent xmlns:mc="http://schemas.openxmlformats.org/markup-compatibility/2006">
        <mc:Choice xmlns:a14="http://schemas.microsoft.com/office/drawing/2010/main" Requires="a14">
          <p:sp>
            <p:nvSpPr>
              <p:cNvPr id="3" name="矩形 2"/>
              <p:cNvSpPr/>
              <p:nvPr/>
            </p:nvSpPr>
            <p:spPr>
              <a:xfrm>
                <a:off x="2738880" y="6021687"/>
                <a:ext cx="3788729" cy="71468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altLang="zh-TW" i="1">
                              <a:latin typeface="Cambria Math" panose="02040503050406030204" pitchFamily="18" charset="0"/>
                            </a:rPr>
                          </m:ctrlPr>
                        </m:fPr>
                        <m:num>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𝑢</m:t>
                              </m:r>
                            </m:e>
                            <m:sup>
                              <m:r>
                                <a:rPr lang="en-US" altLang="zh-TW" i="1">
                                  <a:latin typeface="Cambria Math" panose="02040503050406030204" pitchFamily="18" charset="0"/>
                                </a:rPr>
                                <m:t>′</m:t>
                              </m:r>
                            </m:sup>
                          </m:sSup>
                        </m:num>
                        <m:den>
                          <m:r>
                            <a:rPr lang="en-US" altLang="zh-TW" i="1">
                              <a:latin typeface="Cambria Math" panose="02040503050406030204" pitchFamily="18" charset="0"/>
                            </a:rPr>
                            <m:t>𝜕</m:t>
                          </m:r>
                          <m:r>
                            <a:rPr lang="en-US" altLang="zh-TW" i="1">
                              <a:latin typeface="Cambria Math" panose="02040503050406030204" pitchFamily="18" charset="0"/>
                            </a:rPr>
                            <m:t>𝑡</m:t>
                          </m:r>
                        </m:den>
                      </m:f>
                      <m:r>
                        <a:rPr lang="en-US" altLang="zh-TW" i="1">
                          <a:latin typeface="Cambria Math" panose="02040503050406030204" pitchFamily="18" charset="0"/>
                        </a:rPr>
                        <m:t>−</m:t>
                      </m:r>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r>
                                <a:rPr lang="en-US" altLang="zh-TW" i="1">
                                  <a:latin typeface="Cambria Math" panose="02040503050406030204" pitchFamily="18" charset="0"/>
                                </a:rPr>
                                <m:t>2</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num>
                            <m:den>
                              <m:r>
                                <a:rPr lang="en-US" altLang="zh-TW" i="1">
                                  <a:latin typeface="Cambria Math" panose="02040503050406030204" pitchFamily="18" charset="0"/>
                                </a:rPr>
                                <m:t>𝑟</m:t>
                              </m:r>
                            </m:den>
                          </m:f>
                          <m:r>
                            <a:rPr lang="en-US" altLang="zh-TW" i="1">
                              <a:latin typeface="Cambria Math" panose="02040503050406030204" pitchFamily="18" charset="0"/>
                            </a:rPr>
                            <m:t>+</m:t>
                          </m:r>
                          <m:r>
                            <a:rPr lang="en-US" altLang="zh-TW" i="1">
                              <a:latin typeface="Cambria Math" panose="02040503050406030204" pitchFamily="18" charset="0"/>
                            </a:rPr>
                            <m:t>𝑓</m:t>
                          </m:r>
                        </m:e>
                      </m:d>
                      <m:sSup>
                        <m:sSupPr>
                          <m:ctrlPr>
                            <a:rPr lang="en-US" altLang="zh-TW" i="1">
                              <a:latin typeface="Cambria Math" panose="02040503050406030204" pitchFamily="18" charset="0"/>
                            </a:rPr>
                          </m:ctrlPr>
                        </m:sSupPr>
                        <m:e>
                          <m:r>
                            <a:rPr lang="en-US" altLang="zh-TW" i="1">
                              <a:latin typeface="Cambria Math" panose="02040503050406030204" pitchFamily="18" charset="0"/>
                            </a:rPr>
                            <m:t>𝑣</m:t>
                          </m:r>
                        </m:e>
                        <m:sup>
                          <m:r>
                            <a:rPr lang="en-US" altLang="zh-TW" i="1">
                              <a:latin typeface="Cambria Math" panose="02040503050406030204" pitchFamily="18" charset="0"/>
                            </a:rPr>
                            <m:t>′</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m:t>
                          </m:r>
                        </m:num>
                        <m:den>
                          <m:r>
                            <a:rPr lang="en-US" altLang="zh-TW" i="1">
                              <a:latin typeface="Cambria Math" panose="02040503050406030204" pitchFamily="18" charset="0"/>
                            </a:rPr>
                            <m:t>𝜕</m:t>
                          </m:r>
                          <m:r>
                            <a:rPr lang="en-US" altLang="zh-TW" i="1">
                              <a:latin typeface="Cambria Math" panose="02040503050406030204" pitchFamily="18" charset="0"/>
                            </a:rPr>
                            <m:t>𝑟</m:t>
                          </m:r>
                        </m:den>
                      </m:f>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𝑝</m:t>
                                  </m:r>
                                </m:e>
                                <m:sup>
                                  <m:r>
                                    <a:rPr lang="en-US" altLang="zh-TW" i="1">
                                      <a:latin typeface="Cambria Math" panose="02040503050406030204" pitchFamily="18" charset="0"/>
                                    </a:rPr>
                                    <m:t>′</m:t>
                                  </m:r>
                                </m:sup>
                              </m:sSup>
                            </m:num>
                            <m:den>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𝜌</m:t>
                                  </m:r>
                                </m:e>
                              </m:acc>
                            </m:den>
                          </m:f>
                        </m:e>
                      </m:d>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𝐹</m:t>
                          </m:r>
                        </m:e>
                        <m:sub>
                          <m:r>
                            <a:rPr lang="en-US" altLang="zh-TW" i="1">
                              <a:latin typeface="Cambria Math" panose="02040503050406030204" pitchFamily="18" charset="0"/>
                            </a:rPr>
                            <m:t>𝑢</m:t>
                          </m:r>
                        </m:sub>
                      </m:sSub>
                    </m:oMath>
                  </m:oMathPara>
                </a14:m>
                <a:endParaRPr lang="zh-TW" altLang="en-US" dirty="0"/>
              </a:p>
            </p:txBody>
          </p:sp>
        </mc:Choice>
        <mc:Fallback>
          <p:sp>
            <p:nvSpPr>
              <p:cNvPr id="3" name="矩形 2"/>
              <p:cNvSpPr>
                <a:spLocks noRot="1" noChangeAspect="1" noMove="1" noResize="1" noEditPoints="1" noAdjustHandles="1" noChangeArrowheads="1" noChangeShapeType="1" noTextEdit="1"/>
              </p:cNvSpPr>
              <p:nvPr/>
            </p:nvSpPr>
            <p:spPr>
              <a:xfrm>
                <a:off x="2738880" y="6021687"/>
                <a:ext cx="3788729" cy="714683"/>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3912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Result – Radiative Heating (Eyewall)</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728" y="2420888"/>
            <a:ext cx="4320000" cy="34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310"/>
          <a:stretch/>
        </p:blipFill>
        <p:spPr bwMode="auto">
          <a:xfrm>
            <a:off x="395536" y="1566556"/>
            <a:ext cx="4031528" cy="505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11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Result – Radiative Heating (Eyewall)</a:t>
            </a:r>
            <a:endParaRPr lang="zh-TW" alt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14" y="2636912"/>
            <a:ext cx="4320000" cy="31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內容版面配置區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zh-TW" altLang="en-US" sz="1800" dirty="0"/>
          </a:p>
        </p:txBody>
      </p:sp>
      <mc:AlternateContent xmlns:mc="http://schemas.openxmlformats.org/markup-compatibility/2006">
        <mc:Choice xmlns:a14="http://schemas.microsoft.com/office/drawing/2010/main" Requires="a14">
          <p:sp>
            <p:nvSpPr>
              <p:cNvPr id="4" name="矩形 3"/>
              <p:cNvSpPr/>
              <p:nvPr/>
            </p:nvSpPr>
            <p:spPr>
              <a:xfrm>
                <a:off x="0" y="1856040"/>
                <a:ext cx="4572000" cy="4161909"/>
              </a:xfrm>
              <a:prstGeom prst="rect">
                <a:avLst/>
              </a:prstGeom>
            </p:spPr>
            <p:txBody>
              <a:bodyPr>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𝐼</m:t>
                          </m:r>
                        </m:e>
                        <m:sup>
                          <m:r>
                            <a:rPr lang="en-US" altLang="zh-TW" i="1">
                              <a:latin typeface="Cambria Math" panose="02040503050406030204" pitchFamily="18" charset="0"/>
                            </a:rPr>
                            <m:t>2</m:t>
                          </m:r>
                        </m:sup>
                      </m:sSup>
                      <m:r>
                        <a:rPr lang="en-US" altLang="zh-TW" i="1">
                          <a:latin typeface="Cambria Math" panose="02040503050406030204" pitchFamily="18" charset="0"/>
                        </a:rPr>
                        <m:t>=</m:t>
                      </m:r>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num>
                            <m:den>
                              <m:r>
                                <a:rPr lang="en-US" altLang="zh-TW" i="1">
                                  <a:latin typeface="Cambria Math" panose="02040503050406030204" pitchFamily="18" charset="0"/>
                                </a:rPr>
                                <m:t>𝜕</m:t>
                              </m:r>
                              <m:r>
                                <a:rPr lang="en-US" altLang="zh-TW" i="1">
                                  <a:latin typeface="Cambria Math" panose="02040503050406030204" pitchFamily="18" charset="0"/>
                                </a:rPr>
                                <m:t>𝑟</m:t>
                              </m:r>
                            </m:den>
                          </m:f>
                          <m:r>
                            <a:rPr lang="en-US" altLang="zh-TW" i="1">
                              <a:latin typeface="Cambria Math" panose="02040503050406030204" pitchFamily="18" charset="0"/>
                            </a:rPr>
                            <m:t>+</m:t>
                          </m:r>
                          <m:f>
                            <m:fPr>
                              <m:ctrlPr>
                                <a:rPr lang="en-US" altLang="zh-TW" i="1">
                                  <a:latin typeface="Cambria Math" panose="02040503050406030204" pitchFamily="18" charset="0"/>
                                </a:rPr>
                              </m:ctrlPr>
                            </m:fPr>
                            <m:num>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num>
                            <m:den>
                              <m:r>
                                <a:rPr lang="en-US" altLang="zh-TW" i="1">
                                  <a:latin typeface="Cambria Math" panose="02040503050406030204" pitchFamily="18" charset="0"/>
                                </a:rPr>
                                <m:t>𝑟</m:t>
                              </m:r>
                            </m:den>
                          </m:f>
                          <m:r>
                            <a:rPr lang="en-US" altLang="zh-TW" i="1">
                              <a:latin typeface="Cambria Math" panose="02040503050406030204" pitchFamily="18" charset="0"/>
                            </a:rPr>
                            <m:t>+</m:t>
                          </m:r>
                          <m:r>
                            <a:rPr lang="en-US" altLang="zh-TW" i="1">
                              <a:latin typeface="Cambria Math" panose="02040503050406030204" pitchFamily="18" charset="0"/>
                            </a:rPr>
                            <m:t>𝑓</m:t>
                          </m:r>
                        </m:e>
                      </m:d>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r>
                                <a:rPr lang="en-US" altLang="zh-TW" i="1">
                                  <a:latin typeface="Cambria Math" panose="02040503050406030204" pitchFamily="18" charset="0"/>
                                </a:rPr>
                                <m:t>2</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num>
                            <m:den>
                              <m:r>
                                <a:rPr lang="en-US" altLang="zh-TW" i="1">
                                  <a:latin typeface="Cambria Math" panose="02040503050406030204" pitchFamily="18" charset="0"/>
                                </a:rPr>
                                <m:t>𝑟</m:t>
                              </m:r>
                            </m:den>
                          </m:f>
                          <m:r>
                            <a:rPr lang="en-US" altLang="zh-TW" i="1">
                              <a:latin typeface="Cambria Math" panose="02040503050406030204" pitchFamily="18" charset="0"/>
                            </a:rPr>
                            <m:t>+</m:t>
                          </m:r>
                          <m:r>
                            <a:rPr lang="en-US" altLang="zh-TW" i="1">
                              <a:latin typeface="Cambria Math" panose="02040503050406030204" pitchFamily="18" charset="0"/>
                            </a:rPr>
                            <m:t>𝑓</m:t>
                          </m:r>
                        </m:e>
                      </m:d>
                    </m:oMath>
                  </m:oMathPara>
                </a14:m>
                <a:endParaRPr lang="en-US" altLang="zh-TW" dirty="0"/>
              </a:p>
              <a:p>
                <a:pPr>
                  <a:lnSpc>
                    <a:spcPct val="150000"/>
                  </a:lnSpc>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𝛾</m:t>
                      </m:r>
                      <m:r>
                        <a:rPr lang="en-US" altLang="zh-TW" i="1">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𝑔</m:t>
                          </m:r>
                        </m:den>
                      </m:f>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e>
                                <m:sup>
                                  <m:r>
                                    <a:rPr lang="en-US" altLang="zh-TW" i="1">
                                      <a:latin typeface="Cambria Math" panose="02040503050406030204" pitchFamily="18" charset="0"/>
                                    </a:rPr>
                                    <m:t>2</m:t>
                                  </m:r>
                                </m:sup>
                              </m:sSup>
                            </m:num>
                            <m:den>
                              <m:r>
                                <a:rPr lang="en-US" altLang="zh-TW" i="1">
                                  <a:latin typeface="Cambria Math" panose="02040503050406030204" pitchFamily="18" charset="0"/>
                                </a:rPr>
                                <m:t>𝑟</m:t>
                              </m:r>
                            </m:den>
                          </m:f>
                          <m:r>
                            <a:rPr lang="en-US" altLang="zh-TW" i="1">
                              <a:latin typeface="Cambria Math" panose="02040503050406030204" pitchFamily="18" charset="0"/>
                            </a:rPr>
                            <m:t>+</m:t>
                          </m:r>
                          <m:r>
                            <a:rPr lang="en-US" altLang="zh-TW" i="1">
                              <a:latin typeface="Cambria Math" panose="02040503050406030204" pitchFamily="18" charset="0"/>
                            </a:rPr>
                            <m:t>𝑓</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e>
                      </m:d>
                    </m:oMath>
                  </m:oMathPara>
                </a14:m>
                <a:endParaRPr lang="en-US" altLang="zh-TW" dirty="0"/>
              </a:p>
              <a:p>
                <a:pPr>
                  <a:lnSpc>
                    <a:spcPct val="150000"/>
                  </a:lnSpc>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𝐵</m:t>
                      </m:r>
                      <m:r>
                        <a:rPr lang="en-US" altLang="zh-TW" i="1">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m:t>
                          </m:r>
                        </m:num>
                        <m:den>
                          <m:r>
                            <a:rPr lang="en-US" altLang="zh-TW" i="1">
                              <a:latin typeface="Cambria Math" panose="02040503050406030204" pitchFamily="18" charset="0"/>
                            </a:rPr>
                            <m:t>𝜕</m:t>
                          </m:r>
                          <m:r>
                            <a:rPr lang="en-US" altLang="zh-TW" i="1">
                              <a:latin typeface="Cambria Math" panose="02040503050406030204" pitchFamily="18" charset="0"/>
                            </a:rPr>
                            <m:t>𝑟</m:t>
                          </m:r>
                        </m:den>
                      </m:f>
                      <m:d>
                        <m:dPr>
                          <m:begChr m:val="["/>
                          <m:endChr m:val="]"/>
                          <m:ctrlPr>
                            <a:rPr lang="en-US" altLang="zh-TW" i="1">
                              <a:latin typeface="Cambria Math" panose="02040503050406030204" pitchFamily="18" charset="0"/>
                            </a:rPr>
                          </m:ctrlPr>
                        </m:dPr>
                        <m:e>
                          <m:r>
                            <a:rPr lang="en-US" altLang="zh-TW" i="1">
                              <a:latin typeface="Cambria Math" panose="02040503050406030204" pitchFamily="18" charset="0"/>
                            </a:rPr>
                            <m:t>𝑔𝑙𝑛</m:t>
                          </m:r>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𝜃</m:t>
                                      </m:r>
                                    </m:e>
                                  </m:acc>
                                </m:num>
                                <m:den>
                                  <m:r>
                                    <a:rPr lang="en-US" altLang="zh-TW" i="1">
                                      <a:latin typeface="Cambria Math" panose="02040503050406030204" pitchFamily="18" charset="0"/>
                                    </a:rPr>
                                    <m:t>273.16</m:t>
                                  </m:r>
                                  <m:r>
                                    <a:rPr lang="en-US" altLang="zh-TW" i="1">
                                      <a:latin typeface="Cambria Math" panose="02040503050406030204" pitchFamily="18" charset="0"/>
                                    </a:rPr>
                                    <m:t>𝐾</m:t>
                                  </m:r>
                                </m:den>
                              </m:f>
                            </m:e>
                          </m:d>
                        </m:e>
                      </m:d>
                    </m:oMath>
                  </m:oMathPara>
                </a14:m>
                <a:endParaRPr lang="en-US" altLang="zh-TW" dirty="0"/>
              </a:p>
              <a:p>
                <a:pPr>
                  <a:lnSpc>
                    <a:spcPct val="150000"/>
                  </a:lnSpc>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𝐼</m:t>
                          </m:r>
                        </m:e>
                        <m:sup>
                          <m:r>
                            <a:rPr lang="en-US" altLang="zh-TW" i="1">
                              <a:latin typeface="Cambria Math" panose="02040503050406030204" pitchFamily="18" charset="0"/>
                            </a:rPr>
                            <m:t>′2</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𝐼</m:t>
                          </m:r>
                        </m:e>
                        <m:sup>
                          <m:r>
                            <a:rPr lang="en-US" altLang="zh-TW" i="1">
                              <a:latin typeface="Cambria Math" panose="02040503050406030204" pitchFamily="18" charset="0"/>
                            </a:rPr>
                            <m:t>2</m:t>
                          </m:r>
                        </m:sup>
                      </m:sSup>
                      <m:r>
                        <a:rPr lang="en-US" altLang="zh-TW" i="1">
                          <a:latin typeface="Cambria Math" panose="02040503050406030204" pitchFamily="18" charset="0"/>
                        </a:rPr>
                        <m:t>−</m:t>
                      </m:r>
                      <m:r>
                        <a:rPr lang="en-US" altLang="zh-TW" i="1">
                          <a:latin typeface="Cambria Math" panose="02040503050406030204" pitchFamily="18" charset="0"/>
                        </a:rPr>
                        <m:t>𝛾</m:t>
                      </m:r>
                      <m:sSup>
                        <m:sSupPr>
                          <m:ctrlPr>
                            <a:rPr lang="en-US" altLang="zh-TW" i="1">
                              <a:latin typeface="Cambria Math" panose="02040503050406030204" pitchFamily="18" charset="0"/>
                            </a:rPr>
                          </m:ctrlPr>
                        </m:sSupPr>
                        <m:e>
                          <m:r>
                            <a:rPr lang="en-US" altLang="zh-TW" i="1">
                              <a:latin typeface="Cambria Math" panose="02040503050406030204" pitchFamily="18" charset="0"/>
                            </a:rPr>
                            <m:t>𝐵</m:t>
                          </m:r>
                        </m:e>
                        <m:sup>
                          <m:r>
                            <a:rPr lang="en-US" altLang="zh-TW" i="1">
                              <a:latin typeface="Cambria Math" panose="02040503050406030204" pitchFamily="18" charset="0"/>
                            </a:rPr>
                            <m:t>2</m:t>
                          </m:r>
                        </m:sup>
                      </m:sSup>
                    </m:oMath>
                  </m:oMathPara>
                </a14:m>
                <a:endParaRPr lang="en-US" altLang="zh-TW" dirty="0"/>
              </a:p>
              <a:p>
                <a:pPr>
                  <a:lnSpc>
                    <a:spcPct val="150000"/>
                  </a:lnSpc>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sSup>
                            <m:sSupPr>
                              <m:ctrlPr>
                                <a:rPr lang="en-US" altLang="zh-TW" i="1">
                                  <a:latin typeface="Cambria Math" panose="02040503050406030204" pitchFamily="18" charset="0"/>
                                </a:rPr>
                              </m:ctrlPr>
                            </m:sSupPr>
                            <m:e>
                              <m:r>
                                <a:rPr lang="en-US" altLang="zh-TW" i="1">
                                  <a:latin typeface="Cambria Math" panose="02040503050406030204" pitchFamily="18" charset="0"/>
                                </a:rPr>
                                <m:t>𝐼</m:t>
                              </m:r>
                            </m:e>
                            <m:sup>
                              <m:r>
                                <a:rPr lang="en-US" altLang="zh-TW" i="1">
                                  <a:latin typeface="Cambria Math" panose="02040503050406030204" pitchFamily="18" charset="0"/>
                                </a:rPr>
                                <m:t>′</m:t>
                              </m:r>
                            </m:sup>
                          </m:sSup>
                        </m:e>
                        <m:sup>
                          <m:r>
                            <a:rPr lang="en-US" altLang="zh-TW" i="1">
                              <a:latin typeface="Cambria Math" panose="02040503050406030204" pitchFamily="18" charset="0"/>
                            </a:rPr>
                            <m:t>2</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2</m:t>
                          </m:r>
                        </m:den>
                      </m:f>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𝐵</m:t>
                              </m:r>
                            </m:e>
                            <m:sup>
                              <m:r>
                                <a:rPr lang="en-US" altLang="zh-TW" i="1">
                                  <a:latin typeface="Cambria Math" panose="02040503050406030204" pitchFamily="18" charset="0"/>
                                </a:rPr>
                                <m:t>2</m:t>
                              </m:r>
                            </m:sup>
                          </m:sSup>
                        </m:num>
                        <m:den>
                          <m:sSup>
                            <m:sSupPr>
                              <m:ctrlPr>
                                <a:rPr lang="en-US" altLang="zh-TW" i="1">
                                  <a:latin typeface="Cambria Math" panose="02040503050406030204" pitchFamily="18" charset="0"/>
                                </a:rPr>
                              </m:ctrlPr>
                            </m:sSupPr>
                            <m:e>
                              <m:r>
                                <a:rPr lang="en-US" altLang="zh-TW" i="1">
                                  <a:latin typeface="Cambria Math" panose="02040503050406030204" pitchFamily="18" charset="0"/>
                                </a:rPr>
                                <m:t>𝑁</m:t>
                              </m:r>
                            </m:e>
                            <m:sup>
                              <m:r>
                                <a:rPr lang="en-US" altLang="zh-TW" i="1">
                                  <a:latin typeface="Cambria Math" panose="02040503050406030204" pitchFamily="18" charset="0"/>
                                </a:rPr>
                                <m:t>2</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𝐼</m:t>
                              </m:r>
                            </m:e>
                            <m:sup>
                              <m:r>
                                <a:rPr lang="en-US" altLang="zh-TW" i="1">
                                  <a:latin typeface="Cambria Math" panose="02040503050406030204" pitchFamily="18" charset="0"/>
                                </a:rPr>
                                <m:t>′2</m:t>
                              </m:r>
                            </m:sup>
                          </m:sSup>
                        </m:den>
                      </m:f>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𝜔</m:t>
                          </m:r>
                        </m:e>
                        <m:sup>
                          <m:r>
                            <a:rPr lang="en-US" altLang="zh-TW" i="1">
                              <a:latin typeface="Cambria Math" panose="02040503050406030204" pitchFamily="18" charset="0"/>
                            </a:rPr>
                            <m:t>2</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𝑁</m:t>
                          </m:r>
                        </m:e>
                        <m:sup>
                          <m:r>
                            <a:rPr lang="en-US" altLang="zh-TW" i="1">
                              <a:latin typeface="Cambria Math" panose="02040503050406030204" pitchFamily="18" charset="0"/>
                            </a:rPr>
                            <m:t>2</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2</m:t>
                          </m:r>
                        </m:den>
                      </m:f>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𝐵</m:t>
                              </m:r>
                            </m:e>
                            <m:sup>
                              <m:r>
                                <a:rPr lang="en-US" altLang="zh-TW" i="1">
                                  <a:latin typeface="Cambria Math" panose="02040503050406030204" pitchFamily="18" charset="0"/>
                                </a:rPr>
                                <m:t>2</m:t>
                              </m:r>
                            </m:sup>
                          </m:sSup>
                        </m:num>
                        <m:den>
                          <m:sSup>
                            <m:sSupPr>
                              <m:ctrlPr>
                                <a:rPr lang="en-US" altLang="zh-TW" i="1">
                                  <a:latin typeface="Cambria Math" panose="02040503050406030204" pitchFamily="18" charset="0"/>
                                </a:rPr>
                              </m:ctrlPr>
                            </m:sSupPr>
                            <m:e>
                              <m:r>
                                <a:rPr lang="en-US" altLang="zh-TW" i="1">
                                  <a:latin typeface="Cambria Math" panose="02040503050406030204" pitchFamily="18" charset="0"/>
                                </a:rPr>
                                <m:t>𝑁</m:t>
                              </m:r>
                            </m:e>
                            <m:sup>
                              <m:r>
                                <a:rPr lang="en-US" altLang="zh-TW" i="1">
                                  <a:latin typeface="Cambria Math" panose="02040503050406030204" pitchFamily="18" charset="0"/>
                                </a:rPr>
                                <m:t>2</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𝐼</m:t>
                              </m:r>
                            </m:e>
                            <m:sup>
                              <m:r>
                                <a:rPr lang="en-US" altLang="zh-TW" i="1">
                                  <a:latin typeface="Cambria Math" panose="02040503050406030204" pitchFamily="18" charset="0"/>
                                </a:rPr>
                                <m:t>′2</m:t>
                              </m:r>
                            </m:sup>
                          </m:sSup>
                        </m:den>
                      </m:f>
                    </m:oMath>
                  </m:oMathPara>
                </a14:m>
                <a:endParaRPr lang="zh-TW" altLang="en-US" dirty="0"/>
              </a:p>
            </p:txBody>
          </p:sp>
        </mc:Choice>
        <mc:Fallback>
          <p:sp>
            <p:nvSpPr>
              <p:cNvPr id="4" name="矩形 3"/>
              <p:cNvSpPr>
                <a:spLocks noRot="1" noChangeAspect="1" noMove="1" noResize="1" noEditPoints="1" noAdjustHandles="1" noChangeArrowheads="1" noChangeShapeType="1" noTextEdit="1"/>
              </p:cNvSpPr>
              <p:nvPr/>
            </p:nvSpPr>
            <p:spPr>
              <a:xfrm>
                <a:off x="0" y="1856040"/>
                <a:ext cx="4572000" cy="4161909"/>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5551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a:t>
            </a:r>
            <a:r>
              <a:rPr lang="en-US" altLang="zh-TW" dirty="0" smtClean="0"/>
              <a:t>(Canopy)</a:t>
            </a:r>
            <a:endParaRPr lang="zh-TW" altLang="en-US" dirty="0"/>
          </a:p>
        </p:txBody>
      </p:sp>
      <p:pic>
        <p:nvPicPr>
          <p:cNvPr id="4" name="內容版面配置區 3"/>
          <p:cNvPicPr>
            <a:picLocks noGrp="1" noChangeAspect="1"/>
          </p:cNvPicPr>
          <p:nvPr>
            <p:ph idx="1"/>
          </p:nvPr>
        </p:nvPicPr>
        <p:blipFill>
          <a:blip r:embed="rId4"/>
          <a:stretch>
            <a:fillRect/>
          </a:stretch>
        </p:blipFill>
        <p:spPr>
          <a:xfrm>
            <a:off x="1116000" y="979200"/>
            <a:ext cx="7034490" cy="5040000"/>
          </a:xfrm>
          <a:prstGeom prst="rect">
            <a:avLst/>
          </a:prstGeom>
          <a:blipFill>
            <a:blip r:embed="rId5"/>
            <a:tile tx="0" ty="0" sx="100000" sy="100000" flip="none" algn="tl"/>
          </a:blipFill>
        </p:spPr>
      </p:pic>
      <p:sp>
        <p:nvSpPr>
          <p:cNvPr id="9" name="矩形 8"/>
          <p:cNvSpPr/>
          <p:nvPr/>
        </p:nvSpPr>
        <p:spPr>
          <a:xfrm>
            <a:off x="1115748" y="979200"/>
            <a:ext cx="7034476" cy="5040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52187"/>
          <a:stretch/>
        </p:blipFill>
        <p:spPr bwMode="auto">
          <a:xfrm>
            <a:off x="2257245" y="2636912"/>
            <a:ext cx="47520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7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r>
              <a:rPr lang="en-US" altLang="zh-TW" sz="2000" dirty="0" smtClean="0"/>
              <a:t>The intensity of convection in tropical cyclones (TCs) reaches maximum in the morning due </a:t>
            </a:r>
            <a:r>
              <a:rPr lang="en-US" altLang="zh-TW" sz="2000" dirty="0"/>
              <a:t>to </a:t>
            </a:r>
            <a:r>
              <a:rPr lang="en-US" altLang="zh-TW" sz="2000" dirty="0" smtClean="0"/>
              <a:t>the </a:t>
            </a:r>
            <a:r>
              <a:rPr lang="en-US" altLang="zh-TW" sz="2000" dirty="0"/>
              <a:t>differential radiative cooling between a weather </a:t>
            </a:r>
            <a:r>
              <a:rPr lang="en-US" altLang="zh-TW" sz="2000" dirty="0" smtClean="0"/>
              <a:t>system and surrounding cloud-free sky. (Gray and Jacobson, 1977)</a:t>
            </a:r>
          </a:p>
          <a:p>
            <a:endParaRPr lang="zh-TW" altLang="en-US" sz="2000" dirty="0"/>
          </a:p>
          <a:p>
            <a:r>
              <a:rPr lang="en-US" altLang="zh-TW" sz="2000" dirty="0" smtClean="0"/>
              <a:t>For all major North Atlantic hurricanes from 2001 to 2014, a pulse of decreased infrared brightness temperature form in the inner core at the sunset, and propagates outward overnight. (</a:t>
            </a:r>
            <a:r>
              <a:rPr lang="en-US" altLang="zh-TW" sz="2000" dirty="0" err="1" smtClean="0"/>
              <a:t>Dunion</a:t>
            </a:r>
            <a:r>
              <a:rPr lang="en-US" altLang="zh-TW" sz="2000" dirty="0" smtClean="0"/>
              <a:t> et al., 2014)</a:t>
            </a:r>
          </a:p>
          <a:p>
            <a:endParaRPr lang="en-US" altLang="zh-TW" sz="2000" dirty="0"/>
          </a:p>
          <a:p>
            <a:r>
              <a:rPr lang="en-US" altLang="zh-TW" sz="2000" dirty="0" smtClean="0"/>
              <a:t>The upper-level cooling at night cause a deep, while daytime upper-level heating induces upper-level ascent, thereby lifting the anvil cloud height, and propagates outward as a gravity wave. (</a:t>
            </a:r>
            <a:r>
              <a:rPr lang="en-US" altLang="zh-TW" sz="2000" dirty="0" err="1" smtClean="0"/>
              <a:t>Ruppert</a:t>
            </a:r>
            <a:r>
              <a:rPr lang="en-US" altLang="zh-TW" sz="2000" dirty="0" smtClean="0"/>
              <a:t> and </a:t>
            </a:r>
            <a:r>
              <a:rPr lang="en-US" altLang="zh-TW" sz="2000" dirty="0" err="1" smtClean="0"/>
              <a:t>Hohenegger</a:t>
            </a:r>
            <a:r>
              <a:rPr lang="en-US" altLang="zh-TW" sz="2000" dirty="0" smtClean="0"/>
              <a:t>, 2018; </a:t>
            </a:r>
            <a:r>
              <a:rPr lang="en-US" altLang="zh-TW" sz="2000" dirty="0" err="1" smtClean="0"/>
              <a:t>Ruppert</a:t>
            </a:r>
            <a:r>
              <a:rPr lang="en-US" altLang="zh-TW" sz="2000" dirty="0" smtClean="0"/>
              <a:t> and O’Neill, 2019)</a:t>
            </a:r>
          </a:p>
          <a:p>
            <a:endParaRPr lang="en-US" altLang="zh-TW" sz="2000" dirty="0"/>
          </a:p>
        </p:txBody>
      </p:sp>
    </p:spTree>
    <p:extLst>
      <p:ext uri="{BB962C8B-B14F-4D97-AF65-F5344CB8AC3E}">
        <p14:creationId xmlns:p14="http://schemas.microsoft.com/office/powerpoint/2010/main" val="2638621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a:t>
            </a:r>
            <a:r>
              <a:rPr lang="en-US" altLang="zh-TW" dirty="0" smtClean="0"/>
              <a:t>(Canopy)</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1116000" y="979200"/>
            <a:ext cx="7034490" cy="5040000"/>
          </a:xfrm>
          <a:prstGeom prst="rect">
            <a:avLst/>
          </a:prstGeom>
        </p:spPr>
      </p:pic>
    </p:spTree>
    <p:extLst>
      <p:ext uri="{BB962C8B-B14F-4D97-AF65-F5344CB8AC3E}">
        <p14:creationId xmlns:p14="http://schemas.microsoft.com/office/powerpoint/2010/main" val="281284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a:t>
            </a:r>
            <a:r>
              <a:rPr lang="en-US" altLang="zh-TW" dirty="0" smtClean="0"/>
              <a:t>(Canopy)</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1116000" y="979200"/>
            <a:ext cx="7034490" cy="5040000"/>
          </a:xfrm>
          <a:prstGeom prst="rect">
            <a:avLst/>
          </a:prstGeom>
        </p:spPr>
      </p:pic>
    </p:spTree>
    <p:extLst>
      <p:ext uri="{BB962C8B-B14F-4D97-AF65-F5344CB8AC3E}">
        <p14:creationId xmlns:p14="http://schemas.microsoft.com/office/powerpoint/2010/main" val="373494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a:t>
            </a:r>
            <a:r>
              <a:rPr lang="en-US" altLang="zh-TW" dirty="0" smtClean="0"/>
              <a:t>(Canopy)</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116000" y="979200"/>
            <a:ext cx="7034490" cy="5040000"/>
          </a:xfrm>
          <a:prstGeom prst="rect">
            <a:avLst/>
          </a:prstGeom>
        </p:spPr>
      </p:pic>
      <mc:AlternateContent xmlns:mc="http://schemas.openxmlformats.org/markup-compatibility/2006">
        <mc:Choice xmlns:a14="http://schemas.microsoft.com/office/drawing/2010/main" Requires="a14">
          <p:sp>
            <p:nvSpPr>
              <p:cNvPr id="6" name="矩形 5"/>
              <p:cNvSpPr/>
              <p:nvPr/>
            </p:nvSpPr>
            <p:spPr>
              <a:xfrm>
                <a:off x="3131840" y="6019200"/>
                <a:ext cx="3615797" cy="71468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altLang="zh-TW" i="1">
                              <a:latin typeface="Cambria Math" panose="02040503050406030204" pitchFamily="18" charset="0"/>
                            </a:rPr>
                          </m:ctrlPr>
                        </m:fPr>
                        <m:num>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𝑣</m:t>
                              </m:r>
                            </m:e>
                            <m:sup>
                              <m:r>
                                <a:rPr lang="en-US" altLang="zh-TW" i="1">
                                  <a:latin typeface="Cambria Math" panose="02040503050406030204" pitchFamily="18" charset="0"/>
                                </a:rPr>
                                <m:t>′</m:t>
                              </m:r>
                            </m:sup>
                          </m:sSup>
                        </m:num>
                        <m:den>
                          <m:r>
                            <a:rPr lang="en-US" altLang="zh-TW" i="1">
                              <a:latin typeface="Cambria Math" panose="02040503050406030204" pitchFamily="18" charset="0"/>
                            </a:rPr>
                            <m:t>𝜕</m:t>
                          </m:r>
                          <m:r>
                            <a:rPr lang="en-US" altLang="zh-TW" i="1">
                              <a:latin typeface="Cambria Math" panose="02040503050406030204" pitchFamily="18" charset="0"/>
                            </a:rPr>
                            <m:t>𝑡</m:t>
                          </m:r>
                        </m:den>
                      </m:f>
                      <m:r>
                        <a:rPr lang="en-US" altLang="zh-TW" i="1">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𝑤</m:t>
                              </m:r>
                            </m:e>
                            <m:sup>
                              <m:r>
                                <a:rPr lang="en-US" altLang="zh-TW" i="1">
                                  <a:latin typeface="Cambria Math" panose="02040503050406030204" pitchFamily="18" charset="0"/>
                                </a:rPr>
                                <m:t>′</m:t>
                              </m:r>
                            </m:sup>
                          </m:sSup>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num>
                        <m:den>
                          <m:r>
                            <a:rPr lang="en-US" altLang="zh-TW" i="1">
                              <a:latin typeface="Cambria Math" panose="02040503050406030204" pitchFamily="18" charset="0"/>
                            </a:rPr>
                            <m:t>𝜕</m:t>
                          </m:r>
                          <m:r>
                            <a:rPr lang="en-US" altLang="zh-TW" i="1">
                              <a:latin typeface="Cambria Math" panose="02040503050406030204" pitchFamily="18" charset="0"/>
                            </a:rPr>
                            <m:t>𝑧</m:t>
                          </m:r>
                        </m:den>
                      </m:f>
                      <m:r>
                        <a:rPr lang="en-US" altLang="zh-TW" i="1">
                          <a:latin typeface="Cambria Math" panose="02040503050406030204" pitchFamily="18" charset="0"/>
                        </a:rPr>
                        <m:t>+</m:t>
                      </m:r>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𝑟</m:t>
                              </m:r>
                            </m:den>
                          </m:f>
                          <m:f>
                            <m:fPr>
                              <m:ctrlPr>
                                <a:rPr lang="en-US" altLang="zh-TW" i="1">
                                  <a:latin typeface="Cambria Math" panose="02040503050406030204" pitchFamily="18" charset="0"/>
                                </a:rPr>
                              </m:ctrlPr>
                            </m:fPr>
                            <m:num>
                              <m:r>
                                <a:rPr lang="en-US" altLang="zh-TW" i="1">
                                  <a:latin typeface="Cambria Math" panose="02040503050406030204" pitchFamily="18" charset="0"/>
                                </a:rPr>
                                <m:t>𝜕</m:t>
                              </m:r>
                              <m:r>
                                <a:rPr lang="en-US" altLang="zh-TW" i="1">
                                  <a:latin typeface="Cambria Math" panose="02040503050406030204" pitchFamily="18" charset="0"/>
                                </a:rPr>
                                <m:t>𝑟</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num>
                            <m:den>
                              <m:r>
                                <a:rPr lang="en-US" altLang="zh-TW" i="1">
                                  <a:latin typeface="Cambria Math" panose="02040503050406030204" pitchFamily="18" charset="0"/>
                                </a:rPr>
                                <m:t>𝜕</m:t>
                              </m:r>
                              <m:r>
                                <a:rPr lang="en-US" altLang="zh-TW" i="1">
                                  <a:latin typeface="Cambria Math" panose="02040503050406030204" pitchFamily="18" charset="0"/>
                                </a:rPr>
                                <m:t>𝑟</m:t>
                              </m:r>
                            </m:den>
                          </m:f>
                          <m:r>
                            <a:rPr lang="en-US" altLang="zh-TW" i="1">
                              <a:latin typeface="Cambria Math" panose="02040503050406030204" pitchFamily="18" charset="0"/>
                            </a:rPr>
                            <m:t>+</m:t>
                          </m:r>
                          <m:r>
                            <a:rPr lang="en-US" altLang="zh-TW" i="1">
                              <a:latin typeface="Cambria Math" panose="02040503050406030204" pitchFamily="18" charset="0"/>
                            </a:rPr>
                            <m:t>𝑓</m:t>
                          </m:r>
                        </m:e>
                      </m:d>
                      <m:sSup>
                        <m:sSupPr>
                          <m:ctrlPr>
                            <a:rPr lang="en-US" altLang="zh-TW" i="1">
                              <a:latin typeface="Cambria Math" panose="02040503050406030204" pitchFamily="18" charset="0"/>
                            </a:rPr>
                          </m:ctrlPr>
                        </m:sSupPr>
                        <m:e>
                          <m:r>
                            <a:rPr lang="en-US" altLang="zh-TW" i="1">
                              <a:latin typeface="Cambria Math" panose="02040503050406030204" pitchFamily="18" charset="0"/>
                            </a:rPr>
                            <m:t>𝑢</m:t>
                          </m:r>
                        </m:e>
                        <m:sup>
                          <m:r>
                            <a:rPr lang="en-US" altLang="zh-TW" i="1">
                              <a:latin typeface="Cambria Math" panose="02040503050406030204" pitchFamily="18" charset="0"/>
                            </a:rPr>
                            <m:t>′</m:t>
                          </m:r>
                        </m:sup>
                      </m:sSup>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𝐹</m:t>
                          </m:r>
                        </m:e>
                        <m:sub>
                          <m:r>
                            <a:rPr lang="en-US" altLang="zh-TW" i="1">
                              <a:latin typeface="Cambria Math" panose="02040503050406030204" pitchFamily="18" charset="0"/>
                            </a:rPr>
                            <m:t>𝑣</m:t>
                          </m:r>
                        </m:sub>
                      </m:sSub>
                    </m:oMath>
                  </m:oMathPara>
                </a14:m>
                <a:endParaRPr lang="zh-TW" altLang="en-US" dirty="0"/>
              </a:p>
            </p:txBody>
          </p:sp>
        </mc:Choice>
        <mc:Fallback>
          <p:sp>
            <p:nvSpPr>
              <p:cNvPr id="6" name="矩形 5"/>
              <p:cNvSpPr>
                <a:spLocks noRot="1" noChangeAspect="1" noMove="1" noResize="1" noEditPoints="1" noAdjustHandles="1" noChangeArrowheads="1" noChangeShapeType="1" noTextEdit="1"/>
              </p:cNvSpPr>
              <p:nvPr/>
            </p:nvSpPr>
            <p:spPr>
              <a:xfrm>
                <a:off x="3131840" y="6019200"/>
                <a:ext cx="3615797" cy="714683"/>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6291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a:t>
            </a:r>
            <a:r>
              <a:rPr lang="en-US" altLang="zh-TW" dirty="0" smtClean="0"/>
              <a:t>(Canopy)</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116000" y="979200"/>
            <a:ext cx="7034490" cy="5040000"/>
          </a:xfrm>
          <a:prstGeom prst="rect">
            <a:avLst/>
          </a:prstGeom>
        </p:spPr>
      </p:pic>
      <mc:AlternateContent xmlns:mc="http://schemas.openxmlformats.org/markup-compatibility/2006">
        <mc:Choice xmlns:a14="http://schemas.microsoft.com/office/drawing/2010/main" Requires="a14">
          <p:sp>
            <p:nvSpPr>
              <p:cNvPr id="6" name="矩形 5"/>
              <p:cNvSpPr/>
              <p:nvPr/>
            </p:nvSpPr>
            <p:spPr>
              <a:xfrm>
                <a:off x="3131840" y="6019200"/>
                <a:ext cx="3615797" cy="71468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altLang="zh-TW" i="1">
                              <a:latin typeface="Cambria Math" panose="02040503050406030204" pitchFamily="18" charset="0"/>
                            </a:rPr>
                          </m:ctrlPr>
                        </m:fPr>
                        <m:num>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𝑣</m:t>
                              </m:r>
                            </m:e>
                            <m:sup>
                              <m:r>
                                <a:rPr lang="en-US" altLang="zh-TW" i="1">
                                  <a:latin typeface="Cambria Math" panose="02040503050406030204" pitchFamily="18" charset="0"/>
                                </a:rPr>
                                <m:t>′</m:t>
                              </m:r>
                            </m:sup>
                          </m:sSup>
                        </m:num>
                        <m:den>
                          <m:r>
                            <a:rPr lang="en-US" altLang="zh-TW" i="1">
                              <a:latin typeface="Cambria Math" panose="02040503050406030204" pitchFamily="18" charset="0"/>
                            </a:rPr>
                            <m:t>𝜕</m:t>
                          </m:r>
                          <m:r>
                            <a:rPr lang="en-US" altLang="zh-TW" i="1">
                              <a:latin typeface="Cambria Math" panose="02040503050406030204" pitchFamily="18" charset="0"/>
                            </a:rPr>
                            <m:t>𝑡</m:t>
                          </m:r>
                        </m:den>
                      </m:f>
                      <m:r>
                        <a:rPr lang="en-US" altLang="zh-TW" i="1">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𝑤</m:t>
                              </m:r>
                            </m:e>
                            <m:sup>
                              <m:r>
                                <a:rPr lang="en-US" altLang="zh-TW" i="1">
                                  <a:latin typeface="Cambria Math" panose="02040503050406030204" pitchFamily="18" charset="0"/>
                                </a:rPr>
                                <m:t>′</m:t>
                              </m:r>
                            </m:sup>
                          </m:sSup>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num>
                        <m:den>
                          <m:r>
                            <a:rPr lang="en-US" altLang="zh-TW" i="1">
                              <a:latin typeface="Cambria Math" panose="02040503050406030204" pitchFamily="18" charset="0"/>
                            </a:rPr>
                            <m:t>𝜕</m:t>
                          </m:r>
                          <m:r>
                            <a:rPr lang="en-US" altLang="zh-TW" i="1">
                              <a:latin typeface="Cambria Math" panose="02040503050406030204" pitchFamily="18" charset="0"/>
                            </a:rPr>
                            <m:t>𝑧</m:t>
                          </m:r>
                        </m:den>
                      </m:f>
                      <m:r>
                        <a:rPr lang="en-US" altLang="zh-TW" i="1">
                          <a:latin typeface="Cambria Math" panose="02040503050406030204" pitchFamily="18" charset="0"/>
                        </a:rPr>
                        <m:t>+</m:t>
                      </m:r>
                      <m:d>
                        <m:dPr>
                          <m:ctrlPr>
                            <a:rPr lang="en-US" altLang="zh-TW" i="1">
                              <a:latin typeface="Cambria Math" panose="02040503050406030204" pitchFamily="18" charset="0"/>
                            </a:rPr>
                          </m:ctrlPr>
                        </m:dPr>
                        <m:e>
                          <m:f>
                            <m:fPr>
                              <m:ctrlPr>
                                <a:rPr lang="en-US" altLang="zh-TW" i="1">
                                  <a:latin typeface="Cambria Math" panose="02040503050406030204" pitchFamily="18" charset="0"/>
                                </a:rPr>
                              </m:ctrlPr>
                            </m:fPr>
                            <m:num>
                              <m:r>
                                <a:rPr lang="en-US" altLang="zh-TW" i="1">
                                  <a:latin typeface="Cambria Math" panose="02040503050406030204" pitchFamily="18" charset="0"/>
                                </a:rPr>
                                <m:t>1</m:t>
                              </m:r>
                            </m:num>
                            <m:den>
                              <m:r>
                                <a:rPr lang="en-US" altLang="zh-TW" i="1">
                                  <a:latin typeface="Cambria Math" panose="02040503050406030204" pitchFamily="18" charset="0"/>
                                </a:rPr>
                                <m:t>𝑟</m:t>
                              </m:r>
                            </m:den>
                          </m:f>
                          <m:f>
                            <m:fPr>
                              <m:ctrlPr>
                                <a:rPr lang="en-US" altLang="zh-TW" i="1">
                                  <a:latin typeface="Cambria Math" panose="02040503050406030204" pitchFamily="18" charset="0"/>
                                </a:rPr>
                              </m:ctrlPr>
                            </m:fPr>
                            <m:num>
                              <m:r>
                                <a:rPr lang="en-US" altLang="zh-TW" i="1">
                                  <a:latin typeface="Cambria Math" panose="02040503050406030204" pitchFamily="18" charset="0"/>
                                </a:rPr>
                                <m:t>𝜕</m:t>
                              </m:r>
                              <m:r>
                                <a:rPr lang="en-US" altLang="zh-TW" i="1">
                                  <a:latin typeface="Cambria Math" panose="02040503050406030204" pitchFamily="18" charset="0"/>
                                </a:rPr>
                                <m:t>𝑟</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𝑣</m:t>
                                  </m:r>
                                </m:e>
                              </m:acc>
                            </m:num>
                            <m:den>
                              <m:r>
                                <a:rPr lang="en-US" altLang="zh-TW" i="1">
                                  <a:latin typeface="Cambria Math" panose="02040503050406030204" pitchFamily="18" charset="0"/>
                                </a:rPr>
                                <m:t>𝜕</m:t>
                              </m:r>
                              <m:r>
                                <a:rPr lang="en-US" altLang="zh-TW" i="1">
                                  <a:latin typeface="Cambria Math" panose="02040503050406030204" pitchFamily="18" charset="0"/>
                                </a:rPr>
                                <m:t>𝑟</m:t>
                              </m:r>
                            </m:den>
                          </m:f>
                          <m:r>
                            <a:rPr lang="en-US" altLang="zh-TW" i="1">
                              <a:latin typeface="Cambria Math" panose="02040503050406030204" pitchFamily="18" charset="0"/>
                            </a:rPr>
                            <m:t>+</m:t>
                          </m:r>
                          <m:r>
                            <a:rPr lang="en-US" altLang="zh-TW" i="1">
                              <a:latin typeface="Cambria Math" panose="02040503050406030204" pitchFamily="18" charset="0"/>
                            </a:rPr>
                            <m:t>𝑓</m:t>
                          </m:r>
                        </m:e>
                      </m:d>
                      <m:sSup>
                        <m:sSupPr>
                          <m:ctrlPr>
                            <a:rPr lang="en-US" altLang="zh-TW" i="1">
                              <a:latin typeface="Cambria Math" panose="02040503050406030204" pitchFamily="18" charset="0"/>
                            </a:rPr>
                          </m:ctrlPr>
                        </m:sSupPr>
                        <m:e>
                          <m:r>
                            <a:rPr lang="en-US" altLang="zh-TW" i="1">
                              <a:latin typeface="Cambria Math" panose="02040503050406030204" pitchFamily="18" charset="0"/>
                            </a:rPr>
                            <m:t>𝑢</m:t>
                          </m:r>
                        </m:e>
                        <m:sup>
                          <m:r>
                            <a:rPr lang="en-US" altLang="zh-TW" i="1">
                              <a:latin typeface="Cambria Math" panose="02040503050406030204" pitchFamily="18" charset="0"/>
                            </a:rPr>
                            <m:t>′</m:t>
                          </m:r>
                        </m:sup>
                      </m:sSup>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𝐹</m:t>
                          </m:r>
                        </m:e>
                        <m:sub>
                          <m:r>
                            <a:rPr lang="en-US" altLang="zh-TW" i="1">
                              <a:latin typeface="Cambria Math" panose="02040503050406030204" pitchFamily="18" charset="0"/>
                            </a:rPr>
                            <m:t>𝑣</m:t>
                          </m:r>
                        </m:sub>
                      </m:sSub>
                    </m:oMath>
                  </m:oMathPara>
                </a14:m>
                <a:endParaRPr lang="zh-TW" altLang="en-US" dirty="0"/>
              </a:p>
            </p:txBody>
          </p:sp>
        </mc:Choice>
        <mc:Fallback>
          <p:sp>
            <p:nvSpPr>
              <p:cNvPr id="6" name="矩形 5"/>
              <p:cNvSpPr>
                <a:spLocks noRot="1" noChangeAspect="1" noMove="1" noResize="1" noEditPoints="1" noAdjustHandles="1" noChangeArrowheads="1" noChangeShapeType="1" noTextEdit="1"/>
              </p:cNvSpPr>
              <p:nvPr/>
            </p:nvSpPr>
            <p:spPr>
              <a:xfrm>
                <a:off x="3131840" y="6019200"/>
                <a:ext cx="3615797" cy="714683"/>
              </a:xfrm>
              <a:prstGeom prst="rect">
                <a:avLst/>
              </a:prstGeom>
              <a:blipFill rotWithShape="0">
                <a:blip r:embed="rId4"/>
                <a:stretch>
                  <a:fillRect/>
                </a:stretch>
              </a:blipFill>
            </p:spPr>
            <p:txBody>
              <a:bodyPr/>
              <a:lstStyle/>
              <a:p>
                <a:r>
                  <a:rPr lang="zh-TW" altLang="en-US">
                    <a:noFill/>
                  </a:rPr>
                  <a:t> </a:t>
                </a:r>
              </a:p>
            </p:txBody>
          </p:sp>
        </mc:Fallback>
      </mc:AlternateContent>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11" r="13879"/>
          <a:stretch/>
        </p:blipFill>
        <p:spPr bwMode="auto">
          <a:xfrm>
            <a:off x="101422" y="4857759"/>
            <a:ext cx="3030418" cy="190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29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a:t>
            </a:r>
            <a:r>
              <a:rPr lang="en-US" altLang="zh-TW" dirty="0" smtClean="0"/>
              <a:t>(Canopy)</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1116000" y="979200"/>
            <a:ext cx="7043498" cy="5040000"/>
          </a:xfrm>
          <a:prstGeom prst="rect">
            <a:avLst/>
          </a:prstGeom>
        </p:spPr>
      </p:pic>
    </p:spTree>
    <p:extLst>
      <p:ext uri="{BB962C8B-B14F-4D97-AF65-F5344CB8AC3E}">
        <p14:creationId xmlns:p14="http://schemas.microsoft.com/office/powerpoint/2010/main" val="307092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a:t>Result – Radiative Heating </a:t>
            </a:r>
            <a:r>
              <a:rPr lang="en-US" altLang="zh-TW" dirty="0" smtClean="0"/>
              <a:t>(Canopy)</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470202" y="1340768"/>
            <a:ext cx="8229600" cy="3023529"/>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310" t="49623"/>
          <a:stretch/>
        </p:blipFill>
        <p:spPr bwMode="auto">
          <a:xfrm>
            <a:off x="2771800" y="4417348"/>
            <a:ext cx="3816424" cy="241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62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Result – Radiative Heating (Eyewall)</a:t>
            </a:r>
            <a:endParaRPr lang="zh-TW" alt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14" y="2636912"/>
            <a:ext cx="4320000" cy="31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內容版面配置區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zh-TW" altLang="en-US" sz="18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56974"/>
            <a:ext cx="3963040" cy="452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057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4082"/>
          </a:xfrm>
        </p:spPr>
        <p:txBody>
          <a:bodyPr>
            <a:normAutofit fontScale="90000"/>
          </a:bodyPr>
          <a:lstStyle/>
          <a:p>
            <a:pPr algn="l"/>
            <a:r>
              <a:rPr lang="en-US" altLang="zh-TW" dirty="0" smtClean="0"/>
              <a:t>Result – Sensitivity Simulations</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457200" y="1319542"/>
                <a:ext cx="3466728" cy="2404863"/>
              </a:xfrm>
            </p:spPr>
            <p:txBody>
              <a:bodyPr>
                <a:normAutofit/>
              </a:bodyPr>
              <a:lstStyle/>
              <a:p>
                <a14:m>
                  <m:oMath xmlns:m="http://schemas.openxmlformats.org/officeDocument/2006/math">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𝑁</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    (</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𝑠</m:t>
                        </m:r>
                      </m:e>
                      <m:sup>
                        <m:r>
                          <a:rPr lang="en-US" altLang="zh-TW" sz="2400" i="1">
                            <a:latin typeface="Cambria Math" panose="02040503050406030204" pitchFamily="18" charset="0"/>
                          </a:rPr>
                          <m:t>−2</m:t>
                        </m:r>
                      </m:sup>
                    </m:sSup>
                    <m:r>
                      <a:rPr lang="en-US" altLang="zh-TW" sz="2400" b="0" i="1" smtClean="0">
                        <a:latin typeface="Cambria Math" panose="02040503050406030204" pitchFamily="18" charset="0"/>
                      </a:rPr>
                      <m:t>)</m:t>
                    </m:r>
                  </m:oMath>
                </a14:m>
                <a:endParaRPr lang="en-US" altLang="zh-TW" sz="2400" dirty="0" smtClean="0"/>
              </a:p>
              <a:p>
                <a:pPr marL="857250" lvl="1" indent="-457200"/>
                <a:r>
                  <a:rPr lang="en-US" altLang="zh-TW" sz="2000" b="1" dirty="0" smtClean="0"/>
                  <a:t>Realistic </a:t>
                </a:r>
              </a:p>
              <a:p>
                <a:pPr marL="857250" lvl="1" indent="-457200"/>
                <a14:m>
                  <m:oMath xmlns:m="http://schemas.openxmlformats.org/officeDocument/2006/math">
                    <m:r>
                      <a:rPr lang="en-US" altLang="zh-TW" sz="2000" b="0" i="1" smtClean="0">
                        <a:latin typeface="Cambria Math" panose="02040503050406030204" pitchFamily="18" charset="0"/>
                      </a:rPr>
                      <m:t>0.5×</m:t>
                    </m:r>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10</m:t>
                        </m:r>
                      </m:e>
                      <m:sup>
                        <m:r>
                          <a:rPr lang="en-US" altLang="zh-TW" sz="2000" i="1">
                            <a:latin typeface="Cambria Math" panose="02040503050406030204" pitchFamily="18" charset="0"/>
                          </a:rPr>
                          <m:t>-</m:t>
                        </m:r>
                        <m:r>
                          <a:rPr lang="en-US" altLang="zh-TW" sz="2000" b="0" i="1" smtClean="0">
                            <a:latin typeface="Cambria Math" panose="02040503050406030204" pitchFamily="18" charset="0"/>
                          </a:rPr>
                          <m:t>4</m:t>
                        </m:r>
                      </m:sup>
                    </m:sSup>
                  </m:oMath>
                </a14:m>
                <a:endParaRPr lang="en-US" altLang="zh-TW" sz="2000" b="0" dirty="0" smtClean="0"/>
              </a:p>
              <a:p>
                <a:pPr marL="857250" lvl="1" indent="-457200"/>
                <a14:m>
                  <m:oMath xmlns:m="http://schemas.openxmlformats.org/officeDocument/2006/math">
                    <m:r>
                      <a:rPr lang="en-US" altLang="zh-TW" sz="2000" b="0" i="1" smtClean="0">
                        <a:latin typeface="Cambria Math" panose="02040503050406030204" pitchFamily="18" charset="0"/>
                      </a:rPr>
                      <m:t>1</m:t>
                    </m:r>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10</m:t>
                        </m:r>
                      </m:e>
                      <m:sup>
                        <m:r>
                          <a:rPr lang="en-US" altLang="zh-TW" sz="2000" i="1" smtClean="0">
                            <a:latin typeface="Cambria Math" panose="02040503050406030204" pitchFamily="18" charset="0"/>
                          </a:rPr>
                          <m:t>-</m:t>
                        </m:r>
                        <m:r>
                          <a:rPr lang="en-US" altLang="zh-TW" sz="2000" i="1">
                            <a:latin typeface="Cambria Math" panose="02040503050406030204" pitchFamily="18" charset="0"/>
                          </a:rPr>
                          <m:t>4</m:t>
                        </m:r>
                      </m:sup>
                    </m:sSup>
                  </m:oMath>
                </a14:m>
                <a:endParaRPr lang="en-US" altLang="zh-TW" sz="2000" dirty="0" smtClean="0"/>
              </a:p>
              <a:p>
                <a:pPr marL="857250" lvl="1" indent="-457200"/>
                <a14:m>
                  <m:oMath xmlns:m="http://schemas.openxmlformats.org/officeDocument/2006/math">
                    <m:r>
                      <a:rPr lang="en-US" altLang="zh-TW" sz="2000" b="0" i="1" smtClean="0">
                        <a:latin typeface="Cambria Math" panose="02040503050406030204" pitchFamily="18" charset="0"/>
                      </a:rPr>
                      <m:t>2</m:t>
                    </m:r>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10</m:t>
                        </m:r>
                      </m:e>
                      <m:sup>
                        <m:r>
                          <a:rPr lang="en-US" altLang="zh-TW" sz="2000" i="1" smtClean="0">
                            <a:latin typeface="Cambria Math" panose="02040503050406030204" pitchFamily="18" charset="0"/>
                          </a:rPr>
                          <m:t>-</m:t>
                        </m:r>
                        <m:r>
                          <a:rPr lang="en-US" altLang="zh-TW" sz="2000" i="1">
                            <a:latin typeface="Cambria Math" panose="02040503050406030204" pitchFamily="18" charset="0"/>
                          </a:rPr>
                          <m:t>4</m:t>
                        </m:r>
                      </m:sup>
                    </m:sSup>
                  </m:oMath>
                </a14:m>
                <a:endParaRPr lang="en-US" altLang="zh-TW" sz="2000" dirty="0" smtClean="0"/>
              </a:p>
              <a:p>
                <a:pPr marL="857250" lvl="1" indent="-457200"/>
                <a14:m>
                  <m:oMath xmlns:m="http://schemas.openxmlformats.org/officeDocument/2006/math">
                    <m:r>
                      <a:rPr lang="en-US" altLang="zh-TW" sz="2000" i="1">
                        <a:latin typeface="Cambria Math" panose="02040503050406030204" pitchFamily="18" charset="0"/>
                      </a:rPr>
                      <m:t>1</m:t>
                    </m:r>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10</m:t>
                        </m:r>
                      </m:e>
                      <m:sup>
                        <m:r>
                          <a:rPr lang="en-US" altLang="zh-TW" sz="2000" i="1">
                            <a:latin typeface="Cambria Math" panose="02040503050406030204" pitchFamily="18" charset="0"/>
                          </a:rPr>
                          <m:t>-</m:t>
                        </m:r>
                        <m:r>
                          <a:rPr lang="en-US" altLang="zh-TW" sz="2000" i="1">
                            <a:latin typeface="Cambria Math" panose="02040503050406030204" pitchFamily="18" charset="0"/>
                          </a:rPr>
                          <m:t>4</m:t>
                        </m:r>
                      </m:sup>
                    </m:sSup>
                    <m:r>
                      <a:rPr lang="en-US" altLang="zh-TW" sz="2000" b="0" i="1" smtClean="0">
                        <a:latin typeface="Cambria Math" panose="02040503050406030204" pitchFamily="18" charset="0"/>
                      </a:rPr>
                      <m:t>→4</m:t>
                    </m:r>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10</m:t>
                        </m:r>
                      </m:e>
                      <m:sup>
                        <m:r>
                          <a:rPr lang="en-US" altLang="zh-TW" sz="2000" i="1">
                            <a:latin typeface="Cambria Math" panose="02040503050406030204" pitchFamily="18" charset="0"/>
                          </a:rPr>
                          <m:t>-</m:t>
                        </m:r>
                        <m:r>
                          <a:rPr lang="en-US" altLang="zh-TW" sz="2000" i="1">
                            <a:latin typeface="Cambria Math" panose="02040503050406030204" pitchFamily="18" charset="0"/>
                          </a:rPr>
                          <m:t>4</m:t>
                        </m:r>
                      </m:sup>
                    </m:sSup>
                  </m:oMath>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319542"/>
                <a:ext cx="3466728" cy="2404863"/>
              </a:xfrm>
              <a:blipFill rotWithShape="0">
                <a:blip r:embed="rId3"/>
                <a:stretch>
                  <a:fillRect l="-2285" t="-1266"/>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 name="內容版面配置區 2"/>
              <p:cNvSpPr txBox="1">
                <a:spLocks/>
              </p:cNvSpPr>
              <p:nvPr/>
            </p:nvSpPr>
            <p:spPr>
              <a:xfrm>
                <a:off x="451272" y="3789040"/>
                <a:ext cx="317869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r>
                      <a:rPr lang="en-US" altLang="zh-TW" sz="2400" b="0" i="1" smtClean="0">
                        <a:latin typeface="Cambria Math" panose="02040503050406030204" pitchFamily="18" charset="0"/>
                      </a:rPr>
                      <m:t>𝜇</m:t>
                    </m:r>
                    <m:r>
                      <a:rPr lang="en-US" altLang="zh-TW" sz="2400" i="1" smtClean="0">
                        <a:latin typeface="Cambria Math" panose="02040503050406030204" pitchFamily="18" charset="0"/>
                      </a:rPr>
                      <m:t>=    (</m:t>
                    </m:r>
                    <m:sSup>
                      <m:sSupPr>
                        <m:ctrlPr>
                          <a:rPr lang="en-US" altLang="zh-TW" sz="2400" i="1">
                            <a:latin typeface="Cambria Math" panose="02040503050406030204" pitchFamily="18" charset="0"/>
                          </a:rPr>
                        </m:ctrlPr>
                      </m:sSup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𝑚</m:t>
                            </m:r>
                          </m:e>
                          <m:sup>
                            <m:r>
                              <a:rPr lang="en-US" altLang="zh-TW" sz="2400" b="0" i="1" smtClean="0">
                                <a:latin typeface="Cambria Math" panose="02040503050406030204" pitchFamily="18" charset="0"/>
                              </a:rPr>
                              <m:t>2</m:t>
                            </m:r>
                          </m:sup>
                        </m:sSup>
                        <m:r>
                          <a:rPr lang="en-US" altLang="zh-TW" sz="2400" i="1">
                            <a:latin typeface="Cambria Math" panose="02040503050406030204" pitchFamily="18" charset="0"/>
                          </a:rPr>
                          <m:t>𝑠</m:t>
                        </m:r>
                      </m:e>
                      <m:sup>
                        <m:r>
                          <a:rPr lang="en-US" altLang="zh-TW" sz="2400" i="1">
                            <a:latin typeface="Cambria Math" panose="02040503050406030204" pitchFamily="18" charset="0"/>
                          </a:rPr>
                          <m:t>−</m:t>
                        </m:r>
                        <m:r>
                          <a:rPr lang="en-US" altLang="zh-TW" sz="2400" b="0" i="1" smtClean="0">
                            <a:latin typeface="Cambria Math" panose="02040503050406030204" pitchFamily="18" charset="0"/>
                          </a:rPr>
                          <m:t>1</m:t>
                        </m:r>
                      </m:sup>
                    </m:sSup>
                    <m:r>
                      <a:rPr lang="en-US" altLang="zh-TW" sz="2400" i="1" smtClean="0">
                        <a:latin typeface="Cambria Math" panose="02040503050406030204" pitchFamily="18" charset="0"/>
                      </a:rPr>
                      <m:t>)</m:t>
                    </m:r>
                  </m:oMath>
                </a14:m>
                <a:endParaRPr lang="en-US" altLang="zh-TW" sz="2400" dirty="0" smtClean="0"/>
              </a:p>
              <a:p>
                <a:pPr marL="857250" lvl="1" indent="-457200"/>
                <a14:m>
                  <m:oMath xmlns:m="http://schemas.openxmlformats.org/officeDocument/2006/math">
                    <m:r>
                      <a:rPr lang="en-US" altLang="zh-TW" sz="2000" b="1" i="1" dirty="0" smtClean="0">
                        <a:latin typeface="Cambria Math" panose="02040503050406030204" pitchFamily="18" charset="0"/>
                      </a:rPr>
                      <m:t>𝟒𝟎</m:t>
                    </m:r>
                  </m:oMath>
                </a14:m>
                <a:r>
                  <a:rPr lang="en-US" altLang="zh-TW" sz="2000" dirty="0" smtClean="0"/>
                  <a:t> </a:t>
                </a:r>
                <a:endParaRPr lang="en-US" altLang="zh-TW" sz="2000" dirty="0" smtClean="0"/>
              </a:p>
              <a:p>
                <a:pPr marL="857250" lvl="1" indent="-457200"/>
                <a14:m>
                  <m:oMath xmlns:m="http://schemas.openxmlformats.org/officeDocument/2006/math">
                    <m:r>
                      <a:rPr lang="en-US" altLang="zh-TW" sz="2000" b="0" i="1" smtClean="0">
                        <a:latin typeface="Cambria Math" panose="02040503050406030204" pitchFamily="18" charset="0"/>
                      </a:rPr>
                      <m:t>20</m:t>
                    </m:r>
                  </m:oMath>
                </a14:m>
                <a:endParaRPr lang="en-US" altLang="zh-TW" sz="2000" dirty="0" smtClean="0"/>
              </a:p>
              <a:p>
                <a:pPr marL="857250" lvl="1" indent="-457200"/>
                <a14:m>
                  <m:oMath xmlns:m="http://schemas.openxmlformats.org/officeDocument/2006/math">
                    <m:r>
                      <a:rPr lang="en-US" altLang="zh-TW" sz="2000" b="0" i="1" smtClean="0">
                        <a:latin typeface="Cambria Math" panose="02040503050406030204" pitchFamily="18" charset="0"/>
                      </a:rPr>
                      <m:t>10</m:t>
                    </m:r>
                  </m:oMath>
                </a14:m>
                <a:endParaRPr lang="en-US" altLang="zh-TW" sz="2000" dirty="0" smtClean="0"/>
              </a:p>
            </p:txBody>
          </p:sp>
        </mc:Choice>
        <mc:Fallback>
          <p:sp>
            <p:nvSpPr>
              <p:cNvPr id="4" name="內容版面配置區 2"/>
              <p:cNvSpPr txBox="1">
                <a:spLocks noRot="1" noChangeAspect="1" noMove="1" noResize="1" noEditPoints="1" noAdjustHandles="1" noChangeArrowheads="1" noChangeShapeType="1" noTextEdit="1"/>
              </p:cNvSpPr>
              <p:nvPr/>
            </p:nvSpPr>
            <p:spPr>
              <a:xfrm>
                <a:off x="451272" y="3789040"/>
                <a:ext cx="3178696" cy="1656184"/>
              </a:xfrm>
              <a:prstGeom prst="rect">
                <a:avLst/>
              </a:prstGeom>
              <a:blipFill rotWithShape="0">
                <a:blip r:embed="rId4"/>
                <a:stretch>
                  <a:fillRect l="-2495" t="-184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 name="內容版面配置區 2"/>
              <p:cNvSpPr txBox="1">
                <a:spLocks/>
              </p:cNvSpPr>
              <p:nvPr/>
            </p:nvSpPr>
            <p:spPr>
              <a:xfrm>
                <a:off x="425167" y="5445224"/>
                <a:ext cx="317869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r>
                      <a:rPr lang="en-US" altLang="zh-TW" sz="2400" b="0" i="1" smtClean="0">
                        <a:latin typeface="Cambria Math" panose="02040503050406030204" pitchFamily="18" charset="0"/>
                      </a:rPr>
                      <m:t>𝑓</m:t>
                    </m:r>
                    <m:r>
                      <a:rPr lang="en-US" altLang="zh-TW" sz="2400" i="1" smtClean="0">
                        <a:latin typeface="Cambria Math" panose="02040503050406030204" pitchFamily="18" charset="0"/>
                      </a:rPr>
                      <m:t>=    </m:t>
                    </m:r>
                  </m:oMath>
                </a14:m>
                <a:r>
                  <a:rPr lang="en-US" altLang="zh-TW" sz="2000" dirty="0" smtClean="0"/>
                  <a:t> </a:t>
                </a:r>
                <a:endParaRPr lang="en-US" altLang="zh-TW" sz="2000" dirty="0" smtClean="0"/>
              </a:p>
              <a:p>
                <a:pPr marL="857250" lvl="1" indent="-457200"/>
                <a14:m>
                  <m:oMath xmlns:m="http://schemas.openxmlformats.org/officeDocument/2006/math">
                    <m:r>
                      <a:rPr lang="en-US" altLang="zh-TW" sz="2000" b="1" i="1" smtClean="0">
                        <a:latin typeface="Cambria Math" panose="02040503050406030204" pitchFamily="18" charset="0"/>
                      </a:rPr>
                      <m:t>𝟐𝟎</m:t>
                    </m:r>
                    <m:r>
                      <a:rPr lang="en-US" altLang="zh-TW" sz="2000" b="1" i="1" smtClean="0">
                        <a:latin typeface="Cambria Math" panose="02040503050406030204" pitchFamily="18" charset="0"/>
                      </a:rPr>
                      <m:t>°</m:t>
                    </m:r>
                    <m:r>
                      <a:rPr lang="en-US" altLang="zh-TW" sz="2000" b="1" i="1" smtClean="0">
                        <a:latin typeface="Cambria Math" panose="02040503050406030204" pitchFamily="18" charset="0"/>
                      </a:rPr>
                      <m:t>𝑵</m:t>
                    </m:r>
                  </m:oMath>
                </a14:m>
                <a:endParaRPr lang="en-US" altLang="zh-TW" sz="2000" b="1" dirty="0" smtClean="0"/>
              </a:p>
              <a:p>
                <a:pPr marL="857250" lvl="1" indent="-457200"/>
                <a14:m>
                  <m:oMath xmlns:m="http://schemas.openxmlformats.org/officeDocument/2006/math">
                    <m:r>
                      <a:rPr lang="en-US" altLang="zh-TW" sz="2000" b="0" i="1" smtClean="0">
                        <a:latin typeface="Cambria Math" panose="02040503050406030204" pitchFamily="18" charset="0"/>
                      </a:rPr>
                      <m:t>𝐸𝑞</m:t>
                    </m:r>
                  </m:oMath>
                </a14:m>
                <a:endParaRPr lang="en-US" altLang="zh-TW" sz="2000" dirty="0" smtClean="0"/>
              </a:p>
            </p:txBody>
          </p:sp>
        </mc:Choice>
        <mc:Fallback>
          <p:sp>
            <p:nvSpPr>
              <p:cNvPr id="5" name="內容版面配置區 2"/>
              <p:cNvSpPr txBox="1">
                <a:spLocks noRot="1" noChangeAspect="1" noMove="1" noResize="1" noEditPoints="1" noAdjustHandles="1" noChangeArrowheads="1" noChangeShapeType="1" noTextEdit="1"/>
              </p:cNvSpPr>
              <p:nvPr/>
            </p:nvSpPr>
            <p:spPr>
              <a:xfrm>
                <a:off x="425167" y="5445224"/>
                <a:ext cx="3178696" cy="1656184"/>
              </a:xfrm>
              <a:prstGeom prst="rect">
                <a:avLst/>
              </a:prstGeom>
              <a:blipFill rotWithShape="0">
                <a:blip r:embed="rId5"/>
                <a:stretch>
                  <a:fillRect l="-2687" t="-1471"/>
                </a:stretch>
              </a:blipFill>
            </p:spPr>
            <p:txBody>
              <a:bodyPr/>
              <a:lstStyle/>
              <a:p>
                <a:r>
                  <a:rPr lang="zh-TW" altLang="en-US">
                    <a:noFill/>
                  </a:rPr>
                  <a:t> </a:t>
                </a:r>
              </a:p>
            </p:txBody>
          </p:sp>
        </mc:Fallback>
      </mc:AlternateContent>
      <p:sp>
        <p:nvSpPr>
          <p:cNvPr id="6" name="內容版面配置區 2"/>
          <p:cNvSpPr txBox="1">
            <a:spLocks/>
          </p:cNvSpPr>
          <p:nvPr/>
        </p:nvSpPr>
        <p:spPr>
          <a:xfrm>
            <a:off x="4283968" y="1319541"/>
            <a:ext cx="3178696" cy="24048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000" dirty="0" smtClean="0"/>
              <a:t>Vortex</a:t>
            </a:r>
            <a:endParaRPr lang="en-US" altLang="zh-TW" sz="2000" dirty="0" smtClean="0"/>
          </a:p>
          <a:p>
            <a:pPr marL="857250" lvl="1" indent="-457200"/>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1550447005"/>
              </p:ext>
            </p:extLst>
          </p:nvPr>
        </p:nvGraphicFramePr>
        <p:xfrm>
          <a:off x="4716016" y="1700808"/>
          <a:ext cx="3240360" cy="1854200"/>
        </p:xfrm>
        <a:graphic>
          <a:graphicData uri="http://schemas.openxmlformats.org/drawingml/2006/table">
            <a:tbl>
              <a:tblPr firstRow="1" bandRow="1">
                <a:tableStyleId>{5C22544A-7EE6-4342-B048-85BDC9FD1C3A}</a:tableStyleId>
              </a:tblPr>
              <a:tblGrid>
                <a:gridCol w="1501631"/>
                <a:gridCol w="1738729"/>
              </a:tblGrid>
              <a:tr h="370840">
                <a:tc>
                  <a:txBody>
                    <a:bodyPr/>
                    <a:lstStyle/>
                    <a:p>
                      <a:pPr algn="ctr"/>
                      <a:r>
                        <a:rPr lang="en-US" altLang="zh-TW" dirty="0" smtClean="0"/>
                        <a:t>RMW</a:t>
                      </a:r>
                      <a:r>
                        <a:rPr lang="en-US" altLang="zh-TW" baseline="0" dirty="0" smtClean="0"/>
                        <a:t>  (km)</a:t>
                      </a:r>
                      <a:endParaRPr lang="zh-TW" altLang="en-US" dirty="0"/>
                    </a:p>
                  </a:txBody>
                  <a:tcPr/>
                </a:tc>
                <a:tc>
                  <a:txBody>
                    <a:bodyPr/>
                    <a:lstStyle/>
                    <a:p>
                      <a:pPr algn="ctr"/>
                      <a:r>
                        <a:rPr lang="en-US" altLang="zh-TW" dirty="0" smtClean="0"/>
                        <a:t>Max</a:t>
                      </a:r>
                      <a:r>
                        <a:rPr lang="en-US" altLang="zh-TW" baseline="0" dirty="0" smtClean="0"/>
                        <a:t> Wind  (m/s)</a:t>
                      </a:r>
                      <a:endParaRPr lang="zh-TW" altLang="en-US" dirty="0"/>
                    </a:p>
                  </a:txBody>
                  <a:tcPr/>
                </a:tc>
              </a:tr>
              <a:tr h="370840">
                <a:tc>
                  <a:txBody>
                    <a:bodyPr/>
                    <a:lstStyle/>
                    <a:p>
                      <a:pPr algn="ctr"/>
                      <a:r>
                        <a:rPr lang="en-US" altLang="zh-TW" dirty="0" smtClean="0"/>
                        <a:t>40</a:t>
                      </a:r>
                      <a:endParaRPr lang="zh-TW" altLang="en-US" dirty="0"/>
                    </a:p>
                  </a:txBody>
                  <a:tcPr/>
                </a:tc>
                <a:tc>
                  <a:txBody>
                    <a:bodyPr/>
                    <a:lstStyle/>
                    <a:p>
                      <a:pPr algn="ctr"/>
                      <a:r>
                        <a:rPr lang="en-US" altLang="zh-TW" dirty="0" smtClean="0"/>
                        <a:t>45</a:t>
                      </a:r>
                      <a:endParaRPr lang="zh-TW" altLang="en-US" dirty="0"/>
                    </a:p>
                  </a:txBody>
                  <a:tcPr/>
                </a:tc>
              </a:tr>
              <a:tr h="370840">
                <a:tc>
                  <a:txBody>
                    <a:bodyPr/>
                    <a:lstStyle/>
                    <a:p>
                      <a:pPr algn="ctr"/>
                      <a:r>
                        <a:rPr lang="en-US" altLang="zh-TW" dirty="0" smtClean="0"/>
                        <a:t>80</a:t>
                      </a:r>
                      <a:endParaRPr lang="zh-TW" altLang="en-US" dirty="0"/>
                    </a:p>
                  </a:txBody>
                  <a:tcPr/>
                </a:tc>
                <a:tc>
                  <a:txBody>
                    <a:bodyPr/>
                    <a:lstStyle/>
                    <a:p>
                      <a:pPr algn="ctr"/>
                      <a:r>
                        <a:rPr lang="en-US" altLang="zh-TW" dirty="0" smtClean="0"/>
                        <a:t>45</a:t>
                      </a:r>
                      <a:endParaRPr lang="zh-TW" altLang="en-US" dirty="0"/>
                    </a:p>
                  </a:txBody>
                  <a:tcPr/>
                </a:tc>
              </a:tr>
              <a:tr h="370840">
                <a:tc>
                  <a:txBody>
                    <a:bodyPr/>
                    <a:lstStyle/>
                    <a:p>
                      <a:pPr algn="ctr"/>
                      <a:r>
                        <a:rPr lang="en-US" altLang="zh-TW" dirty="0" smtClean="0"/>
                        <a:t>40</a:t>
                      </a:r>
                      <a:endParaRPr lang="zh-TW" altLang="en-US" dirty="0"/>
                    </a:p>
                  </a:txBody>
                  <a:tcPr/>
                </a:tc>
                <a:tc>
                  <a:txBody>
                    <a:bodyPr/>
                    <a:lstStyle/>
                    <a:p>
                      <a:pPr algn="ctr"/>
                      <a:r>
                        <a:rPr lang="en-US" altLang="zh-TW" dirty="0" smtClean="0"/>
                        <a:t>22.5</a:t>
                      </a:r>
                      <a:endParaRPr lang="zh-TW" altLang="en-US" dirty="0"/>
                    </a:p>
                  </a:txBody>
                  <a:tcPr/>
                </a:tc>
              </a:tr>
              <a:tr h="370840">
                <a:tc>
                  <a:txBody>
                    <a:bodyPr/>
                    <a:lstStyle/>
                    <a:p>
                      <a:pPr algn="ctr"/>
                      <a:r>
                        <a:rPr lang="en-US" altLang="zh-TW" dirty="0" smtClean="0"/>
                        <a:t>80</a:t>
                      </a:r>
                      <a:endParaRPr lang="zh-TW" altLang="en-US" dirty="0"/>
                    </a:p>
                  </a:txBody>
                  <a:tcPr/>
                </a:tc>
                <a:tc>
                  <a:txBody>
                    <a:bodyPr/>
                    <a:lstStyle/>
                    <a:p>
                      <a:pPr algn="ctr"/>
                      <a:r>
                        <a:rPr lang="en-US" altLang="zh-TW" dirty="0" smtClean="0"/>
                        <a:t>22.5</a:t>
                      </a:r>
                      <a:endParaRPr lang="zh-TW" altLang="en-US" dirty="0"/>
                    </a:p>
                  </a:txBody>
                  <a:tcPr/>
                </a:tc>
              </a:tr>
            </a:tbl>
          </a:graphicData>
        </a:graphic>
      </p:graphicFrame>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3861048"/>
            <a:ext cx="3805600" cy="279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51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Discussion and Summary</a:t>
            </a:r>
            <a:endParaRPr lang="zh-TW" altLang="en-US" dirty="0"/>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574475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Discussion and Summary</a:t>
            </a:r>
            <a:endParaRPr lang="zh-TW" altLang="en-US" dirty="0"/>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09644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r>
              <a:rPr lang="en-US" altLang="zh-TW" sz="2000" dirty="0" smtClean="0"/>
              <a:t>The DC is important for TC genesis. Radiative cooling result in higher RH and less stability and promote convection. More of the convective bursts inside the RMW, which is more favorable for intensification. (</a:t>
            </a:r>
            <a:r>
              <a:rPr lang="en-US" altLang="zh-TW" sz="2000" dirty="0" err="1" smtClean="0"/>
              <a:t>Melhauser</a:t>
            </a:r>
            <a:r>
              <a:rPr lang="en-US" altLang="zh-TW" sz="2000" dirty="0" smtClean="0"/>
              <a:t> and Zhang, 2014; Tang et al.,2017,2019)</a:t>
            </a:r>
          </a:p>
          <a:p>
            <a:endParaRPr lang="en-US" altLang="zh-TW" sz="2000" dirty="0"/>
          </a:p>
          <a:p>
            <a:r>
              <a:rPr lang="en-US" altLang="zh-TW" sz="2000" dirty="0" smtClean="0"/>
              <a:t>Diurnal forcing of the cirrus canopy result in a diurnal cycle of storm intensity. This forcing creates a balance response in the inner core, and radiating waves in the storm environment. (Navarro and Hakim, 2016; Navarro et al.,2017; O’Neill et al., 2017)</a:t>
            </a:r>
          </a:p>
          <a:p>
            <a:endParaRPr lang="en-US" altLang="zh-TW" sz="2000" dirty="0"/>
          </a:p>
          <a:p>
            <a:endParaRPr lang="zh-TW" altLang="en-US" sz="2000" dirty="0"/>
          </a:p>
        </p:txBody>
      </p:sp>
    </p:spTree>
    <p:extLst>
      <p:ext uri="{BB962C8B-B14F-4D97-AF65-F5344CB8AC3E}">
        <p14:creationId xmlns:p14="http://schemas.microsoft.com/office/powerpoint/2010/main" val="297410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Methodology</a:t>
            </a:r>
            <a:endParaRPr lang="zh-TW" altLang="en-US" dirty="0"/>
          </a:p>
        </p:txBody>
      </p:sp>
      <p:sp>
        <p:nvSpPr>
          <p:cNvPr id="3" name="內容版面配置區 2"/>
          <p:cNvSpPr>
            <a:spLocks noGrp="1"/>
          </p:cNvSpPr>
          <p:nvPr>
            <p:ph idx="1"/>
          </p:nvPr>
        </p:nvSpPr>
        <p:spPr/>
        <p:txBody>
          <a:bodyPr>
            <a:normAutofit/>
          </a:bodyPr>
          <a:lstStyle/>
          <a:p>
            <a:pPr marL="0" indent="0">
              <a:buNone/>
            </a:pPr>
            <a:r>
              <a:rPr lang="en-US" altLang="zh-TW" sz="2800" b="1" dirty="0" smtClean="0"/>
              <a:t>3DVPAS</a:t>
            </a:r>
          </a:p>
          <a:p>
            <a:pPr marL="400050" lvl="1" indent="0">
              <a:buNone/>
            </a:pPr>
            <a:r>
              <a:rPr lang="en-US" altLang="zh-TW" sz="2000" dirty="0" smtClean="0"/>
              <a:t>Linear</a:t>
            </a:r>
          </a:p>
          <a:p>
            <a:pPr marL="400050" lvl="1" indent="0">
              <a:buNone/>
            </a:pPr>
            <a:r>
              <a:rPr lang="en-US" altLang="zh-TW" sz="2000" dirty="0" smtClean="0"/>
              <a:t>3D</a:t>
            </a:r>
          </a:p>
          <a:p>
            <a:pPr marL="400050" lvl="1" indent="0">
              <a:buNone/>
            </a:pPr>
            <a:r>
              <a:rPr lang="en-US" altLang="zh-TW" sz="2000" dirty="0" smtClean="0"/>
              <a:t>Axisymmetric</a:t>
            </a:r>
          </a:p>
          <a:p>
            <a:pPr marL="400050" lvl="1" indent="0">
              <a:buNone/>
            </a:pPr>
            <a:r>
              <a:rPr lang="en-US" altLang="zh-TW" sz="2000" dirty="0" smtClean="0"/>
              <a:t>Cylindrical Coordinate</a:t>
            </a:r>
          </a:p>
          <a:p>
            <a:pPr marL="0" indent="0">
              <a:buNone/>
            </a:pPr>
            <a:endParaRPr lang="en-US" altLang="zh-TW" sz="2400" dirty="0" smtClean="0"/>
          </a:p>
          <a:p>
            <a:pPr marL="0" indent="0">
              <a:buNone/>
            </a:pPr>
            <a:r>
              <a:rPr lang="en-US" altLang="zh-TW" sz="2400" dirty="0" smtClean="0"/>
              <a:t>Domain: r: 800 km, z: 20 km</a:t>
            </a:r>
          </a:p>
          <a:p>
            <a:pPr marL="0" indent="0">
              <a:buNone/>
            </a:pPr>
            <a:r>
              <a:rPr lang="en-US" altLang="zh-TW" sz="2400" dirty="0" smtClean="0"/>
              <a:t>Grid size: r: 5 km, z: 2/3 km</a:t>
            </a:r>
          </a:p>
          <a:p>
            <a:pPr marL="0" indent="0">
              <a:buNone/>
            </a:pPr>
            <a:r>
              <a:rPr lang="en-US" altLang="zh-TW" sz="2400" dirty="0" smtClean="0"/>
              <a:t>Boundary: closed and stress-free</a:t>
            </a:r>
          </a:p>
          <a:p>
            <a:pPr marL="0" indent="0">
              <a:buNone/>
            </a:pPr>
            <a:r>
              <a:rPr lang="en-US" altLang="zh-TW" sz="2400" dirty="0"/>
              <a:t> </a:t>
            </a:r>
            <a:r>
              <a:rPr lang="en-US" altLang="zh-TW" sz="2400" dirty="0" smtClean="0"/>
              <a:t>                   with damping</a:t>
            </a:r>
            <a:endParaRPr lang="zh-TW" altLang="en-US" sz="2400" dirty="0"/>
          </a:p>
        </p:txBody>
      </p:sp>
      <mc:AlternateContent xmlns:mc="http://schemas.openxmlformats.org/markup-compatibility/2006" xmlns:a14="http://schemas.microsoft.com/office/drawing/2010/main">
        <mc:Choice Requires="a14">
          <p:sp>
            <p:nvSpPr>
              <p:cNvPr id="4" name="文字方塊 3"/>
              <p:cNvSpPr txBox="1"/>
              <p:nvPr/>
            </p:nvSpPr>
            <p:spPr>
              <a:xfrm>
                <a:off x="4877181" y="2060848"/>
                <a:ext cx="3389838" cy="4123436"/>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altLang="zh-TW" sz="1600" b="0" i="1" smtClean="0">
                              <a:latin typeface="Cambria Math" panose="02040503050406030204" pitchFamily="18" charset="0"/>
                            </a:rPr>
                          </m:ctrlPr>
                        </m:fPr>
                        <m:num>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𝑢</m:t>
                              </m:r>
                            </m:e>
                            <m:sup>
                              <m:r>
                                <a:rPr lang="en-US" altLang="zh-TW" sz="1600" b="0" i="1" smtClean="0">
                                  <a:latin typeface="Cambria Math" panose="02040503050406030204" pitchFamily="18" charset="0"/>
                                </a:rPr>
                                <m:t>′</m:t>
                              </m:r>
                            </m:sup>
                          </m:sSup>
                        </m:num>
                        <m:den>
                          <m:r>
                            <a:rPr lang="en-US" altLang="zh-TW" sz="1600" b="0" i="1" smtClean="0">
                              <a:latin typeface="Cambria Math" panose="02040503050406030204" pitchFamily="18" charset="0"/>
                            </a:rPr>
                            <m:t>𝜕</m:t>
                          </m:r>
                          <m:r>
                            <a:rPr lang="en-US" altLang="zh-TW" sz="1600" b="0" i="1" smtClean="0">
                              <a:latin typeface="Cambria Math" panose="02040503050406030204" pitchFamily="18" charset="0"/>
                            </a:rPr>
                            <m:t>𝑡</m:t>
                          </m:r>
                        </m:den>
                      </m:f>
                      <m:r>
                        <a:rPr lang="en-US" altLang="zh-TW" sz="1600" b="0" i="1" smtClean="0">
                          <a:latin typeface="Cambria Math" panose="02040503050406030204" pitchFamily="18" charset="0"/>
                        </a:rPr>
                        <m:t>−</m:t>
                      </m:r>
                      <m:d>
                        <m:dPr>
                          <m:ctrlPr>
                            <a:rPr lang="en-US" altLang="zh-TW" sz="1600" b="0" i="1" smtClean="0">
                              <a:latin typeface="Cambria Math" panose="02040503050406030204" pitchFamily="18" charset="0"/>
                            </a:rPr>
                          </m:ctrlPr>
                        </m:dPr>
                        <m:e>
                          <m:f>
                            <m:fPr>
                              <m:ctrlPr>
                                <a:rPr lang="en-US" altLang="zh-TW" sz="1600" b="0" i="1" smtClean="0">
                                  <a:latin typeface="Cambria Math" panose="02040503050406030204" pitchFamily="18" charset="0"/>
                                </a:rPr>
                              </m:ctrlPr>
                            </m:fPr>
                            <m:num>
                              <m:r>
                                <a:rPr lang="en-US" altLang="zh-TW" sz="1600" b="0" i="1" smtClean="0">
                                  <a:latin typeface="Cambria Math" panose="02040503050406030204" pitchFamily="18" charset="0"/>
                                </a:rPr>
                                <m:t>2</m:t>
                              </m:r>
                              <m:acc>
                                <m:accPr>
                                  <m:chr m:val="̅"/>
                                  <m:ctrlPr>
                                    <a:rPr lang="en-US" altLang="zh-TW" sz="1600" b="0" i="1" smtClean="0">
                                      <a:latin typeface="Cambria Math" panose="02040503050406030204" pitchFamily="18" charset="0"/>
                                    </a:rPr>
                                  </m:ctrlPr>
                                </m:accPr>
                                <m:e>
                                  <m:r>
                                    <a:rPr lang="en-US" altLang="zh-TW" sz="1600" b="0" i="1" smtClean="0">
                                      <a:latin typeface="Cambria Math" panose="02040503050406030204" pitchFamily="18" charset="0"/>
                                    </a:rPr>
                                    <m:t>𝑣</m:t>
                                  </m:r>
                                </m:e>
                              </m:acc>
                            </m:num>
                            <m:den>
                              <m:r>
                                <a:rPr lang="en-US" altLang="zh-TW" sz="1600" b="0" i="1" smtClean="0">
                                  <a:latin typeface="Cambria Math" panose="02040503050406030204" pitchFamily="18" charset="0"/>
                                </a:rPr>
                                <m:t>𝑟</m:t>
                              </m:r>
                            </m:den>
                          </m:f>
                          <m:r>
                            <a:rPr lang="en-US" altLang="zh-TW" sz="1600" b="0" i="1" smtClean="0">
                              <a:latin typeface="Cambria Math" panose="02040503050406030204" pitchFamily="18" charset="0"/>
                            </a:rPr>
                            <m:t>+</m:t>
                          </m:r>
                          <m:r>
                            <a:rPr lang="en-US" altLang="zh-TW" sz="1600" b="0" i="1" smtClean="0">
                              <a:latin typeface="Cambria Math" panose="02040503050406030204" pitchFamily="18" charset="0"/>
                            </a:rPr>
                            <m:t>𝑓</m:t>
                          </m:r>
                        </m:e>
                      </m:d>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𝑣</m:t>
                          </m:r>
                        </m:e>
                        <m:sup>
                          <m:r>
                            <a:rPr lang="en-US" altLang="zh-TW" sz="1600" b="0" i="1" smtClean="0">
                              <a:latin typeface="Cambria Math" panose="02040503050406030204" pitchFamily="18" charset="0"/>
                            </a:rPr>
                            <m:t>′</m:t>
                          </m:r>
                        </m:sup>
                      </m:sSup>
                      <m:r>
                        <a:rPr lang="en-US" altLang="zh-TW" sz="1600" b="0" i="1" smtClean="0">
                          <a:latin typeface="Cambria Math" panose="02040503050406030204" pitchFamily="18" charset="0"/>
                        </a:rPr>
                        <m:t>=−</m:t>
                      </m:r>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𝑟</m:t>
                          </m:r>
                        </m:den>
                      </m:f>
                      <m:d>
                        <m:dPr>
                          <m:ctrlPr>
                            <a:rPr lang="en-US" altLang="zh-TW" sz="1600" b="0" i="1" smtClean="0">
                              <a:latin typeface="Cambria Math" panose="02040503050406030204" pitchFamily="18" charset="0"/>
                            </a:rPr>
                          </m:ctrlPr>
                        </m:dPr>
                        <m:e>
                          <m:f>
                            <m:fPr>
                              <m:ctrlPr>
                                <a:rPr lang="en-US" altLang="zh-TW" sz="1600" b="0" i="1" smtClean="0">
                                  <a:latin typeface="Cambria Math" panose="02040503050406030204" pitchFamily="18" charset="0"/>
                                </a:rPr>
                              </m:ctrlPr>
                            </m:fPr>
                            <m:num>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𝑝</m:t>
                                  </m:r>
                                </m:e>
                                <m:sup>
                                  <m:r>
                                    <a:rPr lang="en-US" altLang="zh-TW" sz="1600" b="0" i="1" smtClean="0">
                                      <a:latin typeface="Cambria Math" panose="02040503050406030204" pitchFamily="18" charset="0"/>
                                    </a:rPr>
                                    <m:t>′</m:t>
                                  </m:r>
                                </m:sup>
                              </m:sSup>
                            </m:num>
                            <m:den>
                              <m:acc>
                                <m:accPr>
                                  <m:chr m:val="̅"/>
                                  <m:ctrlPr>
                                    <a:rPr lang="en-US" altLang="zh-TW" sz="1600" b="0" i="1" smtClean="0">
                                      <a:latin typeface="Cambria Math" panose="02040503050406030204" pitchFamily="18" charset="0"/>
                                    </a:rPr>
                                  </m:ctrlPr>
                                </m:accPr>
                                <m:e>
                                  <m:r>
                                    <a:rPr lang="en-US" altLang="zh-TW" sz="1600" b="0" i="1" smtClean="0">
                                      <a:latin typeface="Cambria Math" panose="02040503050406030204" pitchFamily="18" charset="0"/>
                                    </a:rPr>
                                    <m:t>𝜌</m:t>
                                  </m:r>
                                </m:e>
                              </m:acc>
                            </m:den>
                          </m:f>
                        </m:e>
                      </m:d>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𝐹</m:t>
                          </m:r>
                        </m:e>
                        <m:sub>
                          <m:r>
                            <a:rPr lang="en-US" altLang="zh-TW" sz="1600" b="0" i="1" smtClean="0">
                              <a:latin typeface="Cambria Math" panose="02040503050406030204" pitchFamily="18" charset="0"/>
                            </a:rPr>
                            <m:t>𝑢</m:t>
                          </m:r>
                        </m:sub>
                      </m:sSub>
                    </m:oMath>
                  </m:oMathPara>
                </a14:m>
                <a:endParaRPr lang="en-US" altLang="zh-TW" sz="1600" b="0" dirty="0" smtClean="0"/>
              </a:p>
              <a:p>
                <a:pPr>
                  <a:lnSpc>
                    <a:spcPct val="150000"/>
                  </a:lnSpc>
                </a:pPr>
                <a14:m>
                  <m:oMathPara xmlns:m="http://schemas.openxmlformats.org/officeDocument/2006/math">
                    <m:oMathParaPr>
                      <m:jc m:val="centerGroup"/>
                    </m:oMathParaPr>
                    <m:oMath xmlns:m="http://schemas.openxmlformats.org/officeDocument/2006/math">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𝑣</m:t>
                              </m:r>
                            </m:e>
                            <m:sup>
                              <m:r>
                                <a:rPr lang="en-US" altLang="zh-TW" sz="1600" b="0" i="1" smtClean="0">
                                  <a:latin typeface="Cambria Math" panose="02040503050406030204" pitchFamily="18" charset="0"/>
                                </a:rPr>
                                <m:t>′</m:t>
                              </m:r>
                            </m:sup>
                          </m:sSup>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𝑡</m:t>
                          </m:r>
                        </m:den>
                      </m:f>
                      <m:r>
                        <a:rPr lang="en-US" altLang="zh-TW" sz="1600" b="0" i="1" smtClean="0">
                          <a:latin typeface="Cambria Math" panose="02040503050406030204" pitchFamily="18" charset="0"/>
                        </a:rPr>
                        <m:t>+</m:t>
                      </m:r>
                      <m:f>
                        <m:fPr>
                          <m:ctrlPr>
                            <a:rPr lang="en-US" altLang="zh-TW" sz="1600" b="0" i="1" smtClean="0">
                              <a:latin typeface="Cambria Math" panose="02040503050406030204" pitchFamily="18" charset="0"/>
                            </a:rPr>
                          </m:ctrlPr>
                        </m:fPr>
                        <m:num>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𝑤</m:t>
                              </m:r>
                            </m:e>
                            <m:sup>
                              <m:r>
                                <a:rPr lang="en-US" altLang="zh-TW" sz="1600" b="0" i="1" smtClean="0">
                                  <a:latin typeface="Cambria Math" panose="02040503050406030204" pitchFamily="18" charset="0"/>
                                </a:rPr>
                                <m:t>′</m:t>
                              </m:r>
                            </m:sup>
                          </m:sSup>
                          <m:r>
                            <a:rPr lang="en-US" altLang="zh-TW" sz="1600" i="1">
                              <a:latin typeface="Cambria Math" panose="02040503050406030204" pitchFamily="18" charset="0"/>
                            </a:rPr>
                            <m:t>𝜕</m:t>
                          </m:r>
                          <m:acc>
                            <m:accPr>
                              <m:chr m:val="̅"/>
                              <m:ctrlPr>
                                <a:rPr lang="en-US" altLang="zh-TW" sz="1600" b="0" i="1" smtClean="0">
                                  <a:latin typeface="Cambria Math" panose="02040503050406030204" pitchFamily="18" charset="0"/>
                                </a:rPr>
                              </m:ctrlPr>
                            </m:accPr>
                            <m:e>
                              <m:r>
                                <a:rPr lang="en-US" altLang="zh-TW" sz="1600" b="0" i="1" smtClean="0">
                                  <a:latin typeface="Cambria Math" panose="02040503050406030204" pitchFamily="18" charset="0"/>
                                </a:rPr>
                                <m:t>𝑣</m:t>
                              </m:r>
                            </m:e>
                          </m:acc>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𝑧</m:t>
                          </m:r>
                        </m:den>
                      </m:f>
                      <m:r>
                        <a:rPr lang="en-US" altLang="zh-TW" sz="1600" b="0" i="1" smtClean="0">
                          <a:latin typeface="Cambria Math" panose="02040503050406030204" pitchFamily="18" charset="0"/>
                        </a:rPr>
                        <m:t>+</m:t>
                      </m:r>
                      <m:d>
                        <m:dPr>
                          <m:ctrlPr>
                            <a:rPr lang="en-US" altLang="zh-TW" sz="1600" b="0" i="1" smtClean="0">
                              <a:latin typeface="Cambria Math" panose="02040503050406030204" pitchFamily="18" charset="0"/>
                            </a:rPr>
                          </m:ctrlPr>
                        </m:dPr>
                        <m:e>
                          <m:f>
                            <m:fPr>
                              <m:ctrlPr>
                                <a:rPr lang="en-US" altLang="zh-TW" sz="1600" b="0" i="1" smtClean="0">
                                  <a:latin typeface="Cambria Math" panose="02040503050406030204" pitchFamily="18" charset="0"/>
                                </a:rPr>
                              </m:ctrlPr>
                            </m:fPr>
                            <m:num>
                              <m:r>
                                <a:rPr lang="en-US" altLang="zh-TW" sz="1600" b="0" i="1" smtClean="0">
                                  <a:latin typeface="Cambria Math" panose="02040503050406030204" pitchFamily="18" charset="0"/>
                                </a:rPr>
                                <m:t>1</m:t>
                              </m:r>
                            </m:num>
                            <m:den>
                              <m:r>
                                <a:rPr lang="en-US" altLang="zh-TW" sz="1600" b="0" i="1" smtClean="0">
                                  <a:latin typeface="Cambria Math" panose="02040503050406030204" pitchFamily="18" charset="0"/>
                                </a:rPr>
                                <m:t>𝑟</m:t>
                              </m:r>
                            </m:den>
                          </m:f>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r>
                                <a:rPr lang="en-US" altLang="zh-TW" sz="1600" b="0" i="1" smtClean="0">
                                  <a:latin typeface="Cambria Math" panose="02040503050406030204" pitchFamily="18" charset="0"/>
                                </a:rPr>
                                <m:t>𝑟</m:t>
                              </m:r>
                              <m:acc>
                                <m:accPr>
                                  <m:chr m:val="̅"/>
                                  <m:ctrlPr>
                                    <a:rPr lang="en-US" altLang="zh-TW" sz="1600" b="0" i="1" smtClean="0">
                                      <a:latin typeface="Cambria Math" panose="02040503050406030204" pitchFamily="18" charset="0"/>
                                    </a:rPr>
                                  </m:ctrlPr>
                                </m:accPr>
                                <m:e>
                                  <m:r>
                                    <a:rPr lang="en-US" altLang="zh-TW" sz="1600" b="0" i="1" smtClean="0">
                                      <a:latin typeface="Cambria Math" panose="02040503050406030204" pitchFamily="18" charset="0"/>
                                    </a:rPr>
                                    <m:t>𝑣</m:t>
                                  </m:r>
                                </m:e>
                              </m:acc>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𝑟</m:t>
                              </m:r>
                            </m:den>
                          </m:f>
                          <m:r>
                            <a:rPr lang="en-US" altLang="zh-TW" sz="1600" b="0" i="1" smtClean="0">
                              <a:latin typeface="Cambria Math" panose="02040503050406030204" pitchFamily="18" charset="0"/>
                            </a:rPr>
                            <m:t>+</m:t>
                          </m:r>
                          <m:r>
                            <a:rPr lang="en-US" altLang="zh-TW" sz="1600" b="0" i="1" smtClean="0">
                              <a:latin typeface="Cambria Math" panose="02040503050406030204" pitchFamily="18" charset="0"/>
                            </a:rPr>
                            <m:t>𝑓</m:t>
                          </m:r>
                        </m:e>
                      </m:d>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𝑢</m:t>
                          </m:r>
                        </m:e>
                        <m:sup>
                          <m:r>
                            <a:rPr lang="en-US" altLang="zh-TW" sz="1600" b="0" i="1" smtClean="0">
                              <a:latin typeface="Cambria Math" panose="02040503050406030204" pitchFamily="18" charset="0"/>
                            </a:rPr>
                            <m:t>′</m:t>
                          </m:r>
                        </m:sup>
                      </m:sSup>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𝐹</m:t>
                          </m:r>
                        </m:e>
                        <m:sub>
                          <m:r>
                            <a:rPr lang="en-US" altLang="zh-TW" sz="1600" b="0" i="1" smtClean="0">
                              <a:latin typeface="Cambria Math" panose="02040503050406030204" pitchFamily="18" charset="0"/>
                            </a:rPr>
                            <m:t>𝑣</m:t>
                          </m:r>
                        </m:sub>
                      </m:sSub>
                    </m:oMath>
                  </m:oMathPara>
                </a14:m>
                <a:endParaRPr lang="en-US" altLang="zh-TW" sz="1600" b="0" dirty="0" smtClean="0"/>
              </a:p>
              <a:p>
                <a:pPr>
                  <a:lnSpc>
                    <a:spcPct val="150000"/>
                  </a:lnSpc>
                </a:pPr>
                <a14:m>
                  <m:oMathPara xmlns:m="http://schemas.openxmlformats.org/officeDocument/2006/math">
                    <m:oMathParaPr>
                      <m:jc m:val="centerGroup"/>
                    </m:oMathParaPr>
                    <m:oMath xmlns:m="http://schemas.openxmlformats.org/officeDocument/2006/math">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𝑤</m:t>
                              </m:r>
                            </m:e>
                            <m:sup>
                              <m:r>
                                <a:rPr lang="en-US" altLang="zh-TW" sz="1600" b="0" i="1" smtClean="0">
                                  <a:latin typeface="Cambria Math" panose="02040503050406030204" pitchFamily="18" charset="0"/>
                                </a:rPr>
                                <m:t>′</m:t>
                              </m:r>
                            </m:sup>
                          </m:sSup>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𝑡</m:t>
                          </m:r>
                        </m:den>
                      </m:f>
                      <m:r>
                        <a:rPr lang="en-US" altLang="zh-TW" sz="1600" b="0" i="1" smtClean="0">
                          <a:latin typeface="Cambria Math" panose="02040503050406030204" pitchFamily="18" charset="0"/>
                        </a:rPr>
                        <m:t>=−</m:t>
                      </m:r>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𝑧</m:t>
                          </m:r>
                        </m:den>
                      </m:f>
                      <m:d>
                        <m:dPr>
                          <m:ctrlPr>
                            <a:rPr lang="en-US" altLang="zh-TW" sz="1600" b="0" i="1" smtClean="0">
                              <a:latin typeface="Cambria Math" panose="02040503050406030204" pitchFamily="18" charset="0"/>
                            </a:rPr>
                          </m:ctrlPr>
                        </m:dPr>
                        <m:e>
                          <m:f>
                            <m:fPr>
                              <m:ctrlPr>
                                <a:rPr lang="en-US" altLang="zh-TW" sz="1600" b="0" i="1" smtClean="0">
                                  <a:latin typeface="Cambria Math" panose="02040503050406030204" pitchFamily="18" charset="0"/>
                                </a:rPr>
                              </m:ctrlPr>
                            </m:fPr>
                            <m:num>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𝑝</m:t>
                                  </m:r>
                                </m:e>
                                <m:sup>
                                  <m:r>
                                    <a:rPr lang="en-US" altLang="zh-TW" sz="1600" b="0" i="1" smtClean="0">
                                      <a:latin typeface="Cambria Math" panose="02040503050406030204" pitchFamily="18" charset="0"/>
                                    </a:rPr>
                                    <m:t>′</m:t>
                                  </m:r>
                                </m:sup>
                              </m:sSup>
                            </m:num>
                            <m:den>
                              <m:acc>
                                <m:accPr>
                                  <m:chr m:val="̅"/>
                                  <m:ctrlPr>
                                    <a:rPr lang="en-US" altLang="zh-TW" sz="1600" b="0" i="1" smtClean="0">
                                      <a:latin typeface="Cambria Math" panose="02040503050406030204" pitchFamily="18" charset="0"/>
                                    </a:rPr>
                                  </m:ctrlPr>
                                </m:accPr>
                                <m:e>
                                  <m:r>
                                    <a:rPr lang="en-US" altLang="zh-TW" sz="1600" b="0" i="1" smtClean="0">
                                      <a:latin typeface="Cambria Math" panose="02040503050406030204" pitchFamily="18" charset="0"/>
                                    </a:rPr>
                                    <m:t>𝜌</m:t>
                                  </m:r>
                                </m:e>
                              </m:acc>
                            </m:den>
                          </m:f>
                        </m:e>
                      </m:d>
                      <m:r>
                        <a:rPr lang="en-US" altLang="zh-TW" sz="1600" b="0" i="1" smtClean="0">
                          <a:latin typeface="Cambria Math" panose="02040503050406030204" pitchFamily="18" charset="0"/>
                        </a:rPr>
                        <m:t>+</m:t>
                      </m:r>
                      <m:f>
                        <m:fPr>
                          <m:ctrlPr>
                            <a:rPr lang="en-US" altLang="zh-TW" sz="1600" b="0" i="1" smtClean="0">
                              <a:latin typeface="Cambria Math" panose="02040503050406030204" pitchFamily="18" charset="0"/>
                            </a:rPr>
                          </m:ctrlPr>
                        </m:fPr>
                        <m:num>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𝜃</m:t>
                              </m:r>
                            </m:e>
                            <m:sup>
                              <m:r>
                                <a:rPr lang="en-US" altLang="zh-TW" sz="1600" b="0" i="1" smtClean="0">
                                  <a:latin typeface="Cambria Math" panose="02040503050406030204" pitchFamily="18" charset="0"/>
                                </a:rPr>
                                <m:t>′</m:t>
                              </m:r>
                            </m:sup>
                          </m:sSup>
                        </m:num>
                        <m:den>
                          <m:acc>
                            <m:accPr>
                              <m:chr m:val="̅"/>
                              <m:ctrlPr>
                                <a:rPr lang="en-US" altLang="zh-TW" sz="1600" b="0" i="1" smtClean="0">
                                  <a:latin typeface="Cambria Math" panose="02040503050406030204" pitchFamily="18" charset="0"/>
                                </a:rPr>
                              </m:ctrlPr>
                            </m:accPr>
                            <m:e>
                              <m:r>
                                <a:rPr lang="en-US" altLang="zh-TW" sz="1600" b="0" i="1" smtClean="0">
                                  <a:latin typeface="Cambria Math" panose="02040503050406030204" pitchFamily="18" charset="0"/>
                                </a:rPr>
                                <m:t>𝜃</m:t>
                              </m:r>
                            </m:e>
                          </m:acc>
                        </m:den>
                      </m:f>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𝐹</m:t>
                          </m:r>
                        </m:e>
                        <m:sub>
                          <m:r>
                            <a:rPr lang="en-US" altLang="zh-TW" sz="1600" b="0" i="1" smtClean="0">
                              <a:latin typeface="Cambria Math" panose="02040503050406030204" pitchFamily="18" charset="0"/>
                            </a:rPr>
                            <m:t>𝑤</m:t>
                          </m:r>
                        </m:sub>
                      </m:sSub>
                    </m:oMath>
                  </m:oMathPara>
                </a14:m>
                <a:endParaRPr lang="en-US" altLang="zh-TW" sz="1600" dirty="0" smtClean="0"/>
              </a:p>
              <a:p>
                <a:pPr>
                  <a:lnSpc>
                    <a:spcPct val="150000"/>
                  </a:lnSpc>
                </a:pPr>
                <a14:m>
                  <m:oMathPara xmlns:m="http://schemas.openxmlformats.org/officeDocument/2006/math">
                    <m:oMathParaPr>
                      <m:jc m:val="centerGroup"/>
                    </m:oMathParaPr>
                    <m:oMath xmlns:m="http://schemas.openxmlformats.org/officeDocument/2006/math">
                      <m:f>
                        <m:fPr>
                          <m:ctrlPr>
                            <a:rPr lang="en-US" altLang="zh-TW" sz="1600" b="0" i="1" smtClean="0">
                              <a:latin typeface="Cambria Math" panose="02040503050406030204" pitchFamily="18" charset="0"/>
                            </a:rPr>
                          </m:ctrlPr>
                        </m:fPr>
                        <m:num>
                          <m:r>
                            <a:rPr lang="en-US" altLang="zh-TW" sz="1600" b="0" i="1" smtClean="0">
                              <a:latin typeface="Cambria Math" panose="02040503050406030204" pitchFamily="18" charset="0"/>
                            </a:rPr>
                            <m:t>1</m:t>
                          </m:r>
                        </m:num>
                        <m:den>
                          <m:r>
                            <a:rPr lang="en-US" altLang="zh-TW" sz="1600" b="0" i="1" smtClean="0">
                              <a:latin typeface="Cambria Math" panose="02040503050406030204" pitchFamily="18" charset="0"/>
                            </a:rPr>
                            <m:t>𝑟</m:t>
                          </m:r>
                        </m:den>
                      </m:f>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𝑟</m:t>
                          </m:r>
                        </m:den>
                      </m:f>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𝑟</m:t>
                          </m:r>
                          <m:r>
                            <a:rPr lang="en-US" altLang="zh-TW" sz="1600" b="0" i="1" smtClean="0">
                              <a:latin typeface="Cambria Math" panose="02040503050406030204" pitchFamily="18" charset="0"/>
                            </a:rPr>
                            <m:t>𝜌</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𝑢</m:t>
                              </m:r>
                            </m:e>
                            <m:sup>
                              <m:r>
                                <a:rPr lang="en-US" altLang="zh-TW" sz="1600" b="0" i="1" smtClean="0">
                                  <a:latin typeface="Cambria Math" panose="02040503050406030204" pitchFamily="18" charset="0"/>
                                </a:rPr>
                                <m:t>′</m:t>
                              </m:r>
                            </m:sup>
                          </m:sSup>
                        </m:e>
                      </m:d>
                      <m:r>
                        <a:rPr lang="en-US" altLang="zh-TW" sz="1600" b="0" i="1" smtClean="0">
                          <a:latin typeface="Cambria Math" panose="02040503050406030204" pitchFamily="18" charset="0"/>
                        </a:rPr>
                        <m:t>+</m:t>
                      </m:r>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𝑧</m:t>
                          </m:r>
                        </m:den>
                      </m:f>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𝜌</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𝑤</m:t>
                              </m:r>
                            </m:e>
                            <m:sup>
                              <m:r>
                                <a:rPr lang="en-US" altLang="zh-TW" sz="1600" b="0" i="1" smtClean="0">
                                  <a:latin typeface="Cambria Math" panose="02040503050406030204" pitchFamily="18" charset="0"/>
                                </a:rPr>
                                <m:t>′</m:t>
                              </m:r>
                            </m:sup>
                          </m:sSup>
                        </m:e>
                      </m:d>
                      <m:r>
                        <a:rPr lang="en-US" altLang="zh-TW" sz="1600" b="0" i="1" smtClean="0">
                          <a:latin typeface="Cambria Math" panose="02040503050406030204" pitchFamily="18" charset="0"/>
                        </a:rPr>
                        <m:t>=0</m:t>
                      </m:r>
                    </m:oMath>
                  </m:oMathPara>
                </a14:m>
                <a:endParaRPr lang="en-US" altLang="zh-TW" sz="1600" dirty="0" smtClean="0"/>
              </a:p>
              <a:p>
                <a:pPr>
                  <a:lnSpc>
                    <a:spcPct val="150000"/>
                  </a:lnSpc>
                </a:pPr>
                <a14:m>
                  <m:oMathPara xmlns:m="http://schemas.openxmlformats.org/officeDocument/2006/math">
                    <m:oMathParaPr>
                      <m:jc m:val="centerGroup"/>
                    </m:oMathParaPr>
                    <m:oMath xmlns:m="http://schemas.openxmlformats.org/officeDocument/2006/math">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𝜃</m:t>
                              </m:r>
                            </m:e>
                            <m:sup>
                              <m:r>
                                <a:rPr lang="en-US" altLang="zh-TW" sz="1600" b="0" i="1" smtClean="0">
                                  <a:latin typeface="Cambria Math" panose="02040503050406030204" pitchFamily="18" charset="0"/>
                                </a:rPr>
                                <m:t>′</m:t>
                              </m:r>
                            </m:sup>
                          </m:sSup>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𝑡</m:t>
                          </m:r>
                        </m:den>
                      </m:f>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𝑢</m:t>
                          </m:r>
                        </m:e>
                        <m:sup>
                          <m:r>
                            <a:rPr lang="en-US" altLang="zh-TW" sz="1600" b="0" i="1" smtClean="0">
                              <a:latin typeface="Cambria Math" panose="02040503050406030204" pitchFamily="18" charset="0"/>
                            </a:rPr>
                            <m:t>′</m:t>
                          </m:r>
                        </m:sup>
                      </m:sSup>
                      <m:f>
                        <m:fPr>
                          <m:ctrlPr>
                            <a:rPr lang="en-US" altLang="zh-TW" sz="1600" b="0" i="1" smtClean="0">
                              <a:latin typeface="Cambria Math" panose="02040503050406030204" pitchFamily="18" charset="0"/>
                            </a:rPr>
                          </m:ctrlPr>
                        </m:fPr>
                        <m:num>
                          <m:r>
                            <a:rPr lang="en-US" altLang="zh-TW" sz="1600" i="1">
                              <a:latin typeface="Cambria Math" panose="02040503050406030204" pitchFamily="18" charset="0"/>
                            </a:rPr>
                            <m:t>𝜕</m:t>
                          </m:r>
                          <m:acc>
                            <m:accPr>
                              <m:chr m:val="̅"/>
                              <m:ctrlPr>
                                <a:rPr lang="en-US" altLang="zh-TW" sz="1600" b="0" i="1" smtClean="0">
                                  <a:latin typeface="Cambria Math" panose="02040503050406030204" pitchFamily="18" charset="0"/>
                                </a:rPr>
                              </m:ctrlPr>
                            </m:accPr>
                            <m:e>
                              <m:r>
                                <a:rPr lang="en-US" altLang="zh-TW" sz="1600" b="0" i="1" smtClean="0">
                                  <a:latin typeface="Cambria Math" panose="02040503050406030204" pitchFamily="18" charset="0"/>
                                </a:rPr>
                                <m:t>𝜃</m:t>
                              </m:r>
                            </m:e>
                          </m:acc>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𝑟</m:t>
                          </m:r>
                        </m:den>
                      </m:f>
                      <m:r>
                        <a:rPr lang="en-US" altLang="zh-TW" sz="1600" b="0" i="1" smtClean="0">
                          <a:latin typeface="Cambria Math" panose="02040503050406030204" pitchFamily="18" charset="0"/>
                        </a:rPr>
                        <m:t>+</m:t>
                      </m:r>
                      <m:sSup>
                        <m:sSupPr>
                          <m:ctrlPr>
                            <a:rPr lang="en-US" altLang="zh-TW" sz="1600" i="1">
                              <a:latin typeface="Cambria Math" panose="02040503050406030204" pitchFamily="18" charset="0"/>
                            </a:rPr>
                          </m:ctrlPr>
                        </m:sSupPr>
                        <m:e>
                          <m:r>
                            <a:rPr lang="en-US" altLang="zh-TW" sz="1600" b="0" i="1" smtClean="0">
                              <a:latin typeface="Cambria Math" panose="02040503050406030204" pitchFamily="18" charset="0"/>
                            </a:rPr>
                            <m:t>𝑤</m:t>
                          </m:r>
                        </m:e>
                        <m:sup>
                          <m:r>
                            <a:rPr lang="en-US" altLang="zh-TW" sz="1600" i="1">
                              <a:latin typeface="Cambria Math" panose="02040503050406030204" pitchFamily="18" charset="0"/>
                            </a:rPr>
                            <m:t>′</m:t>
                          </m:r>
                        </m:sup>
                      </m:sSup>
                      <m:f>
                        <m:fPr>
                          <m:ctrlPr>
                            <a:rPr lang="en-US" altLang="zh-TW" sz="1600" i="1">
                              <a:latin typeface="Cambria Math" panose="02040503050406030204" pitchFamily="18" charset="0"/>
                            </a:rPr>
                          </m:ctrlPr>
                        </m:fPr>
                        <m:num>
                          <m:r>
                            <a:rPr lang="en-US" altLang="zh-TW" sz="1600" i="1">
                              <a:latin typeface="Cambria Math" panose="02040503050406030204" pitchFamily="18" charset="0"/>
                            </a:rPr>
                            <m:t>𝜕</m:t>
                          </m:r>
                          <m:acc>
                            <m:accPr>
                              <m:chr m:val="̅"/>
                              <m:ctrlPr>
                                <a:rPr lang="en-US" altLang="zh-TW" sz="1600" i="1">
                                  <a:latin typeface="Cambria Math" panose="02040503050406030204" pitchFamily="18" charset="0"/>
                                </a:rPr>
                              </m:ctrlPr>
                            </m:accPr>
                            <m:e>
                              <m:r>
                                <a:rPr lang="en-US" altLang="zh-TW" sz="1600" i="1">
                                  <a:latin typeface="Cambria Math" panose="02040503050406030204" pitchFamily="18" charset="0"/>
                                </a:rPr>
                                <m:t>𝜃</m:t>
                              </m:r>
                            </m:e>
                          </m:acc>
                        </m:num>
                        <m:den>
                          <m:r>
                            <a:rPr lang="en-US" altLang="zh-TW" sz="1600" i="1">
                              <a:latin typeface="Cambria Math" panose="02040503050406030204" pitchFamily="18" charset="0"/>
                            </a:rPr>
                            <m:t>𝜕</m:t>
                          </m:r>
                          <m:r>
                            <a:rPr lang="en-US" altLang="zh-TW" sz="1600" b="0" i="1" smtClean="0">
                              <a:latin typeface="Cambria Math" panose="02040503050406030204" pitchFamily="18" charset="0"/>
                            </a:rPr>
                            <m:t>𝑧</m:t>
                          </m:r>
                        </m:den>
                      </m:f>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𝐹</m:t>
                          </m:r>
                        </m:e>
                        <m:sub>
                          <m:r>
                            <a:rPr lang="en-US" altLang="zh-TW" sz="1600" b="0" i="1" smtClean="0">
                              <a:latin typeface="Cambria Math" panose="02040503050406030204" pitchFamily="18" charset="0"/>
                            </a:rPr>
                            <m:t>𝜃</m:t>
                          </m:r>
                        </m:sub>
                      </m:sSub>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acc>
                            <m:accPr>
                              <m:chr m:val="̇"/>
                              <m:ctrlPr>
                                <a:rPr lang="en-US" altLang="zh-TW" sz="1600" b="0" i="1" smtClean="0">
                                  <a:latin typeface="Cambria Math" panose="02040503050406030204" pitchFamily="18" charset="0"/>
                                </a:rPr>
                              </m:ctrlPr>
                            </m:accPr>
                            <m:e>
                              <m:r>
                                <a:rPr lang="en-US" altLang="zh-TW" sz="1600" b="0" i="1" smtClean="0">
                                  <a:latin typeface="Cambria Math" panose="02040503050406030204" pitchFamily="18" charset="0"/>
                                </a:rPr>
                                <m:t>𝑄</m:t>
                              </m:r>
                            </m:e>
                          </m:acc>
                        </m:e>
                        <m:sub>
                          <m:r>
                            <a:rPr lang="en-US" altLang="zh-TW" sz="1600" b="0" i="1" smtClean="0">
                              <a:latin typeface="Cambria Math" panose="02040503050406030204" pitchFamily="18" charset="0"/>
                            </a:rPr>
                            <m:t>𝜃</m:t>
                          </m:r>
                        </m:sub>
                      </m:sSub>
                    </m:oMath>
                  </m:oMathPara>
                </a14:m>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4877181" y="2060848"/>
                <a:ext cx="3389838" cy="4123436"/>
              </a:xfrm>
              <a:prstGeom prst="rect">
                <a:avLst/>
              </a:prstGeom>
              <a:blipFill rotWithShape="0">
                <a:blip r:embed="rId3"/>
                <a:stretch>
                  <a:fillRect/>
                </a:stretch>
              </a:blipFill>
            </p:spPr>
            <p:txBody>
              <a:bodyPr/>
              <a:lstStyle/>
              <a:p>
                <a:r>
                  <a:rPr lang="zh-TW" altLang="en-US">
                    <a:noFill/>
                  </a:rPr>
                  <a:t> </a:t>
                </a:r>
              </a:p>
            </p:txBody>
          </p:sp>
        </mc:Fallback>
      </mc:AlternateContent>
      <p:sp>
        <p:nvSpPr>
          <p:cNvPr id="5" name="文字方塊 4"/>
          <p:cNvSpPr txBox="1"/>
          <p:nvPr/>
        </p:nvSpPr>
        <p:spPr>
          <a:xfrm>
            <a:off x="4842932" y="1568914"/>
            <a:ext cx="3162148" cy="523220"/>
          </a:xfrm>
          <a:prstGeom prst="rect">
            <a:avLst/>
          </a:prstGeom>
          <a:noFill/>
        </p:spPr>
        <p:txBody>
          <a:bodyPr wrap="none" rtlCol="0">
            <a:spAutoFit/>
          </a:bodyPr>
          <a:lstStyle/>
          <a:p>
            <a:r>
              <a:rPr lang="en-US" altLang="zh-TW" sz="2800" dirty="0" smtClean="0"/>
              <a:t>Governing Equation:</a:t>
            </a:r>
            <a:endParaRPr lang="zh-TW" altLang="en-US" sz="2800" dirty="0"/>
          </a:p>
        </p:txBody>
      </p:sp>
    </p:spTree>
    <p:extLst>
      <p:ext uri="{BB962C8B-B14F-4D97-AF65-F5344CB8AC3E}">
        <p14:creationId xmlns:p14="http://schemas.microsoft.com/office/powerpoint/2010/main" val="357447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Methodology</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95" y="1600200"/>
            <a:ext cx="7376010" cy="401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3203848" y="1331476"/>
            <a:ext cx="2506199" cy="369332"/>
          </a:xfrm>
          <a:prstGeom prst="rect">
            <a:avLst/>
          </a:prstGeom>
          <a:noFill/>
        </p:spPr>
        <p:txBody>
          <a:bodyPr wrap="none" rtlCol="0">
            <a:spAutoFit/>
          </a:bodyPr>
          <a:lstStyle/>
          <a:p>
            <a:r>
              <a:rPr lang="en-US" altLang="zh-TW" dirty="0" smtClean="0"/>
              <a:t>Modified Rankine Vortex</a:t>
            </a:r>
            <a:endParaRPr lang="zh-TW" altLang="en-US" dirty="0"/>
          </a:p>
        </p:txBody>
      </p:sp>
      <p:sp>
        <p:nvSpPr>
          <p:cNvPr id="5" name="文字方塊 4"/>
          <p:cNvSpPr txBox="1"/>
          <p:nvPr/>
        </p:nvSpPr>
        <p:spPr>
          <a:xfrm>
            <a:off x="1323407" y="5664446"/>
            <a:ext cx="3117072" cy="1200329"/>
          </a:xfrm>
          <a:prstGeom prst="rect">
            <a:avLst/>
          </a:prstGeom>
          <a:noFill/>
        </p:spPr>
        <p:txBody>
          <a:bodyPr wrap="none" rtlCol="0">
            <a:spAutoFit/>
          </a:bodyPr>
          <a:lstStyle/>
          <a:p>
            <a:r>
              <a:rPr lang="en-US" altLang="zh-TW" sz="2400" dirty="0" smtClean="0"/>
              <a:t>Moist neutral condition</a:t>
            </a:r>
          </a:p>
          <a:p>
            <a:r>
              <a:rPr lang="en-US" altLang="zh-TW" sz="2400" dirty="0" smtClean="0"/>
              <a:t>Gradient wind balance</a:t>
            </a:r>
          </a:p>
          <a:p>
            <a:endParaRPr lang="zh-TW" altLang="en-US" sz="2400" dirty="0"/>
          </a:p>
        </p:txBody>
      </p:sp>
      <p:sp>
        <p:nvSpPr>
          <p:cNvPr id="6" name="矩形 5"/>
          <p:cNvSpPr/>
          <p:nvPr/>
        </p:nvSpPr>
        <p:spPr>
          <a:xfrm>
            <a:off x="5364088" y="5664446"/>
            <a:ext cx="4572000" cy="830997"/>
          </a:xfrm>
          <a:prstGeom prst="rect">
            <a:avLst/>
          </a:prstGeom>
        </p:spPr>
        <p:txBody>
          <a:bodyPr>
            <a:spAutoFit/>
          </a:bodyPr>
          <a:lstStyle/>
          <a:p>
            <a:r>
              <a:rPr lang="en-US" altLang="zh-TW" sz="2400" dirty="0"/>
              <a:t>RMW: 40 km</a:t>
            </a:r>
          </a:p>
          <a:p>
            <a:r>
              <a:rPr lang="en-US" altLang="zh-TW" sz="2400" dirty="0"/>
              <a:t>Max wind: 45 m/s</a:t>
            </a:r>
          </a:p>
        </p:txBody>
      </p:sp>
    </p:spTree>
    <p:extLst>
      <p:ext uri="{BB962C8B-B14F-4D97-AF65-F5344CB8AC3E}">
        <p14:creationId xmlns:p14="http://schemas.microsoft.com/office/powerpoint/2010/main" val="296161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Hurricane Nature run</a:t>
            </a:r>
            <a:endParaRPr lang="zh-TW" altLang="en-US" dirty="0"/>
          </a:p>
        </p:txBody>
      </p:sp>
      <p:sp>
        <p:nvSpPr>
          <p:cNvPr id="3" name="內容版面配置區 2"/>
          <p:cNvSpPr>
            <a:spLocks noGrp="1"/>
          </p:cNvSpPr>
          <p:nvPr>
            <p:ph idx="1"/>
          </p:nvPr>
        </p:nvSpPr>
        <p:spPr>
          <a:xfrm>
            <a:off x="457200" y="1600200"/>
            <a:ext cx="8229600" cy="5088815"/>
          </a:xfrm>
        </p:spPr>
        <p:txBody>
          <a:bodyPr>
            <a:normAutofit/>
          </a:bodyPr>
          <a:lstStyle/>
          <a:p>
            <a:pPr marL="0" indent="0">
              <a:buNone/>
            </a:pPr>
            <a:r>
              <a:rPr lang="en-US" altLang="zh-TW" b="1" dirty="0" smtClean="0"/>
              <a:t>WRF v3.2.1</a:t>
            </a:r>
            <a:endParaRPr lang="en-US" altLang="zh-TW" b="1" dirty="0"/>
          </a:p>
          <a:p>
            <a:pPr marL="0" indent="0">
              <a:buNone/>
            </a:pPr>
            <a:r>
              <a:rPr lang="en-US" altLang="zh-TW" sz="2400" dirty="0" smtClean="0"/>
              <a:t>Domain: 27, 9, 3, 1 km</a:t>
            </a:r>
          </a:p>
          <a:p>
            <a:pPr marL="0" indent="0">
              <a:buNone/>
            </a:pPr>
            <a:r>
              <a:rPr lang="en-US" altLang="zh-TW" sz="2400" dirty="0" smtClean="0"/>
              <a:t>Model top: 50 </a:t>
            </a:r>
            <a:r>
              <a:rPr lang="en-US" altLang="zh-TW" sz="2400" dirty="0" err="1" smtClean="0"/>
              <a:t>hPa</a:t>
            </a:r>
            <a:endParaRPr lang="en-US" altLang="zh-TW" sz="2400" dirty="0" smtClean="0"/>
          </a:p>
          <a:p>
            <a:pPr marL="0" indent="0">
              <a:buNone/>
            </a:pPr>
            <a:r>
              <a:rPr lang="en-US" altLang="zh-TW" sz="2400" dirty="0" smtClean="0"/>
              <a:t>Vertical levels: 61</a:t>
            </a:r>
          </a:p>
          <a:p>
            <a:pPr marL="0" indent="0">
              <a:buNone/>
            </a:pPr>
            <a:r>
              <a:rPr lang="en-US" altLang="zh-TW" sz="2400" dirty="0" smtClean="0"/>
              <a:t>Start: 2005/7/29 00Z</a:t>
            </a:r>
          </a:p>
          <a:p>
            <a:pPr marL="0" indent="0">
              <a:buNone/>
            </a:pPr>
            <a:r>
              <a:rPr lang="en-US" altLang="zh-TW" sz="2400" dirty="0" smtClean="0"/>
              <a:t>End: 2005/8/11 00Z</a:t>
            </a:r>
          </a:p>
          <a:p>
            <a:pPr marL="0" indent="0">
              <a:buNone/>
            </a:pPr>
            <a:r>
              <a:rPr lang="en-US" altLang="zh-TW" sz="2400" dirty="0" smtClean="0"/>
              <a:t>Parameterization:</a:t>
            </a:r>
          </a:p>
          <a:p>
            <a:pPr marL="400050" lvl="1" indent="0">
              <a:buNone/>
            </a:pPr>
            <a:r>
              <a:rPr lang="en-US" altLang="zh-TW" sz="2000" b="1" dirty="0" smtClean="0"/>
              <a:t>WDM6</a:t>
            </a:r>
          </a:p>
          <a:p>
            <a:pPr marL="400050" lvl="1" indent="0">
              <a:buNone/>
            </a:pPr>
            <a:r>
              <a:rPr lang="en-US" altLang="zh-TW" sz="2000" b="1" dirty="0" smtClean="0"/>
              <a:t>RRTW-G</a:t>
            </a:r>
          </a:p>
          <a:p>
            <a:pPr marL="400050" lvl="1" indent="0">
              <a:buNone/>
            </a:pPr>
            <a:r>
              <a:rPr lang="en-US" altLang="zh-TW" sz="2000" dirty="0" smtClean="0"/>
              <a:t>YSU</a:t>
            </a:r>
          </a:p>
          <a:p>
            <a:pPr marL="400050" lvl="1" indent="0">
              <a:buNone/>
            </a:pPr>
            <a:r>
              <a:rPr lang="en-US" altLang="zh-TW" sz="2000" dirty="0" err="1" smtClean="0"/>
              <a:t>Kain</a:t>
            </a:r>
            <a:r>
              <a:rPr lang="en-US" altLang="zh-TW" sz="2000" dirty="0" smtClean="0"/>
              <a:t>-Fritsch</a:t>
            </a:r>
            <a:endParaRPr lang="en-US" altLang="zh-TW"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272" y="1404884"/>
            <a:ext cx="4752528" cy="5284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38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Methodology</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68760"/>
            <a:ext cx="4752000" cy="542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4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Methodology</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64" y="1412776"/>
            <a:ext cx="8280000" cy="505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31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fontScale="90000"/>
          </a:bodyPr>
          <a:lstStyle/>
          <a:p>
            <a:pPr algn="l"/>
            <a:r>
              <a:rPr lang="en-US" altLang="zh-TW" dirty="0" smtClean="0"/>
              <a:t>Result – Latent Heating (Eyewall)</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80728"/>
            <a:ext cx="7007143"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93280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4406</Words>
  <Application>Microsoft Office PowerPoint</Application>
  <PresentationFormat>如螢幕大小 (4:3)</PresentationFormat>
  <Paragraphs>164</Paragraphs>
  <Slides>29</Slides>
  <Notes>27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29</vt:i4>
      </vt:variant>
    </vt:vector>
  </HeadingPairs>
  <TitlesOfParts>
    <vt:vector size="35" baseType="lpstr">
      <vt:lpstr>微軟正黑體</vt:lpstr>
      <vt:lpstr>新細明體</vt:lpstr>
      <vt:lpstr>Arial</vt:lpstr>
      <vt:lpstr>Calibri</vt:lpstr>
      <vt:lpstr>Cambria Math</vt:lpstr>
      <vt:lpstr>Office 佈景主題</vt:lpstr>
      <vt:lpstr>PowerPoint 簡報</vt:lpstr>
      <vt:lpstr>Introduction</vt:lpstr>
      <vt:lpstr>Introduction</vt:lpstr>
      <vt:lpstr>Methodology</vt:lpstr>
      <vt:lpstr>Methodology</vt:lpstr>
      <vt:lpstr>Hurricane Nature run</vt:lpstr>
      <vt:lpstr>Methodology</vt:lpstr>
      <vt:lpstr>Methodology</vt:lpstr>
      <vt:lpstr>Result – Latent Heating (Eyewall)</vt:lpstr>
      <vt:lpstr>Result – Latent Heating (Eyewall)</vt:lpstr>
      <vt:lpstr>Result – Latent Heating (Eyewall)</vt:lpstr>
      <vt:lpstr>Result – Radiative Heating (Eyewall)</vt:lpstr>
      <vt:lpstr>Result – Radiative Heating (Eyewall)</vt:lpstr>
      <vt:lpstr>Result – Radiative Heating (Eyewall)</vt:lpstr>
      <vt:lpstr>Result – Latent Heating (Eyewall)</vt:lpstr>
      <vt:lpstr>Result – Radiative Heating (Eyewall)</vt:lpstr>
      <vt:lpstr>Result – Radiative Heating (Eyewall)</vt:lpstr>
      <vt:lpstr>Result – Radiative Heating (Eyewall)</vt:lpstr>
      <vt:lpstr>Result – Radiative Heating (Canopy)</vt:lpstr>
      <vt:lpstr>Result – Radiative Heating (Canopy)</vt:lpstr>
      <vt:lpstr>Result – Radiative Heating (Canopy)</vt:lpstr>
      <vt:lpstr>Result – Radiative Heating (Canopy)</vt:lpstr>
      <vt:lpstr>Result – Radiative Heating (Canopy)</vt:lpstr>
      <vt:lpstr>Result – Radiative Heating (Canopy)</vt:lpstr>
      <vt:lpstr>Result – Radiative Heating (Canopy)</vt:lpstr>
      <vt:lpstr>Result – Radiative Heating (Eyewall)</vt:lpstr>
      <vt:lpstr>Result – Sensitivity Simulations</vt:lpstr>
      <vt:lpstr>Discussion and Summary</vt:lpstr>
      <vt:lpstr>Discussion and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Sean</dc:creator>
  <cp:lastModifiedBy>Lee</cp:lastModifiedBy>
  <cp:revision>112</cp:revision>
  <dcterms:created xsi:type="dcterms:W3CDTF">2020-03-30T05:30:57Z</dcterms:created>
  <dcterms:modified xsi:type="dcterms:W3CDTF">2020-03-30T22:51:30Z</dcterms:modified>
</cp:coreProperties>
</file>