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1" r:id="rId4"/>
    <p:sldId id="260" r:id="rId5"/>
    <p:sldId id="262" r:id="rId6"/>
    <p:sldId id="28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82" r:id="rId16"/>
    <p:sldId id="271" r:id="rId17"/>
    <p:sldId id="272" r:id="rId18"/>
    <p:sldId id="273" r:id="rId19"/>
    <p:sldId id="274" r:id="rId20"/>
    <p:sldId id="276" r:id="rId21"/>
    <p:sldId id="277" r:id="rId22"/>
    <p:sldId id="278" r:id="rId23"/>
    <p:sldId id="279" r:id="rId24"/>
    <p:sldId id="280" r:id="rId2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8302" autoAdjust="0"/>
  </p:normalViewPr>
  <p:slideViewPr>
    <p:cSldViewPr snapToGrid="0">
      <p:cViewPr varScale="1">
        <p:scale>
          <a:sx n="52" d="100"/>
          <a:sy n="52" d="100"/>
        </p:scale>
        <p:origin x="12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FAE6AD-59AC-495F-A72F-50F4667DD064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FE735D-B413-4128-BB7B-F565DBE2FAF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29627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nonhydrostatic solver is also included, with a semi-implicit approach for 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reating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vertically propagating sound waves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142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生成時間點是根據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ATCF best track data 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第一個有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td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紀錄的時間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這邊只挑選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生成之前的初始場模擬結果，且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天的模擬須包含到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</a:t>
            </a:r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生成的時間</a:t>
            </a:r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49199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B: large differences of false alarms between the GFS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shown in the northeast Pacific basin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48996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EPAC: FV3</a:t>
            </a:r>
            <a:r>
              <a:rPr lang="zh-TW" altLang="en-US" dirty="0"/>
              <a:t>表現較好，因颱風季期間，</a:t>
            </a:r>
            <a:r>
              <a:rPr lang="en-US" altLang="zh-TW" dirty="0"/>
              <a:t>GFS</a:t>
            </a:r>
            <a:r>
              <a:rPr lang="zh-TW" altLang="en-US" dirty="0"/>
              <a:t>總</a:t>
            </a:r>
            <a:r>
              <a:rPr lang="en-US" altLang="zh-TW" dirty="0"/>
              <a:t>TC</a:t>
            </a:r>
            <a:r>
              <a:rPr lang="zh-TW" altLang="en-US" dirty="0"/>
              <a:t>生成個數過多，</a:t>
            </a:r>
            <a:r>
              <a:rPr lang="en-US" altLang="zh-TW" dirty="0"/>
              <a:t>false</a:t>
            </a:r>
            <a:r>
              <a:rPr lang="zh-TW" altLang="en-US" dirty="0"/>
              <a:t> </a:t>
            </a:r>
            <a:r>
              <a:rPr lang="en-US" altLang="zh-TW" dirty="0"/>
              <a:t>alarm</a:t>
            </a:r>
            <a:r>
              <a:rPr lang="zh-TW" altLang="en-US" dirty="0"/>
              <a:t>較多使得</a:t>
            </a:r>
            <a:r>
              <a:rPr lang="en-US" altLang="zh-TW" dirty="0"/>
              <a:t>hit</a:t>
            </a:r>
            <a:r>
              <a:rPr lang="zh-TW" altLang="en-US" dirty="0"/>
              <a:t> </a:t>
            </a:r>
            <a:r>
              <a:rPr lang="en-US" altLang="zh-TW" dirty="0"/>
              <a:t>ratio</a:t>
            </a:r>
            <a:r>
              <a:rPr lang="zh-TW" altLang="en-US" dirty="0"/>
              <a:t>明顯較</a:t>
            </a:r>
            <a:r>
              <a:rPr lang="en-US" altLang="zh-TW" dirty="0"/>
              <a:t>FV3</a:t>
            </a:r>
            <a:r>
              <a:rPr lang="zh-TW" altLang="en-US" dirty="0"/>
              <a:t>低</a:t>
            </a:r>
            <a:endParaRPr lang="en-US" altLang="zh-TW" dirty="0"/>
          </a:p>
          <a:p>
            <a:r>
              <a:rPr lang="en-US" altLang="zh-TW" dirty="0"/>
              <a:t>CPAC:</a:t>
            </a:r>
            <a:r>
              <a:rPr lang="zh-TW" altLang="en-US" dirty="0"/>
              <a:t> </a:t>
            </a:r>
            <a:r>
              <a:rPr lang="en-US" altLang="zh-TW" dirty="0"/>
              <a:t>FV3 </a:t>
            </a:r>
            <a:r>
              <a:rPr lang="zh-TW" altLang="en-US" dirty="0"/>
              <a:t>在非颱風季期間有較多的</a:t>
            </a:r>
            <a:r>
              <a:rPr lang="en-US" altLang="zh-TW" dirty="0"/>
              <a:t>false</a:t>
            </a:r>
            <a:r>
              <a:rPr lang="zh-TW" altLang="en-US" dirty="0"/>
              <a:t> </a:t>
            </a:r>
            <a:r>
              <a:rPr lang="en-US" altLang="zh-TW" dirty="0"/>
              <a:t>alarm</a:t>
            </a:r>
            <a:r>
              <a:rPr lang="zh-TW" altLang="en-US" dirty="0"/>
              <a:t>個案，因此</a:t>
            </a:r>
            <a:r>
              <a:rPr lang="en-US" altLang="zh-TW" dirty="0"/>
              <a:t>hit ratio</a:t>
            </a:r>
            <a:r>
              <a:rPr lang="zh-TW" altLang="en-US" dirty="0"/>
              <a:t>較</a:t>
            </a:r>
            <a:r>
              <a:rPr lang="en-US" altLang="zh-TW" dirty="0"/>
              <a:t>GFS</a:t>
            </a:r>
            <a:r>
              <a:rPr lang="zh-TW" altLang="en-US" dirty="0"/>
              <a:t>低</a:t>
            </a:r>
            <a:endParaRPr lang="en-US" altLang="zh-TW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356817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Table 2 lists the numbers of observed TCs and numbers of missed TCs for the genesis forecasts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forecasts showed improvement in the three North Pacific basins, but missed 1 TC genesis in the North Atlantic basin.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642497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GFS shows the highest miss ratio in all basins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FV3_zc produced lower miss ratios compared to the GFS and FV3_mp in the north-central Pacific basin, the northwest Pacific basin, and the Southern Ocean.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FV3_mp shows the lowest miss ratio among the three sets of forecasts in the other three basins.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431284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other basins, both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forecasts also show longer OLTs than GFS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longest OLTs (168 h) are achieved by FV3_mp in the northeast Pacific basin and by FV3_zc in the north-central Pacific basin.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14522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772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A,C : In the North Atlantic and the north-central Pacific basins,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FV3_zc shows the highest fractions, except for hit events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48-h DMO in the North Atlantic and for those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within 0-h DMO in the north-central Pacific basin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northeast Pacific and Southern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Ocean, the GFS generally shows the highest fractions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among the three (Figs. 13b,f).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The FV3_mp shows generally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higher fractions than the GFS and FV3_zc in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northwest Pacific basin (Fig. 13d).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However, in the north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Indian Ocean, FV3_mp shows lowest fractions for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12-, 24- and 48-h DMOs compared to GFS and FV3_zc.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Meanwhile, the differences between GFS and FV3_zc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are relatively small in this basin (Fig. 13e).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three sets of forecasts show more hit events occurring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before the observed TC genesis time rather than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after in all six basins. This is related to the choice of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‘‘observed TC genesis time,’’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400404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All three sets of forecasts under predict their storm genesis intensities in the North Atlantic basin (Fig. 14). the two sets 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forecasts show smaller negative biases and smaller RMSEs compared to the GFS in this basin.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 similar underprediction of storm genesis intensities in the GFS forecasts is also apparent in the northeast Pacific, the north-central Pacific basins, and the north Indian Ocean.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northeast Pacific basin, the large negative bias shown in the GFS forecasts is greatly improved in the FV3_zc and FV3_mp forecasts, while the FV3_mp also shows the smallest RMSEs among the three sets of forecasts.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GFS predicts the best storm genesis intensities in the northwest Pacific basin and in the Southern Ocean, with smallest biases and RMSEs among the three sets of forecasts. 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Generally, the two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versions show larger positive bias than the GFS globally.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overpredictions of TC genesis intensities also cause the relatively large RMSEs in the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forecasts.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1869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demonstrates that simply using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up-to-date dynamical core but keeping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original physics package the same, the prediction of TC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genesis in the model can be improved. Moreover,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upgraded cloud microphysics scheme can further improve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model TC genesis performance with the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updated dynamical core.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639857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FV3_zc: shows a slightly degraded forecast skill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44980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105 TCs observed during the period of 16 January 2015 to 16 January 2016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six active TC basins based on the classifications of the Automated Tropical Cyclone Forecast (ATCF) dataset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results of TC forecast performance discussed in this section only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consider the model forecasts that were initialized at or after the observed TC genesis time.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Figure 2 shows best tracks of the 105 observed TCs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583015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A: In the North Atlantic Ocean (Fig. 3a), the GFS and the two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configurations show similar track errors in the first 48 h.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both FV3_zc and FV3_mp show improved track forecasts compared to the GFS after the 60-h lead time.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D: the TC track forecast errors of the two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forecasts are smaller than those of GFS after 48-h model lead time (Fig. 3d)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B,C: In the other two North Pacific basins, the track forecast errors of GFS and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are relatively close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E,F: The GFS shows better TC track forecasts than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runs in these two regions (Figs. 3e,f).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FV3_zc generally showed smaller TC track errors than FV3_mp in the north Indian Ocean and in the Southern Ocean (Figs. 3e,f).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Based on the 95% confidence levels shown in Fig. 3, none of the forecast shows statistically significantly better or worse results in any of the regions.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762267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A:The improvements of FV3_mp compared to FV3_zc are apparent after the 120-h lead time.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B: The GFS produced slightly larger errors than the forecasts from the two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versions up to the 168-h lead time.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FV3_zc performed slightly better than FV3_mp after the 84-h lead time.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indicates that the impact to the TC track forecast from updating the FV3 dynamical core in the GFS is positive. However, the updated version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</a:t>
            </a:r>
            <a:r>
              <a:rPr lang="en-US" altLang="zh-TW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fvGFS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with the GFDL microphysics scheme produced slightly degraded the performance of TC track forecasts.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38918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 intense cyclones with observed intensities exceeding 40m/s, there is clearly a much better relationship between SLP and maximum 10-m wind speed for FV3_zc than for the GFS.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FV3_zc same physics package as the GFS. Horizontal resolution of two model are very close.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advanced dynamical core is contributing to improve pressure–wind relationship for TC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intense hurricanes/typhoons (with maximum wind speed over 60ms21) in FV3_zc than observed in the northeast and north-central Pacific basins (Figs. 5b,c).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A: In the North Atlantic, the wind speeds of FV3_zc are slightly weaker than observed, despite the fact that the number of cyclones with minimum SLPs in the deepest range (&lt;930 hPa) are overpredicted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B: This overprediction of central pressure but underprediction of 10-m winds is also found in the northeast Pacific basin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as well as in the northwest Pacific basin and the Southern Ocean(D,F)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881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Comparing Fig. 5c to Fig. 6c, we can see that the large number of overpredicted storm intensity values shown in FV3_zc is greatly reduced in FV3_mp in the north-central Pacific basin.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wind–pressure relationship of FV3_mp is also better matched to the observation in Fig. 6c.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477953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northeast Pacific, the northwest Pacific and the north Indian Ocean, the number of most intense storms in FV3_mp are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fewer compared to the observations (Figs. 6b,d,e).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Nonetheless, the wind–pressure relationships in these areas are still quite close to the observations.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1119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A:the differences in the absolute error of maximum 10-m wind among the three sets of forecasts are not significant.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C: the GFS underpredicted TC intensities through 132h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FV3_zc overpredicted intensities </a:t>
            </a: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FV3_mp shows very small negative intensity biases compared to FV3_zc.</a:t>
            </a:r>
          </a:p>
          <a:p>
            <a:endParaRPr lang="en-US" altLang="zh-TW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D: FV3_mp shows the best intensity forecast performance of the three models and only a slight SLP bias during the 7-day forecasts</a:t>
            </a:r>
          </a:p>
          <a:p>
            <a:r>
              <a:rPr lang="zh-TW" alt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zh-TW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while both GFS and FV3_zc show a positive intensity bias with an increasing trend toward deeper pressures with increasing lead time.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DFE735D-B413-4128-BB7B-F565DBE2FAF9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75148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AD76080-DF95-4A26-81A3-2A2C46B8D7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2CD89A30-5A68-4260-B43B-E43363D96D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2D96356-5B58-4BF3-9ACC-A9BB0CDC40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F190C8-2313-4A01-8A48-216D22EE3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6FE4493-7692-40EB-9D3F-931A3707FE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80971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4C2D89E-47B3-4418-A3F4-3581B81374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ABC402D8-31E2-4174-8C48-3AF659F3F4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C160B649-86A9-4008-BCAA-73CAC2C007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EB9D816-25D8-459A-ACBF-E9BD05A0C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F8D0B81-5BE4-4A7E-BD69-B2A63C12E0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27845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F46734A6-BC27-4095-9EF0-5B9BB3FAEA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BBB8D5B4-73C4-4097-AC84-2322E7D9C5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4942AFB-8A75-43EB-96E2-67FBF195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B2DE6112-3576-4809-9933-0332B00DB8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4F300E8-F234-4461-B606-8441C86B44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68203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A579C87-4F5D-41C0-924B-EDCDAF570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4C10A48-BCFD-4623-9DC1-D1E0C340BE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1E3285-E2DE-4624-9262-06AF26E2D0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6F12162F-DEB3-448F-B911-CC080B124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37DA300-FDEF-4262-9A5F-1AEC552C1F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41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80E1051-6A7A-49CD-A822-B46BAD87A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D586DCF-EDEF-4A63-8804-F59C7626391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49DB03C-A9E1-4507-9194-F473B0EBB2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975F78B-A482-4935-B565-4F28C3667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B29A6D5C-3F90-4212-83AD-59780E86AA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380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6659A13-1175-47DA-8354-7EA430874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FFD4624-0050-460D-BEC1-EE8FD59FA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10EC391-AA2D-432C-90D6-259139F251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D4DD431F-6DC8-47E3-9BF7-559D08B81B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2370E777-2A69-4554-8A94-E2853623A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717A643-867F-46F5-9177-DFD06815C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807533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937B21D-2553-420C-8041-4E1091104B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041B875-BDDA-48A1-99DF-F020115F8D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76CDD754-0A0E-42AB-A4F9-923CC88EEC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4A9A9FBB-2B93-483B-AA79-5BED68A603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E0657986-5D60-4B74-AD9F-C61F88E238A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A067112B-7E90-4357-B8A7-76A650BE4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5502386F-4CA0-43A5-89E0-E4ABDC275F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9A8B7FD4-FA2D-4E91-BDB0-02DCFF67A2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288100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6ED20084-C894-478B-9570-CE9BE9496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0749E635-7D50-403D-BE38-A3EFF0FCB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0446961F-017E-421F-8DA4-31289C583B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95678ADD-776E-4616-B43D-BB5466D00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2151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C996C8D-D42D-403B-A760-5B1F3541A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5C345942-7248-4CF2-B13A-85D32535C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768A512D-6FC7-4451-8FFA-1AAAF361F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07909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BD43B49-D221-403F-A7D7-C9BAE6B93C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F2EB7D0-618C-4931-90E1-970BDAF413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F9E37B4-5FDB-44BD-B895-DBAC2F8BBD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E3A4CFBF-A2C6-45D7-AC75-844ADFB731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2DD128-7D52-4113-B756-4FCABB43A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E8DAB6B-B20D-43A3-AEAA-610B1A9DF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743220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CB3F3CC-D324-4A9C-8B10-21B787E0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FE8C9258-EB53-464B-8485-56B5AC4F03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D0CC2D4B-DD8B-4C94-8041-632E21E67A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F4557FE-5614-45DF-883B-D0C70F5111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1275F0F-3190-4DC4-987E-0A7D12EE2B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633C2D4B-D086-4983-80CC-2A69CBE2C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441553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FD456001-98A0-487C-A10A-6A1689603C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782E883-890C-4F00-BD8A-7F80671C17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B484B5F5-DA69-43A9-B8C1-3261F38E64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AA63B-1B7D-488A-8487-6546B2EA5EB6}" type="datetimeFigureOut">
              <a:rPr lang="zh-TW" altLang="en-US" smtClean="0"/>
              <a:t>2020/3/10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20C7375-27C9-4705-A264-BD277C4F66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AE8A88AD-DCCC-4AAC-B9D8-24195399F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9CE97D-E4EA-4FC0-938C-2D12A4E34FC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7206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1E8E62F-707D-4B98-850F-96D47DA1194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altLang="zh-TW" sz="4000" dirty="0"/>
              <a:t>Evaluation of Tropical Cyclone Forecasts in the Next Generation Global</a:t>
            </a:r>
            <a:br>
              <a:rPr lang="en-US" altLang="zh-TW" sz="4000" dirty="0"/>
            </a:br>
            <a:r>
              <a:rPr lang="en-US" altLang="zh-TW" sz="4000" dirty="0"/>
              <a:t>Prediction System</a:t>
            </a:r>
            <a:endParaRPr lang="zh-TW" altLang="en-US" sz="40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38EDAC4E-7BAE-4953-99FB-56B6052136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07756"/>
            <a:ext cx="9144000" cy="1655762"/>
          </a:xfrm>
        </p:spPr>
        <p:txBody>
          <a:bodyPr/>
          <a:lstStyle/>
          <a:p>
            <a:pPr algn="just"/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Chen, J.</a:t>
            </a:r>
            <a:r>
              <a:rPr lang="en-US" altLang="zh-TW" dirty="0">
                <a:solidFill>
                  <a:srgbClr val="000000"/>
                </a:solidFill>
                <a:cs typeface="新細明體" panose="02020500000000000000" pitchFamily="18" charset="-120"/>
              </a:rPr>
              <a:t>‐</a:t>
            </a: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H., S.</a:t>
            </a:r>
            <a:r>
              <a:rPr lang="en-US" altLang="zh-TW" dirty="0">
                <a:solidFill>
                  <a:srgbClr val="000000"/>
                </a:solidFill>
                <a:cs typeface="新細明體" panose="02020500000000000000" pitchFamily="18" charset="-120"/>
              </a:rPr>
              <a:t>‐</a:t>
            </a: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J. Lin, L. Zhou, X. Chen, S. Rees, M. Bender, and M. Morin, 2019: Evaluation of tropical cyclone forecasts in the next</a:t>
            </a:r>
            <a:r>
              <a:rPr lang="en-US" altLang="zh-TW" dirty="0">
                <a:solidFill>
                  <a:srgbClr val="000000"/>
                </a:solidFill>
                <a:cs typeface="新細明體" panose="02020500000000000000" pitchFamily="18" charset="-120"/>
              </a:rPr>
              <a:t>‐</a:t>
            </a: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generation global prediction system. </a:t>
            </a:r>
            <a:r>
              <a:rPr lang="en-US" altLang="zh-TW" i="1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Mon. Wea. Rev.,</a:t>
            </a: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 1</a:t>
            </a:r>
            <a:r>
              <a:rPr lang="en-US" altLang="zh-TW" b="1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47</a:t>
            </a:r>
            <a:r>
              <a:rPr lang="en-US" altLang="zh-TW" dirty="0">
                <a:solidFill>
                  <a:srgbClr val="000000"/>
                </a:solidFill>
                <a:ea typeface="新細明體" panose="02020500000000000000" pitchFamily="18" charset="-120"/>
                <a:cs typeface="Times New Roman" panose="02020603050405020304" pitchFamily="18" charset="0"/>
              </a:rPr>
              <a:t>, 3409–3428.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056675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群組 4">
            <a:extLst>
              <a:ext uri="{FF2B5EF4-FFF2-40B4-BE49-F238E27FC236}">
                <a16:creationId xmlns:a16="http://schemas.microsoft.com/office/drawing/2014/main" id="{922C55C7-87F1-4582-B00F-29C2D7C51A83}"/>
              </a:ext>
            </a:extLst>
          </p:cNvPr>
          <p:cNvGrpSpPr/>
          <p:nvPr/>
        </p:nvGrpSpPr>
        <p:grpSpPr>
          <a:xfrm>
            <a:off x="1388209" y="903213"/>
            <a:ext cx="9306155" cy="3371054"/>
            <a:chOff x="244374" y="2384854"/>
            <a:chExt cx="5663879" cy="2051679"/>
          </a:xfrm>
        </p:grpSpPr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9159D93A-F6A4-4850-89BF-9DEBB792C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2793" r="50000" b="35308"/>
            <a:stretch/>
          </p:blipFill>
          <p:spPr>
            <a:xfrm>
              <a:off x="3074333" y="2384854"/>
              <a:ext cx="2833920" cy="2051679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70576E9F-9848-43EE-A434-2E40DBE4958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1500" r="50000" b="38583"/>
            <a:stretch/>
          </p:blipFill>
          <p:spPr>
            <a:xfrm>
              <a:off x="244374" y="2384854"/>
              <a:ext cx="2829958" cy="2051679"/>
            </a:xfrm>
            <a:prstGeom prst="rect">
              <a:avLst/>
            </a:prstGeom>
          </p:spPr>
        </p:pic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30B521B1-258C-4FF1-9EE7-AC850567A7DF}"/>
              </a:ext>
            </a:extLst>
          </p:cNvPr>
          <p:cNvSpPr/>
          <p:nvPr/>
        </p:nvSpPr>
        <p:spPr>
          <a:xfrm>
            <a:off x="1330242" y="4754458"/>
            <a:ext cx="94155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large number of overpredicted storm intensity values shown in FV3_zc is greatly reduced in FV3_mp in the north-central Pacific basin.</a:t>
            </a:r>
          </a:p>
          <a:p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wind–pressure relationship of FV3_mp is also better matched to the observation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326430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群組 9">
            <a:extLst>
              <a:ext uri="{FF2B5EF4-FFF2-40B4-BE49-F238E27FC236}">
                <a16:creationId xmlns:a16="http://schemas.microsoft.com/office/drawing/2014/main" id="{AD801A2C-8BDA-4C3F-BC17-9F97DF0D00B3}"/>
              </a:ext>
            </a:extLst>
          </p:cNvPr>
          <p:cNvGrpSpPr/>
          <p:nvPr/>
        </p:nvGrpSpPr>
        <p:grpSpPr>
          <a:xfrm>
            <a:off x="593481" y="6294"/>
            <a:ext cx="6146800" cy="6851706"/>
            <a:chOff x="3316844" y="6294"/>
            <a:chExt cx="6146800" cy="6851706"/>
          </a:xfrm>
        </p:grpSpPr>
        <p:grpSp>
          <p:nvGrpSpPr>
            <p:cNvPr id="9" name="群組 8">
              <a:extLst>
                <a:ext uri="{FF2B5EF4-FFF2-40B4-BE49-F238E27FC236}">
                  <a16:creationId xmlns:a16="http://schemas.microsoft.com/office/drawing/2014/main" id="{781990F5-93FF-4A66-AFB7-A92C23DDE108}"/>
                </a:ext>
              </a:extLst>
            </p:cNvPr>
            <p:cNvGrpSpPr/>
            <p:nvPr/>
          </p:nvGrpSpPr>
          <p:grpSpPr>
            <a:xfrm>
              <a:off x="3316844" y="6294"/>
              <a:ext cx="3073400" cy="6851706"/>
              <a:chOff x="2959100" y="-12700"/>
              <a:chExt cx="2842658" cy="6337300"/>
            </a:xfrm>
          </p:grpSpPr>
          <p:pic>
            <p:nvPicPr>
              <p:cNvPr id="2" name="圖片 1">
                <a:extLst>
                  <a:ext uri="{FF2B5EF4-FFF2-40B4-BE49-F238E27FC236}">
                    <a16:creationId xmlns:a16="http://schemas.microsoft.com/office/drawing/2014/main" id="{06B90E22-5797-41C0-B519-4D2C5B6B549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775" b="38148"/>
              <a:stretch/>
            </p:blipFill>
            <p:spPr>
              <a:xfrm>
                <a:off x="2959100" y="-12700"/>
                <a:ext cx="2842658" cy="4241800"/>
              </a:xfrm>
              <a:prstGeom prst="rect">
                <a:avLst/>
              </a:prstGeom>
            </p:spPr>
          </p:pic>
          <p:pic>
            <p:nvPicPr>
              <p:cNvPr id="5" name="圖片 4">
                <a:extLst>
                  <a:ext uri="{FF2B5EF4-FFF2-40B4-BE49-F238E27FC236}">
                    <a16:creationId xmlns:a16="http://schemas.microsoft.com/office/drawing/2014/main" id="{758A6937-7B92-43D2-81CF-3DDC9890027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61482" r="49775" b="7963"/>
              <a:stretch/>
            </p:blipFill>
            <p:spPr>
              <a:xfrm>
                <a:off x="2959100" y="4229100"/>
                <a:ext cx="2842658" cy="2095500"/>
              </a:xfrm>
              <a:prstGeom prst="rect">
                <a:avLst/>
              </a:prstGeom>
            </p:spPr>
          </p:pic>
        </p:grpSp>
        <p:grpSp>
          <p:nvGrpSpPr>
            <p:cNvPr id="8" name="群組 7">
              <a:extLst>
                <a:ext uri="{FF2B5EF4-FFF2-40B4-BE49-F238E27FC236}">
                  <a16:creationId xmlns:a16="http://schemas.microsoft.com/office/drawing/2014/main" id="{8A10D267-A328-473F-8D2A-5E1E6BD1D4E1}"/>
                </a:ext>
              </a:extLst>
            </p:cNvPr>
            <p:cNvGrpSpPr/>
            <p:nvPr/>
          </p:nvGrpSpPr>
          <p:grpSpPr>
            <a:xfrm>
              <a:off x="6390244" y="88900"/>
              <a:ext cx="3073400" cy="6680200"/>
              <a:chOff x="9118600" y="76200"/>
              <a:chExt cx="3073400" cy="6680200"/>
            </a:xfrm>
          </p:grpSpPr>
          <p:pic>
            <p:nvPicPr>
              <p:cNvPr id="4" name="圖片 3">
                <a:extLst>
                  <a:ext uri="{FF2B5EF4-FFF2-40B4-BE49-F238E27FC236}">
                    <a16:creationId xmlns:a16="http://schemas.microsoft.com/office/drawing/2014/main" id="{D9F5012F-95FF-4966-B167-B8FCB8AA162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49144" b="35000"/>
              <a:stretch/>
            </p:blipFill>
            <p:spPr>
              <a:xfrm>
                <a:off x="9118600" y="76200"/>
                <a:ext cx="3073400" cy="4457700"/>
              </a:xfrm>
              <a:prstGeom prst="rect">
                <a:avLst/>
              </a:prstGeom>
            </p:spPr>
          </p:pic>
          <p:pic>
            <p:nvPicPr>
              <p:cNvPr id="7" name="圖片 6">
                <a:extLst>
                  <a:ext uri="{FF2B5EF4-FFF2-40B4-BE49-F238E27FC236}">
                    <a16:creationId xmlns:a16="http://schemas.microsoft.com/office/drawing/2014/main" id="{C6F3B2B0-AAC6-4FDF-B6F6-944EC1CE38F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-872" t="64909" r="50016" b="2684"/>
              <a:stretch/>
            </p:blipFill>
            <p:spPr>
              <a:xfrm>
                <a:off x="9118600" y="4533900"/>
                <a:ext cx="3073400" cy="2222500"/>
              </a:xfrm>
              <a:prstGeom prst="rect">
                <a:avLst/>
              </a:prstGeom>
            </p:spPr>
          </p:pic>
        </p:grpSp>
      </p:grpSp>
      <p:sp>
        <p:nvSpPr>
          <p:cNvPr id="14" name="矩形 13">
            <a:extLst>
              <a:ext uri="{FF2B5EF4-FFF2-40B4-BE49-F238E27FC236}">
                <a16:creationId xmlns:a16="http://schemas.microsoft.com/office/drawing/2014/main" id="{C6046E74-3EC3-4D04-AD4C-4CFB6A234921}"/>
              </a:ext>
            </a:extLst>
          </p:cNvPr>
          <p:cNvSpPr/>
          <p:nvPr/>
        </p:nvSpPr>
        <p:spPr>
          <a:xfrm>
            <a:off x="6932141" y="491150"/>
            <a:ext cx="509475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/>
              <a:t>FV3_mp:</a:t>
            </a:r>
          </a:p>
          <a:p>
            <a:pPr algn="just"/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–"/>
            </a:pPr>
            <a:r>
              <a:rPr lang="en-US" altLang="zh-TW" dirty="0"/>
              <a:t>the large number of overpredicted storm intensity values is reduced</a:t>
            </a:r>
          </a:p>
          <a:p>
            <a:pPr marL="285750" indent="-285750" algn="just">
              <a:buFont typeface="Arial" panose="020B0604020202020204" pitchFamily="34" charset="0"/>
              <a:buChar char="–"/>
            </a:pPr>
            <a:endParaRPr lang="en-US" altLang="zh-TW" dirty="0"/>
          </a:p>
          <a:p>
            <a:pPr marL="285750" indent="-285750" algn="just">
              <a:buFont typeface="Arial" panose="020B0604020202020204" pitchFamily="34" charset="0"/>
              <a:buChar char="–"/>
            </a:pPr>
            <a:r>
              <a:rPr lang="en-US" altLang="zh-TW" dirty="0"/>
              <a:t>wind–pressure relationship is also better matched to the observation</a:t>
            </a:r>
          </a:p>
          <a:p>
            <a:pPr marL="285750" indent="-285750" algn="just">
              <a:buFont typeface="Arial" panose="020B0604020202020204" pitchFamily="34" charset="0"/>
              <a:buChar char="–"/>
            </a:pPr>
            <a:endParaRPr lang="en-US" altLang="zh-TW" dirty="0"/>
          </a:p>
          <a:p>
            <a:pPr marL="285750" indent="-285750" algn="just">
              <a:buFont typeface="Arial" panose="020B0604020202020204" pitchFamily="34" charset="0"/>
              <a:buChar char="–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84571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D4CDC8D4-4B63-43A9-85A3-ED8DC1B9BA12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151"/>
          <a:stretch/>
        </p:blipFill>
        <p:spPr>
          <a:xfrm>
            <a:off x="2016037" y="149832"/>
            <a:ext cx="8159926" cy="5040006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CAB3CC8A-AA06-4F6E-8C22-D6CE9EDC33F7}"/>
              </a:ext>
            </a:extLst>
          </p:cNvPr>
          <p:cNvSpPr/>
          <p:nvPr/>
        </p:nvSpPr>
        <p:spPr>
          <a:xfrm>
            <a:off x="1440427" y="5569623"/>
            <a:ext cx="93111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the main benefit of replacing the Zhao–</a:t>
            </a:r>
            <a:r>
              <a:rPr lang="en-US" altLang="zh-TW" dirty="0" err="1"/>
              <a:t>Carr</a:t>
            </a:r>
            <a:r>
              <a:rPr lang="en-US" altLang="zh-TW" dirty="0"/>
              <a:t> scheme with the GFDL microphysics scheme is the improvement in </a:t>
            </a:r>
            <a:r>
              <a:rPr lang="en-US" altLang="zh-TW" dirty="0">
                <a:solidFill>
                  <a:srgbClr val="C00000"/>
                </a:solidFill>
              </a:rPr>
              <a:t>intensity prediction</a:t>
            </a:r>
            <a:r>
              <a:rPr lang="en-US" altLang="zh-TW" dirty="0"/>
              <a:t> rather than track prediction.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517576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D842B2E-A4D2-483E-85FE-0E687C25C18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4"/>
          <a:stretch/>
        </p:blipFill>
        <p:spPr>
          <a:xfrm>
            <a:off x="2416265" y="1990911"/>
            <a:ext cx="7359467" cy="2115922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507A9B11-77ED-452F-B9ED-EB6B09CFD95E}"/>
              </a:ext>
            </a:extLst>
          </p:cNvPr>
          <p:cNvSpPr/>
          <p:nvPr/>
        </p:nvSpPr>
        <p:spPr>
          <a:xfrm>
            <a:off x="641682" y="4306222"/>
            <a:ext cx="10908631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observed TC genesis times are based on the first tropical depression (TD) record in the ATCF best track data.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hit event: 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altLang="zh-TW" dirty="0"/>
              <a:t>the maximum time difference of model genesis and observed genesis is set to 72 h.</a:t>
            </a:r>
            <a:r>
              <a:rPr lang="zh-TW" altLang="en-US" dirty="0"/>
              <a:t> </a:t>
            </a:r>
            <a:r>
              <a:rPr lang="en-US" altLang="zh-TW" dirty="0"/>
              <a:t>(DOM) 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r>
              <a:rPr lang="en-US" altLang="zh-TW" dirty="0"/>
              <a:t>The distance of model and observed storms needs to be within a 5</a:t>
            </a:r>
            <a:r>
              <a:rPr lang="zh-TW" altLang="en-US" baseline="30000" dirty="0"/>
              <a:t>。</a:t>
            </a:r>
            <a:r>
              <a:rPr lang="en-US" altLang="zh-TW" dirty="0"/>
              <a:t> by 5</a:t>
            </a:r>
            <a:r>
              <a:rPr lang="zh-TW" altLang="en-US" baseline="30000" dirty="0"/>
              <a:t>。</a:t>
            </a:r>
            <a:r>
              <a:rPr lang="en-US" altLang="zh-TW" dirty="0"/>
              <a:t> box centered at the observed storm at their first matched time.</a:t>
            </a:r>
          </a:p>
          <a:p>
            <a:pPr marL="742950" lvl="1" indent="-285750">
              <a:buFont typeface="Arial" panose="020B0604020202020204" pitchFamily="34" charset="0"/>
              <a:buChar char="–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ADADEE6B-9098-4488-9876-02EC37DC3F97}"/>
              </a:ext>
            </a:extLst>
          </p:cNvPr>
          <p:cNvSpPr/>
          <p:nvPr/>
        </p:nvSpPr>
        <p:spPr>
          <a:xfrm>
            <a:off x="218304" y="259756"/>
            <a:ext cx="321953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AdvPSTIM10-B"/>
              </a:rPr>
              <a:t>TC genesis forecasts in </a:t>
            </a:r>
            <a:r>
              <a:rPr lang="en-US" altLang="zh-TW" sz="2000" b="1" dirty="0" err="1">
                <a:solidFill>
                  <a:srgbClr val="C00000"/>
                </a:solidFill>
                <a:latin typeface="AdvPSTIM10-B"/>
              </a:rPr>
              <a:t>fvGFS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5D2E1C45-A202-493B-9A49-B68A147FD62E}"/>
              </a:ext>
            </a:extLst>
          </p:cNvPr>
          <p:cNvSpPr/>
          <p:nvPr/>
        </p:nvSpPr>
        <p:spPr>
          <a:xfrm>
            <a:off x="3554628" y="468333"/>
            <a:ext cx="86373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0070C0"/>
                </a:solidFill>
              </a:rPr>
              <a:t>OLT:</a:t>
            </a:r>
            <a:r>
              <a:rPr lang="en-US" altLang="zh-TW" dirty="0"/>
              <a:t> the difference in time between the forecast initial time and the time at which observed genesis occurs.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rgbClr val="C00000"/>
                </a:solidFill>
              </a:rPr>
              <a:t>MLT: </a:t>
            </a:r>
            <a:r>
              <a:rPr lang="en-US" altLang="zh-TW" dirty="0"/>
              <a:t>the time span from the model initial time to the model-predicted genesis lead time.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solidFill>
                  <a:schemeClr val="accent6"/>
                </a:solidFill>
              </a:rPr>
              <a:t>DMO: </a:t>
            </a:r>
            <a:r>
              <a:rPr lang="en-US" altLang="zh-TW" dirty="0"/>
              <a:t>The differences between the MLT and OLT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8AF1733B-3FCF-4F3B-835B-88C2B1183440}"/>
              </a:ext>
            </a:extLst>
          </p:cNvPr>
          <p:cNvSpPr/>
          <p:nvPr/>
        </p:nvSpPr>
        <p:spPr>
          <a:xfrm>
            <a:off x="641684" y="6066501"/>
            <a:ext cx="86764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false alarm: </a:t>
            </a:r>
            <a:r>
              <a:rPr lang="en-US" altLang="zh-TW" dirty="0"/>
              <a:t>Model genesis storms which do not have tracks that match to observed TCs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b="1" dirty="0"/>
              <a:t>total genesis events: </a:t>
            </a:r>
            <a:r>
              <a:rPr lang="en-US" altLang="zh-TW" dirty="0"/>
              <a:t>hit events + false alarms </a:t>
            </a:r>
          </a:p>
        </p:txBody>
      </p:sp>
    </p:spTree>
    <p:extLst>
      <p:ext uri="{BB962C8B-B14F-4D97-AF65-F5344CB8AC3E}">
        <p14:creationId xmlns:p14="http://schemas.microsoft.com/office/powerpoint/2010/main" val="42755304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>
            <a:extLst>
              <a:ext uri="{FF2B5EF4-FFF2-40B4-BE49-F238E27FC236}">
                <a16:creationId xmlns:a16="http://schemas.microsoft.com/office/drawing/2014/main" id="{F504C835-4474-4725-84C0-9ABE9F149165}"/>
              </a:ext>
            </a:extLst>
          </p:cNvPr>
          <p:cNvGrpSpPr/>
          <p:nvPr/>
        </p:nvGrpSpPr>
        <p:grpSpPr>
          <a:xfrm>
            <a:off x="5473452" y="721895"/>
            <a:ext cx="6253274" cy="5000852"/>
            <a:chOff x="3818230" y="1352380"/>
            <a:chExt cx="5229619" cy="4156418"/>
          </a:xfrm>
        </p:grpSpPr>
        <p:pic>
          <p:nvPicPr>
            <p:cNvPr id="6" name="圖片 5">
              <a:extLst>
                <a:ext uri="{FF2B5EF4-FFF2-40B4-BE49-F238E27FC236}">
                  <a16:creationId xmlns:a16="http://schemas.microsoft.com/office/drawing/2014/main" id="{163FFBE3-FCF5-4F09-A70D-930B4D078D5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1" t="73725" r="25387" b="19518"/>
            <a:stretch/>
          </p:blipFill>
          <p:spPr>
            <a:xfrm>
              <a:off x="4267302" y="5155872"/>
              <a:ext cx="4780547" cy="352926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A3939820-D1C4-4A31-B64F-786B907658C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0618" b="25797"/>
            <a:stretch/>
          </p:blipFill>
          <p:spPr>
            <a:xfrm>
              <a:off x="3818230" y="1352380"/>
              <a:ext cx="5229517" cy="3875939"/>
            </a:xfrm>
            <a:prstGeom prst="rect">
              <a:avLst/>
            </a:prstGeom>
          </p:spPr>
        </p:pic>
      </p:grpSp>
      <p:sp>
        <p:nvSpPr>
          <p:cNvPr id="7" name="文字方塊 6">
            <a:extLst>
              <a:ext uri="{FF2B5EF4-FFF2-40B4-BE49-F238E27FC236}">
                <a16:creationId xmlns:a16="http://schemas.microsoft.com/office/drawing/2014/main" id="{9782ECF3-3012-4368-B29E-604473F234DC}"/>
              </a:ext>
            </a:extLst>
          </p:cNvPr>
          <p:cNvSpPr txBox="1"/>
          <p:nvPr/>
        </p:nvSpPr>
        <p:spPr>
          <a:xfrm>
            <a:off x="5599362" y="5920455"/>
            <a:ext cx="6127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Lines: hit events</a:t>
            </a:r>
          </a:p>
          <a:p>
            <a:r>
              <a:rPr lang="en-US" altLang="zh-TW" dirty="0"/>
              <a:t>Bars: ratios of model hits to total observed genesis events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2F0B9966-C64C-419B-80C4-B87CB8938760}"/>
              </a:ext>
            </a:extLst>
          </p:cNvPr>
          <p:cNvSpPr/>
          <p:nvPr/>
        </p:nvSpPr>
        <p:spPr>
          <a:xfrm>
            <a:off x="128685" y="1674674"/>
            <a:ext cx="563061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dvPSTIM10-R"/>
              </a:rPr>
              <a:t>Both FV3_zc and FV3_mp show more hit events and higher hit ratios than GFS over the globe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AdvPSTIM10-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FV3_mp shows the highest hit ratio in the five regions but not in the north-central Pacific basin, where the GFS performs the best.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21265874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群組 3">
            <a:extLst>
              <a:ext uri="{FF2B5EF4-FFF2-40B4-BE49-F238E27FC236}">
                <a16:creationId xmlns:a16="http://schemas.microsoft.com/office/drawing/2014/main" id="{B5EA4FF1-89AD-446F-BF62-EB1DB5D48BD5}"/>
              </a:ext>
            </a:extLst>
          </p:cNvPr>
          <p:cNvGrpSpPr/>
          <p:nvPr/>
        </p:nvGrpSpPr>
        <p:grpSpPr>
          <a:xfrm>
            <a:off x="4367315" y="1123460"/>
            <a:ext cx="6152443" cy="4611080"/>
            <a:chOff x="5451309" y="817262"/>
            <a:chExt cx="6152443" cy="4611080"/>
          </a:xfrm>
        </p:grpSpPr>
        <p:pic>
          <p:nvPicPr>
            <p:cNvPr id="2" name="圖片 1">
              <a:extLst>
                <a:ext uri="{FF2B5EF4-FFF2-40B4-BE49-F238E27FC236}">
                  <a16:creationId xmlns:a16="http://schemas.microsoft.com/office/drawing/2014/main" id="{C1FAC260-2DCE-4694-B3B6-3206AFC2926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0" b="25969"/>
            <a:stretch/>
          </p:blipFill>
          <p:spPr>
            <a:xfrm>
              <a:off x="5451309" y="817262"/>
              <a:ext cx="5716299" cy="4186452"/>
            </a:xfrm>
            <a:prstGeom prst="rect">
              <a:avLst/>
            </a:prstGeom>
          </p:spPr>
        </p:pic>
        <p:pic>
          <p:nvPicPr>
            <p:cNvPr id="3" name="圖片 2">
              <a:extLst>
                <a:ext uri="{FF2B5EF4-FFF2-40B4-BE49-F238E27FC236}">
                  <a16:creationId xmlns:a16="http://schemas.microsoft.com/office/drawing/2014/main" id="{E3CBCE1D-91BE-4FCA-9763-500B154D1B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471" t="73725" r="25387" b="19518"/>
            <a:stretch/>
          </p:blipFill>
          <p:spPr>
            <a:xfrm>
              <a:off x="5887452" y="5003714"/>
              <a:ext cx="5716300" cy="424628"/>
            </a:xfrm>
            <a:prstGeom prst="rect">
              <a:avLst/>
            </a:prstGeom>
          </p:spPr>
        </p:pic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F9986719-3D15-47CA-BED9-35F7787B2BD1}"/>
              </a:ext>
            </a:extLst>
          </p:cNvPr>
          <p:cNvSpPr/>
          <p:nvPr/>
        </p:nvSpPr>
        <p:spPr>
          <a:xfrm>
            <a:off x="336884" y="1224922"/>
            <a:ext cx="403043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dvPSTIM10-R"/>
              </a:rPr>
              <a:t>GFS forecasts show more false alarms in east Pacific basin  than forecasts from the two </a:t>
            </a:r>
            <a:r>
              <a:rPr lang="en-US" altLang="zh-TW" dirty="0" err="1">
                <a:latin typeface="AdvPSTIM10-R"/>
              </a:rPr>
              <a:t>fvGFS</a:t>
            </a:r>
            <a:r>
              <a:rPr lang="en-US" altLang="zh-TW" dirty="0">
                <a:latin typeface="AdvPSTIM10-R"/>
              </a:rPr>
              <a:t> versions.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zh-TW" dirty="0">
              <a:latin typeface="AdvPSTIM10-R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hit ratio of FV3_mp is 2 times larger than that of GFS, which can be explained by the false alarm results.</a:t>
            </a:r>
            <a:endParaRPr lang="zh-TW" alt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9349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DDEEA48-0FAC-4B73-8A63-BDEA715E98E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284"/>
          <a:stretch/>
        </p:blipFill>
        <p:spPr>
          <a:xfrm>
            <a:off x="4860828" y="59266"/>
            <a:ext cx="7126818" cy="6739467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975349DB-C4CB-4183-B3D7-F886E9A268B2}"/>
              </a:ext>
            </a:extLst>
          </p:cNvPr>
          <p:cNvSpPr/>
          <p:nvPr/>
        </p:nvSpPr>
        <p:spPr>
          <a:xfrm>
            <a:off x="204354" y="5289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latin typeface="AdvPSTIM10-R"/>
              </a:rPr>
              <a:t>Lines: </a:t>
            </a:r>
            <a:r>
              <a:rPr lang="en-US" altLang="zh-TW" dirty="0">
                <a:latin typeface="AdvPSTIM10-R"/>
              </a:rPr>
              <a:t>monthly numbers of total genesis events </a:t>
            </a:r>
          </a:p>
          <a:p>
            <a:r>
              <a:rPr lang="en-US" altLang="zh-TW" b="1" dirty="0">
                <a:latin typeface="AdvPSTIM10-R"/>
              </a:rPr>
              <a:t>Bars: </a:t>
            </a:r>
            <a:r>
              <a:rPr lang="en-US" altLang="zh-TW" dirty="0">
                <a:latin typeface="AdvPSTIM10-R"/>
              </a:rPr>
              <a:t>ratios of hit events to total genesis events 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8836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5BCE2F6-BFC6-4A4F-A350-69EE138D8C6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52" y="2519235"/>
            <a:ext cx="7849695" cy="181952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91650E62-C4BA-4BCD-BE43-D1DF9B64C725}"/>
              </a:ext>
            </a:extLst>
          </p:cNvPr>
          <p:cNvSpPr/>
          <p:nvPr/>
        </p:nvSpPr>
        <p:spPr>
          <a:xfrm>
            <a:off x="2005262" y="1549751"/>
            <a:ext cx="930442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dvPSTIM10-R"/>
              </a:rPr>
              <a:t>the numbers of observed TCs</a:t>
            </a:r>
            <a:r>
              <a:rPr lang="zh-TW" altLang="en-US" b="1" dirty="0">
                <a:latin typeface="AdvPSTIM10-R"/>
              </a:rPr>
              <a:t> </a:t>
            </a:r>
            <a:r>
              <a:rPr lang="en-US" altLang="zh-TW" b="1" dirty="0">
                <a:latin typeface="AdvPSTIM10-R"/>
              </a:rPr>
              <a:t>and numbers of missed TCs for the genesis forecasts</a:t>
            </a:r>
            <a:endParaRPr lang="zh-TW" altLang="en-US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0D20BF0-FA45-4E6E-8588-234953B34A53}"/>
              </a:ext>
            </a:extLst>
          </p:cNvPr>
          <p:cNvSpPr/>
          <p:nvPr/>
        </p:nvSpPr>
        <p:spPr>
          <a:xfrm>
            <a:off x="2005262" y="4938916"/>
            <a:ext cx="86948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Both </a:t>
            </a:r>
            <a:r>
              <a:rPr lang="en-US" altLang="zh-TW" dirty="0" err="1"/>
              <a:t>fvGFS</a:t>
            </a:r>
            <a:r>
              <a:rPr lang="en-US" altLang="zh-TW" dirty="0"/>
              <a:t> forecasts showed improvement in the three North Pacific basins, but missed 1 TC genesis in the North Atlantic basin.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097660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112826A4-5934-4FB3-9867-56B88CF8524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606" y="1536299"/>
            <a:ext cx="8294787" cy="3785401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1E8E8D4D-F236-4F64-88B4-8DA7B795E131}"/>
              </a:ext>
            </a:extLst>
          </p:cNvPr>
          <p:cNvSpPr/>
          <p:nvPr/>
        </p:nvSpPr>
        <p:spPr>
          <a:xfrm>
            <a:off x="1556558" y="773850"/>
            <a:ext cx="922373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b="1" dirty="0">
                <a:latin typeface="AdvPSTIM10-R"/>
              </a:rPr>
              <a:t>miss ratio: </a:t>
            </a:r>
            <a:r>
              <a:rPr lang="en-US" altLang="zh-TW" dirty="0"/>
              <a:t>the ratio of number of missing cases to the number of expected genesis observations</a:t>
            </a:r>
            <a:endParaRPr lang="zh-TW" altLang="en-US" sz="2000" b="1" dirty="0"/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047CFFFC-9BD4-48E4-8E87-AA8C0220DF46}"/>
              </a:ext>
            </a:extLst>
          </p:cNvPr>
          <p:cNvSpPr/>
          <p:nvPr/>
        </p:nvSpPr>
        <p:spPr>
          <a:xfrm>
            <a:off x="1556558" y="5499373"/>
            <a:ext cx="5134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GFS shows the highest miss ratio in all basins</a:t>
            </a:r>
          </a:p>
        </p:txBody>
      </p:sp>
    </p:spTree>
    <p:extLst>
      <p:ext uri="{BB962C8B-B14F-4D97-AF65-F5344CB8AC3E}">
        <p14:creationId xmlns:p14="http://schemas.microsoft.com/office/powerpoint/2010/main" val="2388651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0B1054-AC49-4CEC-BF28-D74E28B09F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0144" y="456633"/>
            <a:ext cx="5825393" cy="5021404"/>
          </a:xfrm>
          <a:prstGeom prst="rect">
            <a:avLst/>
          </a:prstGeom>
        </p:spPr>
      </p:pic>
      <p:pic>
        <p:nvPicPr>
          <p:cNvPr id="4" name="圖片 3">
            <a:extLst>
              <a:ext uri="{FF2B5EF4-FFF2-40B4-BE49-F238E27FC236}">
                <a16:creationId xmlns:a16="http://schemas.microsoft.com/office/drawing/2014/main" id="{E45030BF-BCDF-4AC4-A92E-414AC10C8C7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4"/>
          <a:stretch/>
        </p:blipFill>
        <p:spPr>
          <a:xfrm>
            <a:off x="176463" y="307343"/>
            <a:ext cx="5710989" cy="1641968"/>
          </a:xfrm>
          <a:prstGeom prst="rect">
            <a:avLst/>
          </a:prstGeom>
        </p:spPr>
      </p:pic>
      <p:sp>
        <p:nvSpPr>
          <p:cNvPr id="5" name="矩形 4">
            <a:extLst>
              <a:ext uri="{FF2B5EF4-FFF2-40B4-BE49-F238E27FC236}">
                <a16:creationId xmlns:a16="http://schemas.microsoft.com/office/drawing/2014/main" id="{371D3C37-F87A-40B1-A7AF-C203080CC624}"/>
              </a:ext>
            </a:extLst>
          </p:cNvPr>
          <p:cNvSpPr/>
          <p:nvPr/>
        </p:nvSpPr>
        <p:spPr>
          <a:xfrm>
            <a:off x="6585520" y="18147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>
                <a:latin typeface="AdvPSTIM10-R"/>
              </a:rPr>
              <a:t>mean values of the maximum OLT of all observed TCs</a:t>
            </a:r>
            <a:endParaRPr lang="zh-TW" altLang="en-US" b="1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534EE87-7D04-4F30-A983-ADC1ADBEDD3D}"/>
              </a:ext>
            </a:extLst>
          </p:cNvPr>
          <p:cNvSpPr/>
          <p:nvPr/>
        </p:nvSpPr>
        <p:spPr>
          <a:xfrm>
            <a:off x="649468" y="2151789"/>
            <a:ext cx="5237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>
                <a:latin typeface="AdvPSTIM10-R"/>
              </a:rPr>
              <a:t>If a model shows longer OLT, that means it can correctly predict TC genesis earlier than other models.</a:t>
            </a:r>
            <a:endParaRPr lang="zh-TW" altLang="en-US" dirty="0"/>
          </a:p>
        </p:txBody>
      </p:sp>
      <p:pic>
        <p:nvPicPr>
          <p:cNvPr id="6" name="圖片 5">
            <a:extLst>
              <a:ext uri="{FF2B5EF4-FFF2-40B4-BE49-F238E27FC236}">
                <a16:creationId xmlns:a16="http://schemas.microsoft.com/office/drawing/2014/main" id="{F313D0D5-A922-411E-9838-5920824A662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63"/>
          <a:stretch/>
        </p:blipFill>
        <p:spPr>
          <a:xfrm>
            <a:off x="474373" y="4135535"/>
            <a:ext cx="5413079" cy="2535873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4B635117-5676-438C-B462-478F6EB1945A}"/>
              </a:ext>
            </a:extLst>
          </p:cNvPr>
          <p:cNvSpPr/>
          <p:nvPr/>
        </p:nvSpPr>
        <p:spPr>
          <a:xfrm>
            <a:off x="215514" y="3143662"/>
            <a:ext cx="59746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b="1" dirty="0">
                <a:latin typeface="AdvPSTIM10-R"/>
              </a:rPr>
              <a:t>The Mann–Whitney </a:t>
            </a:r>
            <a:r>
              <a:rPr lang="en-US" altLang="zh-TW" b="1" dirty="0">
                <a:latin typeface="AdvPSTIM10-I"/>
              </a:rPr>
              <a:t>U </a:t>
            </a:r>
            <a:r>
              <a:rPr lang="en-US" altLang="zh-TW" b="1" dirty="0">
                <a:latin typeface="AdvPSTIM10-R"/>
              </a:rPr>
              <a:t>test is applied to test the significance between the OLTs from any of the two forecasts</a:t>
            </a:r>
            <a:endParaRPr lang="zh-TW" altLang="en-US" b="1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E078CCE-CC56-4801-86DD-CFFE7752708A}"/>
              </a:ext>
            </a:extLst>
          </p:cNvPr>
          <p:cNvSpPr/>
          <p:nvPr/>
        </p:nvSpPr>
        <p:spPr>
          <a:xfrm>
            <a:off x="5795348" y="6032035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AdvPSTIM10-R"/>
              </a:rPr>
              <a:t>statistically significant (</a:t>
            </a:r>
            <a:r>
              <a:rPr lang="en-US" altLang="zh-TW" dirty="0">
                <a:latin typeface="AdvPSTIM10-I"/>
              </a:rPr>
              <a:t>p </a:t>
            </a:r>
            <a:r>
              <a:rPr lang="en-US" altLang="zh-TW" dirty="0">
                <a:latin typeface="AdvPSTIM10-R"/>
              </a:rPr>
              <a:t>value </a:t>
            </a:r>
            <a:r>
              <a:rPr lang="en-US" altLang="zh-TW" dirty="0">
                <a:latin typeface="AdvPS586B"/>
              </a:rPr>
              <a:t>&lt; </a:t>
            </a:r>
            <a:r>
              <a:rPr lang="en-US" altLang="zh-TW" dirty="0">
                <a:latin typeface="AdvPSTIM10-R"/>
              </a:rPr>
              <a:t>0.05,two tailed)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2803380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9DACB6D-74F9-4250-BEFB-235A8033F9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72878D-0E64-4C7E-AA19-EB0914BAF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investigating the performance of global TC forecasts in </a:t>
            </a:r>
            <a:r>
              <a:rPr lang="en-US" altLang="zh-TW" dirty="0" err="1"/>
              <a:t>fvGFS</a:t>
            </a:r>
            <a:r>
              <a:rPr lang="en-US" altLang="zh-TW" dirty="0"/>
              <a:t> based on 363 cases of 10-day forecasts in 2015.</a:t>
            </a:r>
          </a:p>
          <a:p>
            <a:endParaRPr lang="en-US" altLang="zh-TW" dirty="0"/>
          </a:p>
          <a:p>
            <a:r>
              <a:rPr lang="en-US" altLang="zh-TW" dirty="0"/>
              <a:t>Verification: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zh-TW" dirty="0"/>
              <a:t>TC track,  intensity forecast errors, genesis forecasts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374676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CCC5F5F6-57FE-4FA7-8331-2DAF8FFC21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565"/>
          <a:stretch/>
        </p:blipFill>
        <p:spPr>
          <a:xfrm>
            <a:off x="3260801" y="551167"/>
            <a:ext cx="5670397" cy="4169114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7C466179-CA86-4C32-82AD-6ABA8AC47B3A}"/>
              </a:ext>
            </a:extLst>
          </p:cNvPr>
          <p:cNvSpPr/>
          <p:nvPr/>
        </p:nvSpPr>
        <p:spPr>
          <a:xfrm>
            <a:off x="212801" y="551167"/>
            <a:ext cx="3048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AdvPSTIM10-R"/>
              </a:rPr>
              <a:t>the fractions of global total hit events occurring within a certain DMO length for each model forecast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629AA2F3-5933-42BE-9DB7-82041898198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554"/>
          <a:stretch/>
        </p:blipFill>
        <p:spPr>
          <a:xfrm>
            <a:off x="6268209" y="4912588"/>
            <a:ext cx="5710989" cy="1641968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7F47F55F-7C4B-4CD8-AFE9-85C9EB1F01C2}"/>
              </a:ext>
            </a:extLst>
          </p:cNvPr>
          <p:cNvSpPr txBox="1"/>
          <p:nvPr/>
        </p:nvSpPr>
        <p:spPr>
          <a:xfrm>
            <a:off x="9429917" y="3429000"/>
            <a:ext cx="20505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DMO = MLT - OLT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59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343911A-2BA7-45EE-A907-074E334289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9517" y="0"/>
            <a:ext cx="6077175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62F0E96E-5694-4E8A-85A9-534C6DF32CE5}"/>
              </a:ext>
            </a:extLst>
          </p:cNvPr>
          <p:cNvSpPr/>
          <p:nvPr/>
        </p:nvSpPr>
        <p:spPr>
          <a:xfrm>
            <a:off x="288758" y="539098"/>
            <a:ext cx="314425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TW" dirty="0">
                <a:latin typeface="AdvPSTIM10-R"/>
              </a:rPr>
              <a:t>The fractions of hit events within different DMO lengths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D9E334D-2970-476D-8221-125FDDBE50CD}"/>
              </a:ext>
            </a:extLst>
          </p:cNvPr>
          <p:cNvSpPr/>
          <p:nvPr/>
        </p:nvSpPr>
        <p:spPr>
          <a:xfrm>
            <a:off x="288758" y="1660095"/>
            <a:ext cx="34306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>
                <a:latin typeface="AdvPSTIM10-R"/>
              </a:rPr>
              <a:t>the model predicted genesis events often occur during the precursor stage of the </a:t>
            </a:r>
            <a:r>
              <a:rPr lang="en-US" altLang="zh-TW" dirty="0"/>
              <a:t>observed TC.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0242228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0FD99CC5-A7C8-49B0-BB5F-22C4AF776E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720" y="509338"/>
            <a:ext cx="6418560" cy="5839324"/>
          </a:xfrm>
          <a:prstGeom prst="rect">
            <a:avLst/>
          </a:prstGeom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2134F450-62FC-42D3-AD73-8157EDB7F818}"/>
              </a:ext>
            </a:extLst>
          </p:cNvPr>
          <p:cNvSpPr txBox="1"/>
          <p:nvPr/>
        </p:nvSpPr>
        <p:spPr>
          <a:xfrm>
            <a:off x="296563" y="109228"/>
            <a:ext cx="42885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verification of </a:t>
            </a:r>
            <a:r>
              <a:rPr lang="en-US" altLang="zh-TW" sz="2000" b="1" dirty="0" err="1">
                <a:solidFill>
                  <a:srgbClr val="C00000"/>
                </a:solidFill>
              </a:rPr>
              <a:t>strom</a:t>
            </a:r>
            <a:r>
              <a:rPr lang="en-US" altLang="zh-TW" sz="2000" b="1" dirty="0">
                <a:solidFill>
                  <a:srgbClr val="C00000"/>
                </a:solidFill>
              </a:rPr>
              <a:t> genesis intensity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508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11D5033-CEBC-475D-9E94-48D03A2C1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Summary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2A0D910-72CB-4AC3-9A19-E6679720A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zh-TW" dirty="0"/>
              <a:t>TC track is better in both versions of </a:t>
            </a:r>
            <a:r>
              <a:rPr lang="en-US" altLang="zh-TW" dirty="0" err="1"/>
              <a:t>fvGFS</a:t>
            </a:r>
            <a:r>
              <a:rPr lang="en-US" altLang="zh-TW" dirty="0"/>
              <a:t> over the North Atlantic basin and the northwest Pacific Ocean.</a:t>
            </a:r>
          </a:p>
          <a:p>
            <a:r>
              <a:rPr lang="en-US" altLang="zh-TW" dirty="0"/>
              <a:t>TC intensity:</a:t>
            </a:r>
          </a:p>
          <a:p>
            <a:pPr lvl="1"/>
            <a:r>
              <a:rPr lang="en-US" altLang="zh-TW" dirty="0"/>
              <a:t>an advanced dynamical core is contributing to the reduction in TC intensity errors</a:t>
            </a:r>
          </a:p>
          <a:p>
            <a:pPr lvl="1"/>
            <a:r>
              <a:rPr lang="en-US" altLang="zh-TW" dirty="0"/>
              <a:t>FV3_zc overpredicts the intensities for strong storms</a:t>
            </a:r>
          </a:p>
          <a:p>
            <a:pPr lvl="1"/>
            <a:r>
              <a:rPr lang="en-US" altLang="zh-TW" dirty="0"/>
              <a:t>FV3_mp shows much smaller globally averaged intensity biases and absolute errors</a:t>
            </a:r>
          </a:p>
          <a:p>
            <a:r>
              <a:rPr lang="en-US" altLang="zh-TW" dirty="0"/>
              <a:t>TC genesis:</a:t>
            </a:r>
          </a:p>
          <a:p>
            <a:pPr lvl="1"/>
            <a:r>
              <a:rPr lang="en-US" altLang="zh-TW" dirty="0"/>
              <a:t>FV3_mp displays the best performance of the three set of forecasts in hit events, false alarms, and missing cases followed by FV3_zc.</a:t>
            </a:r>
          </a:p>
        </p:txBody>
      </p:sp>
    </p:spTree>
    <p:extLst>
      <p:ext uri="{BB962C8B-B14F-4D97-AF65-F5344CB8AC3E}">
        <p14:creationId xmlns:p14="http://schemas.microsoft.com/office/powerpoint/2010/main" val="1557509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06693FE-B9AD-446E-A2ED-E495B2070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59A0236-A384-4EF1-9140-63AF2A7F85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altLang="zh-TW" dirty="0"/>
              <a:t>Lead time lengths of hit events: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zh-TW" dirty="0"/>
              <a:t>FV3_mp shows significantly longer OLT than the GFS in the </a:t>
            </a:r>
            <a:r>
              <a:rPr lang="en-US" altLang="zh-TW" dirty="0">
                <a:solidFill>
                  <a:srgbClr val="C00000"/>
                </a:solidFill>
              </a:rPr>
              <a:t>northeast</a:t>
            </a:r>
            <a:r>
              <a:rPr lang="en-US" altLang="zh-TW" dirty="0"/>
              <a:t> Pacific basin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zh-TW" dirty="0"/>
              <a:t>FV3_zc shows significantly longer OLT than the GFS in the </a:t>
            </a:r>
            <a:r>
              <a:rPr lang="en-US" altLang="zh-TW" dirty="0">
                <a:solidFill>
                  <a:srgbClr val="C00000"/>
                </a:solidFill>
              </a:rPr>
              <a:t>northwest</a:t>
            </a:r>
            <a:r>
              <a:rPr lang="en-US" altLang="zh-TW" dirty="0"/>
              <a:t> Pacific basin</a:t>
            </a:r>
          </a:p>
          <a:p>
            <a:r>
              <a:rPr lang="en-US" altLang="zh-TW" dirty="0"/>
              <a:t>TC genesis intensity:</a:t>
            </a:r>
          </a:p>
          <a:p>
            <a:pPr lvl="1">
              <a:buFont typeface="Arial" panose="020B0604020202020204" pitchFamily="34" charset="0"/>
              <a:buChar char="–"/>
            </a:pPr>
            <a:r>
              <a:rPr lang="en-US" altLang="zh-TW" dirty="0"/>
              <a:t>the two </a:t>
            </a:r>
            <a:r>
              <a:rPr lang="en-US" altLang="zh-TW" dirty="0" err="1"/>
              <a:t>fvGFS</a:t>
            </a:r>
            <a:r>
              <a:rPr lang="en-US" altLang="zh-TW" dirty="0"/>
              <a:t> versions show larger positive biases than the GFS</a:t>
            </a:r>
          </a:p>
          <a:p>
            <a:pPr lvl="1">
              <a:buFont typeface="Arial" panose="020B0604020202020204" pitchFamily="34" charset="0"/>
              <a:buChar char="–"/>
            </a:pPr>
            <a:endParaRPr lang="en-US" altLang="zh-TW" dirty="0"/>
          </a:p>
          <a:p>
            <a:r>
              <a:rPr lang="en-US" altLang="zh-TW" dirty="0"/>
              <a:t>updating the GFS dynamical core to the nonhydrostatic FV3 can largely improve TC intensity forecasts. </a:t>
            </a:r>
          </a:p>
          <a:p>
            <a:r>
              <a:rPr lang="en-US" altLang="zh-TW" dirty="0"/>
              <a:t>The  additional improvements in TC intensity and genesis forecasts when replacing the Zhao–</a:t>
            </a:r>
            <a:r>
              <a:rPr lang="en-US" altLang="zh-TW" dirty="0" err="1"/>
              <a:t>Carr</a:t>
            </a:r>
            <a:r>
              <a:rPr lang="en-US" altLang="zh-TW" dirty="0"/>
              <a:t> cloud microphysics scheme with the advanced GFDL cloud microphysics scheme.</a:t>
            </a:r>
          </a:p>
          <a:p>
            <a:r>
              <a:rPr lang="en-US" altLang="zh-TW" dirty="0"/>
              <a:t>The advection scheme used in the dynamical core has a large impact on TC intensity.</a:t>
            </a:r>
          </a:p>
        </p:txBody>
      </p:sp>
    </p:spTree>
    <p:extLst>
      <p:ext uri="{BB962C8B-B14F-4D97-AF65-F5344CB8AC3E}">
        <p14:creationId xmlns:p14="http://schemas.microsoft.com/office/powerpoint/2010/main" val="24123102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131A2B6-D6FB-4BAB-B8CE-D88BD7100A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57250"/>
            <a:ext cx="10515600" cy="5319713"/>
          </a:xfrm>
        </p:spPr>
        <p:txBody>
          <a:bodyPr>
            <a:normAutofit lnSpcReduction="10000"/>
          </a:bodyPr>
          <a:lstStyle/>
          <a:p>
            <a:r>
              <a:rPr lang="en-US" altLang="zh-TW" dirty="0"/>
              <a:t>Model: </a:t>
            </a:r>
            <a:r>
              <a:rPr lang="en-US" altLang="zh-TW" dirty="0" err="1"/>
              <a:t>fvGFS</a:t>
            </a:r>
            <a:r>
              <a:rPr lang="en-US" altLang="zh-TW" dirty="0"/>
              <a:t> (C768)</a:t>
            </a:r>
          </a:p>
          <a:p>
            <a:r>
              <a:rPr lang="en-US" altLang="zh-TW" dirty="0"/>
              <a:t>Horizontal resolution: ~ 13km</a:t>
            </a:r>
          </a:p>
          <a:p>
            <a:r>
              <a:rPr lang="en-US" altLang="zh-TW" dirty="0"/>
              <a:t>Vertical levels: 63 levels</a:t>
            </a:r>
          </a:p>
          <a:p>
            <a:r>
              <a:rPr lang="en-US" altLang="zh-TW" dirty="0"/>
              <a:t>Model top : 0.64 hPa</a:t>
            </a:r>
          </a:p>
          <a:p>
            <a:r>
              <a:rPr lang="en-US" altLang="zh-TW" dirty="0"/>
              <a:t>10-day TC forecasts was investigated based on 363 cases from 16 January 2015 to 16 January 2016</a:t>
            </a:r>
          </a:p>
          <a:p>
            <a:r>
              <a:rPr lang="en-US" altLang="zh-TW" dirty="0"/>
              <a:t> 0000 UTC initial time for each forecast.</a:t>
            </a:r>
          </a:p>
          <a:p>
            <a:r>
              <a:rPr lang="en-US" altLang="zh-TW" dirty="0"/>
              <a:t>Initial conditions: GFS analysis data</a:t>
            </a:r>
          </a:p>
          <a:p>
            <a:r>
              <a:rPr lang="en-US" altLang="zh-TW" dirty="0"/>
              <a:t>fixed sea surface temperature</a:t>
            </a:r>
          </a:p>
          <a:p>
            <a:r>
              <a:rPr lang="en-US" altLang="zh-TW" dirty="0"/>
              <a:t>FV3_zc: </a:t>
            </a:r>
            <a:r>
              <a:rPr lang="en-US" altLang="zh-TW" dirty="0" err="1"/>
              <a:t>fvGFS</a:t>
            </a:r>
            <a:r>
              <a:rPr lang="en-US" altLang="zh-TW" dirty="0"/>
              <a:t> + Zhao and </a:t>
            </a:r>
            <a:r>
              <a:rPr lang="en-US" altLang="zh-TW" dirty="0" err="1"/>
              <a:t>Carr</a:t>
            </a:r>
            <a:r>
              <a:rPr lang="en-US" altLang="zh-TW" dirty="0"/>
              <a:t> (1997)</a:t>
            </a:r>
          </a:p>
          <a:p>
            <a:r>
              <a:rPr lang="en-US" altLang="zh-TW" dirty="0"/>
              <a:t>FV3_mp: </a:t>
            </a:r>
            <a:r>
              <a:rPr lang="en-US" altLang="zh-TW" dirty="0" err="1"/>
              <a:t>fvGFS</a:t>
            </a:r>
            <a:r>
              <a:rPr lang="en-US" altLang="zh-TW" dirty="0"/>
              <a:t> + Chen and Lin (2011, 2013)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782843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96893CEF-7853-403A-B8F5-1362C4D6866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4821" y="0"/>
            <a:ext cx="4307789" cy="6858000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:a16="http://schemas.microsoft.com/office/drawing/2014/main" id="{D4B0AA7E-355C-4956-B121-7BBC862C85A6}"/>
              </a:ext>
            </a:extLst>
          </p:cNvPr>
          <p:cNvSpPr/>
          <p:nvPr/>
        </p:nvSpPr>
        <p:spPr>
          <a:xfrm>
            <a:off x="128337" y="33055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AdvPSTIM10-R"/>
              </a:rPr>
              <a:t>global anomaly correlation coefficients (ACC)</a:t>
            </a:r>
          </a:p>
          <a:p>
            <a:r>
              <a:rPr lang="en-US" altLang="zh-TW" dirty="0">
                <a:latin typeface="AdvPSTIM10-R"/>
              </a:rPr>
              <a:t>of 500-hPa height</a:t>
            </a:r>
          </a:p>
          <a:p>
            <a:r>
              <a:rPr lang="en-US" altLang="zh-TW" dirty="0">
                <a:latin typeface="AdvPSTIM10-R"/>
              </a:rPr>
              <a:t>(</a:t>
            </a:r>
            <a:r>
              <a:rPr lang="en-US" altLang="zh-TW" dirty="0"/>
              <a:t>based on the NCEP analysis data</a:t>
            </a:r>
            <a:r>
              <a:rPr lang="en-US" altLang="zh-TW" dirty="0">
                <a:latin typeface="AdvPSTIM10-R"/>
              </a:rPr>
              <a:t>)</a:t>
            </a:r>
            <a:endParaRPr lang="zh-TW" altLang="en-US" dirty="0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2D737FF0-59D4-4DC2-8E10-CE12E84679BE}"/>
              </a:ext>
            </a:extLst>
          </p:cNvPr>
          <p:cNvSpPr txBox="1"/>
          <p:nvPr/>
        </p:nvSpPr>
        <p:spPr>
          <a:xfrm>
            <a:off x="8903368" y="1138989"/>
            <a:ext cx="205697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Black lines: GFS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red lines: FV3_zc</a:t>
            </a:r>
          </a:p>
          <a:p>
            <a:r>
              <a:rPr lang="en-US" altLang="zh-TW" dirty="0">
                <a:solidFill>
                  <a:srgbClr val="0070C0"/>
                </a:solidFill>
              </a:rPr>
              <a:t>Blue lines: FV3_mp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5D64FCB-4B09-4C3D-86C2-730A21609784}"/>
              </a:ext>
            </a:extLst>
          </p:cNvPr>
          <p:cNvSpPr/>
          <p:nvPr/>
        </p:nvSpPr>
        <p:spPr>
          <a:xfrm>
            <a:off x="8646695" y="414935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AdvPSTIM10-R"/>
              </a:rPr>
              <a:t>‘‘</a:t>
            </a:r>
            <a:r>
              <a:rPr lang="en-US" altLang="zh-TW" dirty="0">
                <a:latin typeface="AdvPS586B"/>
              </a:rPr>
              <a:t>+++</a:t>
            </a:r>
            <a:r>
              <a:rPr lang="en-US" altLang="zh-TW" dirty="0">
                <a:latin typeface="AdvPSTIM10-R"/>
              </a:rPr>
              <a:t>’’: 95% confidence intervals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687533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4866AB9A-F4B9-427D-9E39-A0E0726277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8538" y="0"/>
            <a:ext cx="5497411" cy="6858000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FB40FA88-0154-4FA1-BF21-5B2088CF9C2B}"/>
              </a:ext>
            </a:extLst>
          </p:cNvPr>
          <p:cNvSpPr txBox="1"/>
          <p:nvPr/>
        </p:nvSpPr>
        <p:spPr>
          <a:xfrm>
            <a:off x="128337" y="609600"/>
            <a:ext cx="518020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Best track data:</a:t>
            </a:r>
          </a:p>
          <a:p>
            <a:r>
              <a:rPr lang="en-US" altLang="zh-TW" dirty="0"/>
              <a:t>Automated Tropical Cyclone Forecast (ATCF) dataset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0A7EBB5A-7585-46E6-9C69-44BFA8F38D80}"/>
              </a:ext>
            </a:extLst>
          </p:cNvPr>
          <p:cNvSpPr/>
          <p:nvPr/>
        </p:nvSpPr>
        <p:spPr>
          <a:xfrm>
            <a:off x="128337" y="154236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dirty="0">
                <a:latin typeface="AdvPSTIM10-R"/>
              </a:rPr>
              <a:t>The GFDL simple tracker (Harris et al. 2016) was</a:t>
            </a:r>
          </a:p>
          <a:p>
            <a:r>
              <a:rPr lang="en-US" altLang="zh-TW" dirty="0">
                <a:latin typeface="AdvPSTIM10-R"/>
              </a:rPr>
              <a:t>adopted for tracking TCs in the forecasts.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346A34AB-27E4-4025-A8F7-604E7DA41A3D}"/>
              </a:ext>
            </a:extLst>
          </p:cNvPr>
          <p:cNvSpPr/>
          <p:nvPr/>
        </p:nvSpPr>
        <p:spPr>
          <a:xfrm>
            <a:off x="128337" y="2505670"/>
            <a:ext cx="518020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/>
              <a:t>the model forecasts were initialized at or after the observed TC genesis time.</a:t>
            </a:r>
            <a:endParaRPr lang="en-US" altLang="zh-TW" dirty="0">
              <a:latin typeface="AdvPSTIM10-R"/>
            </a:endParaRPr>
          </a:p>
          <a:p>
            <a:endParaRPr lang="en-US" altLang="zh-TW" dirty="0">
              <a:latin typeface="AdvPSTIM10-R"/>
            </a:endParaRPr>
          </a:p>
          <a:p>
            <a:r>
              <a:rPr lang="en-US" altLang="zh-TW" dirty="0">
                <a:latin typeface="AdvPSTIM10-R"/>
              </a:rPr>
              <a:t>The GFS and both versions of the </a:t>
            </a:r>
            <a:r>
              <a:rPr lang="en-US" altLang="zh-TW" dirty="0" err="1">
                <a:latin typeface="AdvPSTIM10-R"/>
              </a:rPr>
              <a:t>fvGFS</a:t>
            </a:r>
            <a:r>
              <a:rPr lang="en-US" altLang="zh-TW" dirty="0">
                <a:latin typeface="AdvPSTIM10-R"/>
              </a:rPr>
              <a:t> demonstrate reasonable TC forecast tracks.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6F9A303-1E05-4097-9513-811A77B5E5CA}"/>
              </a:ext>
            </a:extLst>
          </p:cNvPr>
          <p:cNvSpPr/>
          <p:nvPr/>
        </p:nvSpPr>
        <p:spPr>
          <a:xfrm>
            <a:off x="1840376" y="185898"/>
            <a:ext cx="175612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AdvPSTIM10-I"/>
              </a:rPr>
              <a:t>Track forecasts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9631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>
            <a:extLst>
              <a:ext uri="{FF2B5EF4-FFF2-40B4-BE49-F238E27FC236}">
                <a16:creationId xmlns:a16="http://schemas.microsoft.com/office/drawing/2014/main" id="{AF03FB5C-E430-4589-BCD6-0FFA47281A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0405" y="0"/>
            <a:ext cx="677119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652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A3354555-CE62-4144-9FDF-90134E34437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25" y="0"/>
            <a:ext cx="5520350" cy="6858000"/>
          </a:xfrm>
          <a:prstGeom prst="rect">
            <a:avLst/>
          </a:prstGeom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EC4106F4-D3B5-4378-B7EC-C19A5DD787B9}"/>
              </a:ext>
            </a:extLst>
          </p:cNvPr>
          <p:cNvSpPr/>
          <p:nvPr/>
        </p:nvSpPr>
        <p:spPr>
          <a:xfrm>
            <a:off x="1182607" y="564177"/>
            <a:ext cx="21532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vPSTIM10-R"/>
              </a:rPr>
              <a:t>North Atlantic Ocean</a:t>
            </a:r>
            <a:endParaRPr lang="zh-TW" altLang="en-US" dirty="0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8CF6F250-B1F8-4872-BF05-4E33A934161A}"/>
              </a:ext>
            </a:extLst>
          </p:cNvPr>
          <p:cNvSpPr/>
          <p:nvPr/>
        </p:nvSpPr>
        <p:spPr>
          <a:xfrm>
            <a:off x="9088009" y="2186000"/>
            <a:ext cx="1797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vPSTIM10-R"/>
              </a:rPr>
              <a:t>northwest Pacific</a:t>
            </a:r>
            <a:endParaRPr lang="zh-TW" altLang="en-US" dirty="0"/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B2F68168-03E7-4996-87EE-B8864A036F2D}"/>
              </a:ext>
            </a:extLst>
          </p:cNvPr>
          <p:cNvSpPr/>
          <p:nvPr/>
        </p:nvSpPr>
        <p:spPr>
          <a:xfrm>
            <a:off x="1182607" y="2186000"/>
            <a:ext cx="210288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vPSTIM10-R"/>
              </a:rPr>
              <a:t>north-central Pacific</a:t>
            </a:r>
            <a:endParaRPr lang="zh-TW" altLang="en-US" dirty="0"/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D0C71CF-D187-419B-955A-A12DDAF9686B}"/>
              </a:ext>
            </a:extLst>
          </p:cNvPr>
          <p:cNvSpPr/>
          <p:nvPr/>
        </p:nvSpPr>
        <p:spPr>
          <a:xfrm>
            <a:off x="9088008" y="113268"/>
            <a:ext cx="1746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vPSTIM10-R"/>
              </a:rPr>
              <a:t>northeast Pacific</a:t>
            </a:r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76F45394-58B4-4480-B54F-49F9EEBA021E}"/>
              </a:ext>
            </a:extLst>
          </p:cNvPr>
          <p:cNvSpPr/>
          <p:nvPr/>
        </p:nvSpPr>
        <p:spPr>
          <a:xfrm>
            <a:off x="1232942" y="4302669"/>
            <a:ext cx="20249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vPSTIM10-R"/>
              </a:rPr>
              <a:t>north Indian Ocean</a:t>
            </a:r>
            <a:endParaRPr lang="zh-TW" altLang="en-US" dirty="0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CFC6D78-D2B7-4659-9795-4503ED3E692D}"/>
              </a:ext>
            </a:extLst>
          </p:cNvPr>
          <p:cNvSpPr/>
          <p:nvPr/>
        </p:nvSpPr>
        <p:spPr>
          <a:xfrm>
            <a:off x="9088009" y="4302669"/>
            <a:ext cx="1701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dirty="0">
                <a:latin typeface="AdvPSTIM10-R"/>
              </a:rPr>
              <a:t>Southern Ocean</a:t>
            </a:r>
            <a:endParaRPr lang="zh-TW" altLang="en-US" dirty="0"/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BDDE32F3-8184-490A-8EFD-86B97B523C73}"/>
              </a:ext>
            </a:extLst>
          </p:cNvPr>
          <p:cNvSpPr/>
          <p:nvPr/>
        </p:nvSpPr>
        <p:spPr>
          <a:xfrm>
            <a:off x="587732" y="97879"/>
            <a:ext cx="118974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</a:rPr>
              <a:t>TC track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97598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BDA1D204-49E7-4DB0-9929-F195F299B8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9731" y="1452286"/>
            <a:ext cx="7792537" cy="3953427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FAF8C1E-E17B-437D-B60B-6DB03D728D69}"/>
              </a:ext>
            </a:extLst>
          </p:cNvPr>
          <p:cNvSpPr/>
          <p:nvPr/>
        </p:nvSpPr>
        <p:spPr>
          <a:xfrm>
            <a:off x="1307430" y="5560277"/>
            <a:ext cx="95771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dirty="0"/>
              <a:t>the impact to the TC track forecast from updating the FV3 dynamical core in the GFS is positive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220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>
            <a:extLst>
              <a:ext uri="{FF2B5EF4-FFF2-40B4-BE49-F238E27FC236}">
                <a16:creationId xmlns:a16="http://schemas.microsoft.com/office/drawing/2014/main" id="{3CB598FB-ADE6-4DE4-ADBF-8D1712DB78B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747"/>
          <a:stretch/>
        </p:blipFill>
        <p:spPr>
          <a:xfrm>
            <a:off x="5844746" y="0"/>
            <a:ext cx="5852008" cy="6541379"/>
          </a:xfrm>
          <a:prstGeom prst="rect">
            <a:avLst/>
          </a:prstGeom>
        </p:spPr>
      </p:pic>
      <p:sp>
        <p:nvSpPr>
          <p:cNvPr id="2" name="矩形 1">
            <a:extLst>
              <a:ext uri="{FF2B5EF4-FFF2-40B4-BE49-F238E27FC236}">
                <a16:creationId xmlns:a16="http://schemas.microsoft.com/office/drawing/2014/main" id="{3EA84318-E1E5-442F-BDEF-CC7C1403FABA}"/>
              </a:ext>
            </a:extLst>
          </p:cNvPr>
          <p:cNvSpPr/>
          <p:nvPr/>
        </p:nvSpPr>
        <p:spPr>
          <a:xfrm>
            <a:off x="1596095" y="334323"/>
            <a:ext cx="213167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2000" b="1" dirty="0">
                <a:solidFill>
                  <a:srgbClr val="C00000"/>
                </a:solidFill>
                <a:latin typeface="AdvPSTIM10-I"/>
              </a:rPr>
              <a:t>Intensity forecasts</a:t>
            </a:r>
            <a:endParaRPr lang="zh-TW" altLang="en-US" sz="2000" b="1" dirty="0">
              <a:solidFill>
                <a:srgbClr val="C00000"/>
              </a:solidFill>
            </a:endParaRPr>
          </a:p>
        </p:txBody>
      </p:sp>
      <p:sp>
        <p:nvSpPr>
          <p:cNvPr id="10" name="矩形 9">
            <a:extLst>
              <a:ext uri="{FF2B5EF4-FFF2-40B4-BE49-F238E27FC236}">
                <a16:creationId xmlns:a16="http://schemas.microsoft.com/office/drawing/2014/main" id="{EE5A9658-877D-4FDD-8463-76B5D3F94848}"/>
              </a:ext>
            </a:extLst>
          </p:cNvPr>
          <p:cNvSpPr/>
          <p:nvPr/>
        </p:nvSpPr>
        <p:spPr>
          <a:xfrm>
            <a:off x="368968" y="934486"/>
            <a:ext cx="495046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n-US" altLang="zh-TW" dirty="0"/>
              <a:t>FV3_zc: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en-US" altLang="zh-TW" dirty="0"/>
          </a:p>
          <a:p>
            <a:pPr marL="742950" lvl="1" indent="-285750" algn="just">
              <a:buFont typeface="Arial" panose="020B0604020202020204" pitchFamily="34" charset="0"/>
              <a:buChar char="–"/>
            </a:pPr>
            <a:r>
              <a:rPr lang="en-US" altLang="zh-TW" dirty="0"/>
              <a:t>a better relationship between SLP and maximum 10-m wind speed</a:t>
            </a:r>
          </a:p>
          <a:p>
            <a:pPr marL="742950" lvl="1" indent="-285750" algn="just">
              <a:buFont typeface="Arial" panose="020B0604020202020204" pitchFamily="34" charset="0"/>
              <a:buChar char="–"/>
            </a:pPr>
            <a:endParaRPr lang="en-US" altLang="zh-TW" dirty="0"/>
          </a:p>
          <a:p>
            <a:pPr marL="742950" lvl="1" indent="-285750" algn="just">
              <a:buFont typeface="Arial" panose="020B0604020202020204" pitchFamily="34" charset="0"/>
              <a:buChar char="–"/>
            </a:pPr>
            <a:r>
              <a:rPr lang="en-US" altLang="zh-TW" dirty="0"/>
              <a:t>overprediction of central pressure but underprediction of 10-m winds</a:t>
            </a:r>
          </a:p>
          <a:p>
            <a:pPr marL="742950" lvl="1" indent="-285750" algn="just">
              <a:buFont typeface="Arial" panose="020B0604020202020204" pitchFamily="34" charset="0"/>
              <a:buChar char="–"/>
            </a:pPr>
            <a:endParaRPr lang="en-US" altLang="zh-TW" dirty="0"/>
          </a:p>
          <a:p>
            <a:pPr marL="742950" lvl="1" indent="-285750" algn="just">
              <a:buFont typeface="Arial" panose="020B0604020202020204" pitchFamily="34" charset="0"/>
              <a:buChar char="–"/>
            </a:pPr>
            <a:r>
              <a:rPr lang="en-US" altLang="zh-TW" dirty="0"/>
              <a:t>more intense hurricanes/typhoons (with maximum wind speed over 60 m/s)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8D061CC9-4BAC-44C0-A25E-2E2642FA14E7}"/>
              </a:ext>
            </a:extLst>
          </p:cNvPr>
          <p:cNvSpPr txBox="1"/>
          <p:nvPr/>
        </p:nvSpPr>
        <p:spPr>
          <a:xfrm rot="16200000">
            <a:off x="4293094" y="3110737"/>
            <a:ext cx="28328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max. 10-m wind speed (m/s)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D6242317-D362-4223-9848-53F29A6E71F4}"/>
              </a:ext>
            </a:extLst>
          </p:cNvPr>
          <p:cNvSpPr txBox="1"/>
          <p:nvPr/>
        </p:nvSpPr>
        <p:spPr>
          <a:xfrm>
            <a:off x="7482069" y="6414527"/>
            <a:ext cx="2871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min. sea level pressure (hPa)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91960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訂 1">
      <a:majorFont>
        <a:latin typeface="Times New Roman"/>
        <a:ea typeface="標楷體"/>
        <a:cs typeface=""/>
      </a:majorFont>
      <a:minorFont>
        <a:latin typeface="Times New Roman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1678</TotalTime>
  <Words>2602</Words>
  <Application>Microsoft Office PowerPoint</Application>
  <PresentationFormat>寬螢幕</PresentationFormat>
  <Paragraphs>235</Paragraphs>
  <Slides>24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32" baseType="lpstr">
      <vt:lpstr>AdvPS586B</vt:lpstr>
      <vt:lpstr>AdvPSTIM10-B</vt:lpstr>
      <vt:lpstr>AdvPSTIM10-I</vt:lpstr>
      <vt:lpstr>AdvPSTIM10-R</vt:lpstr>
      <vt:lpstr>Arial</vt:lpstr>
      <vt:lpstr>Calibri</vt:lpstr>
      <vt:lpstr>Times New Roman</vt:lpstr>
      <vt:lpstr>Office 佈景主題</vt:lpstr>
      <vt:lpstr>Evaluation of Tropical Cyclone Forecasts in the Next Generation Global Prediction System</vt:lpstr>
      <vt:lpstr>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Summary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Evaluation of Tropical Cyclone Forecasts in the Next Generation Global Prediction System</dc:title>
  <dc:creator>Chang-Hung Lin</dc:creator>
  <cp:lastModifiedBy>Chang-Hung Lin</cp:lastModifiedBy>
  <cp:revision>66</cp:revision>
  <dcterms:created xsi:type="dcterms:W3CDTF">2020-02-26T02:26:15Z</dcterms:created>
  <dcterms:modified xsi:type="dcterms:W3CDTF">2020-03-10T06:40:32Z</dcterms:modified>
</cp:coreProperties>
</file>