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818" autoAdjust="0"/>
  </p:normalViewPr>
  <p:slideViewPr>
    <p:cSldViewPr snapToGrid="0">
      <p:cViewPr varScale="1">
        <p:scale>
          <a:sx n="75" d="100"/>
          <a:sy n="75" d="100"/>
        </p:scale>
        <p:origin x="11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791CE-EC15-4602-8048-DF61FCE6C9EE}" type="datetimeFigureOut">
              <a:rPr lang="zh-TW" altLang="en-US" smtClean="0"/>
              <a:t>2020/2/25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DEC25-3540-43B4-AB4E-824A3458D9A3}" type="slidenum">
              <a:rPr lang="zh-TW" altLang="en-US" smtClean="0"/>
              <a:t>‹#›</a:t>
            </a:fld>
            <a:endParaRPr lang="zh-TW" altLang="en-US"/>
          </a:p>
        </p:txBody>
      </p:sp>
    </p:spTree>
    <p:extLst>
      <p:ext uri="{BB962C8B-B14F-4D97-AF65-F5344CB8AC3E}">
        <p14:creationId xmlns:p14="http://schemas.microsoft.com/office/powerpoint/2010/main" val="206874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相對</a:t>
            </a:r>
            <a:r>
              <a:rPr lang="en-US" altLang="zh-TW" dirty="0" smtClean="0"/>
              <a:t>TC</a:t>
            </a:r>
            <a:r>
              <a:rPr lang="zh-TW" altLang="en-US" dirty="0" smtClean="0"/>
              <a:t>坐標，分象限</a:t>
            </a:r>
            <a:endParaRPr lang="zh-TW" altLang="en-US" dirty="0"/>
          </a:p>
        </p:txBody>
      </p:sp>
      <p:sp>
        <p:nvSpPr>
          <p:cNvPr id="4" name="投影片編號版面配置區 3"/>
          <p:cNvSpPr>
            <a:spLocks noGrp="1"/>
          </p:cNvSpPr>
          <p:nvPr>
            <p:ph type="sldNum" sz="quarter" idx="10"/>
          </p:nvPr>
        </p:nvSpPr>
        <p:spPr/>
        <p:txBody>
          <a:bodyPr/>
          <a:lstStyle/>
          <a:p>
            <a:fld id="{8D2DEC25-3540-43B4-AB4E-824A3458D9A3}" type="slidenum">
              <a:rPr lang="zh-TW" altLang="en-US" smtClean="0"/>
              <a:t>4</a:t>
            </a:fld>
            <a:endParaRPr lang="zh-TW" altLang="en-US"/>
          </a:p>
        </p:txBody>
      </p:sp>
    </p:spTree>
    <p:extLst>
      <p:ext uri="{BB962C8B-B14F-4D97-AF65-F5344CB8AC3E}">
        <p14:creationId xmlns:p14="http://schemas.microsoft.com/office/powerpoint/2010/main" val="297344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RI</a:t>
            </a:r>
            <a:r>
              <a:rPr lang="zh-TW" altLang="en-US" dirty="0" smtClean="0"/>
              <a:t>的</a:t>
            </a:r>
            <a:r>
              <a:rPr lang="en-US" altLang="zh-TW" dirty="0" smtClean="0"/>
              <a:t>intensity</a:t>
            </a:r>
            <a:r>
              <a:rPr lang="zh-TW" altLang="en-US" dirty="0" smtClean="0"/>
              <a:t>分佈靠強度高的右側</a:t>
            </a:r>
            <a:endParaRPr lang="en-US" altLang="zh-TW" dirty="0" smtClean="0"/>
          </a:p>
          <a:p>
            <a:r>
              <a:rPr lang="en-US" altLang="zh-TW" dirty="0" smtClean="0"/>
              <a:t>RI</a:t>
            </a:r>
            <a:r>
              <a:rPr lang="zh-TW" altLang="en-US" dirty="0" smtClean="0"/>
              <a:t>的</a:t>
            </a:r>
            <a:r>
              <a:rPr lang="en-US" altLang="zh-TW" dirty="0" smtClean="0"/>
              <a:t>SST</a:t>
            </a:r>
            <a:r>
              <a:rPr lang="zh-TW" altLang="en-US" dirty="0" smtClean="0"/>
              <a:t>比</a:t>
            </a:r>
            <a:r>
              <a:rPr lang="en-US" altLang="zh-TW" dirty="0" smtClean="0"/>
              <a:t>NI</a:t>
            </a:r>
            <a:r>
              <a:rPr lang="zh-TW" altLang="en-US" dirty="0" smtClean="0"/>
              <a:t>多</a:t>
            </a:r>
            <a:r>
              <a:rPr lang="en-US" altLang="zh-TW" dirty="0" smtClean="0"/>
              <a:t>0.7</a:t>
            </a:r>
            <a:r>
              <a:rPr lang="zh-TW" altLang="en-US" dirty="0" smtClean="0"/>
              <a:t>，</a:t>
            </a:r>
            <a:r>
              <a:rPr lang="en-US" altLang="zh-TW" dirty="0" smtClean="0"/>
              <a:t>RI</a:t>
            </a:r>
            <a:r>
              <a:rPr lang="zh-TW" altLang="en-US" dirty="0" smtClean="0"/>
              <a:t>偏向高溫</a:t>
            </a:r>
            <a:endParaRPr lang="en-US" altLang="zh-TW" dirty="0" smtClean="0"/>
          </a:p>
          <a:p>
            <a:r>
              <a:rPr lang="en-US" altLang="zh-TW" dirty="0" smtClean="0"/>
              <a:t>RI</a:t>
            </a:r>
            <a:r>
              <a:rPr lang="zh-TW" altLang="en-US" dirty="0" smtClean="0"/>
              <a:t>的個案偏向風切弱的一側</a:t>
            </a:r>
            <a:endParaRPr lang="zh-TW" altLang="en-US" dirty="0"/>
          </a:p>
        </p:txBody>
      </p:sp>
      <p:sp>
        <p:nvSpPr>
          <p:cNvPr id="4" name="投影片編號版面配置區 3"/>
          <p:cNvSpPr>
            <a:spLocks noGrp="1"/>
          </p:cNvSpPr>
          <p:nvPr>
            <p:ph type="sldNum" sz="quarter" idx="10"/>
          </p:nvPr>
        </p:nvSpPr>
        <p:spPr/>
        <p:txBody>
          <a:bodyPr/>
          <a:lstStyle/>
          <a:p>
            <a:fld id="{8D2DEC25-3540-43B4-AB4E-824A3458D9A3}" type="slidenum">
              <a:rPr lang="zh-TW" altLang="en-US" smtClean="0"/>
              <a:t>6</a:t>
            </a:fld>
            <a:endParaRPr lang="zh-TW" altLang="en-US"/>
          </a:p>
        </p:txBody>
      </p:sp>
    </p:spTree>
    <p:extLst>
      <p:ext uri="{BB962C8B-B14F-4D97-AF65-F5344CB8AC3E}">
        <p14:creationId xmlns:p14="http://schemas.microsoft.com/office/powerpoint/2010/main" val="340020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RI</a:t>
            </a:r>
            <a:r>
              <a:rPr lang="zh-TW" altLang="en-US" dirty="0" smtClean="0"/>
              <a:t>，</a:t>
            </a:r>
            <a:r>
              <a:rPr lang="en-US" altLang="zh-TW" dirty="0" smtClean="0"/>
              <a:t>1</a:t>
            </a:r>
            <a:r>
              <a:rPr lang="zh-TW" altLang="en-US" dirty="0" smtClean="0"/>
              <a:t>公里以下，上風切右側</a:t>
            </a:r>
            <a:r>
              <a:rPr lang="en-US" altLang="zh-TW" dirty="0" smtClean="0"/>
              <a:t>THe</a:t>
            </a:r>
            <a:r>
              <a:rPr lang="zh-TW" altLang="en-US" dirty="0" smtClean="0"/>
              <a:t> </a:t>
            </a:r>
            <a:r>
              <a:rPr lang="en-US" altLang="zh-TW" dirty="0" smtClean="0"/>
              <a:t>max</a:t>
            </a:r>
          </a:p>
          <a:p>
            <a:r>
              <a:rPr lang="en-US" altLang="zh-TW" dirty="0" smtClean="0"/>
              <a:t>1</a:t>
            </a:r>
            <a:r>
              <a:rPr lang="zh-TW" altLang="en-US" dirty="0" smtClean="0"/>
              <a:t>公里以下，上風切左側</a:t>
            </a:r>
            <a:r>
              <a:rPr lang="en-US" altLang="zh-TW" dirty="0" smtClean="0"/>
              <a:t>THe min</a:t>
            </a:r>
          </a:p>
          <a:p>
            <a:r>
              <a:rPr lang="en-US" altLang="zh-TW" dirty="0" smtClean="0"/>
              <a:t>1</a:t>
            </a:r>
            <a:r>
              <a:rPr lang="zh-TW" altLang="en-US" dirty="0" smtClean="0"/>
              <a:t>公里以下，風切右側</a:t>
            </a:r>
            <a:r>
              <a:rPr lang="en-US" altLang="zh-TW" dirty="0" err="1" smtClean="0"/>
              <a:t>THes</a:t>
            </a:r>
            <a:r>
              <a:rPr lang="zh-TW" altLang="en-US" dirty="0" smtClean="0"/>
              <a:t> 大於風切左側</a:t>
            </a:r>
            <a:endParaRPr lang="en-US" altLang="zh-TW" dirty="0" smtClean="0"/>
          </a:p>
          <a:p>
            <a:r>
              <a:rPr lang="en-US" altLang="zh-TW" dirty="0" smtClean="0"/>
              <a:t>1</a:t>
            </a:r>
            <a:r>
              <a:rPr lang="zh-TW" altLang="en-US" dirty="0" smtClean="0"/>
              <a:t>公里以下，</a:t>
            </a:r>
            <a:r>
              <a:rPr lang="en-US" altLang="zh-TW" dirty="0" smtClean="0"/>
              <a:t>qv</a:t>
            </a:r>
            <a:r>
              <a:rPr lang="zh-TW" altLang="en-US" dirty="0" smtClean="0"/>
              <a:t>和</a:t>
            </a:r>
            <a:r>
              <a:rPr lang="en-US" altLang="zh-TW" dirty="0" smtClean="0"/>
              <a:t>TH</a:t>
            </a:r>
            <a:r>
              <a:rPr lang="zh-TW" altLang="en-US" dirty="0" smtClean="0"/>
              <a:t>都是上風切右側大於上風切左側</a:t>
            </a:r>
            <a:endParaRPr lang="en-US" altLang="zh-TW" dirty="0" smtClean="0"/>
          </a:p>
          <a:p>
            <a:r>
              <a:rPr lang="en-US" altLang="zh-TW" dirty="0" smtClean="0"/>
              <a:t>1</a:t>
            </a:r>
            <a:r>
              <a:rPr lang="zh-TW" altLang="en-US" dirty="0" smtClean="0"/>
              <a:t>公里以上，</a:t>
            </a:r>
            <a:r>
              <a:rPr lang="en-US" altLang="zh-TW" dirty="0" smtClean="0"/>
              <a:t>THe</a:t>
            </a:r>
            <a:r>
              <a:rPr lang="zh-TW" altLang="en-US" dirty="0" smtClean="0"/>
              <a:t>差異小 </a:t>
            </a:r>
            <a:endParaRPr lang="en-US" altLang="zh-TW" dirty="0" smtClean="0"/>
          </a:p>
          <a:p>
            <a:r>
              <a:rPr lang="en-US" altLang="zh-TW" dirty="0" smtClean="0"/>
              <a:t>SI</a:t>
            </a:r>
            <a:r>
              <a:rPr lang="zh-TW" altLang="en-US" dirty="0" smtClean="0"/>
              <a:t>，</a:t>
            </a:r>
            <a:r>
              <a:rPr lang="en-US" altLang="zh-TW" dirty="0" smtClean="0"/>
              <a:t>1</a:t>
            </a:r>
            <a:r>
              <a:rPr lang="zh-TW" altLang="en-US" dirty="0" smtClean="0"/>
              <a:t>公里以下，</a:t>
            </a:r>
            <a:r>
              <a:rPr lang="en-US" altLang="zh-TW" dirty="0" smtClean="0"/>
              <a:t>THe</a:t>
            </a:r>
            <a:r>
              <a:rPr lang="zh-TW" altLang="en-US" dirty="0" smtClean="0"/>
              <a:t>和</a:t>
            </a:r>
            <a:r>
              <a:rPr lang="en-US" altLang="zh-TW" dirty="0" err="1" smtClean="0"/>
              <a:t>THes</a:t>
            </a:r>
            <a:r>
              <a:rPr lang="zh-TW" altLang="en-US" dirty="0" smtClean="0"/>
              <a:t>風切右側</a:t>
            </a:r>
            <a:r>
              <a:rPr lang="en-US" altLang="zh-TW" dirty="0" smtClean="0"/>
              <a:t>&gt;</a:t>
            </a:r>
            <a:r>
              <a:rPr lang="zh-TW" altLang="en-US" dirty="0" smtClean="0"/>
              <a:t>風切左側</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D2DEC25-3540-43B4-AB4E-824A3458D9A3}" type="slidenum">
              <a:rPr lang="zh-TW" altLang="en-US" smtClean="0"/>
              <a:t>7</a:t>
            </a:fld>
            <a:endParaRPr lang="zh-TW" altLang="en-US"/>
          </a:p>
        </p:txBody>
      </p:sp>
    </p:spTree>
    <p:extLst>
      <p:ext uri="{BB962C8B-B14F-4D97-AF65-F5344CB8AC3E}">
        <p14:creationId xmlns:p14="http://schemas.microsoft.com/office/powerpoint/2010/main" val="3154897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NI</a:t>
            </a:r>
            <a:r>
              <a:rPr lang="zh-TW" altLang="en-US" dirty="0" smtClean="0"/>
              <a:t>，</a:t>
            </a:r>
            <a:r>
              <a:rPr lang="en-US" altLang="zh-TW" dirty="0" smtClean="0"/>
              <a:t>THe</a:t>
            </a:r>
            <a:r>
              <a:rPr lang="zh-TW" altLang="en-US" dirty="0" smtClean="0"/>
              <a:t>降低，不同象限的差異小，</a:t>
            </a:r>
            <a:r>
              <a:rPr lang="en-US" altLang="zh-TW" dirty="0" smtClean="0"/>
              <a:t>USR</a:t>
            </a:r>
            <a:r>
              <a:rPr lang="zh-TW" altLang="en-US" dirty="0" smtClean="0"/>
              <a:t>還是最大的</a:t>
            </a:r>
            <a:endParaRPr lang="en-US" altLang="zh-TW" dirty="0" smtClean="0"/>
          </a:p>
          <a:p>
            <a:r>
              <a:rPr lang="zh-TW" altLang="en-US" dirty="0" smtClean="0"/>
              <a:t>不同象限差異小是因為</a:t>
            </a:r>
            <a:r>
              <a:rPr lang="en-US" altLang="zh-TW" dirty="0" err="1" smtClean="0"/>
              <a:t>Fh</a:t>
            </a:r>
            <a:r>
              <a:rPr lang="zh-TW" altLang="en-US" dirty="0" smtClean="0"/>
              <a:t>降低和</a:t>
            </a:r>
            <a:r>
              <a:rPr lang="en-US" altLang="zh-TW" dirty="0" err="1" smtClean="0"/>
              <a:t>Fp</a:t>
            </a:r>
            <a:r>
              <a:rPr lang="zh-TW" altLang="en-US" dirty="0" smtClean="0"/>
              <a:t>降低，使得低層</a:t>
            </a:r>
            <a:r>
              <a:rPr lang="en-US" altLang="zh-TW" dirty="0" smtClean="0"/>
              <a:t>THe</a:t>
            </a:r>
            <a:r>
              <a:rPr lang="zh-TW" altLang="en-US" dirty="0" smtClean="0"/>
              <a:t>和</a:t>
            </a:r>
            <a:r>
              <a:rPr lang="en-US" altLang="zh-TW" dirty="0" err="1" smtClean="0"/>
              <a:t>THes</a:t>
            </a:r>
            <a:r>
              <a:rPr lang="zh-TW" altLang="en-US" dirty="0" smtClean="0"/>
              <a:t>沒有復原</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D2DEC25-3540-43B4-AB4E-824A3458D9A3}" type="slidenum">
              <a:rPr lang="zh-TW" altLang="en-US" smtClean="0"/>
              <a:t>8</a:t>
            </a:fld>
            <a:endParaRPr lang="zh-TW" altLang="en-US"/>
          </a:p>
        </p:txBody>
      </p:sp>
    </p:spTree>
    <p:extLst>
      <p:ext uri="{BB962C8B-B14F-4D97-AF65-F5344CB8AC3E}">
        <p14:creationId xmlns:p14="http://schemas.microsoft.com/office/powerpoint/2010/main" val="228013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LTI</a:t>
            </a:r>
            <a:r>
              <a:rPr lang="zh-TW" altLang="en-US" dirty="0" smtClean="0"/>
              <a:t>正值正浮力，條件不穩定，</a:t>
            </a:r>
            <a:r>
              <a:rPr lang="en-US" altLang="zh-TW" dirty="0" smtClean="0"/>
              <a:t>LTI</a:t>
            </a:r>
            <a:r>
              <a:rPr lang="zh-TW" altLang="en-US" dirty="0" smtClean="0"/>
              <a:t>負值負浮力，條件穩定</a:t>
            </a:r>
            <a:endParaRPr lang="en-US" altLang="zh-TW" dirty="0" smtClean="0"/>
          </a:p>
          <a:p>
            <a:r>
              <a:rPr lang="en-US" altLang="zh-TW" dirty="0" smtClean="0"/>
              <a:t>DSR</a:t>
            </a:r>
            <a:r>
              <a:rPr lang="zh-TW" altLang="en-US" dirty="0" smtClean="0"/>
              <a:t>正浮力比例大於</a:t>
            </a:r>
            <a:r>
              <a:rPr lang="en-US" altLang="zh-TW" dirty="0" smtClean="0"/>
              <a:t>USL</a:t>
            </a:r>
            <a:r>
              <a:rPr lang="zh-TW" altLang="en-US" dirty="0" smtClean="0"/>
              <a:t>，</a:t>
            </a:r>
            <a:r>
              <a:rPr lang="en-US" altLang="zh-TW" dirty="0" smtClean="0"/>
              <a:t>RI</a:t>
            </a:r>
            <a:r>
              <a:rPr lang="zh-TW" altLang="en-US" dirty="0" smtClean="0"/>
              <a:t>組有更多</a:t>
            </a:r>
            <a:r>
              <a:rPr lang="en-US" altLang="zh-TW" dirty="0" smtClean="0"/>
              <a:t>LTI</a:t>
            </a:r>
            <a:r>
              <a:rPr lang="zh-TW" altLang="en-US" dirty="0" smtClean="0"/>
              <a:t>正值的取樣</a:t>
            </a:r>
            <a:endParaRPr lang="en-US" altLang="zh-TW" dirty="0" smtClean="0"/>
          </a:p>
          <a:p>
            <a:endParaRPr lang="en-US" altLang="zh-TW" dirty="0" smtClean="0"/>
          </a:p>
          <a:p>
            <a:r>
              <a:rPr lang="en-US" altLang="zh-TW" dirty="0" smtClean="0"/>
              <a:t>DSR</a:t>
            </a:r>
            <a:r>
              <a:rPr lang="zh-TW" altLang="en-US" dirty="0" smtClean="0"/>
              <a:t>是最不穩定的象限，</a:t>
            </a:r>
            <a:r>
              <a:rPr lang="en-US" altLang="zh-TW" dirty="0" smtClean="0"/>
              <a:t>USR</a:t>
            </a:r>
            <a:r>
              <a:rPr lang="zh-TW" altLang="en-US" dirty="0" smtClean="0"/>
              <a:t>和</a:t>
            </a:r>
            <a:r>
              <a:rPr lang="en-US" altLang="zh-TW" dirty="0" smtClean="0"/>
              <a:t>USL</a:t>
            </a:r>
            <a:r>
              <a:rPr lang="zh-TW" altLang="en-US" dirty="0" smtClean="0"/>
              <a:t>是最穩定的</a:t>
            </a:r>
            <a:endParaRPr lang="en-US" altLang="zh-TW" dirty="0" smtClean="0"/>
          </a:p>
          <a:p>
            <a:r>
              <a:rPr lang="en-US" altLang="zh-TW" dirty="0" smtClean="0"/>
              <a:t>USR</a:t>
            </a:r>
            <a:r>
              <a:rPr lang="zh-TW" altLang="en-US" dirty="0" smtClean="0"/>
              <a:t>變穩定是因為邊界層上</a:t>
            </a:r>
            <a:r>
              <a:rPr lang="en-US" altLang="zh-TW" dirty="0" err="1" smtClean="0"/>
              <a:t>Thes</a:t>
            </a:r>
            <a:r>
              <a:rPr lang="zh-TW" altLang="en-US" smtClean="0"/>
              <a:t>較暖</a:t>
            </a:r>
            <a:endParaRPr lang="en-US" altLang="zh-TW" dirty="0" smtClean="0"/>
          </a:p>
          <a:p>
            <a:r>
              <a:rPr lang="en-US" altLang="zh-TW" dirty="0" smtClean="0"/>
              <a:t>DSL</a:t>
            </a:r>
            <a:r>
              <a:rPr lang="zh-TW" altLang="en-US" dirty="0" smtClean="0"/>
              <a:t>較不穩定是因為邊界層上的空氣因為下風切處對流上升氣流的絕熱冷卻</a:t>
            </a:r>
            <a:endParaRPr lang="en-US" altLang="zh-TW" dirty="0" smtClean="0"/>
          </a:p>
          <a:p>
            <a:r>
              <a:rPr lang="en-US" altLang="zh-TW" dirty="0" smtClean="0"/>
              <a:t>DSR</a:t>
            </a:r>
            <a:r>
              <a:rPr lang="zh-TW" altLang="en-US" dirty="0" smtClean="0"/>
              <a:t>和</a:t>
            </a:r>
            <a:r>
              <a:rPr lang="en-US" altLang="zh-TW" dirty="0" smtClean="0"/>
              <a:t>DSL</a:t>
            </a:r>
            <a:r>
              <a:rPr lang="zh-TW" altLang="en-US" dirty="0" smtClean="0"/>
              <a:t> 不穩定度</a:t>
            </a:r>
            <a:r>
              <a:rPr lang="en-US" altLang="zh-TW" dirty="0" smtClean="0"/>
              <a:t>RI&gt;SI&gt;NI</a:t>
            </a:r>
          </a:p>
        </p:txBody>
      </p:sp>
      <p:sp>
        <p:nvSpPr>
          <p:cNvPr id="4" name="投影片編號版面配置區 3"/>
          <p:cNvSpPr>
            <a:spLocks noGrp="1"/>
          </p:cNvSpPr>
          <p:nvPr>
            <p:ph type="sldNum" sz="quarter" idx="10"/>
          </p:nvPr>
        </p:nvSpPr>
        <p:spPr/>
        <p:txBody>
          <a:bodyPr/>
          <a:lstStyle/>
          <a:p>
            <a:fld id="{8D2DEC25-3540-43B4-AB4E-824A3458D9A3}" type="slidenum">
              <a:rPr lang="zh-TW" altLang="en-US" smtClean="0"/>
              <a:t>9</a:t>
            </a:fld>
            <a:endParaRPr lang="zh-TW" altLang="en-US"/>
          </a:p>
        </p:txBody>
      </p:sp>
    </p:spTree>
    <p:extLst>
      <p:ext uri="{BB962C8B-B14F-4D97-AF65-F5344CB8AC3E}">
        <p14:creationId xmlns:p14="http://schemas.microsoft.com/office/powerpoint/2010/main" val="255050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smtClean="0"/>
              <a:t>dq</a:t>
            </a:r>
            <a:r>
              <a:rPr lang="zh-TW" altLang="en-US" dirty="0" smtClean="0"/>
              <a:t>約</a:t>
            </a:r>
            <a:r>
              <a:rPr lang="en-US" altLang="zh-TW" dirty="0" smtClean="0"/>
              <a:t>3-7g/kg</a:t>
            </a:r>
            <a:r>
              <a:rPr lang="zh-TW" altLang="en-US" dirty="0" smtClean="0"/>
              <a:t>，</a:t>
            </a:r>
            <a:r>
              <a:rPr lang="en-US" altLang="zh-TW" dirty="0" err="1" smtClean="0"/>
              <a:t>dT</a:t>
            </a:r>
            <a:r>
              <a:rPr lang="zh-TW" altLang="en-US" dirty="0" smtClean="0"/>
              <a:t>約</a:t>
            </a:r>
            <a:r>
              <a:rPr lang="en-US" altLang="zh-TW" dirty="0" smtClean="0"/>
              <a:t>1-3K</a:t>
            </a:r>
          </a:p>
          <a:p>
            <a:r>
              <a:rPr lang="en-US" altLang="zh-TW" dirty="0" smtClean="0"/>
              <a:t>8a.</a:t>
            </a:r>
            <a:r>
              <a:rPr lang="zh-TW" altLang="en-US" dirty="0" smtClean="0"/>
              <a:t>風切左側</a:t>
            </a:r>
            <a:r>
              <a:rPr lang="en-US" altLang="zh-TW" dirty="0" smtClean="0"/>
              <a:t>RI</a:t>
            </a:r>
            <a:r>
              <a:rPr lang="zh-TW" altLang="en-US" dirty="0" smtClean="0"/>
              <a:t>和</a:t>
            </a:r>
            <a:r>
              <a:rPr lang="en-US" altLang="zh-TW" dirty="0" smtClean="0"/>
              <a:t>NI</a:t>
            </a:r>
            <a:r>
              <a:rPr lang="zh-TW" altLang="en-US" dirty="0" smtClean="0"/>
              <a:t>的</a:t>
            </a:r>
            <a:r>
              <a:rPr lang="en-US" altLang="zh-TW" dirty="0" err="1" smtClean="0"/>
              <a:t>dq</a:t>
            </a:r>
            <a:r>
              <a:rPr lang="zh-TW" altLang="en-US" dirty="0" smtClean="0"/>
              <a:t>差</a:t>
            </a:r>
            <a:r>
              <a:rPr lang="en-US" altLang="zh-TW" dirty="0" smtClean="0"/>
              <a:t>1g/kg</a:t>
            </a:r>
            <a:r>
              <a:rPr lang="zh-TW" altLang="en-US" dirty="0" smtClean="0"/>
              <a:t>，風切右側差</a:t>
            </a:r>
            <a:r>
              <a:rPr lang="en-US" altLang="zh-TW" dirty="0" smtClean="0"/>
              <a:t>0.5-0.7g/kg</a:t>
            </a:r>
          </a:p>
          <a:p>
            <a:r>
              <a:rPr lang="en-US" altLang="zh-TW" dirty="0" smtClean="0"/>
              <a:t>8b.</a:t>
            </a:r>
            <a:r>
              <a:rPr lang="zh-TW" altLang="en-US" dirty="0" smtClean="0"/>
              <a:t>風切左側</a:t>
            </a:r>
            <a:r>
              <a:rPr lang="en-US" altLang="zh-TW" dirty="0" smtClean="0"/>
              <a:t>RISI</a:t>
            </a:r>
            <a:r>
              <a:rPr lang="zh-TW" altLang="en-US" dirty="0" smtClean="0"/>
              <a:t>和</a:t>
            </a:r>
            <a:r>
              <a:rPr lang="en-US" altLang="zh-TW" dirty="0" smtClean="0"/>
              <a:t>NI</a:t>
            </a:r>
            <a:r>
              <a:rPr lang="zh-TW" altLang="en-US" dirty="0" smtClean="0"/>
              <a:t>的</a:t>
            </a:r>
            <a:r>
              <a:rPr lang="en-US" altLang="zh-TW" dirty="0" err="1" smtClean="0"/>
              <a:t>dT</a:t>
            </a:r>
            <a:r>
              <a:rPr lang="zh-TW" altLang="en-US" dirty="0" smtClean="0"/>
              <a:t>差</a:t>
            </a:r>
            <a:r>
              <a:rPr lang="en-US" altLang="zh-TW" dirty="0" smtClean="0"/>
              <a:t>0.75-1.25K</a:t>
            </a:r>
            <a:r>
              <a:rPr lang="zh-TW" altLang="en-US" dirty="0" smtClean="0"/>
              <a:t>，風切右側</a:t>
            </a:r>
            <a:r>
              <a:rPr lang="en-US" altLang="zh-TW" dirty="0" err="1" smtClean="0"/>
              <a:t>dT</a:t>
            </a:r>
            <a:r>
              <a:rPr lang="zh-TW" altLang="en-US" dirty="0" smtClean="0"/>
              <a:t>差</a:t>
            </a:r>
            <a:r>
              <a:rPr lang="en-US" altLang="zh-TW" dirty="0" smtClean="0"/>
              <a:t>0.5K</a:t>
            </a:r>
            <a:r>
              <a:rPr lang="zh-TW" altLang="en-US" dirty="0" smtClean="0"/>
              <a:t>以下</a:t>
            </a:r>
            <a:endParaRPr lang="en-US" altLang="zh-TW" dirty="0" smtClean="0"/>
          </a:p>
          <a:p>
            <a:r>
              <a:rPr lang="en-US" altLang="zh-TW" dirty="0" smtClean="0"/>
              <a:t>8c.</a:t>
            </a:r>
            <a:r>
              <a:rPr lang="zh-TW" altLang="en-US" dirty="0" smtClean="0"/>
              <a:t>上風切處</a:t>
            </a:r>
            <a:r>
              <a:rPr lang="en-US" altLang="zh-TW" dirty="0" err="1" smtClean="0"/>
              <a:t>dU</a:t>
            </a:r>
            <a:r>
              <a:rPr lang="zh-TW" altLang="en-US" dirty="0" smtClean="0"/>
              <a:t>差</a:t>
            </a:r>
            <a:r>
              <a:rPr lang="en-US" altLang="zh-TW" dirty="0" smtClean="0"/>
              <a:t>3-4m/s</a:t>
            </a:r>
            <a:r>
              <a:rPr lang="zh-TW" altLang="en-US" dirty="0" smtClean="0"/>
              <a:t>，下風切處較小且沒有統計顯著</a:t>
            </a:r>
            <a:endParaRPr lang="en-US" altLang="zh-TW" dirty="0" smtClean="0"/>
          </a:p>
          <a:p>
            <a:endParaRPr lang="en-US" altLang="zh-TW" dirty="0" smtClean="0"/>
          </a:p>
          <a:p>
            <a:r>
              <a:rPr lang="en-US" altLang="zh-TW" dirty="0" err="1" smtClean="0"/>
              <a:t>Fq</a:t>
            </a:r>
            <a:r>
              <a:rPr lang="en-US" altLang="zh-TW" dirty="0" smtClean="0"/>
              <a:t>&gt;</a:t>
            </a:r>
            <a:r>
              <a:rPr lang="en-US" altLang="zh-TW" dirty="0" err="1" smtClean="0"/>
              <a:t>Fh</a:t>
            </a:r>
            <a:r>
              <a:rPr lang="zh-TW" altLang="en-US" dirty="0" smtClean="0"/>
              <a:t>，風切左側</a:t>
            </a:r>
            <a:r>
              <a:rPr lang="en-US" altLang="zh-TW" dirty="0" smtClean="0"/>
              <a:t>&gt;</a:t>
            </a:r>
            <a:r>
              <a:rPr lang="zh-TW" altLang="en-US" dirty="0" smtClean="0"/>
              <a:t>風切右側，</a:t>
            </a:r>
            <a:r>
              <a:rPr lang="en-US" altLang="zh-TW" dirty="0" smtClean="0"/>
              <a:t>RI</a:t>
            </a:r>
            <a:r>
              <a:rPr lang="zh-TW" altLang="en-US" dirty="0" smtClean="0"/>
              <a:t>有較大的</a:t>
            </a:r>
            <a:r>
              <a:rPr lang="en-US" altLang="zh-TW" dirty="0" smtClean="0"/>
              <a:t>surface</a:t>
            </a:r>
            <a:r>
              <a:rPr lang="zh-TW" altLang="en-US" dirty="0" smtClean="0"/>
              <a:t> </a:t>
            </a:r>
            <a:r>
              <a:rPr lang="en-US" altLang="zh-TW" dirty="0" smtClean="0"/>
              <a:t>flux</a:t>
            </a:r>
          </a:p>
          <a:p>
            <a:endParaRPr lang="en-US" altLang="zh-TW" dirty="0" smtClean="0"/>
          </a:p>
          <a:p>
            <a:r>
              <a:rPr lang="en-US" altLang="zh-TW" dirty="0" smtClean="0"/>
              <a:t>U10/</a:t>
            </a:r>
            <a:r>
              <a:rPr lang="en-US" altLang="zh-TW" dirty="0" err="1" smtClean="0"/>
              <a:t>dq</a:t>
            </a:r>
            <a:r>
              <a:rPr lang="en-US" altLang="zh-TW" dirty="0" smtClean="0"/>
              <a:t>/</a:t>
            </a:r>
            <a:r>
              <a:rPr lang="en-US" altLang="zh-TW" dirty="0" err="1" smtClean="0"/>
              <a:t>dT</a:t>
            </a:r>
            <a:r>
              <a:rPr lang="zh-TW" altLang="en-US" dirty="0" smtClean="0"/>
              <a:t>誰貢獻多，以</a:t>
            </a:r>
            <a:r>
              <a:rPr lang="en-US" altLang="zh-TW" dirty="0" smtClean="0"/>
              <a:t>NI</a:t>
            </a:r>
            <a:r>
              <a:rPr lang="zh-TW" altLang="en-US" dirty="0" smtClean="0"/>
              <a:t>為基準，看</a:t>
            </a:r>
            <a:r>
              <a:rPr lang="en-US" altLang="zh-TW" dirty="0" smtClean="0"/>
              <a:t>SI/RI</a:t>
            </a:r>
          </a:p>
          <a:p>
            <a:r>
              <a:rPr lang="zh-TW" altLang="en-US" dirty="0" smtClean="0"/>
              <a:t>下風切由</a:t>
            </a:r>
            <a:r>
              <a:rPr lang="en-US" altLang="zh-TW" dirty="0" err="1" smtClean="0"/>
              <a:t>dq</a:t>
            </a:r>
            <a:r>
              <a:rPr lang="en-US" altLang="zh-TW" dirty="0" smtClean="0"/>
              <a:t>/</a:t>
            </a:r>
            <a:r>
              <a:rPr lang="en-US" altLang="zh-TW" dirty="0" err="1" smtClean="0"/>
              <a:t>dT</a:t>
            </a:r>
            <a:r>
              <a:rPr lang="zh-TW" altLang="en-US" dirty="0" smtClean="0"/>
              <a:t>貢獻多，</a:t>
            </a:r>
            <a:r>
              <a:rPr lang="en-US" altLang="zh-TW" dirty="0" smtClean="0"/>
              <a:t>U10</a:t>
            </a:r>
            <a:r>
              <a:rPr lang="zh-TW" altLang="en-US" dirty="0" smtClean="0"/>
              <a:t>少</a:t>
            </a:r>
            <a:endParaRPr lang="en-US" altLang="zh-TW" dirty="0" smtClean="0"/>
          </a:p>
          <a:p>
            <a:r>
              <a:rPr lang="en-US" altLang="zh-TW" dirty="0" smtClean="0"/>
              <a:t>DSL</a:t>
            </a:r>
            <a:r>
              <a:rPr lang="zh-TW" altLang="en-US" dirty="0" smtClean="0"/>
              <a:t>的</a:t>
            </a:r>
            <a:r>
              <a:rPr lang="en-US" altLang="zh-TW" dirty="0" err="1" smtClean="0"/>
              <a:t>dT</a:t>
            </a:r>
            <a:r>
              <a:rPr lang="zh-TW" altLang="en-US" dirty="0" smtClean="0"/>
              <a:t>多可能是</a:t>
            </a:r>
            <a:r>
              <a:rPr lang="en-US" altLang="zh-TW" dirty="0" smtClean="0"/>
              <a:t>SST</a:t>
            </a:r>
            <a:r>
              <a:rPr lang="zh-TW" altLang="en-US" dirty="0" smtClean="0"/>
              <a:t>較大或</a:t>
            </a:r>
            <a:r>
              <a:rPr lang="en-US" altLang="zh-TW" dirty="0" smtClean="0"/>
              <a:t>downdraft</a:t>
            </a:r>
            <a:r>
              <a:rPr lang="zh-TW" altLang="en-US" dirty="0" smtClean="0"/>
              <a:t>使大氣</a:t>
            </a:r>
            <a:r>
              <a:rPr lang="en-US" altLang="zh-TW" dirty="0" smtClean="0"/>
              <a:t>cooling/drying</a:t>
            </a:r>
          </a:p>
          <a:p>
            <a:r>
              <a:rPr lang="en-US" altLang="zh-TW" dirty="0" smtClean="0"/>
              <a:t>USR</a:t>
            </a:r>
            <a:r>
              <a:rPr lang="zh-TW" altLang="en-US" dirty="0" smtClean="0"/>
              <a:t>的</a:t>
            </a:r>
            <a:r>
              <a:rPr lang="en-US" altLang="zh-TW" dirty="0" smtClean="0"/>
              <a:t>U10</a:t>
            </a:r>
            <a:r>
              <a:rPr lang="zh-TW" altLang="en-US" dirty="0" smtClean="0"/>
              <a:t>貢獻較多</a:t>
            </a:r>
            <a:endParaRPr lang="zh-TW" altLang="en-US" dirty="0"/>
          </a:p>
        </p:txBody>
      </p:sp>
      <p:sp>
        <p:nvSpPr>
          <p:cNvPr id="4" name="投影片編號版面配置區 3"/>
          <p:cNvSpPr>
            <a:spLocks noGrp="1"/>
          </p:cNvSpPr>
          <p:nvPr>
            <p:ph type="sldNum" sz="quarter" idx="10"/>
          </p:nvPr>
        </p:nvSpPr>
        <p:spPr/>
        <p:txBody>
          <a:bodyPr/>
          <a:lstStyle/>
          <a:p>
            <a:fld id="{8D2DEC25-3540-43B4-AB4E-824A3458D9A3}" type="slidenum">
              <a:rPr lang="zh-TW" altLang="en-US" smtClean="0"/>
              <a:t>10</a:t>
            </a:fld>
            <a:endParaRPr lang="zh-TW" altLang="en-US"/>
          </a:p>
        </p:txBody>
      </p:sp>
    </p:spTree>
    <p:extLst>
      <p:ext uri="{BB962C8B-B14F-4D97-AF65-F5344CB8AC3E}">
        <p14:creationId xmlns:p14="http://schemas.microsoft.com/office/powerpoint/2010/main" val="207907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43079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234618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247909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229518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224915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339614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395703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3262323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122482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3792465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B2A46D8-FCB9-40FD-8BC1-0D0B32E00AE2}" type="datetimeFigureOut">
              <a:rPr lang="zh-TW" altLang="en-US" smtClean="0"/>
              <a:t>2020/2/25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397806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A46D8-FCB9-40FD-8BC1-0D0B32E00AE2}" type="datetimeFigureOut">
              <a:rPr lang="zh-TW" altLang="en-US" smtClean="0"/>
              <a:t>2020/2/25</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DB743-FCD4-4AE7-BA14-A1291D87FBAC}" type="slidenum">
              <a:rPr lang="zh-TW" altLang="en-US" smtClean="0"/>
              <a:t>‹#›</a:t>
            </a:fld>
            <a:endParaRPr lang="zh-TW" altLang="en-US"/>
          </a:p>
        </p:txBody>
      </p:sp>
    </p:spTree>
    <p:extLst>
      <p:ext uri="{BB962C8B-B14F-4D97-AF65-F5344CB8AC3E}">
        <p14:creationId xmlns:p14="http://schemas.microsoft.com/office/powerpoint/2010/main" val="4563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1122363"/>
            <a:ext cx="12192000" cy="2387600"/>
          </a:xfrm>
        </p:spPr>
        <p:txBody>
          <a:bodyPr>
            <a:noAutofit/>
          </a:bodyPr>
          <a:lstStyle/>
          <a:p>
            <a:r>
              <a:rPr lang="en-US" altLang="zh-TW" sz="2600" b="1" dirty="0">
                <a:latin typeface="Maiandra GD" panose="020E0502030308020204" pitchFamily="34" charset="0"/>
              </a:rPr>
              <a:t>Assessing the Influence of Convective Downdrafts and Surface Enthalpy Fluxes on</a:t>
            </a:r>
            <a:br>
              <a:rPr lang="en-US" altLang="zh-TW" sz="2600" b="1" dirty="0">
                <a:latin typeface="Maiandra GD" panose="020E0502030308020204" pitchFamily="34" charset="0"/>
              </a:rPr>
            </a:br>
            <a:r>
              <a:rPr lang="en-US" altLang="zh-TW" sz="2600" b="1" dirty="0">
                <a:latin typeface="Maiandra GD" panose="020E0502030308020204" pitchFamily="34" charset="0"/>
              </a:rPr>
              <a:t>Tropical Cyclone Intensity Change in Moderate Vertical Wind Shear</a:t>
            </a:r>
            <a:r>
              <a:rPr lang="en-US" altLang="zh-TW" sz="2600" b="1" dirty="0" smtClean="0">
                <a:latin typeface="Maiandra GD" panose="020E0502030308020204" pitchFamily="34" charset="0"/>
              </a:rPr>
              <a:t> </a:t>
            </a:r>
            <a:endParaRPr lang="zh-TW" altLang="en-US" sz="2600" b="1" dirty="0">
              <a:latin typeface="Maiandra GD" panose="020E0502030308020204" pitchFamily="34" charset="0"/>
            </a:endParaRPr>
          </a:p>
        </p:txBody>
      </p:sp>
      <p:sp>
        <p:nvSpPr>
          <p:cNvPr id="3" name="副標題 2"/>
          <p:cNvSpPr>
            <a:spLocks noGrp="1"/>
          </p:cNvSpPr>
          <p:nvPr>
            <p:ph type="subTitle" idx="1"/>
          </p:nvPr>
        </p:nvSpPr>
        <p:spPr/>
        <p:txBody>
          <a:bodyPr anchor="b">
            <a:normAutofit/>
          </a:bodyPr>
          <a:lstStyle/>
          <a:p>
            <a:r>
              <a:rPr lang="en-US" altLang="zh-TW" sz="2000" dirty="0" smtClean="0">
                <a:latin typeface="Maiandra GD" panose="020E0502030308020204" pitchFamily="34" charset="0"/>
              </a:rPr>
              <a:t>Nguyen L. T., R. Rogers, J. </a:t>
            </a:r>
            <a:r>
              <a:rPr lang="en-US" altLang="zh-TW" sz="2000" dirty="0" err="1" smtClean="0">
                <a:latin typeface="Maiandra GD" panose="020E0502030308020204" pitchFamily="34" charset="0"/>
              </a:rPr>
              <a:t>Zawislak</a:t>
            </a:r>
            <a:r>
              <a:rPr lang="en-US" altLang="zh-TW" sz="2000" dirty="0" smtClean="0">
                <a:latin typeface="Maiandra GD" panose="020E0502030308020204" pitchFamily="34" charset="0"/>
              </a:rPr>
              <a:t>, J. A. Zhang</a:t>
            </a:r>
            <a:endParaRPr lang="zh-TW" altLang="en-US" sz="2000" dirty="0">
              <a:latin typeface="Maiandra GD" panose="020E0502030308020204" pitchFamily="34" charset="0"/>
            </a:endParaRPr>
          </a:p>
        </p:txBody>
      </p:sp>
    </p:spTree>
    <p:extLst>
      <p:ext uri="{BB962C8B-B14F-4D97-AF65-F5344CB8AC3E}">
        <p14:creationId xmlns:p14="http://schemas.microsoft.com/office/powerpoint/2010/main" val="52206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834259" y="52557"/>
            <a:ext cx="10523483" cy="325815"/>
          </a:xfrm>
          <a:solidFill>
            <a:schemeClr val="accent4">
              <a:lumMod val="40000"/>
              <a:lumOff val="60000"/>
            </a:schemeClr>
          </a:solidFill>
        </p:spPr>
        <p:txBody>
          <a:bodyPr>
            <a:noAutofit/>
          </a:bodyPr>
          <a:lstStyle/>
          <a:p>
            <a:pPr algn="ctr"/>
            <a:r>
              <a:rPr lang="en-US" altLang="zh-TW" sz="2400" dirty="0" smtClean="0">
                <a:latin typeface="Maiandra GD" panose="020E0502030308020204" pitchFamily="34" charset="0"/>
              </a:rPr>
              <a:t>Surface enthalpy fluxes</a:t>
            </a:r>
            <a:endParaRPr lang="zh-TW" altLang="en-US" sz="2400" dirty="0">
              <a:latin typeface="Maiandra GD" panose="020E0502030308020204" pitchFamily="34" charset="0"/>
            </a:endParaRPr>
          </a:p>
        </p:txBody>
      </p:sp>
      <p:pic>
        <p:nvPicPr>
          <p:cNvPr id="4" name="圖片 3"/>
          <p:cNvPicPr>
            <a:picLocks noChangeAspect="1"/>
          </p:cNvPicPr>
          <p:nvPr/>
        </p:nvPicPr>
        <p:blipFill>
          <a:blip r:embed="rId3"/>
          <a:stretch>
            <a:fillRect/>
          </a:stretch>
        </p:blipFill>
        <p:spPr>
          <a:xfrm>
            <a:off x="329766" y="378372"/>
            <a:ext cx="3467557" cy="3978164"/>
          </a:xfrm>
          <a:prstGeom prst="rect">
            <a:avLst/>
          </a:prstGeom>
        </p:spPr>
      </p:pic>
      <p:pic>
        <p:nvPicPr>
          <p:cNvPr id="5" name="圖片 4"/>
          <p:cNvPicPr>
            <a:picLocks noChangeAspect="1"/>
          </p:cNvPicPr>
          <p:nvPr/>
        </p:nvPicPr>
        <p:blipFill>
          <a:blip r:embed="rId4"/>
          <a:stretch>
            <a:fillRect/>
          </a:stretch>
        </p:blipFill>
        <p:spPr>
          <a:xfrm>
            <a:off x="329766" y="4472149"/>
            <a:ext cx="3467557" cy="1948583"/>
          </a:xfrm>
          <a:prstGeom prst="rect">
            <a:avLst/>
          </a:prstGeom>
        </p:spPr>
      </p:pic>
      <p:pic>
        <p:nvPicPr>
          <p:cNvPr id="6" name="圖片 5"/>
          <p:cNvPicPr>
            <a:picLocks noChangeAspect="1"/>
          </p:cNvPicPr>
          <p:nvPr/>
        </p:nvPicPr>
        <p:blipFill>
          <a:blip r:embed="rId5"/>
          <a:stretch>
            <a:fillRect/>
          </a:stretch>
        </p:blipFill>
        <p:spPr>
          <a:xfrm>
            <a:off x="3965518" y="2400130"/>
            <a:ext cx="3605547" cy="4144037"/>
          </a:xfrm>
          <a:prstGeom prst="rect">
            <a:avLst/>
          </a:prstGeom>
        </p:spPr>
      </p:pic>
      <p:pic>
        <p:nvPicPr>
          <p:cNvPr id="7" name="圖片 6"/>
          <p:cNvPicPr>
            <a:picLocks noChangeAspect="1"/>
          </p:cNvPicPr>
          <p:nvPr/>
        </p:nvPicPr>
        <p:blipFill>
          <a:blip r:embed="rId6"/>
          <a:stretch>
            <a:fillRect/>
          </a:stretch>
        </p:blipFill>
        <p:spPr>
          <a:xfrm>
            <a:off x="7571064" y="1536700"/>
            <a:ext cx="4551421" cy="5046140"/>
          </a:xfrm>
          <a:prstGeom prst="rect">
            <a:avLst/>
          </a:prstGeom>
        </p:spPr>
      </p:pic>
      <p:pic>
        <p:nvPicPr>
          <p:cNvPr id="2" name="圖片 1"/>
          <p:cNvPicPr>
            <a:picLocks noChangeAspect="1"/>
          </p:cNvPicPr>
          <p:nvPr/>
        </p:nvPicPr>
        <p:blipFill>
          <a:blip r:embed="rId7"/>
          <a:stretch>
            <a:fillRect/>
          </a:stretch>
        </p:blipFill>
        <p:spPr>
          <a:xfrm>
            <a:off x="4509403" y="825500"/>
            <a:ext cx="2954973" cy="1041400"/>
          </a:xfrm>
          <a:prstGeom prst="rect">
            <a:avLst/>
          </a:prstGeom>
        </p:spPr>
      </p:pic>
      <p:sp>
        <p:nvSpPr>
          <p:cNvPr id="8" name="矩形 7"/>
          <p:cNvSpPr/>
          <p:nvPr/>
        </p:nvSpPr>
        <p:spPr>
          <a:xfrm>
            <a:off x="1435100" y="378373"/>
            <a:ext cx="1485900" cy="39781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608053" y="4472148"/>
            <a:ext cx="1485900" cy="21106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193139" y="2336630"/>
            <a:ext cx="1485900" cy="42462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8463089" y="1866900"/>
            <a:ext cx="705149" cy="4754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0060261" y="1866900"/>
            <a:ext cx="708177" cy="4754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9906000" y="254000"/>
            <a:ext cx="2081862" cy="1366510"/>
            <a:chOff x="1694985" y="3523785"/>
            <a:chExt cx="3969835" cy="3066587"/>
          </a:xfrm>
        </p:grpSpPr>
        <p:cxnSp>
          <p:nvCxnSpPr>
            <p:cNvPr id="14" name="直線單箭頭接點 13"/>
            <p:cNvCxnSpPr/>
            <p:nvPr/>
          </p:nvCxnSpPr>
          <p:spPr>
            <a:xfrm flipV="1">
              <a:off x="3624146" y="3523785"/>
              <a:ext cx="0" cy="30665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1694985" y="4973444"/>
              <a:ext cx="39698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4392575" y="3716694"/>
              <a:ext cx="599844" cy="369332"/>
            </a:xfrm>
            <a:prstGeom prst="rect">
              <a:avLst/>
            </a:prstGeom>
            <a:noFill/>
          </p:spPr>
          <p:txBody>
            <a:bodyPr wrap="none" rtlCol="0">
              <a:spAutoFit/>
            </a:bodyPr>
            <a:lstStyle/>
            <a:p>
              <a:r>
                <a:rPr lang="en-US" altLang="zh-TW" b="1" dirty="0" smtClean="0">
                  <a:solidFill>
                    <a:srgbClr val="FF0000"/>
                  </a:solidFill>
                  <a:latin typeface="Maiandra GD" panose="020E0502030308020204" pitchFamily="34" charset="0"/>
                </a:rPr>
                <a:t>DSR</a:t>
              </a:r>
              <a:endParaRPr lang="zh-TW" altLang="en-US" b="1" dirty="0">
                <a:solidFill>
                  <a:srgbClr val="FF0000"/>
                </a:solidFill>
                <a:latin typeface="Maiandra GD" panose="020E0502030308020204" pitchFamily="34" charset="0"/>
              </a:endParaRPr>
            </a:p>
          </p:txBody>
        </p:sp>
        <p:sp>
          <p:nvSpPr>
            <p:cNvPr id="17" name="文字方塊 16"/>
            <p:cNvSpPr txBox="1"/>
            <p:nvPr/>
          </p:nvSpPr>
          <p:spPr>
            <a:xfrm>
              <a:off x="4398088" y="5990703"/>
              <a:ext cx="604653" cy="369332"/>
            </a:xfrm>
            <a:prstGeom prst="rect">
              <a:avLst/>
            </a:prstGeom>
            <a:noFill/>
          </p:spPr>
          <p:txBody>
            <a:bodyPr wrap="none" rtlCol="0">
              <a:spAutoFit/>
            </a:bodyPr>
            <a:lstStyle/>
            <a:p>
              <a:r>
                <a:rPr lang="en-US" altLang="zh-TW" b="1" dirty="0">
                  <a:solidFill>
                    <a:srgbClr val="FF0000"/>
                  </a:solidFill>
                  <a:latin typeface="Maiandra GD" panose="020E0502030308020204" pitchFamily="34" charset="0"/>
                </a:rPr>
                <a:t>U</a:t>
              </a:r>
              <a:r>
                <a:rPr lang="en-US" altLang="zh-TW" b="1" dirty="0" smtClean="0">
                  <a:solidFill>
                    <a:srgbClr val="FF0000"/>
                  </a:solidFill>
                  <a:latin typeface="Maiandra GD" panose="020E0502030308020204" pitchFamily="34" charset="0"/>
                </a:rPr>
                <a:t>SR</a:t>
              </a:r>
              <a:endParaRPr lang="zh-TW" altLang="en-US" b="1" dirty="0">
                <a:solidFill>
                  <a:srgbClr val="FF0000"/>
                </a:solidFill>
                <a:latin typeface="Maiandra GD" panose="020E0502030308020204" pitchFamily="34" charset="0"/>
              </a:endParaRPr>
            </a:p>
          </p:txBody>
        </p:sp>
        <p:sp>
          <p:nvSpPr>
            <p:cNvPr id="18" name="文字方塊 17"/>
            <p:cNvSpPr txBox="1"/>
            <p:nvPr/>
          </p:nvSpPr>
          <p:spPr>
            <a:xfrm>
              <a:off x="2149196" y="5990703"/>
              <a:ext cx="564578" cy="369332"/>
            </a:xfrm>
            <a:prstGeom prst="rect">
              <a:avLst/>
            </a:prstGeom>
            <a:noFill/>
          </p:spPr>
          <p:txBody>
            <a:bodyPr wrap="none" rtlCol="0">
              <a:spAutoFit/>
            </a:bodyPr>
            <a:lstStyle/>
            <a:p>
              <a:r>
                <a:rPr lang="en-US" altLang="zh-TW" b="1" dirty="0" smtClean="0">
                  <a:solidFill>
                    <a:srgbClr val="FF0000"/>
                  </a:solidFill>
                  <a:latin typeface="Maiandra GD" panose="020E0502030308020204" pitchFamily="34" charset="0"/>
                </a:rPr>
                <a:t>USL</a:t>
              </a:r>
              <a:endParaRPr lang="zh-TW" altLang="en-US" b="1" dirty="0">
                <a:solidFill>
                  <a:srgbClr val="FF0000"/>
                </a:solidFill>
                <a:latin typeface="Maiandra GD" panose="020E0502030308020204" pitchFamily="34" charset="0"/>
              </a:endParaRPr>
            </a:p>
          </p:txBody>
        </p:sp>
        <p:sp>
          <p:nvSpPr>
            <p:cNvPr id="19" name="文字方塊 18"/>
            <p:cNvSpPr txBox="1"/>
            <p:nvPr/>
          </p:nvSpPr>
          <p:spPr>
            <a:xfrm>
              <a:off x="2145784" y="3757468"/>
              <a:ext cx="559769" cy="369332"/>
            </a:xfrm>
            <a:prstGeom prst="rect">
              <a:avLst/>
            </a:prstGeom>
            <a:noFill/>
          </p:spPr>
          <p:txBody>
            <a:bodyPr wrap="none" rtlCol="0">
              <a:spAutoFit/>
            </a:bodyPr>
            <a:lstStyle/>
            <a:p>
              <a:r>
                <a:rPr lang="en-US" altLang="zh-TW" b="1" dirty="0" smtClean="0">
                  <a:solidFill>
                    <a:srgbClr val="FF0000"/>
                  </a:solidFill>
                  <a:latin typeface="Maiandra GD" panose="020E0502030308020204" pitchFamily="34" charset="0"/>
                </a:rPr>
                <a:t>DSL</a:t>
              </a:r>
              <a:endParaRPr lang="zh-TW" altLang="en-US" b="1" dirty="0">
                <a:solidFill>
                  <a:srgbClr val="FF0000"/>
                </a:solidFill>
                <a:latin typeface="Maiandra GD" panose="020E0502030308020204" pitchFamily="34" charset="0"/>
              </a:endParaRPr>
            </a:p>
          </p:txBody>
        </p:sp>
      </p:grpSp>
      <p:sp>
        <p:nvSpPr>
          <p:cNvPr id="20" name="矩形 19"/>
          <p:cNvSpPr/>
          <p:nvPr/>
        </p:nvSpPr>
        <p:spPr>
          <a:xfrm>
            <a:off x="11138446" y="941021"/>
            <a:ext cx="1007808" cy="369332"/>
          </a:xfrm>
          <a:prstGeom prst="rect">
            <a:avLst/>
          </a:prstGeom>
        </p:spPr>
        <p:txBody>
          <a:bodyPr wrap="square">
            <a:spAutoFit/>
          </a:bodyPr>
          <a:lstStyle/>
          <a:p>
            <a:r>
              <a:rPr lang="el-GR" altLang="zh-TW" dirty="0" smtClean="0">
                <a:latin typeface="Consolas" panose="020B0609020204030204" pitchFamily="49" charset="0"/>
                <a:cs typeface="Consolas" panose="020B0609020204030204" pitchFamily="49" charset="0"/>
              </a:rPr>
              <a:t>θ</a:t>
            </a:r>
            <a:r>
              <a:rPr lang="en-US" altLang="zh-TW" dirty="0" smtClean="0">
                <a:latin typeface="Consolas" panose="020B0609020204030204" pitchFamily="49" charset="0"/>
                <a:cs typeface="Consolas" panose="020B0609020204030204" pitchFamily="49" charset="0"/>
              </a:rPr>
              <a:t>e max</a:t>
            </a:r>
            <a:endParaRPr lang="zh-TW" altLang="en-US" dirty="0"/>
          </a:p>
        </p:txBody>
      </p:sp>
      <p:sp>
        <p:nvSpPr>
          <p:cNvPr id="21" name="矩形 20"/>
          <p:cNvSpPr/>
          <p:nvPr/>
        </p:nvSpPr>
        <p:spPr>
          <a:xfrm>
            <a:off x="9761922" y="955059"/>
            <a:ext cx="1022938" cy="369332"/>
          </a:xfrm>
          <a:prstGeom prst="rect">
            <a:avLst/>
          </a:prstGeom>
        </p:spPr>
        <p:txBody>
          <a:bodyPr wrap="square">
            <a:spAutoFit/>
          </a:bodyPr>
          <a:lstStyle/>
          <a:p>
            <a:r>
              <a:rPr lang="el-GR" altLang="zh-TW" dirty="0" smtClean="0">
                <a:latin typeface="Consolas" panose="020B0609020204030204" pitchFamily="49" charset="0"/>
                <a:cs typeface="Consolas" panose="020B0609020204030204" pitchFamily="49" charset="0"/>
              </a:rPr>
              <a:t>θ</a:t>
            </a:r>
            <a:r>
              <a:rPr lang="en-US" altLang="zh-TW" dirty="0" smtClean="0">
                <a:latin typeface="Consolas" panose="020B0609020204030204" pitchFamily="49" charset="0"/>
                <a:cs typeface="Consolas" panose="020B0609020204030204" pitchFamily="49" charset="0"/>
              </a:rPr>
              <a:t>e min</a:t>
            </a:r>
            <a:endParaRPr lang="zh-TW" altLang="en-US" dirty="0"/>
          </a:p>
        </p:txBody>
      </p:sp>
    </p:spTree>
    <p:extLst>
      <p:ext uri="{BB962C8B-B14F-4D97-AF65-F5344CB8AC3E}">
        <p14:creationId xmlns:p14="http://schemas.microsoft.com/office/powerpoint/2010/main" val="370798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Maiandra GD" panose="020E0502030308020204" pitchFamily="34" charset="0"/>
              </a:rPr>
              <a:t>Summary</a:t>
            </a:r>
            <a:endParaRPr lang="zh-TW" altLang="en-US" dirty="0">
              <a:latin typeface="Maiandra GD" panose="020E0502030308020204" pitchFamily="34" charset="0"/>
            </a:endParaRPr>
          </a:p>
        </p:txBody>
      </p:sp>
      <p:sp>
        <p:nvSpPr>
          <p:cNvPr id="3" name="文字方塊 2"/>
          <p:cNvSpPr txBox="1"/>
          <p:nvPr/>
        </p:nvSpPr>
        <p:spPr>
          <a:xfrm>
            <a:off x="304800" y="1765738"/>
            <a:ext cx="11550869" cy="4708981"/>
          </a:xfrm>
          <a:prstGeom prst="rect">
            <a:avLst/>
          </a:prstGeom>
          <a:noFill/>
        </p:spPr>
        <p:txBody>
          <a:bodyPr wrap="square" rtlCol="0">
            <a:spAutoFit/>
          </a:bodyPr>
          <a:lstStyle/>
          <a:p>
            <a:r>
              <a:rPr lang="en-US" altLang="zh-TW" sz="2000" dirty="0">
                <a:latin typeface="Maiandra GD" panose="020E0502030308020204" pitchFamily="34" charset="0"/>
              </a:rPr>
              <a:t>Surface enthalpy fluxes play an important role in restoring moisture and heat to the boundary layer </a:t>
            </a:r>
            <a:r>
              <a:rPr lang="en-US" altLang="zh-TW" sz="2000" dirty="0" smtClean="0">
                <a:latin typeface="Maiandra GD" panose="020E0502030308020204" pitchFamily="34" charset="0"/>
              </a:rPr>
              <a:t>within sheared </a:t>
            </a:r>
            <a:r>
              <a:rPr lang="en-US" altLang="zh-TW" sz="2000" dirty="0">
                <a:latin typeface="Maiandra GD" panose="020E0502030308020204" pitchFamily="34" charset="0"/>
              </a:rPr>
              <a:t>TCs. </a:t>
            </a:r>
            <a:r>
              <a:rPr lang="en-US" altLang="zh-TW" sz="2000" dirty="0">
                <a:latin typeface="Maiandra GD" panose="020E0502030308020204" pitchFamily="34" charset="0"/>
              </a:rPr>
              <a:t/>
            </a:r>
            <a:br>
              <a:rPr lang="en-US" altLang="zh-TW" sz="2000" dirty="0">
                <a:latin typeface="Maiandra GD" panose="020E0502030308020204" pitchFamily="34" charset="0"/>
              </a:rPr>
            </a:br>
            <a:endParaRPr lang="en-US" altLang="zh-TW" sz="2000" dirty="0" smtClean="0">
              <a:latin typeface="Maiandra GD" panose="020E0502030308020204" pitchFamily="34" charset="0"/>
            </a:endParaRPr>
          </a:p>
          <a:p>
            <a:r>
              <a:rPr lang="en-US" altLang="zh-TW" sz="2000" dirty="0">
                <a:latin typeface="Maiandra GD" panose="020E0502030308020204" pitchFamily="34" charset="0"/>
              </a:rPr>
              <a:t>The magnitude of surface latent and sensible </a:t>
            </a:r>
            <a:r>
              <a:rPr lang="en-US" altLang="zh-TW" sz="2000" dirty="0" smtClean="0">
                <a:latin typeface="Maiandra GD" panose="020E0502030308020204" pitchFamily="34" charset="0"/>
              </a:rPr>
              <a:t>heat fluxes </a:t>
            </a:r>
            <a:r>
              <a:rPr lang="en-US" altLang="zh-TW" sz="2000" dirty="0">
                <a:latin typeface="Maiandra GD" panose="020E0502030308020204" pitchFamily="34" charset="0"/>
              </a:rPr>
              <a:t>in the </a:t>
            </a:r>
            <a:r>
              <a:rPr lang="en-US" altLang="zh-TW" sz="2000" dirty="0" err="1">
                <a:latin typeface="Maiandra GD" panose="020E0502030308020204" pitchFamily="34" charset="0"/>
              </a:rPr>
              <a:t>upshear</a:t>
            </a:r>
            <a:r>
              <a:rPr lang="en-US" altLang="zh-TW" sz="2000" dirty="0">
                <a:latin typeface="Maiandra GD" panose="020E0502030308020204" pitchFamily="34" charset="0"/>
              </a:rPr>
              <a:t> quadrants grew </a:t>
            </a:r>
            <a:r>
              <a:rPr lang="en-US" altLang="zh-TW" sz="2000" dirty="0" smtClean="0">
                <a:latin typeface="Maiandra GD" panose="020E0502030308020204" pitchFamily="34" charset="0"/>
              </a:rPr>
              <a:t>significantly larger </a:t>
            </a:r>
            <a:r>
              <a:rPr lang="en-US" altLang="zh-TW" sz="2000" dirty="0">
                <a:latin typeface="Maiandra GD" panose="020E0502030308020204" pitchFamily="34" charset="0"/>
              </a:rPr>
              <a:t>with increasing intensification. The </a:t>
            </a:r>
            <a:r>
              <a:rPr lang="en-US" altLang="zh-TW" sz="2000" dirty="0" smtClean="0">
                <a:latin typeface="Maiandra GD" panose="020E0502030308020204" pitchFamily="34" charset="0"/>
              </a:rPr>
              <a:t>enhanced fluxes </a:t>
            </a:r>
            <a:r>
              <a:rPr lang="en-US" altLang="zh-TW" sz="2000" dirty="0" err="1">
                <a:latin typeface="Maiandra GD" panose="020E0502030308020204" pitchFamily="34" charset="0"/>
              </a:rPr>
              <a:t>upshear</a:t>
            </a:r>
            <a:r>
              <a:rPr lang="en-US" altLang="zh-TW" sz="2000" dirty="0">
                <a:latin typeface="Maiandra GD" panose="020E0502030308020204" pitchFamily="34" charset="0"/>
              </a:rPr>
              <a:t> were attributed mostly to </a:t>
            </a:r>
            <a:r>
              <a:rPr lang="en-US" altLang="zh-TW" sz="2000" dirty="0" smtClean="0">
                <a:latin typeface="Maiandra GD" panose="020E0502030308020204" pitchFamily="34" charset="0"/>
              </a:rPr>
              <a:t>stronger near-surface </a:t>
            </a:r>
            <a:r>
              <a:rPr lang="en-US" altLang="zh-TW" sz="2000" dirty="0">
                <a:latin typeface="Maiandra GD" panose="020E0502030308020204" pitchFamily="34" charset="0"/>
              </a:rPr>
              <a:t>winds, with a smaller </a:t>
            </a:r>
            <a:r>
              <a:rPr lang="en-US" altLang="zh-TW" sz="2000" dirty="0" smtClean="0">
                <a:latin typeface="Maiandra GD" panose="020E0502030308020204" pitchFamily="34" charset="0"/>
              </a:rPr>
              <a:t> contribution from the </a:t>
            </a:r>
            <a:r>
              <a:rPr lang="en-US" altLang="zh-TW" sz="2000" dirty="0">
                <a:latin typeface="Maiandra GD" panose="020E0502030308020204" pitchFamily="34" charset="0"/>
              </a:rPr>
              <a:t>larger air–sea contrast in specific humidity </a:t>
            </a:r>
            <a:r>
              <a:rPr lang="en-US" altLang="zh-TW" sz="2000" dirty="0" smtClean="0">
                <a:latin typeface="Maiandra GD" panose="020E0502030308020204" pitchFamily="34" charset="0"/>
              </a:rPr>
              <a:t>and temperature</a:t>
            </a:r>
            <a:r>
              <a:rPr lang="en-US" altLang="zh-TW" sz="2000" dirty="0">
                <a:latin typeface="Maiandra GD" panose="020E0502030308020204" pitchFamily="34" charset="0"/>
              </a:rPr>
              <a:t>.</a:t>
            </a:r>
            <a:r>
              <a:rPr lang="en-US" altLang="zh-TW" sz="2000" dirty="0">
                <a:latin typeface="Maiandra GD" panose="020E0502030308020204" pitchFamily="34" charset="0"/>
              </a:rPr>
              <a:t> </a:t>
            </a:r>
            <a:br>
              <a:rPr lang="en-US" altLang="zh-TW" sz="2000" dirty="0">
                <a:latin typeface="Maiandra GD" panose="020E0502030308020204" pitchFamily="34" charset="0"/>
              </a:rPr>
            </a:br>
            <a:endParaRPr lang="en-US" altLang="zh-TW" sz="2000" dirty="0" smtClean="0">
              <a:latin typeface="Maiandra GD" panose="020E0502030308020204" pitchFamily="34" charset="0"/>
            </a:endParaRPr>
          </a:p>
          <a:p>
            <a:r>
              <a:rPr lang="en-US" altLang="zh-TW" sz="2000" dirty="0">
                <a:latin typeface="Maiandra GD" panose="020E0502030308020204" pitchFamily="34" charset="0"/>
              </a:rPr>
              <a:t>The lower-tropospheric conditional instability in </a:t>
            </a:r>
            <a:r>
              <a:rPr lang="en-US" altLang="zh-TW" sz="2000" dirty="0" smtClean="0">
                <a:latin typeface="Maiandra GD" panose="020E0502030308020204" pitchFamily="34" charset="0"/>
              </a:rPr>
              <a:t>the </a:t>
            </a:r>
            <a:r>
              <a:rPr lang="en-US" altLang="zh-TW" sz="2000" dirty="0" err="1" smtClean="0">
                <a:latin typeface="Maiandra GD" panose="020E0502030308020204" pitchFamily="34" charset="0"/>
              </a:rPr>
              <a:t>downshear</a:t>
            </a:r>
            <a:r>
              <a:rPr lang="en-US" altLang="zh-TW" sz="2000" dirty="0" smtClean="0">
                <a:latin typeface="Maiandra GD" panose="020E0502030308020204" pitchFamily="34" charset="0"/>
              </a:rPr>
              <a:t> </a:t>
            </a:r>
            <a:r>
              <a:rPr lang="en-US" altLang="zh-TW" sz="2000" dirty="0">
                <a:latin typeface="Maiandra GD" panose="020E0502030308020204" pitchFamily="34" charset="0"/>
              </a:rPr>
              <a:t>quadrants was significantly larger in </a:t>
            </a:r>
            <a:r>
              <a:rPr lang="en-US" altLang="zh-TW" sz="2000" dirty="0" smtClean="0">
                <a:latin typeface="Maiandra GD" panose="020E0502030308020204" pitchFamily="34" charset="0"/>
              </a:rPr>
              <a:t>RI storms </a:t>
            </a:r>
            <a:r>
              <a:rPr lang="en-US" altLang="zh-TW" sz="2000" dirty="0">
                <a:latin typeface="Maiandra GD" panose="020E0502030308020204" pitchFamily="34" charset="0"/>
              </a:rPr>
              <a:t>compared to NI storms.</a:t>
            </a:r>
            <a:r>
              <a:rPr lang="en-US" altLang="zh-TW" sz="2000" dirty="0">
                <a:latin typeface="Maiandra GD" panose="020E0502030308020204" pitchFamily="34" charset="0"/>
              </a:rPr>
              <a:t> </a:t>
            </a:r>
            <a:br>
              <a:rPr lang="en-US" altLang="zh-TW" sz="2000" dirty="0">
                <a:latin typeface="Maiandra GD" panose="020E0502030308020204" pitchFamily="34" charset="0"/>
              </a:rPr>
            </a:br>
            <a:endParaRPr lang="en-US" altLang="zh-TW" sz="2000" dirty="0" smtClean="0">
              <a:latin typeface="Maiandra GD" panose="020E0502030308020204" pitchFamily="34" charset="0"/>
            </a:endParaRPr>
          </a:p>
          <a:p>
            <a:r>
              <a:rPr lang="en-US" altLang="zh-TW" sz="2000" dirty="0">
                <a:latin typeface="Maiandra GD" panose="020E0502030308020204" pitchFamily="34" charset="0"/>
              </a:rPr>
              <a:t>E</a:t>
            </a:r>
            <a:r>
              <a:rPr lang="en-US" altLang="zh-TW" sz="2000" dirty="0" smtClean="0">
                <a:latin typeface="Maiandra GD" panose="020E0502030308020204" pitchFamily="34" charset="0"/>
              </a:rPr>
              <a:t>nhanced </a:t>
            </a:r>
            <a:r>
              <a:rPr lang="en-US" altLang="zh-TW" sz="2000" dirty="0">
                <a:latin typeface="Maiandra GD" panose="020E0502030308020204" pitchFamily="34" charset="0"/>
              </a:rPr>
              <a:t>surface fluxes on the </a:t>
            </a:r>
            <a:r>
              <a:rPr lang="en-US" altLang="zh-TW" sz="2000" dirty="0" err="1">
                <a:latin typeface="Maiandra GD" panose="020E0502030308020204" pitchFamily="34" charset="0"/>
              </a:rPr>
              <a:t>upshear</a:t>
            </a:r>
            <a:r>
              <a:rPr lang="en-US" altLang="zh-TW" sz="2000" dirty="0">
                <a:latin typeface="Maiandra GD" panose="020E0502030308020204" pitchFamily="34" charset="0"/>
              </a:rPr>
              <a:t> side of RI storms </a:t>
            </a:r>
            <a:r>
              <a:rPr lang="en-US" altLang="zh-TW" sz="2000" dirty="0" smtClean="0">
                <a:latin typeface="Maiandra GD" panose="020E0502030308020204" pitchFamily="34" charset="0"/>
              </a:rPr>
              <a:t>enabled downdraft-modified </a:t>
            </a:r>
            <a:r>
              <a:rPr lang="en-US" altLang="zh-TW" sz="2000" dirty="0">
                <a:latin typeface="Maiandra GD" panose="020E0502030308020204" pitchFamily="34" charset="0"/>
              </a:rPr>
              <a:t>boundary layer air to moisten </a:t>
            </a:r>
            <a:r>
              <a:rPr lang="en-US" altLang="zh-TW" sz="2000" dirty="0" smtClean="0">
                <a:latin typeface="Maiandra GD" panose="020E0502030308020204" pitchFamily="34" charset="0"/>
              </a:rPr>
              <a:t>and warm </a:t>
            </a:r>
            <a:r>
              <a:rPr lang="en-US" altLang="zh-TW" sz="2000" dirty="0">
                <a:latin typeface="Maiandra GD" panose="020E0502030308020204" pitchFamily="34" charset="0"/>
              </a:rPr>
              <a:t>more quickly as it traveled cyclonically around the</a:t>
            </a:r>
            <a:r>
              <a:rPr lang="en-US" altLang="zh-TW" sz="2000" dirty="0">
                <a:latin typeface="Maiandra GD" panose="020E0502030308020204" pitchFamily="34" charset="0"/>
              </a:rPr>
              <a:t> </a:t>
            </a:r>
            <a:r>
              <a:rPr lang="en-US" altLang="zh-TW" sz="2000" dirty="0">
                <a:latin typeface="Maiandra GD" panose="020E0502030308020204" pitchFamily="34" charset="0"/>
              </a:rPr>
              <a:t>storm, so that by the time this air reached the </a:t>
            </a:r>
            <a:r>
              <a:rPr lang="en-US" altLang="zh-TW" sz="2000" dirty="0" err="1">
                <a:latin typeface="Maiandra GD" panose="020E0502030308020204" pitchFamily="34" charset="0"/>
              </a:rPr>
              <a:t>downshear</a:t>
            </a:r>
            <a:r>
              <a:rPr lang="en-US" altLang="zh-TW" sz="2000" dirty="0">
                <a:latin typeface="Maiandra GD" panose="020E0502030308020204" pitchFamily="34" charset="0"/>
              </a:rPr>
              <a:t> quadrants, its moist entropy became larger </a:t>
            </a:r>
            <a:r>
              <a:rPr lang="en-US" altLang="zh-TW" sz="2000" dirty="0" smtClean="0">
                <a:latin typeface="Maiandra GD" panose="020E0502030308020204" pitchFamily="34" charset="0"/>
              </a:rPr>
              <a:t>than it </a:t>
            </a:r>
            <a:r>
              <a:rPr lang="en-US" altLang="zh-TW" sz="2000" dirty="0">
                <a:latin typeface="Maiandra GD" panose="020E0502030308020204" pitchFamily="34" charset="0"/>
              </a:rPr>
              <a:t>otherwise would have been.</a:t>
            </a:r>
            <a:r>
              <a:rPr lang="en-US" altLang="zh-TW" sz="2000" dirty="0">
                <a:latin typeface="Maiandra GD" panose="020E0502030308020204" pitchFamily="34" charset="0"/>
              </a:rPr>
              <a:t> </a:t>
            </a:r>
            <a:endParaRPr lang="zh-TW" altLang="en-US" sz="2000" dirty="0">
              <a:latin typeface="Maiandra GD" panose="020E0502030308020204" pitchFamily="34" charset="0"/>
            </a:endParaRPr>
          </a:p>
        </p:txBody>
      </p:sp>
    </p:spTree>
    <p:extLst>
      <p:ext uri="{BB962C8B-B14F-4D97-AF65-F5344CB8AC3E}">
        <p14:creationId xmlns:p14="http://schemas.microsoft.com/office/powerpoint/2010/main" val="1579481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latin typeface="Maiandra GD" panose="020E0502030308020204" pitchFamily="34" charset="0"/>
              </a:rPr>
              <a:t>Introduction</a:t>
            </a:r>
            <a:endParaRPr lang="zh-TW" altLang="en-US" dirty="0">
              <a:latin typeface="Maiandra GD" panose="020E0502030308020204" pitchFamily="34" charset="0"/>
            </a:endParaRPr>
          </a:p>
        </p:txBody>
      </p:sp>
      <p:sp>
        <p:nvSpPr>
          <p:cNvPr id="5" name="文字方塊 4"/>
          <p:cNvSpPr txBox="1"/>
          <p:nvPr/>
        </p:nvSpPr>
        <p:spPr>
          <a:xfrm>
            <a:off x="252248" y="2007476"/>
            <a:ext cx="11687504" cy="3970318"/>
          </a:xfrm>
          <a:prstGeom prst="rect">
            <a:avLst/>
          </a:prstGeom>
          <a:noFill/>
        </p:spPr>
        <p:txBody>
          <a:bodyPr wrap="square" rtlCol="0">
            <a:spAutoFit/>
          </a:bodyPr>
          <a:lstStyle/>
          <a:p>
            <a:r>
              <a:rPr lang="en-US" altLang="zh-TW" dirty="0">
                <a:latin typeface="Maiandra GD" panose="020E0502030308020204" pitchFamily="34" charset="0"/>
              </a:rPr>
              <a:t>Shear can have a </a:t>
            </a:r>
            <a:r>
              <a:rPr lang="en-US" altLang="zh-TW" b="1" dirty="0">
                <a:solidFill>
                  <a:srgbClr val="FF0000"/>
                </a:solidFill>
                <a:latin typeface="Maiandra GD" panose="020E0502030308020204" pitchFamily="34" charset="0"/>
              </a:rPr>
              <a:t>deleterious impact </a:t>
            </a:r>
            <a:r>
              <a:rPr lang="en-US" altLang="zh-TW" dirty="0">
                <a:latin typeface="Maiandra GD" panose="020E0502030308020204" pitchFamily="34" charset="0"/>
              </a:rPr>
              <a:t>on TCs through </a:t>
            </a:r>
            <a:r>
              <a:rPr lang="en-US" altLang="zh-TW" dirty="0" smtClean="0">
                <a:latin typeface="Maiandra GD" panose="020E0502030308020204" pitchFamily="34" charset="0"/>
              </a:rPr>
              <a:t>a number </a:t>
            </a:r>
            <a:r>
              <a:rPr lang="en-US" altLang="zh-TW" dirty="0">
                <a:latin typeface="Maiandra GD" panose="020E0502030308020204" pitchFamily="34" charset="0"/>
              </a:rPr>
              <a:t>of possible mechanisms, </a:t>
            </a:r>
            <a:r>
              <a:rPr lang="en-US" altLang="zh-TW" dirty="0" smtClean="0">
                <a:latin typeface="Maiandra GD" panose="020E0502030308020204" pitchFamily="34" charset="0"/>
              </a:rPr>
              <a:t>including:</a:t>
            </a:r>
          </a:p>
          <a:p>
            <a:endParaRPr lang="en-US" altLang="zh-TW" dirty="0">
              <a:latin typeface="Maiandra GD" panose="020E0502030308020204" pitchFamily="34" charset="0"/>
            </a:endParaRP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(1) </a:t>
            </a:r>
            <a:r>
              <a:rPr lang="en-US" altLang="zh-TW" dirty="0" smtClean="0">
                <a:latin typeface="Maiandra GD" panose="020E0502030308020204" pitchFamily="34" charset="0"/>
              </a:rPr>
              <a:t>The </a:t>
            </a:r>
            <a:r>
              <a:rPr lang="en-US" altLang="zh-TW" dirty="0">
                <a:latin typeface="Maiandra GD" panose="020E0502030308020204" pitchFamily="34" charset="0"/>
              </a:rPr>
              <a:t>tilting </a:t>
            </a:r>
            <a:r>
              <a:rPr lang="en-US" altLang="zh-TW" dirty="0" smtClean="0">
                <a:latin typeface="Maiandra GD" panose="020E0502030308020204" pitchFamily="34" charset="0"/>
              </a:rPr>
              <a:t>of the </a:t>
            </a:r>
            <a:r>
              <a:rPr lang="en-US" altLang="zh-TW" dirty="0">
                <a:latin typeface="Maiandra GD" panose="020E0502030308020204" pitchFamily="34" charset="0"/>
              </a:rPr>
              <a:t>vortex away from vertical alignment and </a:t>
            </a:r>
            <a:r>
              <a:rPr lang="en-US" altLang="zh-TW" dirty="0" smtClean="0">
                <a:latin typeface="Maiandra GD" panose="020E0502030308020204" pitchFamily="34" charset="0"/>
              </a:rPr>
              <a:t>subsequent lack </a:t>
            </a:r>
            <a:r>
              <a:rPr lang="en-US" altLang="zh-TW" dirty="0">
                <a:latin typeface="Maiandra GD" panose="020E0502030308020204" pitchFamily="34" charset="0"/>
              </a:rPr>
              <a:t>of </a:t>
            </a:r>
            <a:r>
              <a:rPr lang="en-US" altLang="zh-TW" dirty="0" smtClean="0">
                <a:latin typeface="Maiandra GD" panose="020E0502030308020204" pitchFamily="34" charset="0"/>
              </a:rPr>
              <a:t>realignment. </a:t>
            </a:r>
          </a:p>
          <a:p>
            <a:pPr algn="r"/>
            <a:r>
              <a:rPr lang="en-US" altLang="zh-TW" dirty="0" smtClean="0">
                <a:solidFill>
                  <a:schemeClr val="tx1">
                    <a:lumMod val="50000"/>
                    <a:lumOff val="50000"/>
                  </a:schemeClr>
                </a:solidFill>
                <a:latin typeface="Maiandra GD" panose="020E0502030308020204" pitchFamily="34" charset="0"/>
              </a:rPr>
              <a:t>(</a:t>
            </a:r>
            <a:r>
              <a:rPr lang="en-US" altLang="zh-TW" dirty="0">
                <a:solidFill>
                  <a:schemeClr val="tx1">
                    <a:lumMod val="50000"/>
                    <a:lumOff val="50000"/>
                  </a:schemeClr>
                </a:solidFill>
                <a:latin typeface="Maiandra GD" panose="020E0502030308020204" pitchFamily="34" charset="0"/>
              </a:rPr>
              <a:t>Jones 1995</a:t>
            </a:r>
            <a:r>
              <a:rPr lang="en-US" altLang="zh-TW" dirty="0" smtClean="0">
                <a:solidFill>
                  <a:schemeClr val="tx1">
                    <a:lumMod val="50000"/>
                    <a:lumOff val="50000"/>
                  </a:schemeClr>
                </a:solidFill>
                <a:latin typeface="Maiandra GD" panose="020E0502030308020204" pitchFamily="34" charset="0"/>
              </a:rPr>
              <a:t>)</a:t>
            </a: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(2) </a:t>
            </a:r>
            <a:r>
              <a:rPr lang="en-US" altLang="zh-TW" dirty="0" smtClean="0">
                <a:latin typeface="Maiandra GD" panose="020E0502030308020204" pitchFamily="34" charset="0"/>
              </a:rPr>
              <a:t>Intrusion </a:t>
            </a:r>
            <a:r>
              <a:rPr lang="en-US" altLang="zh-TW" dirty="0">
                <a:latin typeface="Maiandra GD" panose="020E0502030308020204" pitchFamily="34" charset="0"/>
              </a:rPr>
              <a:t>of low </a:t>
            </a:r>
            <a:r>
              <a:rPr lang="en-US" altLang="zh-TW" dirty="0" smtClean="0">
                <a:latin typeface="Maiandra GD" panose="020E0502030308020204" pitchFamily="34" charset="0"/>
              </a:rPr>
              <a:t>entropy air </a:t>
            </a:r>
            <a:r>
              <a:rPr lang="en-US" altLang="zh-TW" dirty="0">
                <a:latin typeface="Maiandra GD" panose="020E0502030308020204" pitchFamily="34" charset="0"/>
              </a:rPr>
              <a:t>into the vortex in the </a:t>
            </a:r>
            <a:r>
              <a:rPr lang="en-US" altLang="zh-TW" dirty="0" err="1" smtClean="0">
                <a:latin typeface="Maiandra GD" panose="020E0502030308020204" pitchFamily="34" charset="0"/>
              </a:rPr>
              <a:t>midtroposphere</a:t>
            </a:r>
            <a:r>
              <a:rPr lang="en-US" altLang="zh-TW" dirty="0" smtClean="0">
                <a:latin typeface="Maiandra GD" panose="020E0502030308020204" pitchFamily="34" charset="0"/>
              </a:rPr>
              <a:t>. </a:t>
            </a:r>
          </a:p>
          <a:p>
            <a:pPr algn="r"/>
            <a:r>
              <a:rPr lang="en-US" altLang="zh-TW" dirty="0" smtClean="0">
                <a:solidFill>
                  <a:schemeClr val="tx1">
                    <a:lumMod val="50000"/>
                    <a:lumOff val="50000"/>
                  </a:schemeClr>
                </a:solidFill>
                <a:latin typeface="Maiandra GD" panose="020E0502030308020204" pitchFamily="34" charset="0"/>
              </a:rPr>
              <a:t>(</a:t>
            </a:r>
            <a:r>
              <a:rPr lang="en-US" altLang="zh-TW" dirty="0">
                <a:solidFill>
                  <a:schemeClr val="tx1">
                    <a:lumMod val="50000"/>
                    <a:lumOff val="50000"/>
                  </a:schemeClr>
                </a:solidFill>
                <a:latin typeface="Maiandra GD" panose="020E0502030308020204" pitchFamily="34" charset="0"/>
              </a:rPr>
              <a:t>Simpson </a:t>
            </a:r>
            <a:r>
              <a:rPr lang="en-US" altLang="zh-TW" dirty="0" smtClean="0">
                <a:solidFill>
                  <a:schemeClr val="tx1">
                    <a:lumMod val="50000"/>
                    <a:lumOff val="50000"/>
                  </a:schemeClr>
                </a:solidFill>
                <a:latin typeface="Maiandra GD" panose="020E0502030308020204" pitchFamily="34" charset="0"/>
              </a:rPr>
              <a:t>and </a:t>
            </a:r>
            <a:r>
              <a:rPr lang="en-US" altLang="zh-TW" dirty="0" err="1" smtClean="0">
                <a:solidFill>
                  <a:schemeClr val="tx1">
                    <a:lumMod val="50000"/>
                    <a:lumOff val="50000"/>
                  </a:schemeClr>
                </a:solidFill>
                <a:latin typeface="Maiandra GD" panose="020E0502030308020204" pitchFamily="34" charset="0"/>
              </a:rPr>
              <a:t>Riehl</a:t>
            </a:r>
            <a:r>
              <a:rPr lang="en-US" altLang="zh-TW" dirty="0" smtClean="0">
                <a:solidFill>
                  <a:schemeClr val="tx1">
                    <a:lumMod val="50000"/>
                    <a:lumOff val="50000"/>
                  </a:schemeClr>
                </a:solidFill>
                <a:latin typeface="Maiandra GD" panose="020E0502030308020204" pitchFamily="34" charset="0"/>
              </a:rPr>
              <a:t> </a:t>
            </a:r>
            <a:r>
              <a:rPr lang="en-US" altLang="zh-TW" dirty="0">
                <a:solidFill>
                  <a:schemeClr val="tx1">
                    <a:lumMod val="50000"/>
                    <a:lumOff val="50000"/>
                  </a:schemeClr>
                </a:solidFill>
                <a:latin typeface="Maiandra GD" panose="020E0502030308020204" pitchFamily="34" charset="0"/>
              </a:rPr>
              <a:t>1958; Cram et al. 2007; Tang and Emanuel 2010</a:t>
            </a:r>
            <a:r>
              <a:rPr lang="en-US" altLang="zh-TW" dirty="0" smtClean="0">
                <a:solidFill>
                  <a:schemeClr val="tx1">
                    <a:lumMod val="50000"/>
                    <a:lumOff val="50000"/>
                  </a:schemeClr>
                </a:solidFill>
                <a:latin typeface="Maiandra GD" panose="020E0502030308020204" pitchFamily="34" charset="0"/>
              </a:rPr>
              <a:t>)</a:t>
            </a: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(3) </a:t>
            </a:r>
            <a:r>
              <a:rPr lang="en-US" altLang="zh-TW" dirty="0" smtClean="0">
                <a:latin typeface="Maiandra GD" panose="020E0502030308020204" pitchFamily="34" charset="0"/>
              </a:rPr>
              <a:t>The </a:t>
            </a:r>
            <a:r>
              <a:rPr lang="en-US" altLang="zh-TW" dirty="0">
                <a:latin typeface="Maiandra GD" panose="020E0502030308020204" pitchFamily="34" charset="0"/>
              </a:rPr>
              <a:t>intrusion of low entropy air into </a:t>
            </a:r>
            <a:r>
              <a:rPr lang="en-US" altLang="zh-TW" dirty="0" smtClean="0">
                <a:latin typeface="Maiandra GD" panose="020E0502030308020204" pitchFamily="34" charset="0"/>
              </a:rPr>
              <a:t>the boundary layer via downdrafts.</a:t>
            </a:r>
          </a:p>
          <a:p>
            <a:pPr algn="r"/>
            <a:r>
              <a:rPr lang="en-US" altLang="zh-TW" dirty="0" smtClean="0">
                <a:solidFill>
                  <a:schemeClr val="tx1">
                    <a:lumMod val="50000"/>
                    <a:lumOff val="50000"/>
                  </a:schemeClr>
                </a:solidFill>
                <a:latin typeface="Maiandra GD" panose="020E0502030308020204" pitchFamily="34" charset="0"/>
              </a:rPr>
              <a:t>(</a:t>
            </a:r>
            <a:r>
              <a:rPr lang="en-US" altLang="zh-TW" dirty="0" err="1">
                <a:solidFill>
                  <a:schemeClr val="tx1">
                    <a:lumMod val="50000"/>
                    <a:lumOff val="50000"/>
                  </a:schemeClr>
                </a:solidFill>
                <a:latin typeface="Maiandra GD" panose="020E0502030308020204" pitchFamily="34" charset="0"/>
              </a:rPr>
              <a:t>Riemer</a:t>
            </a:r>
            <a:r>
              <a:rPr lang="en-US" altLang="zh-TW" dirty="0">
                <a:solidFill>
                  <a:schemeClr val="tx1">
                    <a:lumMod val="50000"/>
                    <a:lumOff val="50000"/>
                  </a:schemeClr>
                </a:solidFill>
                <a:latin typeface="Maiandra GD" panose="020E0502030308020204" pitchFamily="34" charset="0"/>
              </a:rPr>
              <a:t> et al. 2010, 2013; Tang </a:t>
            </a:r>
            <a:r>
              <a:rPr lang="en-US" altLang="zh-TW" dirty="0" smtClean="0">
                <a:solidFill>
                  <a:schemeClr val="tx1">
                    <a:lumMod val="50000"/>
                    <a:lumOff val="50000"/>
                  </a:schemeClr>
                </a:solidFill>
                <a:latin typeface="Maiandra GD" panose="020E0502030308020204" pitchFamily="34" charset="0"/>
              </a:rPr>
              <a:t>and Emanuel </a:t>
            </a:r>
            <a:r>
              <a:rPr lang="en-US" altLang="zh-TW" dirty="0">
                <a:solidFill>
                  <a:schemeClr val="tx1">
                    <a:lumMod val="50000"/>
                    <a:lumOff val="50000"/>
                  </a:schemeClr>
                </a:solidFill>
                <a:latin typeface="Maiandra GD" panose="020E0502030308020204" pitchFamily="34" charset="0"/>
              </a:rPr>
              <a:t>2010; Molinari et al. 2013; </a:t>
            </a:r>
            <a:r>
              <a:rPr lang="en-US" altLang="zh-TW" dirty="0" err="1">
                <a:solidFill>
                  <a:schemeClr val="tx1">
                    <a:lumMod val="50000"/>
                    <a:lumOff val="50000"/>
                  </a:schemeClr>
                </a:solidFill>
                <a:latin typeface="Maiandra GD" panose="020E0502030308020204" pitchFamily="34" charset="0"/>
              </a:rPr>
              <a:t>Riemer</a:t>
            </a:r>
            <a:r>
              <a:rPr lang="en-US" altLang="zh-TW" dirty="0">
                <a:solidFill>
                  <a:schemeClr val="tx1">
                    <a:lumMod val="50000"/>
                    <a:lumOff val="50000"/>
                  </a:schemeClr>
                </a:solidFill>
                <a:latin typeface="Maiandra GD" panose="020E0502030308020204" pitchFamily="34" charset="0"/>
              </a:rPr>
              <a:t> and </a:t>
            </a:r>
            <a:r>
              <a:rPr lang="en-US" altLang="zh-TW" dirty="0" err="1" smtClean="0">
                <a:solidFill>
                  <a:schemeClr val="tx1">
                    <a:lumMod val="50000"/>
                    <a:lumOff val="50000"/>
                  </a:schemeClr>
                </a:solidFill>
                <a:latin typeface="Maiandra GD" panose="020E0502030308020204" pitchFamily="34" charset="0"/>
              </a:rPr>
              <a:t>Laliberté</a:t>
            </a:r>
            <a:r>
              <a:rPr lang="en-US" altLang="zh-TW" dirty="0" smtClean="0">
                <a:solidFill>
                  <a:schemeClr val="tx1">
                    <a:lumMod val="50000"/>
                    <a:lumOff val="50000"/>
                  </a:schemeClr>
                </a:solidFill>
                <a:latin typeface="Maiandra GD" panose="020E0502030308020204" pitchFamily="34" charset="0"/>
              </a:rPr>
              <a:t> 2015)</a:t>
            </a: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(4) </a:t>
            </a:r>
            <a:r>
              <a:rPr lang="en-US" altLang="zh-TW" dirty="0" smtClean="0">
                <a:latin typeface="Maiandra GD" panose="020E0502030308020204" pitchFamily="34" charset="0"/>
              </a:rPr>
              <a:t>The </a:t>
            </a:r>
            <a:r>
              <a:rPr lang="en-US" altLang="zh-TW" dirty="0">
                <a:latin typeface="Maiandra GD" panose="020E0502030308020204" pitchFamily="34" charset="0"/>
              </a:rPr>
              <a:t>outward fluxes of potential vorticity </a:t>
            </a:r>
            <a:r>
              <a:rPr lang="en-US" altLang="zh-TW" dirty="0" smtClean="0">
                <a:latin typeface="Maiandra GD" panose="020E0502030308020204" pitchFamily="34" charset="0"/>
              </a:rPr>
              <a:t>and equivalent </a:t>
            </a:r>
            <a:r>
              <a:rPr lang="en-US" altLang="zh-TW" dirty="0">
                <a:latin typeface="Maiandra GD" panose="020E0502030308020204" pitchFamily="34" charset="0"/>
              </a:rPr>
              <a:t>potential temperature in the upper </a:t>
            </a:r>
            <a:r>
              <a:rPr lang="en-US" altLang="zh-TW" dirty="0" smtClean="0">
                <a:latin typeface="Maiandra GD" panose="020E0502030308020204" pitchFamily="34" charset="0"/>
              </a:rPr>
              <a:t>troposphere.</a:t>
            </a:r>
          </a:p>
          <a:p>
            <a:pPr algn="r"/>
            <a:r>
              <a:rPr lang="en-US" altLang="zh-TW" dirty="0" smtClean="0">
                <a:solidFill>
                  <a:schemeClr val="tx1">
                    <a:lumMod val="50000"/>
                    <a:lumOff val="50000"/>
                  </a:schemeClr>
                </a:solidFill>
                <a:latin typeface="Maiandra GD" panose="020E0502030308020204" pitchFamily="34" charset="0"/>
              </a:rPr>
              <a:t>(</a:t>
            </a:r>
            <a:r>
              <a:rPr lang="en-US" altLang="zh-TW" dirty="0">
                <a:solidFill>
                  <a:schemeClr val="tx1">
                    <a:lumMod val="50000"/>
                    <a:lumOff val="50000"/>
                  </a:schemeClr>
                </a:solidFill>
                <a:latin typeface="Maiandra GD" panose="020E0502030308020204" pitchFamily="34" charset="0"/>
              </a:rPr>
              <a:t>Frank and Ritchie 2001</a:t>
            </a:r>
            <a:r>
              <a:rPr lang="en-US" altLang="zh-TW" dirty="0" smtClean="0">
                <a:solidFill>
                  <a:schemeClr val="tx1">
                    <a:lumMod val="50000"/>
                    <a:lumOff val="50000"/>
                  </a:schemeClr>
                </a:solidFill>
                <a:latin typeface="Maiandra GD" panose="020E0502030308020204" pitchFamily="34" charset="0"/>
              </a:rPr>
              <a:t>)</a:t>
            </a:r>
            <a:endParaRPr lang="zh-TW" altLang="en-US" dirty="0">
              <a:solidFill>
                <a:schemeClr val="tx1">
                  <a:lumMod val="50000"/>
                  <a:lumOff val="50000"/>
                </a:schemeClr>
              </a:solidFill>
              <a:latin typeface="Maiandra GD" panose="020E0502030308020204" pitchFamily="34" charset="0"/>
            </a:endParaRPr>
          </a:p>
        </p:txBody>
      </p:sp>
    </p:spTree>
    <p:extLst>
      <p:ext uri="{BB962C8B-B14F-4D97-AF65-F5344CB8AC3E}">
        <p14:creationId xmlns:p14="http://schemas.microsoft.com/office/powerpoint/2010/main" val="280730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3"/>
          <p:cNvSpPr>
            <a:spLocks noGrp="1"/>
          </p:cNvSpPr>
          <p:nvPr>
            <p:ph type="title"/>
          </p:nvPr>
        </p:nvSpPr>
        <p:spPr>
          <a:xfrm>
            <a:off x="838200" y="365125"/>
            <a:ext cx="10515600" cy="1325563"/>
          </a:xfrm>
        </p:spPr>
        <p:txBody>
          <a:bodyPr/>
          <a:lstStyle/>
          <a:p>
            <a:r>
              <a:rPr lang="en-US" altLang="zh-TW" dirty="0" smtClean="0">
                <a:latin typeface="Maiandra GD" panose="020E0502030308020204" pitchFamily="34" charset="0"/>
              </a:rPr>
              <a:t>Introduction</a:t>
            </a:r>
            <a:endParaRPr lang="zh-TW" altLang="en-US" dirty="0">
              <a:latin typeface="Maiandra GD" panose="020E0502030308020204" pitchFamily="34" charset="0"/>
            </a:endParaRPr>
          </a:p>
        </p:txBody>
      </p:sp>
      <p:sp>
        <p:nvSpPr>
          <p:cNvPr id="4" name="文字方塊 3"/>
          <p:cNvSpPr txBox="1"/>
          <p:nvPr/>
        </p:nvSpPr>
        <p:spPr>
          <a:xfrm>
            <a:off x="257040" y="1410612"/>
            <a:ext cx="11677919" cy="1477328"/>
          </a:xfrm>
          <a:prstGeom prst="rect">
            <a:avLst/>
          </a:prstGeom>
          <a:noFill/>
        </p:spPr>
        <p:txBody>
          <a:bodyPr wrap="square" rtlCol="0">
            <a:spAutoFit/>
          </a:bodyPr>
          <a:lstStyle/>
          <a:p>
            <a:r>
              <a:rPr lang="en-US" altLang="zh-TW" dirty="0">
                <a:latin typeface="Maiandra GD" panose="020E0502030308020204" pitchFamily="34" charset="0"/>
              </a:rPr>
              <a:t>A climatological study of storms </a:t>
            </a:r>
            <a:r>
              <a:rPr lang="en-US" altLang="zh-TW" dirty="0" smtClean="0">
                <a:latin typeface="Maiandra GD" panose="020E0502030308020204" pitchFamily="34" charset="0"/>
              </a:rPr>
              <a:t>in moderate </a:t>
            </a:r>
            <a:r>
              <a:rPr lang="en-US" altLang="zh-TW" dirty="0">
                <a:latin typeface="Maiandra GD" panose="020E0502030308020204" pitchFamily="34" charset="0"/>
              </a:rPr>
              <a:t>shear </a:t>
            </a:r>
            <a:r>
              <a:rPr lang="en-US" altLang="zh-TW" dirty="0" smtClean="0">
                <a:latin typeface="Maiandra GD" panose="020E0502030308020204" pitchFamily="34" charset="0"/>
              </a:rPr>
              <a:t>by </a:t>
            </a:r>
            <a:r>
              <a:rPr lang="en-US" altLang="zh-TW" dirty="0" smtClean="0">
                <a:solidFill>
                  <a:schemeClr val="tx1">
                    <a:lumMod val="50000"/>
                    <a:lumOff val="50000"/>
                  </a:schemeClr>
                </a:solidFill>
                <a:latin typeface="Maiandra GD" panose="020E0502030308020204" pitchFamily="34" charset="0"/>
              </a:rPr>
              <a:t>Rios-Berrios and Torn (2017)</a:t>
            </a:r>
            <a:r>
              <a:rPr lang="en-US" altLang="zh-TW" dirty="0" smtClean="0">
                <a:latin typeface="Maiandra GD" panose="020E0502030308020204" pitchFamily="34" charset="0"/>
              </a:rPr>
              <a:t> showed that </a:t>
            </a:r>
            <a:r>
              <a:rPr lang="en-US" altLang="zh-TW" dirty="0">
                <a:latin typeface="Maiandra GD" panose="020E0502030308020204" pitchFamily="34" charset="0"/>
              </a:rPr>
              <a:t>intensifying storms had </a:t>
            </a:r>
            <a:r>
              <a:rPr lang="en-US" altLang="zh-TW" dirty="0">
                <a:solidFill>
                  <a:srgbClr val="FF0000"/>
                </a:solidFill>
                <a:latin typeface="Maiandra GD" panose="020E0502030308020204" pitchFamily="34" charset="0"/>
              </a:rPr>
              <a:t>more </a:t>
            </a:r>
            <a:r>
              <a:rPr lang="en-US" altLang="zh-TW" dirty="0" err="1">
                <a:solidFill>
                  <a:srgbClr val="FF0000"/>
                </a:solidFill>
                <a:latin typeface="Maiandra GD" panose="020E0502030308020204" pitchFamily="34" charset="0"/>
              </a:rPr>
              <a:t>midtropospheric</a:t>
            </a:r>
            <a:r>
              <a:rPr lang="en-US" altLang="zh-TW" dirty="0">
                <a:solidFill>
                  <a:srgbClr val="FF0000"/>
                </a:solidFill>
                <a:latin typeface="Maiandra GD" panose="020E0502030308020204" pitchFamily="34" charset="0"/>
              </a:rPr>
              <a:t> moisture </a:t>
            </a:r>
            <a:r>
              <a:rPr lang="en-US" altLang="zh-TW" dirty="0">
                <a:latin typeface="Maiandra GD" panose="020E0502030308020204" pitchFamily="34" charset="0"/>
              </a:rPr>
              <a:t>than steady-state storms, particularly on the </a:t>
            </a:r>
            <a:r>
              <a:rPr lang="en-US" altLang="zh-TW" dirty="0" err="1" smtClean="0">
                <a:solidFill>
                  <a:srgbClr val="FF0000"/>
                </a:solidFill>
                <a:latin typeface="Maiandra GD" panose="020E0502030308020204" pitchFamily="34" charset="0"/>
              </a:rPr>
              <a:t>upshear</a:t>
            </a:r>
            <a:r>
              <a:rPr lang="en-US" altLang="zh-TW" dirty="0" smtClean="0">
                <a:solidFill>
                  <a:srgbClr val="FF0000"/>
                </a:solidFill>
                <a:latin typeface="Maiandra GD" panose="020E0502030308020204" pitchFamily="34" charset="0"/>
              </a:rPr>
              <a:t> side</a:t>
            </a:r>
            <a:r>
              <a:rPr lang="en-US" altLang="zh-TW" dirty="0">
                <a:latin typeface="Maiandra GD" panose="020E0502030308020204" pitchFamily="34" charset="0"/>
              </a:rPr>
              <a:t>. Humidification of the </a:t>
            </a:r>
            <a:r>
              <a:rPr lang="en-US" altLang="zh-TW" dirty="0" err="1">
                <a:latin typeface="Maiandra GD" panose="020E0502030308020204" pitchFamily="34" charset="0"/>
              </a:rPr>
              <a:t>upshear</a:t>
            </a:r>
            <a:r>
              <a:rPr lang="en-US" altLang="zh-TW" dirty="0">
                <a:latin typeface="Maiandra GD" panose="020E0502030308020204" pitchFamily="34" charset="0"/>
              </a:rPr>
              <a:t> quadrants can </a:t>
            </a:r>
            <a:r>
              <a:rPr lang="en-US" altLang="zh-TW" dirty="0" smtClean="0">
                <a:solidFill>
                  <a:srgbClr val="FF0000"/>
                </a:solidFill>
                <a:latin typeface="Maiandra GD" panose="020E0502030308020204" pitchFamily="34" charset="0"/>
              </a:rPr>
              <a:t>limit dry </a:t>
            </a:r>
            <a:r>
              <a:rPr lang="en-US" altLang="zh-TW" dirty="0">
                <a:solidFill>
                  <a:srgbClr val="FF0000"/>
                </a:solidFill>
                <a:latin typeface="Maiandra GD" panose="020E0502030308020204" pitchFamily="34" charset="0"/>
              </a:rPr>
              <a:t>air entrainment into developing updrafts</a:t>
            </a:r>
            <a:r>
              <a:rPr lang="en-US" altLang="zh-TW" dirty="0">
                <a:latin typeface="Maiandra GD" panose="020E0502030308020204" pitchFamily="34" charset="0"/>
              </a:rPr>
              <a:t>, </a:t>
            </a:r>
            <a:r>
              <a:rPr lang="en-US" altLang="zh-TW" dirty="0" smtClean="0">
                <a:latin typeface="Maiandra GD" panose="020E0502030308020204" pitchFamily="34" charset="0"/>
              </a:rPr>
              <a:t>allowing them </a:t>
            </a:r>
            <a:r>
              <a:rPr lang="en-US" altLang="zh-TW" dirty="0">
                <a:latin typeface="Maiandra GD" panose="020E0502030308020204" pitchFamily="34" charset="0"/>
              </a:rPr>
              <a:t>to grow and persist as they propagate azimuthally around the TC center. </a:t>
            </a:r>
            <a:r>
              <a:rPr lang="en-US" altLang="zh-TW" dirty="0">
                <a:solidFill>
                  <a:srgbClr val="FF0000"/>
                </a:solidFill>
                <a:latin typeface="Maiandra GD" panose="020E0502030308020204" pitchFamily="34" charset="0"/>
              </a:rPr>
              <a:t>The recovery of </a:t>
            </a:r>
            <a:r>
              <a:rPr lang="en-US" altLang="zh-TW" dirty="0" smtClean="0">
                <a:solidFill>
                  <a:srgbClr val="FF0000"/>
                </a:solidFill>
                <a:latin typeface="Maiandra GD" panose="020E0502030308020204" pitchFamily="34" charset="0"/>
              </a:rPr>
              <a:t>downdraft modified </a:t>
            </a:r>
            <a:r>
              <a:rPr lang="en-US" altLang="zh-TW" dirty="0">
                <a:solidFill>
                  <a:srgbClr val="FF0000"/>
                </a:solidFill>
                <a:latin typeface="Maiandra GD" panose="020E0502030308020204" pitchFamily="34" charset="0"/>
              </a:rPr>
              <a:t>boundary layer air through surface </a:t>
            </a:r>
            <a:r>
              <a:rPr lang="en-US" altLang="zh-TW" dirty="0" smtClean="0">
                <a:solidFill>
                  <a:srgbClr val="FF0000"/>
                </a:solidFill>
                <a:latin typeface="Maiandra GD" panose="020E0502030308020204" pitchFamily="34" charset="0"/>
              </a:rPr>
              <a:t>enthalpy fluxes</a:t>
            </a:r>
            <a:r>
              <a:rPr lang="en-US" altLang="zh-TW" dirty="0" smtClean="0">
                <a:latin typeface="Maiandra GD" panose="020E0502030308020204" pitchFamily="34" charset="0"/>
              </a:rPr>
              <a:t> </a:t>
            </a:r>
            <a:r>
              <a:rPr lang="en-US" altLang="zh-TW" dirty="0">
                <a:latin typeface="Maiandra GD" panose="020E0502030308020204" pitchFamily="34" charset="0"/>
              </a:rPr>
              <a:t>from the ocean can also help a TC become </a:t>
            </a:r>
            <a:r>
              <a:rPr lang="en-US" altLang="zh-TW" dirty="0" smtClean="0">
                <a:latin typeface="Maiandra GD" panose="020E0502030308020204" pitchFamily="34" charset="0"/>
              </a:rPr>
              <a:t>resistant to </a:t>
            </a:r>
            <a:r>
              <a:rPr lang="en-US" altLang="zh-TW" dirty="0">
                <a:latin typeface="Maiandra GD" panose="020E0502030308020204" pitchFamily="34" charset="0"/>
              </a:rPr>
              <a:t>shear. </a:t>
            </a:r>
            <a:endParaRPr lang="zh-TW" altLang="en-US" dirty="0">
              <a:latin typeface="Maiandra GD" panose="020E0502030308020204" pitchFamily="34" charset="0"/>
            </a:endParaRPr>
          </a:p>
        </p:txBody>
      </p:sp>
      <p:pic>
        <p:nvPicPr>
          <p:cNvPr id="5" name="圖片 4"/>
          <p:cNvPicPr>
            <a:picLocks noChangeAspect="1"/>
          </p:cNvPicPr>
          <p:nvPr/>
        </p:nvPicPr>
        <p:blipFill>
          <a:blip r:embed="rId2"/>
          <a:stretch>
            <a:fillRect/>
          </a:stretch>
        </p:blipFill>
        <p:spPr>
          <a:xfrm>
            <a:off x="3237186" y="2953558"/>
            <a:ext cx="5046115" cy="3823017"/>
          </a:xfrm>
          <a:prstGeom prst="rect">
            <a:avLst/>
          </a:prstGeom>
        </p:spPr>
      </p:pic>
      <p:cxnSp>
        <p:nvCxnSpPr>
          <p:cNvPr id="7" name="直線單箭頭接點 6"/>
          <p:cNvCxnSpPr/>
          <p:nvPr/>
        </p:nvCxnSpPr>
        <p:spPr>
          <a:xfrm>
            <a:off x="4645572" y="4939862"/>
            <a:ext cx="2270234"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6915806" y="4755196"/>
            <a:ext cx="1232132" cy="369332"/>
          </a:xfrm>
          <a:prstGeom prst="rect">
            <a:avLst/>
          </a:prstGeom>
          <a:solidFill>
            <a:schemeClr val="accent4"/>
          </a:solidFill>
        </p:spPr>
        <p:txBody>
          <a:bodyPr wrap="none" rtlCol="0">
            <a:spAutoFit/>
          </a:bodyPr>
          <a:lstStyle/>
          <a:p>
            <a:r>
              <a:rPr lang="en-US" altLang="zh-TW" dirty="0" err="1" smtClean="0">
                <a:solidFill>
                  <a:srgbClr val="FF0000"/>
                </a:solidFill>
              </a:rPr>
              <a:t>downshear</a:t>
            </a:r>
            <a:endParaRPr lang="zh-TW" altLang="en-US" dirty="0">
              <a:solidFill>
                <a:srgbClr val="FF0000"/>
              </a:solidFill>
            </a:endParaRPr>
          </a:p>
        </p:txBody>
      </p:sp>
      <p:sp>
        <p:nvSpPr>
          <p:cNvPr id="9" name="文字方塊 8"/>
          <p:cNvSpPr txBox="1"/>
          <p:nvPr/>
        </p:nvSpPr>
        <p:spPr>
          <a:xfrm>
            <a:off x="3700633" y="4755196"/>
            <a:ext cx="944939" cy="369332"/>
          </a:xfrm>
          <a:prstGeom prst="rect">
            <a:avLst/>
          </a:prstGeom>
          <a:solidFill>
            <a:schemeClr val="accent4"/>
          </a:solidFill>
        </p:spPr>
        <p:txBody>
          <a:bodyPr wrap="none" rtlCol="0">
            <a:spAutoFit/>
          </a:bodyPr>
          <a:lstStyle/>
          <a:p>
            <a:r>
              <a:rPr lang="en-US" altLang="zh-TW" dirty="0" err="1" smtClean="0">
                <a:solidFill>
                  <a:srgbClr val="FF0000"/>
                </a:solidFill>
              </a:rPr>
              <a:t>upshear</a:t>
            </a:r>
            <a:endParaRPr lang="zh-TW" altLang="en-US" dirty="0">
              <a:solidFill>
                <a:srgbClr val="FF0000"/>
              </a:solidFill>
            </a:endParaRPr>
          </a:p>
        </p:txBody>
      </p:sp>
      <p:sp>
        <p:nvSpPr>
          <p:cNvPr id="10" name="文字方塊 9"/>
          <p:cNvSpPr txBox="1"/>
          <p:nvPr/>
        </p:nvSpPr>
        <p:spPr>
          <a:xfrm>
            <a:off x="7384727" y="6253654"/>
            <a:ext cx="2040943" cy="369332"/>
          </a:xfrm>
          <a:prstGeom prst="rect">
            <a:avLst/>
          </a:prstGeom>
          <a:noFill/>
        </p:spPr>
        <p:txBody>
          <a:bodyPr wrap="none" rtlCol="0">
            <a:spAutoFit/>
          </a:bodyPr>
          <a:lstStyle/>
          <a:p>
            <a:r>
              <a:rPr lang="en-US" altLang="zh-TW" dirty="0" smtClean="0">
                <a:latin typeface="Maiandra GD" panose="020E0502030308020204" pitchFamily="34" charset="0"/>
              </a:rPr>
              <a:t>(Black et al. 2002)</a:t>
            </a:r>
            <a:endParaRPr lang="zh-TW" altLang="en-US" dirty="0">
              <a:latin typeface="Maiandra GD" panose="020E0502030308020204" pitchFamily="34" charset="0"/>
            </a:endParaRPr>
          </a:p>
        </p:txBody>
      </p:sp>
    </p:spTree>
    <p:extLst>
      <p:ext uri="{BB962C8B-B14F-4D97-AF65-F5344CB8AC3E}">
        <p14:creationId xmlns:p14="http://schemas.microsoft.com/office/powerpoint/2010/main" val="418276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199" y="430664"/>
            <a:ext cx="10515600" cy="1325563"/>
          </a:xfrm>
        </p:spPr>
        <p:txBody>
          <a:bodyPr/>
          <a:lstStyle/>
          <a:p>
            <a:r>
              <a:rPr lang="en-US" altLang="zh-TW" dirty="0" smtClean="0">
                <a:latin typeface="Maiandra GD" panose="020E0502030308020204" pitchFamily="34" charset="0"/>
              </a:rPr>
              <a:t>Data and Methods</a:t>
            </a:r>
            <a:endParaRPr lang="zh-TW" altLang="en-US" dirty="0">
              <a:latin typeface="Maiandra GD" panose="020E0502030308020204" pitchFamily="34" charset="0"/>
            </a:endParaRPr>
          </a:p>
        </p:txBody>
      </p:sp>
      <p:pic>
        <p:nvPicPr>
          <p:cNvPr id="3" name="圖片 2"/>
          <p:cNvPicPr>
            <a:picLocks noChangeAspect="1"/>
          </p:cNvPicPr>
          <p:nvPr/>
        </p:nvPicPr>
        <p:blipFill>
          <a:blip r:embed="rId3"/>
          <a:stretch>
            <a:fillRect/>
          </a:stretch>
        </p:blipFill>
        <p:spPr>
          <a:xfrm>
            <a:off x="61912" y="3112535"/>
            <a:ext cx="12068175" cy="3533775"/>
          </a:xfrm>
          <a:prstGeom prst="rect">
            <a:avLst/>
          </a:prstGeom>
        </p:spPr>
      </p:pic>
      <p:sp>
        <p:nvSpPr>
          <p:cNvPr id="4" name="文字方塊 3"/>
          <p:cNvSpPr txBox="1"/>
          <p:nvPr/>
        </p:nvSpPr>
        <p:spPr>
          <a:xfrm>
            <a:off x="271521" y="1303845"/>
            <a:ext cx="7503914" cy="1754326"/>
          </a:xfrm>
          <a:prstGeom prst="rect">
            <a:avLst/>
          </a:prstGeom>
          <a:noFill/>
        </p:spPr>
        <p:txBody>
          <a:bodyPr wrap="none" rtlCol="0">
            <a:spAutoFit/>
          </a:bodyPr>
          <a:lstStyle/>
          <a:p>
            <a:r>
              <a:rPr lang="en-US" altLang="zh-TW" dirty="0" smtClean="0">
                <a:latin typeface="Maiandra GD" panose="020E0502030308020204" pitchFamily="34" charset="0"/>
              </a:rPr>
              <a:t>Shear: SHIPS (computed from CFSR (before 2000) and GFS (after 2000))</a:t>
            </a:r>
          </a:p>
          <a:p>
            <a:r>
              <a:rPr lang="en-US" altLang="zh-TW" dirty="0" smtClean="0">
                <a:latin typeface="Maiandra GD" panose="020E0502030308020204" pitchFamily="34" charset="0"/>
              </a:rPr>
              <a:t>R &lt; 500 km, </a:t>
            </a:r>
            <a:r>
              <a:rPr lang="en-US" altLang="zh-TW" dirty="0" smtClean="0">
                <a:latin typeface="Maiandra GD" panose="020E0502030308020204" pitchFamily="34" charset="0"/>
              </a:rPr>
              <a:t>200 - </a:t>
            </a:r>
            <a:r>
              <a:rPr lang="en-US" altLang="zh-TW" dirty="0" smtClean="0">
                <a:latin typeface="Maiandra GD" panose="020E0502030308020204" pitchFamily="34" charset="0"/>
              </a:rPr>
              <a:t>850 </a:t>
            </a:r>
            <a:r>
              <a:rPr lang="en-US" altLang="zh-TW" dirty="0" err="1" smtClean="0">
                <a:latin typeface="Maiandra GD" panose="020E0502030308020204" pitchFamily="34" charset="0"/>
              </a:rPr>
              <a:t>mb</a:t>
            </a:r>
            <a:endParaRPr lang="en-US" altLang="zh-TW" dirty="0">
              <a:latin typeface="Maiandra GD" panose="020E0502030308020204" pitchFamily="34" charset="0"/>
            </a:endParaRP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SST: GHRSST (0.25 degree)</a:t>
            </a:r>
          </a:p>
          <a:p>
            <a:endParaRPr lang="en-US" altLang="zh-TW" dirty="0" smtClean="0">
              <a:latin typeface="Maiandra GD" panose="020E0502030308020204" pitchFamily="34" charset="0"/>
            </a:endParaRPr>
          </a:p>
          <a:p>
            <a:r>
              <a:rPr lang="en-US" altLang="zh-TW" dirty="0" err="1">
                <a:latin typeface="Maiandra GD" panose="020E0502030308020204" pitchFamily="34" charset="0"/>
              </a:rPr>
              <a:t>D</a:t>
            </a:r>
            <a:r>
              <a:rPr lang="en-US" altLang="zh-TW" dirty="0" err="1" smtClean="0">
                <a:latin typeface="Maiandra GD" panose="020E0502030308020204" pitchFamily="34" charset="0"/>
              </a:rPr>
              <a:t>ropsondes</a:t>
            </a:r>
            <a:r>
              <a:rPr lang="en-US" altLang="zh-TW" dirty="0" smtClean="0">
                <a:latin typeface="Maiandra GD" panose="020E0502030308020204" pitchFamily="34" charset="0"/>
              </a:rPr>
              <a:t> </a:t>
            </a:r>
            <a:r>
              <a:rPr lang="en-US" altLang="zh-TW" dirty="0" smtClean="0">
                <a:latin typeface="Maiandra GD" panose="020E0502030308020204" pitchFamily="34" charset="0"/>
              </a:rPr>
              <a:t>(vertical profile of P, T, qv, U/V) from 1996-2017</a:t>
            </a:r>
            <a:endParaRPr lang="zh-TW" altLang="en-US" dirty="0">
              <a:latin typeface="Maiandra GD" panose="020E0502030308020204" pitchFamily="34" charset="0"/>
            </a:endParaRPr>
          </a:p>
        </p:txBody>
      </p:sp>
      <p:pic>
        <p:nvPicPr>
          <p:cNvPr id="5" name="圖片 4"/>
          <p:cNvPicPr>
            <a:picLocks noChangeAspect="1"/>
          </p:cNvPicPr>
          <p:nvPr/>
        </p:nvPicPr>
        <p:blipFill>
          <a:blip r:embed="rId4"/>
          <a:stretch>
            <a:fillRect/>
          </a:stretch>
        </p:blipFill>
        <p:spPr>
          <a:xfrm rot="16200000">
            <a:off x="7892374" y="501451"/>
            <a:ext cx="2847443" cy="2157269"/>
          </a:xfrm>
          <a:prstGeom prst="rect">
            <a:avLst/>
          </a:prstGeom>
        </p:spPr>
      </p:pic>
      <p:cxnSp>
        <p:nvCxnSpPr>
          <p:cNvPr id="9" name="直線單箭頭接點 8"/>
          <p:cNvCxnSpPr/>
          <p:nvPr/>
        </p:nvCxnSpPr>
        <p:spPr>
          <a:xfrm flipV="1">
            <a:off x="9204783" y="259816"/>
            <a:ext cx="0" cy="2710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7765507" y="1648648"/>
            <a:ext cx="29008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10068546" y="259816"/>
            <a:ext cx="599844" cy="369332"/>
          </a:xfrm>
          <a:prstGeom prst="rect">
            <a:avLst/>
          </a:prstGeom>
          <a:solidFill>
            <a:schemeClr val="accent4">
              <a:lumMod val="40000"/>
              <a:lumOff val="60000"/>
            </a:schemeClr>
          </a:solidFill>
        </p:spPr>
        <p:txBody>
          <a:bodyPr wrap="none" rtlCol="0">
            <a:spAutoFit/>
          </a:bodyPr>
          <a:lstStyle/>
          <a:p>
            <a:r>
              <a:rPr lang="en-US" altLang="zh-TW" b="1" dirty="0" smtClean="0">
                <a:solidFill>
                  <a:srgbClr val="FF0000"/>
                </a:solidFill>
                <a:latin typeface="Maiandra GD" panose="020E0502030308020204" pitchFamily="34" charset="0"/>
              </a:rPr>
              <a:t>DSR</a:t>
            </a:r>
            <a:endParaRPr lang="zh-TW" altLang="en-US" b="1" dirty="0">
              <a:solidFill>
                <a:srgbClr val="FF0000"/>
              </a:solidFill>
              <a:latin typeface="Maiandra GD" panose="020E0502030308020204" pitchFamily="34" charset="0"/>
            </a:endParaRPr>
          </a:p>
        </p:txBody>
      </p:sp>
      <p:sp>
        <p:nvSpPr>
          <p:cNvPr id="17" name="文字方塊 16"/>
          <p:cNvSpPr txBox="1"/>
          <p:nvPr/>
        </p:nvSpPr>
        <p:spPr>
          <a:xfrm>
            <a:off x="10074059" y="2533825"/>
            <a:ext cx="604653" cy="369332"/>
          </a:xfrm>
          <a:prstGeom prst="rect">
            <a:avLst/>
          </a:prstGeom>
          <a:solidFill>
            <a:schemeClr val="accent4">
              <a:lumMod val="40000"/>
              <a:lumOff val="60000"/>
            </a:schemeClr>
          </a:solidFill>
        </p:spPr>
        <p:txBody>
          <a:bodyPr wrap="none" rtlCol="0">
            <a:spAutoFit/>
          </a:bodyPr>
          <a:lstStyle/>
          <a:p>
            <a:r>
              <a:rPr lang="en-US" altLang="zh-TW" b="1" dirty="0">
                <a:solidFill>
                  <a:srgbClr val="FF0000"/>
                </a:solidFill>
                <a:latin typeface="Maiandra GD" panose="020E0502030308020204" pitchFamily="34" charset="0"/>
              </a:rPr>
              <a:t>U</a:t>
            </a:r>
            <a:r>
              <a:rPr lang="en-US" altLang="zh-TW" b="1" dirty="0" smtClean="0">
                <a:solidFill>
                  <a:srgbClr val="FF0000"/>
                </a:solidFill>
                <a:latin typeface="Maiandra GD" panose="020E0502030308020204" pitchFamily="34" charset="0"/>
              </a:rPr>
              <a:t>SR</a:t>
            </a:r>
            <a:endParaRPr lang="zh-TW" altLang="en-US" b="1" dirty="0">
              <a:solidFill>
                <a:srgbClr val="FF0000"/>
              </a:solidFill>
              <a:latin typeface="Maiandra GD" panose="020E0502030308020204" pitchFamily="34" charset="0"/>
            </a:endParaRPr>
          </a:p>
        </p:txBody>
      </p:sp>
      <p:sp>
        <p:nvSpPr>
          <p:cNvPr id="18" name="文字方塊 17"/>
          <p:cNvSpPr txBox="1"/>
          <p:nvPr/>
        </p:nvSpPr>
        <p:spPr>
          <a:xfrm>
            <a:off x="7825167" y="2533825"/>
            <a:ext cx="564578" cy="369332"/>
          </a:xfrm>
          <a:prstGeom prst="rect">
            <a:avLst/>
          </a:prstGeom>
          <a:solidFill>
            <a:schemeClr val="accent4">
              <a:lumMod val="40000"/>
              <a:lumOff val="60000"/>
            </a:schemeClr>
          </a:solidFill>
        </p:spPr>
        <p:txBody>
          <a:bodyPr wrap="none" rtlCol="0">
            <a:spAutoFit/>
          </a:bodyPr>
          <a:lstStyle/>
          <a:p>
            <a:r>
              <a:rPr lang="en-US" altLang="zh-TW" b="1" dirty="0" smtClean="0">
                <a:solidFill>
                  <a:srgbClr val="FF0000"/>
                </a:solidFill>
                <a:latin typeface="Maiandra GD" panose="020E0502030308020204" pitchFamily="34" charset="0"/>
              </a:rPr>
              <a:t>USL</a:t>
            </a:r>
            <a:endParaRPr lang="zh-TW" altLang="en-US" b="1" dirty="0">
              <a:solidFill>
                <a:srgbClr val="FF0000"/>
              </a:solidFill>
              <a:latin typeface="Maiandra GD" panose="020E0502030308020204" pitchFamily="34" charset="0"/>
            </a:endParaRPr>
          </a:p>
        </p:txBody>
      </p:sp>
      <p:sp>
        <p:nvSpPr>
          <p:cNvPr id="19" name="文字方塊 18"/>
          <p:cNvSpPr txBox="1"/>
          <p:nvPr/>
        </p:nvSpPr>
        <p:spPr>
          <a:xfrm>
            <a:off x="7821755" y="300590"/>
            <a:ext cx="559769" cy="369332"/>
          </a:xfrm>
          <a:prstGeom prst="rect">
            <a:avLst/>
          </a:prstGeom>
          <a:solidFill>
            <a:schemeClr val="accent4">
              <a:lumMod val="40000"/>
              <a:lumOff val="60000"/>
            </a:schemeClr>
          </a:solidFill>
        </p:spPr>
        <p:txBody>
          <a:bodyPr wrap="none" rtlCol="0">
            <a:spAutoFit/>
          </a:bodyPr>
          <a:lstStyle/>
          <a:p>
            <a:r>
              <a:rPr lang="en-US" altLang="zh-TW" b="1" dirty="0" smtClean="0">
                <a:solidFill>
                  <a:srgbClr val="FF0000"/>
                </a:solidFill>
                <a:latin typeface="Maiandra GD" panose="020E0502030308020204" pitchFamily="34" charset="0"/>
              </a:rPr>
              <a:t>DSL</a:t>
            </a:r>
            <a:endParaRPr lang="zh-TW" altLang="en-US" b="1" dirty="0">
              <a:solidFill>
                <a:srgbClr val="FF0000"/>
              </a:solidFill>
              <a:latin typeface="Maiandra GD" panose="020E0502030308020204" pitchFamily="34" charset="0"/>
            </a:endParaRPr>
          </a:p>
        </p:txBody>
      </p:sp>
    </p:spTree>
    <p:extLst>
      <p:ext uri="{BB962C8B-B14F-4D97-AF65-F5344CB8AC3E}">
        <p14:creationId xmlns:p14="http://schemas.microsoft.com/office/powerpoint/2010/main" val="73935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838200" y="365125"/>
            <a:ext cx="10515600" cy="1325563"/>
          </a:xfrm>
        </p:spPr>
        <p:txBody>
          <a:bodyPr/>
          <a:lstStyle/>
          <a:p>
            <a:r>
              <a:rPr lang="en-US" altLang="zh-TW" dirty="0" smtClean="0">
                <a:latin typeface="Maiandra GD" panose="020E0502030308020204" pitchFamily="34" charset="0"/>
              </a:rPr>
              <a:t>Data and Methods</a:t>
            </a:r>
            <a:endParaRPr lang="zh-TW" altLang="en-US" dirty="0">
              <a:latin typeface="Maiandra GD" panose="020E0502030308020204" pitchFamily="34" charset="0"/>
            </a:endParaRPr>
          </a:p>
        </p:txBody>
      </p:sp>
      <p:sp>
        <p:nvSpPr>
          <p:cNvPr id="4" name="文字方塊 3"/>
          <p:cNvSpPr txBox="1"/>
          <p:nvPr/>
        </p:nvSpPr>
        <p:spPr>
          <a:xfrm>
            <a:off x="280750" y="1987281"/>
            <a:ext cx="11630500" cy="4524315"/>
          </a:xfrm>
          <a:prstGeom prst="rect">
            <a:avLst/>
          </a:prstGeom>
          <a:noFill/>
        </p:spPr>
        <p:txBody>
          <a:bodyPr wrap="square" rtlCol="0">
            <a:spAutoFit/>
          </a:bodyPr>
          <a:lstStyle/>
          <a:p>
            <a:pPr marL="342900" indent="-342900">
              <a:buAutoNum type="arabicParenBoth"/>
            </a:pPr>
            <a:r>
              <a:rPr lang="en-US" altLang="zh-TW" dirty="0" smtClean="0">
                <a:latin typeface="Maiandra GD" panose="020E0502030308020204" pitchFamily="34" charset="0"/>
              </a:rPr>
              <a:t>The </a:t>
            </a:r>
            <a:r>
              <a:rPr lang="en-US" altLang="zh-TW" dirty="0" err="1">
                <a:latin typeface="Maiandra GD" panose="020E0502030308020204" pitchFamily="34" charset="0"/>
              </a:rPr>
              <a:t>dropsonde</a:t>
            </a:r>
            <a:r>
              <a:rPr lang="en-US" altLang="zh-TW" dirty="0">
                <a:latin typeface="Maiandra GD" panose="020E0502030308020204" pitchFamily="34" charset="0"/>
              </a:rPr>
              <a:t> had to be </a:t>
            </a:r>
            <a:r>
              <a:rPr lang="en-US" altLang="zh-TW" dirty="0" smtClean="0">
                <a:latin typeface="Maiandra GD" panose="020E0502030308020204" pitchFamily="34" charset="0"/>
              </a:rPr>
              <a:t>located </a:t>
            </a:r>
            <a:r>
              <a:rPr lang="en-US" altLang="zh-TW" dirty="0" smtClean="0">
                <a:solidFill>
                  <a:srgbClr val="FF0000"/>
                </a:solidFill>
                <a:latin typeface="Maiandra GD" panose="020E0502030308020204" pitchFamily="34" charset="0"/>
              </a:rPr>
              <a:t>within </a:t>
            </a:r>
            <a:r>
              <a:rPr lang="en-US" altLang="zh-TW" dirty="0">
                <a:solidFill>
                  <a:srgbClr val="FF0000"/>
                </a:solidFill>
                <a:latin typeface="Maiandra GD" panose="020E0502030308020204" pitchFamily="34" charset="0"/>
              </a:rPr>
              <a:t>a TC</a:t>
            </a:r>
            <a:r>
              <a:rPr lang="en-US" altLang="zh-TW" dirty="0">
                <a:latin typeface="Maiandra GD" panose="020E0502030308020204" pitchFamily="34" charset="0"/>
              </a:rPr>
              <a:t> that had an </a:t>
            </a:r>
            <a:endParaRPr lang="en-US" altLang="zh-TW" dirty="0" smtClean="0">
              <a:latin typeface="Maiandra GD" panose="020E0502030308020204" pitchFamily="34" charset="0"/>
            </a:endParaRPr>
          </a:p>
          <a:p>
            <a:r>
              <a:rPr lang="en-US" altLang="zh-TW" dirty="0" smtClean="0">
                <a:latin typeface="Maiandra GD" panose="020E0502030308020204" pitchFamily="34" charset="0"/>
              </a:rPr>
              <a:t>intensity &lt;= </a:t>
            </a:r>
            <a:r>
              <a:rPr lang="en-US" altLang="zh-TW" dirty="0">
                <a:latin typeface="Maiandra GD" panose="020E0502030308020204" pitchFamily="34" charset="0"/>
              </a:rPr>
              <a:t>80 </a:t>
            </a:r>
            <a:r>
              <a:rPr lang="en-US" altLang="zh-TW" dirty="0" err="1" smtClean="0">
                <a:latin typeface="Maiandra GD" panose="020E0502030308020204" pitchFamily="34" charset="0"/>
              </a:rPr>
              <a:t>kt</a:t>
            </a:r>
            <a:r>
              <a:rPr lang="en-US" altLang="zh-TW" dirty="0" smtClean="0">
                <a:latin typeface="Maiandra GD" panose="020E0502030308020204" pitchFamily="34" charset="0"/>
              </a:rPr>
              <a:t> (41.2 m/s) (</a:t>
            </a:r>
            <a:r>
              <a:rPr lang="en-US" altLang="zh-TW" dirty="0" smtClean="0">
                <a:solidFill>
                  <a:srgbClr val="FF0000"/>
                </a:solidFill>
                <a:latin typeface="Maiandra GD" panose="020E0502030308020204" pitchFamily="34" charset="0"/>
              </a:rPr>
              <a:t>TD, TS, and </a:t>
            </a:r>
            <a:r>
              <a:rPr lang="en-US" altLang="zh-TW" dirty="0">
                <a:solidFill>
                  <a:srgbClr val="FF0000"/>
                </a:solidFill>
                <a:latin typeface="Maiandra GD" panose="020E0502030308020204" pitchFamily="34" charset="0"/>
              </a:rPr>
              <a:t>category 1 hurricanes</a:t>
            </a:r>
            <a:r>
              <a:rPr lang="en-US" altLang="zh-TW" dirty="0">
                <a:latin typeface="Maiandra GD" panose="020E0502030308020204" pitchFamily="34" charset="0"/>
              </a:rPr>
              <a:t>).</a:t>
            </a:r>
            <a:r>
              <a:rPr lang="en-US" altLang="zh-TW" dirty="0" smtClean="0">
                <a:latin typeface="Maiandra GD" panose="020E0502030308020204" pitchFamily="34" charset="0"/>
              </a:rPr>
              <a:t> </a:t>
            </a: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(2) </a:t>
            </a:r>
            <a:r>
              <a:rPr lang="en-US" altLang="zh-TW" dirty="0">
                <a:latin typeface="Maiandra GD" panose="020E0502030308020204" pitchFamily="34" charset="0"/>
              </a:rPr>
              <a:t>The TC also had to be experiencing </a:t>
            </a:r>
            <a:r>
              <a:rPr lang="en-US" altLang="zh-TW" dirty="0">
                <a:solidFill>
                  <a:srgbClr val="FF0000"/>
                </a:solidFill>
                <a:latin typeface="Maiandra GD" panose="020E0502030308020204" pitchFamily="34" charset="0"/>
              </a:rPr>
              <a:t>4.5–11.0 </a:t>
            </a:r>
            <a:r>
              <a:rPr lang="en-US" altLang="zh-TW" dirty="0" smtClean="0">
                <a:solidFill>
                  <a:srgbClr val="FF0000"/>
                </a:solidFill>
                <a:latin typeface="Maiandra GD" panose="020E0502030308020204" pitchFamily="34" charset="0"/>
              </a:rPr>
              <a:t>m/s </a:t>
            </a:r>
            <a:r>
              <a:rPr lang="en-US" altLang="zh-TW" dirty="0">
                <a:solidFill>
                  <a:srgbClr val="FF0000"/>
                </a:solidFill>
                <a:latin typeface="Maiandra GD" panose="020E0502030308020204" pitchFamily="34" charset="0"/>
              </a:rPr>
              <a:t>of </a:t>
            </a:r>
            <a:endParaRPr lang="en-US" altLang="zh-TW" dirty="0" smtClean="0">
              <a:solidFill>
                <a:srgbClr val="FF0000"/>
              </a:solidFill>
              <a:latin typeface="Maiandra GD" panose="020E0502030308020204" pitchFamily="34" charset="0"/>
            </a:endParaRPr>
          </a:p>
          <a:p>
            <a:r>
              <a:rPr lang="en-US" altLang="zh-TW" dirty="0" smtClean="0">
                <a:solidFill>
                  <a:srgbClr val="FF0000"/>
                </a:solidFill>
                <a:latin typeface="Maiandra GD" panose="020E0502030308020204" pitchFamily="34" charset="0"/>
              </a:rPr>
              <a:t>environmental </a:t>
            </a:r>
            <a:r>
              <a:rPr lang="en-US" altLang="zh-TW" dirty="0">
                <a:solidFill>
                  <a:srgbClr val="FF0000"/>
                </a:solidFill>
                <a:latin typeface="Maiandra GD" panose="020E0502030308020204" pitchFamily="34" charset="0"/>
              </a:rPr>
              <a:t>vertical </a:t>
            </a:r>
            <a:r>
              <a:rPr lang="en-US" altLang="zh-TW" dirty="0" smtClean="0">
                <a:solidFill>
                  <a:srgbClr val="FF0000"/>
                </a:solidFill>
                <a:latin typeface="Maiandra GD" panose="020E0502030308020204" pitchFamily="34" charset="0"/>
              </a:rPr>
              <a:t>wind shear</a:t>
            </a:r>
            <a:r>
              <a:rPr lang="en-US" altLang="zh-TW" dirty="0">
                <a:latin typeface="Maiandra GD" panose="020E0502030308020204" pitchFamily="34" charset="0"/>
              </a:rPr>
              <a:t>, defined as the 25th and 75th </a:t>
            </a:r>
            <a:endParaRPr lang="en-US" altLang="zh-TW" dirty="0" smtClean="0">
              <a:latin typeface="Maiandra GD" panose="020E0502030308020204" pitchFamily="34" charset="0"/>
            </a:endParaRPr>
          </a:p>
          <a:p>
            <a:r>
              <a:rPr lang="en-US" altLang="zh-TW" dirty="0" smtClean="0">
                <a:latin typeface="Maiandra GD" panose="020E0502030308020204" pitchFamily="34" charset="0"/>
              </a:rPr>
              <a:t>percentile </a:t>
            </a:r>
            <a:r>
              <a:rPr lang="en-US" altLang="zh-TW" dirty="0">
                <a:latin typeface="Maiandra GD" panose="020E0502030308020204" pitchFamily="34" charset="0"/>
              </a:rPr>
              <a:t>of </a:t>
            </a:r>
            <a:r>
              <a:rPr lang="en-US" altLang="zh-TW" dirty="0" smtClean="0">
                <a:latin typeface="Maiandra GD" panose="020E0502030308020204" pitchFamily="34" charset="0"/>
              </a:rPr>
              <a:t>shear experienced </a:t>
            </a:r>
            <a:r>
              <a:rPr lang="en-US" altLang="zh-TW" dirty="0">
                <a:latin typeface="Maiandra GD" panose="020E0502030308020204" pitchFamily="34" charset="0"/>
              </a:rPr>
              <a:t>by TCs </a:t>
            </a:r>
            <a:r>
              <a:rPr lang="en-US" altLang="zh-TW" dirty="0" smtClean="0">
                <a:latin typeface="Maiandra GD" panose="020E0502030308020204" pitchFamily="34" charset="0"/>
              </a:rPr>
              <a:t>globally.</a:t>
            </a:r>
            <a:endParaRPr lang="en-US" altLang="zh-TW" dirty="0">
              <a:latin typeface="Maiandra GD" panose="020E0502030308020204" pitchFamily="34" charset="0"/>
            </a:endParaRP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(3) </a:t>
            </a:r>
            <a:r>
              <a:rPr lang="en-US" altLang="zh-TW" dirty="0">
                <a:solidFill>
                  <a:srgbClr val="FF0000"/>
                </a:solidFill>
                <a:latin typeface="Maiandra GD" panose="020E0502030308020204" pitchFamily="34" charset="0"/>
              </a:rPr>
              <a:t>To remove cases occurring over relatively </a:t>
            </a:r>
            <a:r>
              <a:rPr lang="en-US" altLang="zh-TW" dirty="0" smtClean="0">
                <a:solidFill>
                  <a:srgbClr val="FF0000"/>
                </a:solidFill>
                <a:latin typeface="Maiandra GD" panose="020E0502030308020204" pitchFamily="34" charset="0"/>
              </a:rPr>
              <a:t>cold water</a:t>
            </a:r>
            <a:r>
              <a:rPr lang="en-US" altLang="zh-TW" dirty="0">
                <a:latin typeface="Maiandra GD" panose="020E0502030308020204" pitchFamily="34" charset="0"/>
              </a:rPr>
              <a:t>, such as subtropical cyclones and TCs </a:t>
            </a:r>
            <a:r>
              <a:rPr lang="en-US" altLang="zh-TW" dirty="0" smtClean="0">
                <a:latin typeface="Maiandra GD" panose="020E0502030308020204" pitchFamily="34" charset="0"/>
              </a:rPr>
              <a:t>undergoing extratropical </a:t>
            </a:r>
            <a:r>
              <a:rPr lang="en-US" altLang="zh-TW" dirty="0">
                <a:latin typeface="Maiandra GD" panose="020E0502030308020204" pitchFamily="34" charset="0"/>
              </a:rPr>
              <a:t>transition, only </a:t>
            </a:r>
            <a:r>
              <a:rPr lang="en-US" altLang="zh-TW" dirty="0" err="1">
                <a:latin typeface="Maiandra GD" panose="020E0502030308020204" pitchFamily="34" charset="0"/>
              </a:rPr>
              <a:t>dropsondes</a:t>
            </a:r>
            <a:r>
              <a:rPr lang="en-US" altLang="zh-TW" dirty="0">
                <a:latin typeface="Maiandra GD" panose="020E0502030308020204" pitchFamily="34" charset="0"/>
              </a:rPr>
              <a:t> collocated </a:t>
            </a:r>
            <a:r>
              <a:rPr lang="en-US" altLang="zh-TW" dirty="0" smtClean="0">
                <a:latin typeface="Maiandra GD" panose="020E0502030308020204" pitchFamily="34" charset="0"/>
              </a:rPr>
              <a:t>with an </a:t>
            </a:r>
            <a:r>
              <a:rPr lang="en-US" altLang="zh-TW" dirty="0">
                <a:latin typeface="Maiandra GD" panose="020E0502030308020204" pitchFamily="34" charset="0"/>
              </a:rPr>
              <a:t>SST of at least </a:t>
            </a:r>
            <a:r>
              <a:rPr lang="en-US" altLang="zh-TW" dirty="0" smtClean="0">
                <a:latin typeface="Maiandra GD" panose="020E0502030308020204" pitchFamily="34" charset="0"/>
              </a:rPr>
              <a:t>25</a:t>
            </a:r>
            <a:r>
              <a:rPr lang="en-US" altLang="zh-TW" baseline="30000" dirty="0" smtClean="0">
                <a:latin typeface="Maiandra GD" panose="020E0502030308020204" pitchFamily="34" charset="0"/>
              </a:rPr>
              <a:t>o</a:t>
            </a:r>
            <a:r>
              <a:rPr lang="en-US" altLang="zh-TW" dirty="0" smtClean="0">
                <a:latin typeface="Maiandra GD" panose="020E0502030308020204" pitchFamily="34" charset="0"/>
              </a:rPr>
              <a:t>C </a:t>
            </a:r>
            <a:r>
              <a:rPr lang="en-US" altLang="zh-TW" dirty="0">
                <a:latin typeface="Maiandra GD" panose="020E0502030308020204" pitchFamily="34" charset="0"/>
              </a:rPr>
              <a:t>were used.</a:t>
            </a:r>
            <a:r>
              <a:rPr lang="en-US" altLang="zh-TW" dirty="0" smtClean="0">
                <a:latin typeface="Maiandra GD" panose="020E0502030308020204" pitchFamily="34" charset="0"/>
              </a:rPr>
              <a:t> </a:t>
            </a:r>
            <a:endParaRPr lang="en-US" altLang="zh-TW" dirty="0">
              <a:latin typeface="Maiandra GD" panose="020E0502030308020204" pitchFamily="34" charset="0"/>
            </a:endParaRP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(4) </a:t>
            </a:r>
            <a:r>
              <a:rPr lang="en-US" altLang="zh-TW" dirty="0" err="1">
                <a:latin typeface="Maiandra GD" panose="020E0502030308020204" pitchFamily="34" charset="0"/>
              </a:rPr>
              <a:t>Dropsondes</a:t>
            </a:r>
            <a:r>
              <a:rPr lang="en-US" altLang="zh-TW" dirty="0">
                <a:latin typeface="Maiandra GD" panose="020E0502030308020204" pitchFamily="34" charset="0"/>
              </a:rPr>
              <a:t> within </a:t>
            </a:r>
            <a:r>
              <a:rPr lang="en-US" altLang="zh-TW" dirty="0" smtClean="0">
                <a:latin typeface="Maiandra GD" panose="020E0502030308020204" pitchFamily="34" charset="0"/>
              </a:rPr>
              <a:t>TCs that </a:t>
            </a:r>
            <a:r>
              <a:rPr lang="en-US" altLang="zh-TW" dirty="0">
                <a:solidFill>
                  <a:srgbClr val="FF0000"/>
                </a:solidFill>
                <a:latin typeface="Maiandra GD" panose="020E0502030308020204" pitchFamily="34" charset="0"/>
              </a:rPr>
              <a:t>made landfall within the subsequent 24-h time </a:t>
            </a:r>
            <a:r>
              <a:rPr lang="en-US" altLang="zh-TW" dirty="0" smtClean="0">
                <a:solidFill>
                  <a:srgbClr val="FF0000"/>
                </a:solidFill>
                <a:latin typeface="Maiandra GD" panose="020E0502030308020204" pitchFamily="34" charset="0"/>
              </a:rPr>
              <a:t>period </a:t>
            </a:r>
            <a:r>
              <a:rPr lang="en-US" altLang="zh-TW" dirty="0" smtClean="0">
                <a:latin typeface="Maiandra GD" panose="020E0502030308020204" pitchFamily="34" charset="0"/>
              </a:rPr>
              <a:t>were </a:t>
            </a:r>
            <a:r>
              <a:rPr lang="en-US" altLang="zh-TW" dirty="0">
                <a:latin typeface="Maiandra GD" panose="020E0502030308020204" pitchFamily="34" charset="0"/>
              </a:rPr>
              <a:t>eliminated.</a:t>
            </a:r>
            <a:r>
              <a:rPr lang="en-US" altLang="zh-TW" dirty="0" smtClean="0">
                <a:latin typeface="Maiandra GD" panose="020E0502030308020204" pitchFamily="34" charset="0"/>
              </a:rPr>
              <a:t> </a:t>
            </a: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(5) Only </a:t>
            </a:r>
            <a:r>
              <a:rPr lang="en-US" altLang="zh-TW" dirty="0" err="1">
                <a:latin typeface="Maiandra GD" panose="020E0502030308020204" pitchFamily="34" charset="0"/>
              </a:rPr>
              <a:t>dropsondes</a:t>
            </a:r>
            <a:r>
              <a:rPr lang="en-US" altLang="zh-TW" dirty="0">
                <a:latin typeface="Maiandra GD" panose="020E0502030308020204" pitchFamily="34" charset="0"/>
              </a:rPr>
              <a:t> located </a:t>
            </a:r>
            <a:r>
              <a:rPr lang="en-US" altLang="zh-TW" dirty="0" smtClean="0">
                <a:solidFill>
                  <a:srgbClr val="FF0000"/>
                </a:solidFill>
                <a:latin typeface="Maiandra GD" panose="020E0502030308020204" pitchFamily="34" charset="0"/>
              </a:rPr>
              <a:t>within 25–200 </a:t>
            </a:r>
            <a:r>
              <a:rPr lang="en-US" altLang="zh-TW" dirty="0">
                <a:solidFill>
                  <a:srgbClr val="FF0000"/>
                </a:solidFill>
                <a:latin typeface="Maiandra GD" panose="020E0502030308020204" pitchFamily="34" charset="0"/>
              </a:rPr>
              <a:t>km of the TC center </a:t>
            </a:r>
            <a:r>
              <a:rPr lang="en-US" altLang="zh-TW" dirty="0">
                <a:latin typeface="Maiandra GD" panose="020E0502030308020204" pitchFamily="34" charset="0"/>
              </a:rPr>
              <a:t>were used.</a:t>
            </a:r>
            <a:r>
              <a:rPr lang="en-US" altLang="zh-TW" dirty="0" smtClean="0">
                <a:latin typeface="Maiandra GD" panose="020E0502030308020204" pitchFamily="34" charset="0"/>
              </a:rPr>
              <a:t> </a:t>
            </a:r>
          </a:p>
          <a:p>
            <a:endParaRPr lang="en-US" altLang="zh-TW" dirty="0" smtClean="0">
              <a:latin typeface="Maiandra GD" panose="020E0502030308020204" pitchFamily="34" charset="0"/>
            </a:endParaRPr>
          </a:p>
          <a:p>
            <a:r>
              <a:rPr lang="en-US" altLang="zh-TW" dirty="0" smtClean="0">
                <a:latin typeface="Maiandra GD" panose="020E0502030308020204" pitchFamily="34" charset="0"/>
              </a:rPr>
              <a:t>(6) </a:t>
            </a:r>
            <a:r>
              <a:rPr lang="en-US" altLang="zh-TW" dirty="0" err="1" smtClean="0">
                <a:latin typeface="Maiandra GD" panose="020E0502030308020204" pitchFamily="34" charset="0"/>
              </a:rPr>
              <a:t>Dropsondes</a:t>
            </a:r>
            <a:r>
              <a:rPr lang="en-US" altLang="zh-TW" dirty="0" smtClean="0">
                <a:latin typeface="Maiandra GD" panose="020E0502030308020204" pitchFamily="34" charset="0"/>
              </a:rPr>
              <a:t> that exhibited </a:t>
            </a:r>
            <a:r>
              <a:rPr lang="en-US" altLang="zh-TW" dirty="0">
                <a:latin typeface="Maiandra GD" panose="020E0502030308020204" pitchFamily="34" charset="0"/>
              </a:rPr>
              <a:t>a </a:t>
            </a:r>
            <a:r>
              <a:rPr lang="en-US" altLang="zh-TW" dirty="0">
                <a:solidFill>
                  <a:srgbClr val="FF0000"/>
                </a:solidFill>
                <a:latin typeface="Maiandra GD" panose="020E0502030308020204" pitchFamily="34" charset="0"/>
              </a:rPr>
              <a:t>0–1-km-averaged TC-relative wind speed </a:t>
            </a:r>
            <a:r>
              <a:rPr lang="en-US" altLang="zh-TW" dirty="0" smtClean="0">
                <a:solidFill>
                  <a:srgbClr val="FF0000"/>
                </a:solidFill>
                <a:latin typeface="Maiandra GD" panose="020E0502030308020204" pitchFamily="34" charset="0"/>
              </a:rPr>
              <a:t>of weaker </a:t>
            </a:r>
            <a:r>
              <a:rPr lang="en-US" altLang="zh-TW" dirty="0">
                <a:solidFill>
                  <a:srgbClr val="FF0000"/>
                </a:solidFill>
                <a:latin typeface="Maiandra GD" panose="020E0502030308020204" pitchFamily="34" charset="0"/>
              </a:rPr>
              <a:t>than 10 </a:t>
            </a:r>
            <a:r>
              <a:rPr lang="en-US" altLang="zh-TW" dirty="0" smtClean="0">
                <a:solidFill>
                  <a:srgbClr val="FF0000"/>
                </a:solidFill>
                <a:latin typeface="Maiandra GD" panose="020E0502030308020204" pitchFamily="34" charset="0"/>
              </a:rPr>
              <a:t>m/s </a:t>
            </a:r>
            <a:r>
              <a:rPr lang="en-US" altLang="zh-TW" b="1" u="sng" dirty="0">
                <a:solidFill>
                  <a:srgbClr val="FF0000"/>
                </a:solidFill>
                <a:latin typeface="Maiandra GD" panose="020E0502030308020204" pitchFamily="34" charset="0"/>
              </a:rPr>
              <a:t>and</a:t>
            </a:r>
            <a:r>
              <a:rPr lang="en-US" altLang="zh-TW" dirty="0">
                <a:solidFill>
                  <a:srgbClr val="FF0000"/>
                </a:solidFill>
                <a:latin typeface="Maiandra GD" panose="020E0502030308020204" pitchFamily="34" charset="0"/>
              </a:rPr>
              <a:t> were located within 75 km </a:t>
            </a:r>
            <a:r>
              <a:rPr lang="en-US" altLang="zh-TW" dirty="0" smtClean="0">
                <a:solidFill>
                  <a:srgbClr val="FF0000"/>
                </a:solidFill>
                <a:latin typeface="Maiandra GD" panose="020E0502030308020204" pitchFamily="34" charset="0"/>
              </a:rPr>
              <a:t>of the </a:t>
            </a:r>
            <a:r>
              <a:rPr lang="en-US" altLang="zh-TW" dirty="0">
                <a:solidFill>
                  <a:srgbClr val="FF0000"/>
                </a:solidFill>
                <a:latin typeface="Maiandra GD" panose="020E0502030308020204" pitchFamily="34" charset="0"/>
              </a:rPr>
              <a:t>TC center </a:t>
            </a:r>
            <a:r>
              <a:rPr lang="en-US" altLang="zh-TW" dirty="0">
                <a:latin typeface="Maiandra GD" panose="020E0502030308020204" pitchFamily="34" charset="0"/>
              </a:rPr>
              <a:t>were discarded from the </a:t>
            </a:r>
            <a:r>
              <a:rPr lang="en-US" altLang="zh-TW" dirty="0" smtClean="0">
                <a:latin typeface="Maiandra GD" panose="020E0502030308020204" pitchFamily="34" charset="0"/>
              </a:rPr>
              <a:t>study</a:t>
            </a:r>
            <a:r>
              <a:rPr lang="en-US" altLang="zh-TW" dirty="0">
                <a:latin typeface="Maiandra GD" panose="020E0502030308020204" pitchFamily="34" charset="0"/>
              </a:rPr>
              <a:t>.</a:t>
            </a:r>
            <a:endParaRPr lang="en-US" altLang="zh-TW" dirty="0" smtClean="0">
              <a:latin typeface="Maiandra GD" panose="020E0502030308020204" pitchFamily="34" charset="0"/>
            </a:endParaRPr>
          </a:p>
        </p:txBody>
      </p:sp>
      <p:pic>
        <p:nvPicPr>
          <p:cNvPr id="5" name="圖片 4"/>
          <p:cNvPicPr>
            <a:picLocks noChangeAspect="1"/>
          </p:cNvPicPr>
          <p:nvPr/>
        </p:nvPicPr>
        <p:blipFill>
          <a:blip r:embed="rId2"/>
          <a:stretch>
            <a:fillRect/>
          </a:stretch>
        </p:blipFill>
        <p:spPr>
          <a:xfrm>
            <a:off x="7196866" y="170105"/>
            <a:ext cx="3675921" cy="3634352"/>
          </a:xfrm>
          <a:prstGeom prst="rect">
            <a:avLst/>
          </a:prstGeom>
        </p:spPr>
      </p:pic>
      <p:sp>
        <p:nvSpPr>
          <p:cNvPr id="6" name="文字方塊 5"/>
          <p:cNvSpPr txBox="1"/>
          <p:nvPr/>
        </p:nvSpPr>
        <p:spPr>
          <a:xfrm>
            <a:off x="838200" y="1506022"/>
            <a:ext cx="925253" cy="369332"/>
          </a:xfrm>
          <a:prstGeom prst="rect">
            <a:avLst/>
          </a:prstGeom>
          <a:noFill/>
        </p:spPr>
        <p:txBody>
          <a:bodyPr wrap="none" rtlCol="0">
            <a:spAutoFit/>
          </a:bodyPr>
          <a:lstStyle/>
          <a:p>
            <a:r>
              <a:rPr lang="en-US" altLang="zh-TW" b="1" dirty="0" smtClean="0">
                <a:latin typeface="Maiandra GD" panose="020E0502030308020204" pitchFamily="34" charset="0"/>
              </a:rPr>
              <a:t>Criteria</a:t>
            </a:r>
            <a:endParaRPr lang="zh-TW" altLang="en-US" b="1" dirty="0">
              <a:latin typeface="Maiandra GD" panose="020E0502030308020204" pitchFamily="34" charset="0"/>
            </a:endParaRPr>
          </a:p>
        </p:txBody>
      </p:sp>
    </p:spTree>
    <p:extLst>
      <p:ext uri="{BB962C8B-B14F-4D97-AF65-F5344CB8AC3E}">
        <p14:creationId xmlns:p14="http://schemas.microsoft.com/office/powerpoint/2010/main" val="2671939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838200" y="365125"/>
            <a:ext cx="10515600" cy="1325563"/>
          </a:xfrm>
        </p:spPr>
        <p:txBody>
          <a:bodyPr/>
          <a:lstStyle/>
          <a:p>
            <a:pPr algn="r"/>
            <a:r>
              <a:rPr lang="en-US" altLang="zh-TW" dirty="0" smtClean="0">
                <a:latin typeface="Maiandra GD" panose="020E0502030308020204" pitchFamily="34" charset="0"/>
              </a:rPr>
              <a:t>Data and Methods</a:t>
            </a:r>
            <a:endParaRPr lang="zh-TW" altLang="en-US" dirty="0">
              <a:latin typeface="Maiandra GD" panose="020E0502030308020204" pitchFamily="34" charset="0"/>
            </a:endParaRPr>
          </a:p>
        </p:txBody>
      </p:sp>
      <p:pic>
        <p:nvPicPr>
          <p:cNvPr id="4" name="圖片 3"/>
          <p:cNvPicPr>
            <a:picLocks noChangeAspect="1"/>
          </p:cNvPicPr>
          <p:nvPr/>
        </p:nvPicPr>
        <p:blipFill>
          <a:blip r:embed="rId3"/>
          <a:stretch>
            <a:fillRect/>
          </a:stretch>
        </p:blipFill>
        <p:spPr>
          <a:xfrm>
            <a:off x="1195549" y="67809"/>
            <a:ext cx="3439513" cy="6688564"/>
          </a:xfrm>
          <a:prstGeom prst="rect">
            <a:avLst/>
          </a:prstGeom>
        </p:spPr>
      </p:pic>
      <p:pic>
        <p:nvPicPr>
          <p:cNvPr id="5" name="圖片 4"/>
          <p:cNvPicPr>
            <a:picLocks noChangeAspect="1"/>
          </p:cNvPicPr>
          <p:nvPr/>
        </p:nvPicPr>
        <p:blipFill>
          <a:blip r:embed="rId4"/>
          <a:stretch>
            <a:fillRect/>
          </a:stretch>
        </p:blipFill>
        <p:spPr>
          <a:xfrm>
            <a:off x="4992411" y="3211553"/>
            <a:ext cx="6820920" cy="3332949"/>
          </a:xfrm>
          <a:prstGeom prst="rect">
            <a:avLst/>
          </a:prstGeom>
        </p:spPr>
      </p:pic>
      <p:sp>
        <p:nvSpPr>
          <p:cNvPr id="6" name="文字方塊 5"/>
          <p:cNvSpPr txBox="1"/>
          <p:nvPr/>
        </p:nvSpPr>
        <p:spPr>
          <a:xfrm>
            <a:off x="5255331" y="1690688"/>
            <a:ext cx="3398687" cy="923330"/>
          </a:xfrm>
          <a:prstGeom prst="rect">
            <a:avLst/>
          </a:prstGeom>
          <a:noFill/>
        </p:spPr>
        <p:txBody>
          <a:bodyPr wrap="none" rtlCol="0">
            <a:spAutoFit/>
          </a:bodyPr>
          <a:lstStyle/>
          <a:p>
            <a:r>
              <a:rPr lang="en-US" altLang="zh-TW" dirty="0" smtClean="0">
                <a:solidFill>
                  <a:srgbClr val="FF0000"/>
                </a:solidFill>
                <a:latin typeface="Maiandra GD" panose="020E0502030308020204" pitchFamily="34" charset="0"/>
              </a:rPr>
              <a:t>RI: dV</a:t>
            </a:r>
            <a:r>
              <a:rPr lang="en-US" altLang="zh-TW" baseline="-25000" dirty="0" smtClean="0">
                <a:solidFill>
                  <a:srgbClr val="FF0000"/>
                </a:solidFill>
                <a:latin typeface="Maiandra GD" panose="020E0502030308020204" pitchFamily="34" charset="0"/>
              </a:rPr>
              <a:t>0-24h</a:t>
            </a:r>
            <a:r>
              <a:rPr lang="en-US" altLang="zh-TW" dirty="0" smtClean="0">
                <a:solidFill>
                  <a:srgbClr val="FF0000"/>
                </a:solidFill>
                <a:latin typeface="Maiandra GD" panose="020E0502030308020204" pitchFamily="34" charset="0"/>
              </a:rPr>
              <a:t> &gt;= +20 </a:t>
            </a:r>
            <a:r>
              <a:rPr lang="en-US" altLang="zh-TW" dirty="0" err="1" smtClean="0">
                <a:solidFill>
                  <a:srgbClr val="FF0000"/>
                </a:solidFill>
                <a:latin typeface="Maiandra GD" panose="020E0502030308020204" pitchFamily="34" charset="0"/>
              </a:rPr>
              <a:t>kt</a:t>
            </a:r>
            <a:endParaRPr lang="en-US" altLang="zh-TW" dirty="0" smtClean="0">
              <a:solidFill>
                <a:srgbClr val="FF0000"/>
              </a:solidFill>
              <a:latin typeface="Maiandra GD" panose="020E0502030308020204" pitchFamily="34" charset="0"/>
            </a:endParaRPr>
          </a:p>
          <a:p>
            <a:r>
              <a:rPr lang="en-US" altLang="zh-TW" dirty="0" smtClean="0">
                <a:solidFill>
                  <a:srgbClr val="00B050"/>
                </a:solidFill>
                <a:latin typeface="Maiandra GD" panose="020E0502030308020204" pitchFamily="34" charset="0"/>
              </a:rPr>
              <a:t>SI: +5 </a:t>
            </a:r>
            <a:r>
              <a:rPr lang="en-US" altLang="zh-TW" dirty="0" err="1" smtClean="0">
                <a:solidFill>
                  <a:srgbClr val="00B050"/>
                </a:solidFill>
                <a:latin typeface="Maiandra GD" panose="020E0502030308020204" pitchFamily="34" charset="0"/>
              </a:rPr>
              <a:t>kt</a:t>
            </a:r>
            <a:r>
              <a:rPr lang="en-US" altLang="zh-TW" dirty="0" smtClean="0">
                <a:solidFill>
                  <a:srgbClr val="00B050"/>
                </a:solidFill>
                <a:latin typeface="Maiandra GD" panose="020E0502030308020204" pitchFamily="34" charset="0"/>
              </a:rPr>
              <a:t> &lt;= dV</a:t>
            </a:r>
            <a:r>
              <a:rPr lang="en-US" altLang="zh-TW" baseline="-25000" dirty="0" smtClean="0">
                <a:solidFill>
                  <a:srgbClr val="00B050"/>
                </a:solidFill>
                <a:latin typeface="Maiandra GD" panose="020E0502030308020204" pitchFamily="34" charset="0"/>
              </a:rPr>
              <a:t>0-24h </a:t>
            </a:r>
            <a:r>
              <a:rPr lang="en-US" altLang="zh-TW" dirty="0" smtClean="0">
                <a:solidFill>
                  <a:srgbClr val="00B050"/>
                </a:solidFill>
                <a:latin typeface="Maiandra GD" panose="020E0502030308020204" pitchFamily="34" charset="0"/>
              </a:rPr>
              <a:t>&lt;= +15 </a:t>
            </a:r>
            <a:r>
              <a:rPr lang="en-US" altLang="zh-TW" dirty="0" err="1" smtClean="0">
                <a:solidFill>
                  <a:srgbClr val="00B050"/>
                </a:solidFill>
                <a:latin typeface="Maiandra GD" panose="020E0502030308020204" pitchFamily="34" charset="0"/>
              </a:rPr>
              <a:t>kt</a:t>
            </a:r>
            <a:endParaRPr lang="en-US" altLang="zh-TW" dirty="0" smtClean="0">
              <a:solidFill>
                <a:srgbClr val="00B050"/>
              </a:solidFill>
              <a:latin typeface="Maiandra GD" panose="020E0502030308020204" pitchFamily="34" charset="0"/>
            </a:endParaRPr>
          </a:p>
          <a:p>
            <a:r>
              <a:rPr lang="en-US" altLang="zh-TW" dirty="0" smtClean="0">
                <a:solidFill>
                  <a:schemeClr val="accent5"/>
                </a:solidFill>
                <a:latin typeface="Maiandra GD" panose="020E0502030308020204" pitchFamily="34" charset="0"/>
              </a:rPr>
              <a:t>NI: dV</a:t>
            </a:r>
            <a:r>
              <a:rPr lang="en-US" altLang="zh-TW" baseline="-25000" dirty="0" smtClean="0">
                <a:solidFill>
                  <a:schemeClr val="accent5"/>
                </a:solidFill>
                <a:latin typeface="Maiandra GD" panose="020E0502030308020204" pitchFamily="34" charset="0"/>
              </a:rPr>
              <a:t>0-24h </a:t>
            </a:r>
            <a:r>
              <a:rPr lang="en-US" altLang="zh-TW" dirty="0" smtClean="0">
                <a:solidFill>
                  <a:schemeClr val="accent5"/>
                </a:solidFill>
                <a:latin typeface="Maiandra GD" panose="020E0502030308020204" pitchFamily="34" charset="0"/>
              </a:rPr>
              <a:t>&lt;= 0 </a:t>
            </a:r>
            <a:r>
              <a:rPr lang="en-US" altLang="zh-TW" dirty="0" err="1" smtClean="0">
                <a:solidFill>
                  <a:schemeClr val="accent5"/>
                </a:solidFill>
                <a:latin typeface="Maiandra GD" panose="020E0502030308020204" pitchFamily="34" charset="0"/>
              </a:rPr>
              <a:t>kt</a:t>
            </a:r>
            <a:endParaRPr lang="zh-TW" altLang="en-US" dirty="0">
              <a:solidFill>
                <a:schemeClr val="accent5"/>
              </a:solidFill>
              <a:latin typeface="Maiandra GD" panose="020E0502030308020204" pitchFamily="34" charset="0"/>
            </a:endParaRPr>
          </a:p>
        </p:txBody>
      </p:sp>
      <p:sp>
        <p:nvSpPr>
          <p:cNvPr id="2" name="文字方塊 1"/>
          <p:cNvSpPr txBox="1"/>
          <p:nvPr/>
        </p:nvSpPr>
        <p:spPr>
          <a:xfrm>
            <a:off x="167632" y="843240"/>
            <a:ext cx="1026243" cy="369332"/>
          </a:xfrm>
          <a:prstGeom prst="rect">
            <a:avLst/>
          </a:prstGeom>
          <a:noFill/>
        </p:spPr>
        <p:txBody>
          <a:bodyPr wrap="none" rtlCol="0">
            <a:spAutoFit/>
          </a:bodyPr>
          <a:lstStyle/>
          <a:p>
            <a:r>
              <a:rPr lang="en-US" altLang="zh-TW" dirty="0" smtClean="0">
                <a:latin typeface="Maiandra GD" panose="020E0502030308020204" pitchFamily="34" charset="0"/>
              </a:rPr>
              <a:t>intensity</a:t>
            </a:r>
            <a:endParaRPr lang="zh-TW" altLang="en-US" dirty="0">
              <a:latin typeface="Maiandra GD" panose="020E0502030308020204" pitchFamily="34" charset="0"/>
            </a:endParaRPr>
          </a:p>
        </p:txBody>
      </p:sp>
      <p:sp>
        <p:nvSpPr>
          <p:cNvPr id="7" name="文字方塊 6"/>
          <p:cNvSpPr txBox="1"/>
          <p:nvPr/>
        </p:nvSpPr>
        <p:spPr>
          <a:xfrm>
            <a:off x="410583" y="3211553"/>
            <a:ext cx="514180" cy="369332"/>
          </a:xfrm>
          <a:prstGeom prst="rect">
            <a:avLst/>
          </a:prstGeom>
          <a:noFill/>
        </p:spPr>
        <p:txBody>
          <a:bodyPr wrap="none" rtlCol="0">
            <a:spAutoFit/>
          </a:bodyPr>
          <a:lstStyle/>
          <a:p>
            <a:r>
              <a:rPr lang="en-US" altLang="zh-TW" dirty="0" smtClean="0">
                <a:latin typeface="Maiandra GD" panose="020E0502030308020204" pitchFamily="34" charset="0"/>
              </a:rPr>
              <a:t>SST</a:t>
            </a:r>
            <a:endParaRPr lang="zh-TW" altLang="en-US" dirty="0">
              <a:latin typeface="Maiandra GD" panose="020E0502030308020204" pitchFamily="34" charset="0"/>
            </a:endParaRPr>
          </a:p>
        </p:txBody>
      </p:sp>
      <p:sp>
        <p:nvSpPr>
          <p:cNvPr id="8" name="文字方塊 7"/>
          <p:cNvSpPr txBox="1"/>
          <p:nvPr/>
        </p:nvSpPr>
        <p:spPr>
          <a:xfrm>
            <a:off x="304785" y="5452946"/>
            <a:ext cx="718466" cy="369332"/>
          </a:xfrm>
          <a:prstGeom prst="rect">
            <a:avLst/>
          </a:prstGeom>
          <a:noFill/>
        </p:spPr>
        <p:txBody>
          <a:bodyPr wrap="none" rtlCol="0">
            <a:spAutoFit/>
          </a:bodyPr>
          <a:lstStyle/>
          <a:p>
            <a:r>
              <a:rPr lang="en-US" altLang="zh-TW" dirty="0" smtClean="0">
                <a:latin typeface="Maiandra GD" panose="020E0502030308020204" pitchFamily="34" charset="0"/>
              </a:rPr>
              <a:t>Shear</a:t>
            </a:r>
            <a:endParaRPr lang="zh-TW" altLang="en-US" dirty="0">
              <a:latin typeface="Maiandra GD" panose="020E0502030308020204" pitchFamily="34" charset="0"/>
            </a:endParaRPr>
          </a:p>
        </p:txBody>
      </p:sp>
    </p:spTree>
    <p:extLst>
      <p:ext uri="{BB962C8B-B14F-4D97-AF65-F5344CB8AC3E}">
        <p14:creationId xmlns:p14="http://schemas.microsoft.com/office/powerpoint/2010/main" val="47051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srcRect t="1216" b="49833"/>
          <a:stretch/>
        </p:blipFill>
        <p:spPr>
          <a:xfrm>
            <a:off x="347585" y="845945"/>
            <a:ext cx="4074298" cy="2311792"/>
          </a:xfrm>
          <a:prstGeom prst="rect">
            <a:avLst/>
          </a:prstGeom>
        </p:spPr>
      </p:pic>
      <p:pic>
        <p:nvPicPr>
          <p:cNvPr id="4" name="圖片 3"/>
          <p:cNvPicPr>
            <a:picLocks noChangeAspect="1"/>
          </p:cNvPicPr>
          <p:nvPr/>
        </p:nvPicPr>
        <p:blipFill rotWithShape="1">
          <a:blip r:embed="rId4"/>
          <a:srcRect b="49731"/>
          <a:stretch/>
        </p:blipFill>
        <p:spPr>
          <a:xfrm>
            <a:off x="4392575" y="827763"/>
            <a:ext cx="6485680" cy="2223287"/>
          </a:xfrm>
          <a:prstGeom prst="rect">
            <a:avLst/>
          </a:prstGeom>
        </p:spPr>
      </p:pic>
      <p:sp>
        <p:nvSpPr>
          <p:cNvPr id="2" name="標題 1"/>
          <p:cNvSpPr>
            <a:spLocks noGrp="1"/>
          </p:cNvSpPr>
          <p:nvPr>
            <p:ph type="title"/>
          </p:nvPr>
        </p:nvSpPr>
        <p:spPr>
          <a:xfrm>
            <a:off x="834259" y="52557"/>
            <a:ext cx="10523483" cy="325815"/>
          </a:xfrm>
          <a:solidFill>
            <a:schemeClr val="accent4">
              <a:lumMod val="40000"/>
              <a:lumOff val="60000"/>
            </a:schemeClr>
          </a:solidFill>
        </p:spPr>
        <p:txBody>
          <a:bodyPr>
            <a:noAutofit/>
          </a:bodyPr>
          <a:lstStyle/>
          <a:p>
            <a:pPr algn="ctr"/>
            <a:r>
              <a:rPr lang="en-US" altLang="zh-TW" sz="2400" dirty="0" smtClean="0">
                <a:latin typeface="Maiandra GD" panose="020E0502030308020204" pitchFamily="34" charset="0"/>
              </a:rPr>
              <a:t>Lower tropospheric moisture and temperature</a:t>
            </a:r>
            <a:endParaRPr lang="zh-TW" altLang="en-US" sz="2400" dirty="0">
              <a:latin typeface="Maiandra GD" panose="020E0502030308020204" pitchFamily="34" charset="0"/>
            </a:endParaRPr>
          </a:p>
        </p:txBody>
      </p:sp>
      <p:sp>
        <p:nvSpPr>
          <p:cNvPr id="7" name="文字方塊 6"/>
          <p:cNvSpPr txBox="1"/>
          <p:nvPr/>
        </p:nvSpPr>
        <p:spPr>
          <a:xfrm>
            <a:off x="130651" y="1694149"/>
            <a:ext cx="399468" cy="369332"/>
          </a:xfrm>
          <a:prstGeom prst="rect">
            <a:avLst/>
          </a:prstGeom>
          <a:noFill/>
        </p:spPr>
        <p:txBody>
          <a:bodyPr wrap="none" rtlCol="0">
            <a:spAutoFit/>
          </a:bodyPr>
          <a:lstStyle/>
          <a:p>
            <a:r>
              <a:rPr lang="en-US" altLang="zh-TW" dirty="0" smtClean="0">
                <a:latin typeface="Maiandra GD" panose="020E0502030308020204" pitchFamily="34" charset="0"/>
              </a:rPr>
              <a:t>RI</a:t>
            </a:r>
            <a:endParaRPr lang="zh-TW" altLang="en-US" dirty="0">
              <a:latin typeface="Maiandra GD" panose="020E0502030308020204" pitchFamily="34" charset="0"/>
            </a:endParaRPr>
          </a:p>
        </p:txBody>
      </p:sp>
      <p:sp>
        <p:nvSpPr>
          <p:cNvPr id="10" name="文字方塊 9"/>
          <p:cNvSpPr txBox="1"/>
          <p:nvPr/>
        </p:nvSpPr>
        <p:spPr>
          <a:xfrm>
            <a:off x="6101237" y="377603"/>
            <a:ext cx="311304" cy="369332"/>
          </a:xfrm>
          <a:prstGeom prst="rect">
            <a:avLst/>
          </a:prstGeom>
          <a:noFill/>
        </p:spPr>
        <p:txBody>
          <a:bodyPr wrap="none" rtlCol="0">
            <a:spAutoFit/>
          </a:bodyPr>
          <a:lstStyle/>
          <a:p>
            <a:r>
              <a:rPr lang="en-US" altLang="zh-TW" dirty="0">
                <a:latin typeface="Consolas" panose="020B0609020204030204" pitchFamily="49" charset="0"/>
                <a:cs typeface="Consolas" panose="020B0609020204030204" pitchFamily="49" charset="0"/>
              </a:rPr>
              <a:t>θ</a:t>
            </a:r>
            <a:endParaRPr lang="zh-TW" altLang="en-US" dirty="0"/>
          </a:p>
        </p:txBody>
      </p:sp>
      <p:sp>
        <p:nvSpPr>
          <p:cNvPr id="11" name="文字方塊 10"/>
          <p:cNvSpPr txBox="1"/>
          <p:nvPr/>
        </p:nvSpPr>
        <p:spPr>
          <a:xfrm>
            <a:off x="2047834" y="377603"/>
            <a:ext cx="1071127" cy="369332"/>
          </a:xfrm>
          <a:prstGeom prst="rect">
            <a:avLst/>
          </a:prstGeom>
          <a:noFill/>
        </p:spPr>
        <p:txBody>
          <a:bodyPr wrap="none" rtlCol="0">
            <a:spAutoFit/>
          </a:bodyPr>
          <a:lstStyle/>
          <a:p>
            <a:r>
              <a:rPr lang="el-GR" altLang="zh-TW" dirty="0" smtClean="0">
                <a:latin typeface="Consolas" panose="020B0609020204030204" pitchFamily="49" charset="0"/>
                <a:cs typeface="Consolas" panose="020B0609020204030204" pitchFamily="49" charset="0"/>
              </a:rPr>
              <a:t>θ</a:t>
            </a:r>
            <a:r>
              <a:rPr lang="en-US" altLang="zh-TW" dirty="0" smtClean="0">
                <a:latin typeface="Consolas" panose="020B0609020204030204" pitchFamily="49" charset="0"/>
                <a:cs typeface="Consolas" panose="020B0609020204030204" pitchFamily="49" charset="0"/>
              </a:rPr>
              <a:t>e, </a:t>
            </a:r>
            <a:r>
              <a:rPr lang="en-US" altLang="zh-TW" dirty="0" err="1" smtClean="0">
                <a:latin typeface="Consolas" panose="020B0609020204030204" pitchFamily="49" charset="0"/>
                <a:cs typeface="Consolas" panose="020B0609020204030204" pitchFamily="49" charset="0"/>
              </a:rPr>
              <a:t>θes</a:t>
            </a:r>
            <a:endParaRPr lang="zh-TW" altLang="en-US" dirty="0"/>
          </a:p>
        </p:txBody>
      </p:sp>
      <p:sp>
        <p:nvSpPr>
          <p:cNvPr id="12" name="文字方塊 11"/>
          <p:cNvSpPr txBox="1"/>
          <p:nvPr/>
        </p:nvSpPr>
        <p:spPr>
          <a:xfrm>
            <a:off x="9245234" y="377603"/>
            <a:ext cx="410690" cy="369332"/>
          </a:xfrm>
          <a:prstGeom prst="rect">
            <a:avLst/>
          </a:prstGeom>
          <a:noFill/>
        </p:spPr>
        <p:txBody>
          <a:bodyPr wrap="none" rtlCol="0">
            <a:spAutoFit/>
          </a:bodyPr>
          <a:lstStyle/>
          <a:p>
            <a:r>
              <a:rPr lang="en-US" altLang="zh-TW" dirty="0" smtClean="0"/>
              <a:t>qv</a:t>
            </a:r>
            <a:endParaRPr lang="zh-TW" altLang="en-US" dirty="0"/>
          </a:p>
        </p:txBody>
      </p:sp>
      <p:sp>
        <p:nvSpPr>
          <p:cNvPr id="28" name="矩形 27"/>
          <p:cNvSpPr/>
          <p:nvPr/>
        </p:nvSpPr>
        <p:spPr>
          <a:xfrm>
            <a:off x="12356890" y="5573362"/>
            <a:ext cx="573173" cy="646331"/>
          </a:xfrm>
          <a:prstGeom prst="rect">
            <a:avLst/>
          </a:prstGeom>
        </p:spPr>
        <p:txBody>
          <a:bodyPr wrap="square">
            <a:spAutoFit/>
          </a:bodyPr>
          <a:lstStyle/>
          <a:p>
            <a:r>
              <a:rPr lang="el-GR" altLang="zh-TW" dirty="0" smtClean="0">
                <a:latin typeface="Consolas" panose="020B0609020204030204" pitchFamily="49" charset="0"/>
                <a:cs typeface="Consolas" panose="020B0609020204030204" pitchFamily="49" charset="0"/>
              </a:rPr>
              <a:t>θ</a:t>
            </a:r>
            <a:r>
              <a:rPr lang="en-US" altLang="zh-TW" dirty="0" err="1" smtClean="0">
                <a:latin typeface="Consolas" panose="020B0609020204030204" pitchFamily="49" charset="0"/>
                <a:cs typeface="Consolas" panose="020B0609020204030204" pitchFamily="49" charset="0"/>
              </a:rPr>
              <a:t>es</a:t>
            </a:r>
            <a:r>
              <a:rPr lang="en-US" altLang="zh-TW" dirty="0" smtClean="0">
                <a:latin typeface="Consolas" panose="020B0609020204030204" pitchFamily="49" charset="0"/>
                <a:cs typeface="Consolas" panose="020B0609020204030204" pitchFamily="49" charset="0"/>
              </a:rPr>
              <a:t> max</a:t>
            </a:r>
            <a:endParaRPr lang="zh-TW" altLang="en-US" dirty="0"/>
          </a:p>
        </p:txBody>
      </p:sp>
      <p:sp>
        <p:nvSpPr>
          <p:cNvPr id="29" name="矩形 28"/>
          <p:cNvSpPr/>
          <p:nvPr/>
        </p:nvSpPr>
        <p:spPr>
          <a:xfrm>
            <a:off x="12356891" y="4332923"/>
            <a:ext cx="573173" cy="646331"/>
          </a:xfrm>
          <a:prstGeom prst="rect">
            <a:avLst/>
          </a:prstGeom>
        </p:spPr>
        <p:txBody>
          <a:bodyPr wrap="square">
            <a:spAutoFit/>
          </a:bodyPr>
          <a:lstStyle/>
          <a:p>
            <a:r>
              <a:rPr lang="el-GR" altLang="zh-TW" dirty="0" smtClean="0">
                <a:latin typeface="Consolas" panose="020B0609020204030204" pitchFamily="49" charset="0"/>
                <a:cs typeface="Consolas" panose="020B0609020204030204" pitchFamily="49" charset="0"/>
              </a:rPr>
              <a:t>θ</a:t>
            </a:r>
            <a:r>
              <a:rPr lang="en-US" altLang="zh-TW" dirty="0" err="1" smtClean="0">
                <a:latin typeface="Consolas" panose="020B0609020204030204" pitchFamily="49" charset="0"/>
                <a:cs typeface="Consolas" panose="020B0609020204030204" pitchFamily="49" charset="0"/>
              </a:rPr>
              <a:t>es</a:t>
            </a:r>
            <a:r>
              <a:rPr lang="en-US" altLang="zh-TW" dirty="0" smtClean="0">
                <a:latin typeface="Consolas" panose="020B0609020204030204" pitchFamily="49" charset="0"/>
                <a:cs typeface="Consolas" panose="020B0609020204030204" pitchFamily="49" charset="0"/>
              </a:rPr>
              <a:t> min</a:t>
            </a:r>
            <a:endParaRPr lang="zh-TW" altLang="en-US" dirty="0"/>
          </a:p>
        </p:txBody>
      </p:sp>
      <p:sp>
        <p:nvSpPr>
          <p:cNvPr id="30" name="矩形 29"/>
          <p:cNvSpPr/>
          <p:nvPr/>
        </p:nvSpPr>
        <p:spPr>
          <a:xfrm>
            <a:off x="834259" y="2151349"/>
            <a:ext cx="10043996" cy="546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 name="圖片 30"/>
          <p:cNvPicPr>
            <a:picLocks noChangeAspect="1"/>
          </p:cNvPicPr>
          <p:nvPr/>
        </p:nvPicPr>
        <p:blipFill rotWithShape="1">
          <a:blip r:embed="rId3"/>
          <a:srcRect t="50652"/>
          <a:stretch/>
        </p:blipFill>
        <p:spPr>
          <a:xfrm>
            <a:off x="401931" y="2904337"/>
            <a:ext cx="3957467" cy="2263696"/>
          </a:xfrm>
          <a:prstGeom prst="rect">
            <a:avLst/>
          </a:prstGeom>
        </p:spPr>
      </p:pic>
      <p:pic>
        <p:nvPicPr>
          <p:cNvPr id="32" name="圖片 31"/>
          <p:cNvPicPr>
            <a:picLocks noChangeAspect="1"/>
          </p:cNvPicPr>
          <p:nvPr/>
        </p:nvPicPr>
        <p:blipFill rotWithShape="1">
          <a:blip r:embed="rId4"/>
          <a:srcRect t="52109"/>
          <a:stretch/>
        </p:blipFill>
        <p:spPr>
          <a:xfrm>
            <a:off x="4438992" y="2986227"/>
            <a:ext cx="6439263" cy="2102945"/>
          </a:xfrm>
          <a:prstGeom prst="rect">
            <a:avLst/>
          </a:prstGeom>
        </p:spPr>
      </p:pic>
      <p:sp>
        <p:nvSpPr>
          <p:cNvPr id="33" name="文字方塊 32"/>
          <p:cNvSpPr txBox="1"/>
          <p:nvPr/>
        </p:nvSpPr>
        <p:spPr>
          <a:xfrm>
            <a:off x="130651" y="3877279"/>
            <a:ext cx="351378" cy="369332"/>
          </a:xfrm>
          <a:prstGeom prst="rect">
            <a:avLst/>
          </a:prstGeom>
          <a:noFill/>
        </p:spPr>
        <p:txBody>
          <a:bodyPr wrap="none" rtlCol="0">
            <a:spAutoFit/>
          </a:bodyPr>
          <a:lstStyle/>
          <a:p>
            <a:r>
              <a:rPr lang="en-US" altLang="zh-TW" dirty="0" smtClean="0">
                <a:latin typeface="Maiandra GD" panose="020E0502030308020204" pitchFamily="34" charset="0"/>
              </a:rPr>
              <a:t>SI</a:t>
            </a:r>
            <a:endParaRPr lang="zh-TW" altLang="en-US" dirty="0">
              <a:latin typeface="Maiandra GD" panose="020E0502030308020204" pitchFamily="34" charset="0"/>
            </a:endParaRPr>
          </a:p>
        </p:txBody>
      </p:sp>
      <p:sp>
        <p:nvSpPr>
          <p:cNvPr id="34" name="矩形 33"/>
          <p:cNvSpPr/>
          <p:nvPr/>
        </p:nvSpPr>
        <p:spPr>
          <a:xfrm>
            <a:off x="838069" y="4223989"/>
            <a:ext cx="10043996" cy="546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3" name="群組 22"/>
          <p:cNvGrpSpPr/>
          <p:nvPr/>
        </p:nvGrpSpPr>
        <p:grpSpPr>
          <a:xfrm>
            <a:off x="9800054" y="4957941"/>
            <a:ext cx="2124308" cy="1640969"/>
            <a:chOff x="1694985" y="3523785"/>
            <a:chExt cx="3969835" cy="3066587"/>
          </a:xfrm>
        </p:grpSpPr>
        <p:cxnSp>
          <p:nvCxnSpPr>
            <p:cNvPr id="14" name="直線單箭頭接點 13"/>
            <p:cNvCxnSpPr/>
            <p:nvPr/>
          </p:nvCxnSpPr>
          <p:spPr>
            <a:xfrm flipV="1">
              <a:off x="3624146" y="3523785"/>
              <a:ext cx="0" cy="30665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694985" y="4973444"/>
              <a:ext cx="396983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文字方塊 18"/>
            <p:cNvSpPr txBox="1"/>
            <p:nvPr/>
          </p:nvSpPr>
          <p:spPr>
            <a:xfrm>
              <a:off x="4392575" y="3716694"/>
              <a:ext cx="599844" cy="369332"/>
            </a:xfrm>
            <a:prstGeom prst="rect">
              <a:avLst/>
            </a:prstGeom>
            <a:solidFill>
              <a:schemeClr val="accent4">
                <a:lumMod val="40000"/>
                <a:lumOff val="60000"/>
              </a:schemeClr>
            </a:solidFill>
          </p:spPr>
          <p:txBody>
            <a:bodyPr wrap="none" rtlCol="0">
              <a:spAutoFit/>
            </a:bodyPr>
            <a:lstStyle/>
            <a:p>
              <a:r>
                <a:rPr lang="en-US" altLang="zh-TW" b="1" dirty="0" smtClean="0">
                  <a:solidFill>
                    <a:srgbClr val="FF0000"/>
                  </a:solidFill>
                  <a:latin typeface="Maiandra GD" panose="020E0502030308020204" pitchFamily="34" charset="0"/>
                </a:rPr>
                <a:t>DSR</a:t>
              </a:r>
              <a:endParaRPr lang="zh-TW" altLang="en-US" b="1" dirty="0">
                <a:solidFill>
                  <a:srgbClr val="FF0000"/>
                </a:solidFill>
                <a:latin typeface="Maiandra GD" panose="020E0502030308020204" pitchFamily="34" charset="0"/>
              </a:endParaRPr>
            </a:p>
          </p:txBody>
        </p:sp>
        <p:sp>
          <p:nvSpPr>
            <p:cNvPr id="20" name="文字方塊 19"/>
            <p:cNvSpPr txBox="1"/>
            <p:nvPr/>
          </p:nvSpPr>
          <p:spPr>
            <a:xfrm>
              <a:off x="4398088" y="5990703"/>
              <a:ext cx="604653" cy="369332"/>
            </a:xfrm>
            <a:prstGeom prst="rect">
              <a:avLst/>
            </a:prstGeom>
            <a:solidFill>
              <a:schemeClr val="accent4">
                <a:lumMod val="40000"/>
                <a:lumOff val="60000"/>
              </a:schemeClr>
            </a:solidFill>
          </p:spPr>
          <p:txBody>
            <a:bodyPr wrap="none" rtlCol="0">
              <a:spAutoFit/>
            </a:bodyPr>
            <a:lstStyle/>
            <a:p>
              <a:r>
                <a:rPr lang="en-US" altLang="zh-TW" b="1" dirty="0">
                  <a:solidFill>
                    <a:srgbClr val="FF0000"/>
                  </a:solidFill>
                  <a:latin typeface="Maiandra GD" panose="020E0502030308020204" pitchFamily="34" charset="0"/>
                </a:rPr>
                <a:t>U</a:t>
              </a:r>
              <a:r>
                <a:rPr lang="en-US" altLang="zh-TW" b="1" dirty="0" smtClean="0">
                  <a:solidFill>
                    <a:srgbClr val="FF0000"/>
                  </a:solidFill>
                  <a:latin typeface="Maiandra GD" panose="020E0502030308020204" pitchFamily="34" charset="0"/>
                </a:rPr>
                <a:t>SR</a:t>
              </a:r>
              <a:endParaRPr lang="zh-TW" altLang="en-US" b="1" dirty="0">
                <a:solidFill>
                  <a:srgbClr val="FF0000"/>
                </a:solidFill>
                <a:latin typeface="Maiandra GD" panose="020E0502030308020204" pitchFamily="34" charset="0"/>
              </a:endParaRPr>
            </a:p>
          </p:txBody>
        </p:sp>
        <p:sp>
          <p:nvSpPr>
            <p:cNvPr id="21" name="文字方塊 20"/>
            <p:cNvSpPr txBox="1"/>
            <p:nvPr/>
          </p:nvSpPr>
          <p:spPr>
            <a:xfrm>
              <a:off x="2149196" y="5990703"/>
              <a:ext cx="564578" cy="369332"/>
            </a:xfrm>
            <a:prstGeom prst="rect">
              <a:avLst/>
            </a:prstGeom>
            <a:solidFill>
              <a:schemeClr val="accent4">
                <a:lumMod val="40000"/>
                <a:lumOff val="60000"/>
              </a:schemeClr>
            </a:solidFill>
          </p:spPr>
          <p:txBody>
            <a:bodyPr wrap="none" rtlCol="0">
              <a:spAutoFit/>
            </a:bodyPr>
            <a:lstStyle/>
            <a:p>
              <a:r>
                <a:rPr lang="en-US" altLang="zh-TW" b="1" dirty="0" smtClean="0">
                  <a:solidFill>
                    <a:srgbClr val="FF0000"/>
                  </a:solidFill>
                  <a:latin typeface="Maiandra GD" panose="020E0502030308020204" pitchFamily="34" charset="0"/>
                </a:rPr>
                <a:t>USL</a:t>
              </a:r>
              <a:endParaRPr lang="zh-TW" altLang="en-US" b="1" dirty="0">
                <a:solidFill>
                  <a:srgbClr val="FF0000"/>
                </a:solidFill>
                <a:latin typeface="Maiandra GD" panose="020E0502030308020204" pitchFamily="34" charset="0"/>
              </a:endParaRPr>
            </a:p>
          </p:txBody>
        </p:sp>
        <p:sp>
          <p:nvSpPr>
            <p:cNvPr id="22" name="文字方塊 21"/>
            <p:cNvSpPr txBox="1"/>
            <p:nvPr/>
          </p:nvSpPr>
          <p:spPr>
            <a:xfrm>
              <a:off x="2145784" y="3757468"/>
              <a:ext cx="559769" cy="369332"/>
            </a:xfrm>
            <a:prstGeom prst="rect">
              <a:avLst/>
            </a:prstGeom>
            <a:solidFill>
              <a:schemeClr val="accent4">
                <a:lumMod val="40000"/>
                <a:lumOff val="60000"/>
              </a:schemeClr>
            </a:solidFill>
          </p:spPr>
          <p:txBody>
            <a:bodyPr wrap="none" rtlCol="0">
              <a:spAutoFit/>
            </a:bodyPr>
            <a:lstStyle/>
            <a:p>
              <a:r>
                <a:rPr lang="en-US" altLang="zh-TW" b="1" dirty="0" smtClean="0">
                  <a:solidFill>
                    <a:srgbClr val="FF0000"/>
                  </a:solidFill>
                  <a:latin typeface="Maiandra GD" panose="020E0502030308020204" pitchFamily="34" charset="0"/>
                </a:rPr>
                <a:t>DSL</a:t>
              </a:r>
              <a:endParaRPr lang="zh-TW" altLang="en-US" b="1" dirty="0">
                <a:solidFill>
                  <a:srgbClr val="FF0000"/>
                </a:solidFill>
                <a:latin typeface="Maiandra GD" panose="020E0502030308020204" pitchFamily="34" charset="0"/>
              </a:endParaRPr>
            </a:p>
          </p:txBody>
        </p:sp>
      </p:grpSp>
      <p:sp>
        <p:nvSpPr>
          <p:cNvPr id="25" name="矩形 24"/>
          <p:cNvSpPr/>
          <p:nvPr/>
        </p:nvSpPr>
        <p:spPr>
          <a:xfrm>
            <a:off x="11054398" y="5857649"/>
            <a:ext cx="1028356" cy="369332"/>
          </a:xfrm>
          <a:prstGeom prst="rect">
            <a:avLst/>
          </a:prstGeom>
        </p:spPr>
        <p:txBody>
          <a:bodyPr wrap="square">
            <a:spAutoFit/>
          </a:bodyPr>
          <a:lstStyle/>
          <a:p>
            <a:r>
              <a:rPr lang="el-GR" altLang="zh-TW" dirty="0" smtClean="0">
                <a:latin typeface="Consolas" panose="020B0609020204030204" pitchFamily="49" charset="0"/>
                <a:cs typeface="Consolas" panose="020B0609020204030204" pitchFamily="49" charset="0"/>
              </a:rPr>
              <a:t>θ</a:t>
            </a:r>
            <a:r>
              <a:rPr lang="en-US" altLang="zh-TW" dirty="0" smtClean="0">
                <a:latin typeface="Consolas" panose="020B0609020204030204" pitchFamily="49" charset="0"/>
                <a:cs typeface="Consolas" panose="020B0609020204030204" pitchFamily="49" charset="0"/>
              </a:rPr>
              <a:t>e max</a:t>
            </a:r>
            <a:endParaRPr lang="zh-TW" altLang="en-US" dirty="0"/>
          </a:p>
        </p:txBody>
      </p:sp>
      <p:sp>
        <p:nvSpPr>
          <p:cNvPr id="26" name="矩形 25"/>
          <p:cNvSpPr/>
          <p:nvPr/>
        </p:nvSpPr>
        <p:spPr>
          <a:xfrm>
            <a:off x="9677566" y="5871687"/>
            <a:ext cx="1043794" cy="369332"/>
          </a:xfrm>
          <a:prstGeom prst="rect">
            <a:avLst/>
          </a:prstGeom>
        </p:spPr>
        <p:txBody>
          <a:bodyPr wrap="square">
            <a:spAutoFit/>
          </a:bodyPr>
          <a:lstStyle/>
          <a:p>
            <a:r>
              <a:rPr lang="el-GR" altLang="zh-TW" dirty="0" smtClean="0">
                <a:latin typeface="Consolas" panose="020B0609020204030204" pitchFamily="49" charset="0"/>
                <a:cs typeface="Consolas" panose="020B0609020204030204" pitchFamily="49" charset="0"/>
              </a:rPr>
              <a:t>θ</a:t>
            </a:r>
            <a:r>
              <a:rPr lang="en-US" altLang="zh-TW" dirty="0" smtClean="0">
                <a:latin typeface="Consolas" panose="020B0609020204030204" pitchFamily="49" charset="0"/>
                <a:cs typeface="Consolas" panose="020B0609020204030204" pitchFamily="49" charset="0"/>
              </a:rPr>
              <a:t>e min</a:t>
            </a:r>
            <a:endParaRPr lang="zh-TW" altLang="en-US" dirty="0"/>
          </a:p>
        </p:txBody>
      </p:sp>
    </p:spTree>
    <p:extLst>
      <p:ext uri="{BB962C8B-B14F-4D97-AF65-F5344CB8AC3E}">
        <p14:creationId xmlns:p14="http://schemas.microsoft.com/office/powerpoint/2010/main" val="171888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616297" y="819917"/>
            <a:ext cx="6225770" cy="2088194"/>
          </a:xfrm>
          <a:prstGeom prst="rect">
            <a:avLst/>
          </a:prstGeom>
        </p:spPr>
      </p:pic>
      <p:sp>
        <p:nvSpPr>
          <p:cNvPr id="2" name="標題 1"/>
          <p:cNvSpPr>
            <a:spLocks noGrp="1"/>
          </p:cNvSpPr>
          <p:nvPr>
            <p:ph type="title"/>
          </p:nvPr>
        </p:nvSpPr>
        <p:spPr>
          <a:xfrm>
            <a:off x="834259" y="52557"/>
            <a:ext cx="10523483" cy="325815"/>
          </a:xfrm>
          <a:solidFill>
            <a:schemeClr val="accent4">
              <a:lumMod val="40000"/>
              <a:lumOff val="60000"/>
            </a:schemeClr>
          </a:solidFill>
        </p:spPr>
        <p:txBody>
          <a:bodyPr>
            <a:noAutofit/>
          </a:bodyPr>
          <a:lstStyle/>
          <a:p>
            <a:pPr algn="ctr"/>
            <a:r>
              <a:rPr lang="en-US" altLang="zh-TW" sz="2400" dirty="0" smtClean="0">
                <a:latin typeface="Maiandra GD" panose="020E0502030308020204" pitchFamily="34" charset="0"/>
              </a:rPr>
              <a:t>Lower tropospheric moisture and temperature</a:t>
            </a:r>
            <a:endParaRPr lang="zh-TW" altLang="en-US" sz="2400" dirty="0">
              <a:latin typeface="Maiandra GD" panose="020E0502030308020204" pitchFamily="34" charset="0"/>
            </a:endParaRPr>
          </a:p>
        </p:txBody>
      </p:sp>
      <p:pic>
        <p:nvPicPr>
          <p:cNvPr id="6" name="圖片 5"/>
          <p:cNvPicPr>
            <a:picLocks noChangeAspect="1"/>
          </p:cNvPicPr>
          <p:nvPr/>
        </p:nvPicPr>
        <p:blipFill>
          <a:blip r:embed="rId4"/>
          <a:stretch>
            <a:fillRect/>
          </a:stretch>
        </p:blipFill>
        <p:spPr>
          <a:xfrm>
            <a:off x="435882" y="746934"/>
            <a:ext cx="4075388" cy="2308499"/>
          </a:xfrm>
          <a:prstGeom prst="rect">
            <a:avLst/>
          </a:prstGeom>
        </p:spPr>
      </p:pic>
      <p:sp>
        <p:nvSpPr>
          <p:cNvPr id="7" name="文字方塊 6"/>
          <p:cNvSpPr txBox="1"/>
          <p:nvPr/>
        </p:nvSpPr>
        <p:spPr>
          <a:xfrm>
            <a:off x="130651" y="1694983"/>
            <a:ext cx="436338" cy="369332"/>
          </a:xfrm>
          <a:prstGeom prst="rect">
            <a:avLst/>
          </a:prstGeom>
          <a:noFill/>
        </p:spPr>
        <p:txBody>
          <a:bodyPr wrap="none" rtlCol="0">
            <a:spAutoFit/>
          </a:bodyPr>
          <a:lstStyle/>
          <a:p>
            <a:r>
              <a:rPr lang="en-US" altLang="zh-TW" dirty="0">
                <a:latin typeface="Maiandra GD" panose="020E0502030308020204" pitchFamily="34" charset="0"/>
              </a:rPr>
              <a:t>N</a:t>
            </a:r>
            <a:r>
              <a:rPr lang="en-US" altLang="zh-TW" dirty="0" smtClean="0">
                <a:latin typeface="Maiandra GD" panose="020E0502030308020204" pitchFamily="34" charset="0"/>
              </a:rPr>
              <a:t>I</a:t>
            </a:r>
            <a:endParaRPr lang="zh-TW" altLang="en-US" dirty="0">
              <a:latin typeface="Maiandra GD" panose="020E0502030308020204" pitchFamily="34" charset="0"/>
            </a:endParaRPr>
          </a:p>
        </p:txBody>
      </p:sp>
      <p:sp>
        <p:nvSpPr>
          <p:cNvPr id="13" name="文字方塊 12"/>
          <p:cNvSpPr txBox="1"/>
          <p:nvPr/>
        </p:nvSpPr>
        <p:spPr>
          <a:xfrm>
            <a:off x="6101237" y="377603"/>
            <a:ext cx="311304" cy="369332"/>
          </a:xfrm>
          <a:prstGeom prst="rect">
            <a:avLst/>
          </a:prstGeom>
          <a:noFill/>
        </p:spPr>
        <p:txBody>
          <a:bodyPr wrap="none" rtlCol="0">
            <a:spAutoFit/>
          </a:bodyPr>
          <a:lstStyle/>
          <a:p>
            <a:r>
              <a:rPr lang="en-US" altLang="zh-TW" dirty="0">
                <a:latin typeface="Consolas" panose="020B0609020204030204" pitchFamily="49" charset="0"/>
                <a:cs typeface="Consolas" panose="020B0609020204030204" pitchFamily="49" charset="0"/>
              </a:rPr>
              <a:t>θ</a:t>
            </a:r>
            <a:endParaRPr lang="zh-TW" altLang="en-US" dirty="0"/>
          </a:p>
        </p:txBody>
      </p:sp>
      <p:sp>
        <p:nvSpPr>
          <p:cNvPr id="14" name="文字方塊 13"/>
          <p:cNvSpPr txBox="1"/>
          <p:nvPr/>
        </p:nvSpPr>
        <p:spPr>
          <a:xfrm>
            <a:off x="2047834" y="377603"/>
            <a:ext cx="1071127" cy="369332"/>
          </a:xfrm>
          <a:prstGeom prst="rect">
            <a:avLst/>
          </a:prstGeom>
          <a:noFill/>
        </p:spPr>
        <p:txBody>
          <a:bodyPr wrap="none" rtlCol="0">
            <a:spAutoFit/>
          </a:bodyPr>
          <a:lstStyle/>
          <a:p>
            <a:r>
              <a:rPr lang="el-GR" altLang="zh-TW" dirty="0" smtClean="0">
                <a:latin typeface="Consolas" panose="020B0609020204030204" pitchFamily="49" charset="0"/>
                <a:cs typeface="Consolas" panose="020B0609020204030204" pitchFamily="49" charset="0"/>
              </a:rPr>
              <a:t>θ</a:t>
            </a:r>
            <a:r>
              <a:rPr lang="en-US" altLang="zh-TW" dirty="0" smtClean="0">
                <a:latin typeface="Consolas" panose="020B0609020204030204" pitchFamily="49" charset="0"/>
                <a:cs typeface="Consolas" panose="020B0609020204030204" pitchFamily="49" charset="0"/>
              </a:rPr>
              <a:t>e, </a:t>
            </a:r>
            <a:r>
              <a:rPr lang="en-US" altLang="zh-TW" dirty="0" err="1" smtClean="0">
                <a:latin typeface="Consolas" panose="020B0609020204030204" pitchFamily="49" charset="0"/>
                <a:cs typeface="Consolas" panose="020B0609020204030204" pitchFamily="49" charset="0"/>
              </a:rPr>
              <a:t>θes</a:t>
            </a:r>
            <a:endParaRPr lang="zh-TW" altLang="en-US" dirty="0"/>
          </a:p>
        </p:txBody>
      </p:sp>
      <p:sp>
        <p:nvSpPr>
          <p:cNvPr id="15" name="文字方塊 14"/>
          <p:cNvSpPr txBox="1"/>
          <p:nvPr/>
        </p:nvSpPr>
        <p:spPr>
          <a:xfrm>
            <a:off x="9245234" y="377603"/>
            <a:ext cx="410690" cy="369332"/>
          </a:xfrm>
          <a:prstGeom prst="rect">
            <a:avLst/>
          </a:prstGeom>
          <a:noFill/>
        </p:spPr>
        <p:txBody>
          <a:bodyPr wrap="none" rtlCol="0">
            <a:spAutoFit/>
          </a:bodyPr>
          <a:lstStyle/>
          <a:p>
            <a:r>
              <a:rPr lang="en-US" altLang="zh-TW" dirty="0" smtClean="0"/>
              <a:t>qv</a:t>
            </a:r>
            <a:endParaRPr lang="zh-TW" altLang="en-US" dirty="0"/>
          </a:p>
        </p:txBody>
      </p:sp>
    </p:spTree>
    <p:extLst>
      <p:ext uri="{BB962C8B-B14F-4D97-AF65-F5344CB8AC3E}">
        <p14:creationId xmlns:p14="http://schemas.microsoft.com/office/powerpoint/2010/main" val="1480529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a:xfrm>
            <a:off x="834259" y="52557"/>
            <a:ext cx="10523483" cy="325815"/>
          </a:xfrm>
          <a:solidFill>
            <a:schemeClr val="accent4">
              <a:lumMod val="40000"/>
              <a:lumOff val="60000"/>
            </a:schemeClr>
          </a:solidFill>
        </p:spPr>
        <p:txBody>
          <a:bodyPr>
            <a:noAutofit/>
          </a:bodyPr>
          <a:lstStyle/>
          <a:p>
            <a:pPr algn="ctr"/>
            <a:r>
              <a:rPr lang="en-US" altLang="zh-TW" sz="2400" dirty="0" smtClean="0">
                <a:latin typeface="Maiandra GD" panose="020E0502030308020204" pitchFamily="34" charset="0"/>
              </a:rPr>
              <a:t>Lower tropospheric conditional stability</a:t>
            </a:r>
            <a:endParaRPr lang="zh-TW" altLang="en-US" sz="2400" dirty="0">
              <a:latin typeface="Maiandra GD" panose="020E0502030308020204" pitchFamily="34" charset="0"/>
            </a:endParaRPr>
          </a:p>
        </p:txBody>
      </p:sp>
      <p:pic>
        <p:nvPicPr>
          <p:cNvPr id="4" name="圖片 3"/>
          <p:cNvPicPr>
            <a:picLocks noChangeAspect="1"/>
          </p:cNvPicPr>
          <p:nvPr/>
        </p:nvPicPr>
        <p:blipFill>
          <a:blip r:embed="rId3"/>
          <a:stretch>
            <a:fillRect/>
          </a:stretch>
        </p:blipFill>
        <p:spPr>
          <a:xfrm>
            <a:off x="1638300" y="378372"/>
            <a:ext cx="8915400" cy="3457575"/>
          </a:xfrm>
          <a:prstGeom prst="rect">
            <a:avLst/>
          </a:prstGeom>
        </p:spPr>
      </p:pic>
      <p:pic>
        <p:nvPicPr>
          <p:cNvPr id="5" name="圖片 4"/>
          <p:cNvPicPr>
            <a:picLocks noChangeAspect="1"/>
          </p:cNvPicPr>
          <p:nvPr/>
        </p:nvPicPr>
        <p:blipFill>
          <a:blip r:embed="rId4"/>
          <a:stretch>
            <a:fillRect/>
          </a:stretch>
        </p:blipFill>
        <p:spPr>
          <a:xfrm>
            <a:off x="6096000" y="3835947"/>
            <a:ext cx="5208307" cy="2869653"/>
          </a:xfrm>
          <a:prstGeom prst="rect">
            <a:avLst/>
          </a:prstGeom>
        </p:spPr>
      </p:pic>
      <p:sp>
        <p:nvSpPr>
          <p:cNvPr id="6" name="文字方塊 5"/>
          <p:cNvSpPr txBox="1"/>
          <p:nvPr/>
        </p:nvSpPr>
        <p:spPr>
          <a:xfrm>
            <a:off x="756745" y="4288221"/>
            <a:ext cx="2342693" cy="369332"/>
          </a:xfrm>
          <a:prstGeom prst="rect">
            <a:avLst/>
          </a:prstGeom>
          <a:noFill/>
        </p:spPr>
        <p:txBody>
          <a:bodyPr wrap="none" rtlCol="0">
            <a:spAutoFit/>
          </a:bodyPr>
          <a:lstStyle/>
          <a:p>
            <a:r>
              <a:rPr lang="en-US" altLang="zh-TW" dirty="0" smtClean="0">
                <a:latin typeface="Cambria" panose="02040503050406030204" pitchFamily="18" charset="0"/>
              </a:rPr>
              <a:t>LTI = </a:t>
            </a:r>
            <a:r>
              <a:rPr lang="el-GR" altLang="zh-TW" dirty="0" smtClean="0">
                <a:latin typeface="Cambria" panose="02040503050406030204" pitchFamily="18" charset="0"/>
                <a:cs typeface="Consolas" panose="020B0609020204030204" pitchFamily="49" charset="0"/>
              </a:rPr>
              <a:t>θ</a:t>
            </a:r>
            <a:r>
              <a:rPr lang="en-US" altLang="zh-TW" baseline="-25000" dirty="0" smtClean="0">
                <a:latin typeface="Cambria" panose="02040503050406030204" pitchFamily="18" charset="0"/>
                <a:cs typeface="Consolas" panose="020B0609020204030204" pitchFamily="49" charset="0"/>
              </a:rPr>
              <a:t>e,0-500m</a:t>
            </a:r>
            <a:r>
              <a:rPr lang="en-US" altLang="zh-TW" dirty="0" smtClean="0">
                <a:latin typeface="Cambria" panose="02040503050406030204" pitchFamily="18" charset="0"/>
                <a:cs typeface="Consolas" panose="020B0609020204030204" pitchFamily="49" charset="0"/>
              </a:rPr>
              <a:t> – </a:t>
            </a:r>
            <a:r>
              <a:rPr lang="el-GR" altLang="zh-TW" dirty="0" smtClean="0">
                <a:latin typeface="Cambria" panose="02040503050406030204" pitchFamily="18" charset="0"/>
                <a:cs typeface="Consolas" panose="020B0609020204030204" pitchFamily="49" charset="0"/>
              </a:rPr>
              <a:t>θ</a:t>
            </a:r>
            <a:r>
              <a:rPr lang="en-US" altLang="zh-TW" baseline="-25000" dirty="0" smtClean="0">
                <a:latin typeface="Cambria" panose="02040503050406030204" pitchFamily="18" charset="0"/>
                <a:cs typeface="Consolas" panose="020B0609020204030204" pitchFamily="49" charset="0"/>
              </a:rPr>
              <a:t>es,2km</a:t>
            </a:r>
            <a:r>
              <a:rPr lang="en-US" altLang="zh-TW" dirty="0" smtClean="0">
                <a:latin typeface="Cambria" panose="02040503050406030204" pitchFamily="18" charset="0"/>
              </a:rPr>
              <a:t> </a:t>
            </a:r>
            <a:endParaRPr lang="zh-TW" altLang="en-US" dirty="0">
              <a:latin typeface="Cambria" panose="02040503050406030204" pitchFamily="18" charset="0"/>
            </a:endParaRPr>
          </a:p>
        </p:txBody>
      </p:sp>
    </p:spTree>
    <p:extLst>
      <p:ext uri="{BB962C8B-B14F-4D97-AF65-F5344CB8AC3E}">
        <p14:creationId xmlns:p14="http://schemas.microsoft.com/office/powerpoint/2010/main" val="31051645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958</Words>
  <Application>Microsoft Office PowerPoint</Application>
  <PresentationFormat>寬螢幕</PresentationFormat>
  <Paragraphs>125</Paragraphs>
  <Slides>11</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11</vt:i4>
      </vt:variant>
    </vt:vector>
  </HeadingPairs>
  <TitlesOfParts>
    <vt:vector size="19" baseType="lpstr">
      <vt:lpstr>新細明體</vt:lpstr>
      <vt:lpstr>Arial</vt:lpstr>
      <vt:lpstr>Calibri</vt:lpstr>
      <vt:lpstr>Calibri Light</vt:lpstr>
      <vt:lpstr>Cambria</vt:lpstr>
      <vt:lpstr>Consolas</vt:lpstr>
      <vt:lpstr>Maiandra GD</vt:lpstr>
      <vt:lpstr>Office 佈景主題</vt:lpstr>
      <vt:lpstr>Assessing the Influence of Convective Downdrafts and Surface Enthalpy Fluxes on Tropical Cyclone Intensity Change in Moderate Vertical Wind Shear </vt:lpstr>
      <vt:lpstr>Introduction</vt:lpstr>
      <vt:lpstr>Introduction</vt:lpstr>
      <vt:lpstr>Data and Methods</vt:lpstr>
      <vt:lpstr>Data and Methods</vt:lpstr>
      <vt:lpstr>Data and Methods</vt:lpstr>
      <vt:lpstr>Lower tropospheric moisture and temperature</vt:lpstr>
      <vt:lpstr>Lower tropospheric moisture and temperature</vt:lpstr>
      <vt:lpstr>Lower tropospheric conditional stability</vt:lpstr>
      <vt:lpstr>Surface enthalpy fluxes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the Influence of Convective Downdrafts and Surface Enthalpy Fluxes on Tropical Cyclone Intensity Change in Moderate Vertical Wind Shear</dc:title>
  <dc:creator>admin</dc:creator>
  <cp:lastModifiedBy>admin</cp:lastModifiedBy>
  <cp:revision>30</cp:revision>
  <dcterms:created xsi:type="dcterms:W3CDTF">2020-02-24T08:11:17Z</dcterms:created>
  <dcterms:modified xsi:type="dcterms:W3CDTF">2020-02-25T07:15:09Z</dcterms:modified>
</cp:coreProperties>
</file>