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965" autoAdjust="0"/>
  </p:normalViewPr>
  <p:slideViewPr>
    <p:cSldViewPr snapToGrid="0">
      <p:cViewPr varScale="1">
        <p:scale>
          <a:sx n="75" d="100"/>
          <a:sy n="75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9875-1F80-4457-A674-E36874A66B59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F4D3-BCF4-4F7C-911D-A77398F593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5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紅點藍線定義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低壓符號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衛星雲圖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53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檢驗</a:t>
            </a:r>
            <a:r>
              <a:rPr lang="en-US" altLang="zh-TW" dirty="0" smtClean="0"/>
              <a:t>box</a:t>
            </a:r>
            <a:r>
              <a:rPr lang="zh-TW" altLang="en-US" dirty="0" smtClean="0"/>
              <a:t>大小的敏感度</a:t>
            </a:r>
            <a:endParaRPr lang="en-US" altLang="zh-TW" dirty="0" smtClean="0"/>
          </a:p>
          <a:p>
            <a:r>
              <a:rPr lang="en-US" altLang="zh-TW" dirty="0" smtClean="0"/>
              <a:t>A L&lt;250km </a:t>
            </a:r>
            <a:r>
              <a:rPr lang="zh-TW" altLang="en-US" dirty="0" smtClean="0"/>
              <a:t>低層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正，</a:t>
            </a:r>
            <a:r>
              <a:rPr lang="en-US" altLang="zh-TW" dirty="0" smtClean="0"/>
              <a:t>L&gt;250km </a:t>
            </a:r>
            <a:r>
              <a:rPr lang="zh-TW" altLang="en-US" dirty="0" smtClean="0"/>
              <a:t>低層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負。其他對</a:t>
            </a:r>
            <a:r>
              <a:rPr lang="en-US" altLang="zh-TW" dirty="0" smtClean="0"/>
              <a:t>box</a:t>
            </a:r>
            <a:r>
              <a:rPr lang="zh-TW" altLang="en-US" dirty="0" smtClean="0"/>
              <a:t>不敏感。整體而言，中層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正，對應到中層的渦度極大值及廣大的層狀降水區</a:t>
            </a:r>
            <a:endParaRPr lang="en-US" altLang="zh-TW" dirty="0" smtClean="0"/>
          </a:p>
          <a:p>
            <a:r>
              <a:rPr lang="en-US" altLang="zh-TW" dirty="0" smtClean="0"/>
              <a:t>B L&lt;150km</a:t>
            </a:r>
            <a:r>
              <a:rPr lang="zh-TW" altLang="en-US" dirty="0" smtClean="0"/>
              <a:t> </a:t>
            </a:r>
            <a:r>
              <a:rPr lang="en-US" altLang="zh-TW" dirty="0" smtClean="0"/>
              <a:t>STR</a:t>
            </a:r>
            <a:r>
              <a:rPr lang="zh-TW" altLang="en-US" dirty="0" smtClean="0"/>
              <a:t>極大值位置稍高，整體的正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往上延伸至</a:t>
            </a:r>
            <a:r>
              <a:rPr lang="en-US" altLang="zh-TW" dirty="0" smtClean="0"/>
              <a:t>650mb</a:t>
            </a:r>
            <a:r>
              <a:rPr lang="zh-TW" altLang="en-US" dirty="0" smtClean="0"/>
              <a:t>。渦度量值兩者差距不大。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42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之前看到的是</a:t>
            </a:r>
            <a:r>
              <a:rPr lang="en-US" altLang="zh-TW" dirty="0" smtClean="0"/>
              <a:t>snapshot</a:t>
            </a:r>
            <a:r>
              <a:rPr lang="zh-TW" altLang="en-US" dirty="0" smtClean="0"/>
              <a:t>，作者認為</a:t>
            </a:r>
            <a:r>
              <a:rPr lang="en-US" altLang="zh-TW" dirty="0" smtClean="0"/>
              <a:t>Karl</a:t>
            </a:r>
            <a:r>
              <a:rPr lang="zh-TW" altLang="en-US" dirty="0" smtClean="0"/>
              <a:t>是經歷一系列的深對流爆發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STR850</a:t>
            </a:r>
            <a:r>
              <a:rPr lang="zh-TW" altLang="en-US" dirty="0" smtClean="0"/>
              <a:t>和</a:t>
            </a:r>
            <a:r>
              <a:rPr lang="en-US" altLang="zh-TW" dirty="0" smtClean="0"/>
              <a:t>STR500</a:t>
            </a:r>
            <a:r>
              <a:rPr lang="zh-TW" altLang="en-US" dirty="0" smtClean="0"/>
              <a:t>相位相反，低層環流</a:t>
            </a:r>
            <a:r>
              <a:rPr lang="en-US" altLang="zh-TW" dirty="0" err="1" smtClean="0"/>
              <a:t>spinup</a:t>
            </a:r>
            <a:r>
              <a:rPr lang="zh-TW" altLang="en-US" dirty="0" smtClean="0"/>
              <a:t>對應到</a:t>
            </a:r>
            <a:r>
              <a:rPr lang="en-US" altLang="zh-TW" dirty="0" smtClean="0"/>
              <a:t>CCF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，表示低層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和深對流爆發有關。中層</a:t>
            </a:r>
            <a:r>
              <a:rPr lang="en-US" altLang="zh-TW" dirty="0" err="1" smtClean="0"/>
              <a:t>spinup</a:t>
            </a:r>
            <a:r>
              <a:rPr lang="zh-TW" altLang="en-US" dirty="0" smtClean="0"/>
              <a:t>則對應到層狀過渡。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SF</a:t>
            </a:r>
            <a:r>
              <a:rPr lang="zh-TW" altLang="en-US" dirty="0" smtClean="0"/>
              <a:t>和低層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趨勢一致，作者認為</a:t>
            </a:r>
            <a:r>
              <a:rPr lang="en-US" altLang="zh-TW" dirty="0" smtClean="0"/>
              <a:t>SF0.85</a:t>
            </a:r>
            <a:r>
              <a:rPr lang="zh-TW" altLang="en-US" dirty="0" smtClean="0"/>
              <a:t>可能是個決定是否產生深對流爆發的</a:t>
            </a:r>
            <a:r>
              <a:rPr lang="en-US" altLang="zh-TW" dirty="0" smtClean="0"/>
              <a:t>critical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</a:t>
            </a:r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850</a:t>
            </a:r>
            <a:r>
              <a:rPr lang="zh-TW" altLang="en-US" dirty="0" smtClean="0"/>
              <a:t>虛位溫因為日變化和對流變化震盪，但隨時間增加。</a:t>
            </a:r>
            <a:r>
              <a:rPr lang="en-US" altLang="zh-TW" dirty="0" smtClean="0"/>
              <a:t>500</a:t>
            </a:r>
            <a:r>
              <a:rPr lang="zh-TW" altLang="en-US" dirty="0" smtClean="0"/>
              <a:t>虛位溫跟</a:t>
            </a:r>
            <a:r>
              <a:rPr lang="en-US" altLang="zh-TW" dirty="0" smtClean="0"/>
              <a:t>850</a:t>
            </a:r>
            <a:r>
              <a:rPr lang="zh-TW" altLang="en-US" dirty="0" smtClean="0"/>
              <a:t>虛位溫反向也隨時間增加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高層環流弱、</a:t>
            </a:r>
            <a:r>
              <a:rPr lang="en-US" altLang="zh-TW" dirty="0" smtClean="0"/>
              <a:t>CCF</a:t>
            </a:r>
            <a:r>
              <a:rPr lang="zh-TW" altLang="en-US" dirty="0" smtClean="0"/>
              <a:t>大表示對流爆發，</a:t>
            </a:r>
            <a:r>
              <a:rPr lang="en-US" altLang="zh-TW" dirty="0" smtClean="0"/>
              <a:t>CCF</a:t>
            </a:r>
            <a:r>
              <a:rPr lang="zh-TW" altLang="en-US" dirty="0" smtClean="0"/>
              <a:t>下降表示對流到層狀的過渡</a:t>
            </a:r>
            <a:endParaRPr lang="en-US" altLang="zh-TW" dirty="0" smtClean="0"/>
          </a:p>
          <a:p>
            <a:r>
              <a:rPr lang="zh-TW" altLang="en-US" dirty="0" smtClean="0"/>
              <a:t>下圖</a:t>
            </a:r>
            <a:r>
              <a:rPr lang="en-US" altLang="zh-TW" dirty="0" smtClean="0"/>
              <a:t>out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phase </a:t>
            </a:r>
          </a:p>
          <a:p>
            <a:r>
              <a:rPr lang="en-US" altLang="zh-TW" dirty="0" smtClean="0"/>
              <a:t>CCF</a:t>
            </a:r>
            <a:r>
              <a:rPr lang="zh-TW" altLang="en-US" dirty="0" smtClean="0"/>
              <a:t>上升 </a:t>
            </a:r>
            <a:r>
              <a:rPr lang="en-US" altLang="zh-TW" dirty="0" smtClean="0"/>
              <a:t>850</a:t>
            </a:r>
            <a:r>
              <a:rPr lang="zh-TW" altLang="en-US" dirty="0" smtClean="0"/>
              <a:t>上升 </a:t>
            </a:r>
            <a:r>
              <a:rPr lang="en-US" altLang="zh-TW" dirty="0" smtClean="0"/>
              <a:t>500</a:t>
            </a:r>
            <a:r>
              <a:rPr lang="zh-TW" altLang="en-US" dirty="0" smtClean="0"/>
              <a:t>等到</a:t>
            </a:r>
            <a:r>
              <a:rPr lang="en-US" altLang="zh-TW" dirty="0" smtClean="0"/>
              <a:t>CCF</a:t>
            </a:r>
            <a:r>
              <a:rPr lang="zh-TW" altLang="en-US" dirty="0" smtClean="0"/>
              <a:t>轉成層狀才上升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7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6</a:t>
            </a:r>
            <a:r>
              <a:rPr lang="zh-TW" altLang="en-US" dirty="0" smtClean="0"/>
              <a:t>區域負渦度，中心渦度比</a:t>
            </a:r>
            <a:r>
              <a:rPr lang="en-US" altLang="zh-TW" dirty="0" smtClean="0"/>
              <a:t>f</a:t>
            </a:r>
            <a:r>
              <a:rPr lang="zh-TW" altLang="en-US" dirty="0" smtClean="0"/>
              <a:t>大</a:t>
            </a:r>
            <a:r>
              <a:rPr lang="en-US" altLang="zh-TW" dirty="0" smtClean="0"/>
              <a:t>3</a:t>
            </a:r>
            <a:r>
              <a:rPr lang="zh-TW" altLang="en-US" dirty="0" smtClean="0"/>
              <a:t>倍，</a:t>
            </a:r>
            <a:r>
              <a:rPr lang="en-US" altLang="zh-TW" dirty="0" smtClean="0"/>
              <a:t>RH</a:t>
            </a:r>
            <a:r>
              <a:rPr lang="zh-TW" altLang="en-US" dirty="0" smtClean="0"/>
              <a:t>多在</a:t>
            </a:r>
            <a:r>
              <a:rPr lang="en-US" altLang="zh-TW" dirty="0" smtClean="0"/>
              <a:t>75%</a:t>
            </a:r>
            <a:r>
              <a:rPr lang="zh-TW" altLang="en-US" dirty="0" smtClean="0"/>
              <a:t>之上。高渦度區和</a:t>
            </a:r>
            <a:r>
              <a:rPr lang="en-US" altLang="zh-TW" dirty="0" smtClean="0"/>
              <a:t>RH85%</a:t>
            </a:r>
            <a:r>
              <a:rPr lang="zh-TW" altLang="en-US" dirty="0" smtClean="0"/>
              <a:t>區域大致重合</a:t>
            </a:r>
            <a:endParaRPr lang="en-US" altLang="zh-TW" dirty="0" smtClean="0"/>
          </a:p>
          <a:p>
            <a:r>
              <a:rPr lang="en-US" altLang="zh-TW" dirty="0" smtClean="0"/>
              <a:t>B </a:t>
            </a:r>
            <a:r>
              <a:rPr lang="zh-TW" altLang="en-US" dirty="0" smtClean="0"/>
              <a:t>北側風切渦度，南側曲率渦度。回波大範圍層狀區，</a:t>
            </a:r>
            <a:r>
              <a:rPr lang="en-US" altLang="zh-TW" dirty="0" smtClean="0"/>
              <a:t>2</a:t>
            </a:r>
            <a:r>
              <a:rPr lang="zh-TW" altLang="en-US" dirty="0" smtClean="0"/>
              <a:t>對流</a:t>
            </a:r>
            <a:r>
              <a:rPr lang="en-US" altLang="zh-TW" dirty="0" smtClean="0"/>
              <a:t>core</a:t>
            </a:r>
            <a:r>
              <a:rPr lang="zh-TW" altLang="en-US" dirty="0" smtClean="0"/>
              <a:t>，東北側有負渦度區為層狀降水區</a:t>
            </a:r>
            <a:endParaRPr lang="en-US" altLang="zh-TW" dirty="0" smtClean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南側有另一層狀降水區，為正渦度區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62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500</a:t>
            </a:r>
            <a:r>
              <a:rPr lang="zh-TW" altLang="en-US" dirty="0" smtClean="0"/>
              <a:t>環流中心比低層中心偏移西南方</a:t>
            </a:r>
            <a:r>
              <a:rPr lang="en-US" altLang="zh-TW" dirty="0" smtClean="0"/>
              <a:t>225km</a:t>
            </a:r>
            <a:r>
              <a:rPr lang="zh-TW" altLang="en-US" dirty="0" smtClean="0"/>
              <a:t>，垂直風切</a:t>
            </a:r>
            <a:r>
              <a:rPr lang="en-US" altLang="zh-TW" dirty="0" smtClean="0"/>
              <a:t>4m/s(925-500)</a:t>
            </a:r>
            <a:r>
              <a:rPr lang="zh-TW" altLang="en-US" dirty="0" smtClean="0"/>
              <a:t>，環流呈南北拉伸，渦度</a:t>
            </a:r>
            <a:r>
              <a:rPr lang="en-US" altLang="zh-TW" dirty="0" smtClean="0"/>
              <a:t>max&gt;3E-4</a:t>
            </a:r>
            <a:r>
              <a:rPr lang="zh-TW" altLang="en-US" dirty="0" smtClean="0"/>
              <a:t>，渦度和</a:t>
            </a:r>
            <a:r>
              <a:rPr lang="en-US" altLang="zh-TW" dirty="0" smtClean="0"/>
              <a:t>RH</a:t>
            </a:r>
            <a:r>
              <a:rPr lang="zh-TW" altLang="en-US" dirty="0" smtClean="0"/>
              <a:t>重合，東西向有很大</a:t>
            </a:r>
            <a:r>
              <a:rPr lang="en-US" altLang="zh-TW" dirty="0" smtClean="0"/>
              <a:t>RH</a:t>
            </a:r>
            <a:r>
              <a:rPr lang="zh-TW" altLang="en-US" dirty="0" smtClean="0"/>
              <a:t>梯度，中層乾空氣無法進入中心</a:t>
            </a:r>
            <a:endParaRPr lang="en-US" altLang="zh-TW" dirty="0" smtClean="0"/>
          </a:p>
          <a:p>
            <a:r>
              <a:rPr lang="en-US" altLang="zh-TW" dirty="0" smtClean="0"/>
              <a:t>B </a:t>
            </a:r>
            <a:r>
              <a:rPr lang="en-US" altLang="zh-TW" dirty="0" err="1" smtClean="0"/>
              <a:t>mesoBeta</a:t>
            </a:r>
            <a:r>
              <a:rPr lang="zh-TW" altLang="en-US" dirty="0" smtClean="0"/>
              <a:t>中心較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中心北偏</a:t>
            </a:r>
            <a:r>
              <a:rPr lang="en-US" altLang="zh-TW" dirty="0" smtClean="0"/>
              <a:t>75km</a:t>
            </a:r>
            <a:r>
              <a:rPr lang="zh-TW" altLang="en-US" dirty="0" smtClean="0"/>
              <a:t>，大範圍的正渦度，有</a:t>
            </a:r>
            <a:r>
              <a:rPr lang="en-US" altLang="zh-TW" dirty="0" smtClean="0"/>
              <a:t>2max</a:t>
            </a:r>
            <a:r>
              <a:rPr lang="zh-TW" altLang="en-US" dirty="0" smtClean="0"/>
              <a:t>值，北側</a:t>
            </a:r>
            <a:r>
              <a:rPr lang="en-US" altLang="zh-TW" dirty="0" smtClean="0"/>
              <a:t>dipole</a:t>
            </a:r>
            <a:r>
              <a:rPr lang="zh-TW" altLang="en-US" dirty="0" smtClean="0"/>
              <a:t>可能是減弱的對流降水，南側層狀降水區直徑約</a:t>
            </a:r>
            <a:r>
              <a:rPr lang="en-US" altLang="zh-TW" dirty="0" smtClean="0"/>
              <a:t>40km</a:t>
            </a:r>
            <a:r>
              <a:rPr lang="zh-TW" altLang="en-US" dirty="0" smtClean="0"/>
              <a:t>，現有觀測資料無法判斷是否是真的環流中心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99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渦度較</a:t>
            </a:r>
            <a:r>
              <a:rPr lang="en-US" altLang="zh-TW" dirty="0" smtClean="0"/>
              <a:t>12</a:t>
            </a:r>
            <a:r>
              <a:rPr lang="zh-TW" altLang="en-US" dirty="0" smtClean="0"/>
              <a:t>小時前增加，</a:t>
            </a:r>
            <a:r>
              <a:rPr lang="en-US" altLang="zh-TW" dirty="0" smtClean="0"/>
              <a:t>RH85</a:t>
            </a:r>
            <a:r>
              <a:rPr lang="zh-TW" altLang="en-US" dirty="0" smtClean="0"/>
              <a:t>範圍增加，</a:t>
            </a:r>
            <a:r>
              <a:rPr lang="en-US" altLang="zh-TW" dirty="0" smtClean="0"/>
              <a:t>RH95</a:t>
            </a:r>
            <a:r>
              <a:rPr lang="zh-TW" altLang="en-US" dirty="0" smtClean="0"/>
              <a:t>跟渦度</a:t>
            </a:r>
            <a:r>
              <a:rPr lang="en-US" altLang="zh-TW" dirty="0" smtClean="0"/>
              <a:t>max</a:t>
            </a:r>
            <a:r>
              <a:rPr lang="zh-TW" altLang="en-US" dirty="0" smtClean="0"/>
              <a:t>重合，有利於產生對流爆發</a:t>
            </a:r>
            <a:endParaRPr lang="en-US" altLang="zh-TW" dirty="0" smtClean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正渦度和強回波重合</a:t>
            </a:r>
            <a:r>
              <a:rPr lang="en-US" altLang="zh-TW" dirty="0" smtClean="0"/>
              <a:t>(</a:t>
            </a:r>
            <a:r>
              <a:rPr lang="zh-TW" altLang="en-US" dirty="0" smtClean="0"/>
              <a:t>對流</a:t>
            </a:r>
            <a:r>
              <a:rPr lang="en-US" altLang="zh-TW" dirty="0" smtClean="0"/>
              <a:t>core)</a:t>
            </a:r>
            <a:r>
              <a:rPr lang="zh-TW" altLang="en-US" dirty="0" smtClean="0"/>
              <a:t>，對流有胞狀結構，衛星雲圖有深對流出現。深對流位置靠近中心，提供背景高渦度透過深對流</a:t>
            </a:r>
            <a:r>
              <a:rPr lang="en-US" altLang="zh-TW" dirty="0" smtClean="0"/>
              <a:t>core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加強低層渦度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67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渦度較</a:t>
            </a:r>
            <a:r>
              <a:rPr lang="en-US" altLang="zh-TW" dirty="0" smtClean="0"/>
              <a:t>12</a:t>
            </a:r>
            <a:r>
              <a:rPr lang="zh-TW" altLang="en-US" dirty="0" smtClean="0"/>
              <a:t>小時前下降</a:t>
            </a:r>
            <a:r>
              <a:rPr lang="en-US" altLang="zh-TW" dirty="0" smtClean="0"/>
              <a:t>(3-&gt;1.5E-4)</a:t>
            </a:r>
            <a:r>
              <a:rPr lang="zh-TW" altLang="en-US" dirty="0" smtClean="0"/>
              <a:t>，渦度和</a:t>
            </a:r>
            <a:r>
              <a:rPr lang="en-US" altLang="zh-TW" dirty="0" smtClean="0"/>
              <a:t>RH</a:t>
            </a:r>
            <a:r>
              <a:rPr lang="zh-TW" altLang="en-US" dirty="0" smtClean="0"/>
              <a:t>範圍縮小集中，</a:t>
            </a:r>
            <a:r>
              <a:rPr lang="en-US" altLang="zh-TW" dirty="0" smtClean="0"/>
              <a:t>RH</a:t>
            </a:r>
            <a:r>
              <a:rPr lang="zh-TW" altLang="en-US" dirty="0" smtClean="0"/>
              <a:t>東西向梯度明顯</a:t>
            </a:r>
            <a:endParaRPr lang="en-US" altLang="zh-TW" dirty="0" smtClean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胞狀對流核明顯，伴隨渦度</a:t>
            </a:r>
            <a:r>
              <a:rPr lang="en-US" altLang="zh-TW" dirty="0" smtClean="0"/>
              <a:t>dipole</a:t>
            </a:r>
            <a:r>
              <a:rPr lang="zh-TW" altLang="en-US" dirty="0" smtClean="0"/>
              <a:t>出現，由於水平渦管</a:t>
            </a:r>
            <a:r>
              <a:rPr lang="en-US" altLang="zh-TW" dirty="0" smtClean="0"/>
              <a:t>TILT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04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層狀變對流，表示有</a:t>
            </a:r>
            <a:r>
              <a:rPr lang="en-US" altLang="zh-TW" dirty="0" smtClean="0"/>
              <a:t>vortex</a:t>
            </a:r>
            <a:r>
              <a:rPr lang="zh-TW" altLang="en-US" dirty="0" smtClean="0"/>
              <a:t>生成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zh-TW" altLang="en-US" dirty="0" smtClean="0"/>
              <a:t>回波層狀結構，東風隨高度增強，</a:t>
            </a:r>
            <a:r>
              <a:rPr lang="en-US" altLang="zh-TW" dirty="0" smtClean="0"/>
              <a:t>w</a:t>
            </a:r>
            <a:r>
              <a:rPr lang="zh-TW" altLang="en-US" dirty="0" smtClean="0"/>
              <a:t>弱。渦度</a:t>
            </a:r>
            <a:r>
              <a:rPr lang="en-US" altLang="zh-TW" dirty="0" smtClean="0"/>
              <a:t>max</a:t>
            </a:r>
            <a:r>
              <a:rPr lang="zh-TW" altLang="en-US" dirty="0" smtClean="0"/>
              <a:t>在</a:t>
            </a:r>
            <a:r>
              <a:rPr lang="en-US" altLang="zh-TW" dirty="0" smtClean="0"/>
              <a:t>6km</a:t>
            </a:r>
            <a:r>
              <a:rPr lang="zh-TW" altLang="en-US" dirty="0" smtClean="0"/>
              <a:t>高，背景渦度</a:t>
            </a:r>
            <a:r>
              <a:rPr lang="en-US" altLang="zh-TW" dirty="0" smtClean="0"/>
              <a:t>+</a:t>
            </a:r>
            <a:r>
              <a:rPr lang="zh-TW" altLang="en-US" dirty="0" smtClean="0"/>
              <a:t>中層輻合產生正</a:t>
            </a:r>
            <a:r>
              <a:rPr lang="en-US" altLang="zh-TW" dirty="0" smtClean="0"/>
              <a:t>STR</a:t>
            </a:r>
          </a:p>
          <a:p>
            <a:r>
              <a:rPr lang="en-US" altLang="zh-TW" dirty="0" smtClean="0"/>
              <a:t>B </a:t>
            </a:r>
            <a:r>
              <a:rPr lang="zh-TW" altLang="en-US" dirty="0" smtClean="0"/>
              <a:t>胞狀回波，回波達</a:t>
            </a:r>
            <a:r>
              <a:rPr lang="en-US" altLang="zh-TW" dirty="0" smtClean="0"/>
              <a:t>40dBZ</a:t>
            </a:r>
            <a:r>
              <a:rPr lang="zh-TW" altLang="en-US" dirty="0" smtClean="0"/>
              <a:t>以上，深對流處回波高度可達</a:t>
            </a:r>
            <a:r>
              <a:rPr lang="en-US" altLang="zh-TW" dirty="0" smtClean="0"/>
              <a:t>16km</a:t>
            </a:r>
            <a:r>
              <a:rPr lang="zh-TW" altLang="en-US" dirty="0" smtClean="0"/>
              <a:t>以上，</a:t>
            </a:r>
            <a:r>
              <a:rPr lang="en-US" altLang="zh-TW" dirty="0" smtClean="0"/>
              <a:t>w</a:t>
            </a:r>
            <a:r>
              <a:rPr lang="zh-TW" altLang="en-US" dirty="0" smtClean="0"/>
              <a:t>強。對流處低層輻合，低層</a:t>
            </a:r>
            <a:r>
              <a:rPr lang="en-US" altLang="zh-TW" dirty="0" smtClean="0"/>
              <a:t>STR</a:t>
            </a:r>
            <a:r>
              <a:rPr lang="zh-TW" altLang="en-US" dirty="0" smtClean="0"/>
              <a:t>正，在低層產生渦度</a:t>
            </a:r>
            <a:r>
              <a:rPr lang="en-US" altLang="zh-TW" dirty="0" smtClean="0"/>
              <a:t>max</a:t>
            </a:r>
            <a:r>
              <a:rPr lang="zh-TW" altLang="en-US" dirty="0" smtClean="0"/>
              <a:t>，高層外流輻散壓縮渦管產生負</a:t>
            </a:r>
            <a:r>
              <a:rPr lang="en-US" altLang="zh-TW" dirty="0" smtClean="0"/>
              <a:t>STR</a:t>
            </a:r>
            <a:r>
              <a:rPr lang="zh-TW" altLang="en-US" dirty="0" smtClean="0"/>
              <a:t>，負渦度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77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低層位溫下降，輻射冷卻蒸發冷卻。中層位溫增加，長波增溫潛熱加熱梯度風調整。高層位溫降溫，輻射冷卻。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 低層</a:t>
            </a:r>
            <a:r>
              <a:rPr lang="en-US" altLang="zh-TW" dirty="0" smtClean="0"/>
              <a:t>qv</a:t>
            </a:r>
            <a:r>
              <a:rPr lang="zh-TW" altLang="en-US" dirty="0" smtClean="0"/>
              <a:t>下降，蒸發冷卻</a:t>
            </a:r>
            <a:r>
              <a:rPr lang="en-US" altLang="zh-TW" dirty="0" smtClean="0"/>
              <a:t>/</a:t>
            </a:r>
            <a:r>
              <a:rPr lang="zh-TW" altLang="en-US" dirty="0" smtClean="0"/>
              <a:t>淺積雲</a:t>
            </a:r>
            <a:r>
              <a:rPr lang="en-US" altLang="zh-TW" dirty="0" smtClean="0"/>
              <a:t>detrainment/</a:t>
            </a:r>
            <a:r>
              <a:rPr lang="zh-TW" altLang="en-US" dirty="0" smtClean="0"/>
              <a:t>水氣輻合。中層</a:t>
            </a:r>
            <a:r>
              <a:rPr lang="en-US" altLang="zh-TW" dirty="0" smtClean="0"/>
              <a:t>qv</a:t>
            </a:r>
            <a:r>
              <a:rPr lang="zh-TW" altLang="en-US" dirty="0" smtClean="0"/>
              <a:t>下降，</a:t>
            </a:r>
            <a:r>
              <a:rPr lang="en-US" altLang="zh-TW" dirty="0" smtClean="0"/>
              <a:t>deposition/</a:t>
            </a:r>
            <a:r>
              <a:rPr lang="zh-TW" altLang="en-US" dirty="0" smtClean="0"/>
              <a:t>水氣輻散，低層整體的相當位溫是增加的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82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 中低層交替</a:t>
            </a:r>
            <a:r>
              <a:rPr lang="en-US" altLang="zh-TW" dirty="0" err="1" smtClean="0"/>
              <a:t>spinup</a:t>
            </a:r>
            <a:endParaRPr lang="en-US" altLang="zh-TW" dirty="0" smtClean="0"/>
          </a:p>
          <a:p>
            <a:r>
              <a:rPr lang="zh-TW" altLang="en-US" dirty="0" smtClean="0"/>
              <a:t>環流分析中平均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和</a:t>
            </a:r>
            <a:r>
              <a:rPr lang="en-US" altLang="zh-TW" dirty="0" smtClean="0"/>
              <a:t>Eddy</a:t>
            </a:r>
            <a:r>
              <a:rPr lang="zh-TW" altLang="en-US" dirty="0" smtClean="0"/>
              <a:t> </a:t>
            </a:r>
            <a:r>
              <a:rPr lang="en-US" altLang="zh-TW" dirty="0" smtClean="0"/>
              <a:t>flux</a:t>
            </a:r>
            <a:r>
              <a:rPr lang="zh-TW" altLang="en-US" dirty="0" smtClean="0"/>
              <a:t>是主要的兩項，</a:t>
            </a:r>
            <a:r>
              <a:rPr lang="en-US" altLang="zh-TW" dirty="0" smtClean="0"/>
              <a:t>Eddy</a:t>
            </a:r>
            <a:r>
              <a:rPr lang="zh-TW" altLang="en-US" dirty="0" smtClean="0"/>
              <a:t>小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 中層輻合，高低層輻散，使得中層</a:t>
            </a:r>
            <a:r>
              <a:rPr lang="en-US" altLang="zh-TW" dirty="0" err="1" smtClean="0"/>
              <a:t>spinup</a:t>
            </a:r>
            <a:r>
              <a:rPr lang="zh-TW" altLang="en-US" dirty="0" smtClean="0"/>
              <a:t>，高低層</a:t>
            </a:r>
            <a:r>
              <a:rPr lang="en-US" altLang="zh-TW" dirty="0" err="1" smtClean="0"/>
              <a:t>spindown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eddy</a:t>
            </a:r>
            <a:r>
              <a:rPr lang="zh-TW" altLang="en-US" dirty="0" smtClean="0"/>
              <a:t>項相反但效果次要</a:t>
            </a:r>
            <a:endParaRPr lang="en-US" altLang="zh-TW" dirty="0" smtClean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低層輻合產生強</a:t>
            </a:r>
            <a:r>
              <a:rPr lang="en-US" altLang="zh-TW" dirty="0" smtClean="0"/>
              <a:t>STR</a:t>
            </a:r>
            <a:r>
              <a:rPr lang="zh-TW" altLang="en-US" dirty="0" smtClean="0"/>
              <a:t>弱</a:t>
            </a:r>
            <a:r>
              <a:rPr lang="en-US" altLang="zh-TW" dirty="0" smtClean="0"/>
              <a:t>eddy</a:t>
            </a:r>
            <a:r>
              <a:rPr lang="zh-TW" altLang="en-US" dirty="0" smtClean="0"/>
              <a:t> </a:t>
            </a:r>
            <a:r>
              <a:rPr lang="en-US" altLang="zh-TW" dirty="0" smtClean="0"/>
              <a:t>flux</a:t>
            </a:r>
            <a:r>
              <a:rPr lang="zh-TW" altLang="en-US" dirty="0" smtClean="0"/>
              <a:t>，環流</a:t>
            </a:r>
            <a:r>
              <a:rPr lang="en-US" altLang="zh-TW" dirty="0" err="1" smtClean="0"/>
              <a:t>spinup</a:t>
            </a:r>
            <a:r>
              <a:rPr lang="zh-TW" altLang="en-US" dirty="0" smtClean="0"/>
              <a:t>，中高層輻散</a:t>
            </a:r>
            <a:r>
              <a:rPr lang="en-US" altLang="zh-TW" dirty="0" err="1" smtClean="0"/>
              <a:t>spindown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F4D3-BCF4-4F7C-911D-A77398F5936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99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4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52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21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7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4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91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8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3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79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2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D4EE-572D-4288-A7E5-9960D751EAB0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8B9EA-9952-4B8B-AC57-FACBCB569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7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Mesoscale Processes during the Genesis of Hurricane Karl (2010)</a:t>
            </a:r>
            <a:endParaRPr lang="zh-TW" altLang="en-US" sz="48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3602038"/>
            <a:ext cx="12191999" cy="1655762"/>
          </a:xfrm>
        </p:spPr>
        <p:txBody>
          <a:bodyPr anchor="b">
            <a:norm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Bell, M. M., and M. T. Montgomery, 2019: Mesoscale processes during the genesis of Hurricane Karl (2010). </a:t>
            </a:r>
            <a:r>
              <a:rPr lang="en-US" altLang="zh-TW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 Atmos. Sci.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 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76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2235–2255.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6" y="1978492"/>
            <a:ext cx="8063029" cy="47623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5992" y="307730"/>
            <a:ext cx="47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α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structure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3317" y="1193180"/>
            <a:ext cx="158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Vorticity</a:t>
            </a:r>
          </a:p>
          <a:p>
            <a:r>
              <a:rPr lang="en-US" altLang="zh-TW" dirty="0" smtClean="0"/>
              <a:t>Contour: RH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15506" y="119317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Radar echo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0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" y="1171344"/>
            <a:ext cx="6674004" cy="47075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50607" t="4128" b="11374"/>
          <a:stretch/>
        </p:blipFill>
        <p:spPr>
          <a:xfrm>
            <a:off x="6918741" y="3525122"/>
            <a:ext cx="3178097" cy="32115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59059" t="2939" b="8547"/>
          <a:stretch/>
        </p:blipFill>
        <p:spPr>
          <a:xfrm>
            <a:off x="6900436" y="423747"/>
            <a:ext cx="2071706" cy="302198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7070493" y="5163016"/>
            <a:ext cx="2854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900436" y="1033348"/>
            <a:ext cx="2274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85514" y="335824"/>
            <a:ext cx="773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Convective and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stratiform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contribution to genesis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28440" y="710182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Radar echo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345" y="1207653"/>
            <a:ext cx="3293695" cy="213728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0553192" y="3261061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Houze</a:t>
            </a:r>
            <a:r>
              <a:rPr lang="en-US" altLang="zh-TW" dirty="0" smtClean="0"/>
              <a:t>, 1997)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9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7" y="1195159"/>
            <a:ext cx="3638550" cy="34194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5514" y="335824"/>
            <a:ext cx="773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Convective and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stratiform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contribution to genesis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109" y="4949931"/>
            <a:ext cx="11409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a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dynamical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perspective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stratiform midlevel convergence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increased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depth of the recirculating flow and the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protective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pouch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reduced environmental dry-air intrusions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circulation. </a:t>
            </a:r>
            <a:endParaRPr lang="en-US" altLang="zh-TW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thermodynamic perspective, evaporative cooling and moistening of the lower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troposphere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stratiform rain that was positively phased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diurnal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cooling provided an additional benefit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zh-TW" altLang="en-US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convection.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t="89187" b="-1188"/>
          <a:stretch/>
        </p:blipFill>
        <p:spPr>
          <a:xfrm>
            <a:off x="6192125" y="6578600"/>
            <a:ext cx="3293695" cy="25649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64" y="911849"/>
            <a:ext cx="3714750" cy="35623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762" y="962957"/>
            <a:ext cx="3705225" cy="36957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5514" y="335824"/>
            <a:ext cx="651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Circulation dynamics on the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scale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20" y="1092824"/>
            <a:ext cx="3705225" cy="33813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52088" b="11792"/>
          <a:stretch/>
        </p:blipFill>
        <p:spPr>
          <a:xfrm>
            <a:off x="6629399" y="4596204"/>
            <a:ext cx="1670003" cy="19950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671619" y="64886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Houze</a:t>
            </a:r>
            <a:r>
              <a:rPr lang="en-US" altLang="zh-TW" dirty="0" smtClean="0"/>
              <a:t>, 1997)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r="48442" b="12353"/>
          <a:stretch/>
        </p:blipFill>
        <p:spPr>
          <a:xfrm>
            <a:off x="8299403" y="4596204"/>
            <a:ext cx="1797097" cy="19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932982"/>
            <a:ext cx="5219700" cy="56388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5514" y="335824"/>
            <a:ext cx="651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Circulation dynamics on the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scale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6050" y="1223138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STR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65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476250"/>
            <a:ext cx="52387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502" y="1720182"/>
            <a:ext cx="114188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strong</a:t>
            </a:r>
            <a:r>
              <a:rPr lang="zh-TW" altLang="en-US" sz="2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convective burst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erupted in the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vorticity-rich and moisture-rich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environment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enhanced the low-level circulation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convection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waned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the resulting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transition to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stratiform MCSs</a:t>
            </a:r>
            <a:r>
              <a:rPr lang="zh-TW" altLang="en-US" sz="2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strengthened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the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midlevel pouch through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midlevel</a:t>
            </a:r>
            <a:r>
              <a:rPr lang="zh-TW" altLang="en-US" sz="2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convergence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vortex stretching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associated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ice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microphysical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processes, and protected the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disturbance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from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intrusion of dry environmental air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</a:t>
            </a:r>
            <a:r>
              <a:rPr lang="zh-TW" altLang="en-US" sz="2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divergence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the stratiform rain acts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spin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down the low-level circulation, but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surface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moisture</a:t>
            </a:r>
            <a:r>
              <a:rPr lang="zh-TW" altLang="en-US" sz="2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fluxes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cooling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with rain evaporation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diurnal minimum helps to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 the relative humidity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lower the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level of free convection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and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condition</a:t>
            </a:r>
            <a:r>
              <a:rPr lang="zh-TW" altLang="en-US" sz="2000" dirty="0" smtClean="0">
                <a:latin typeface="Cambria Math" panose="02040503050406030204" pitchFamily="18" charset="0"/>
              </a:rPr>
              <a:t>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environment </a:t>
            </a:r>
            <a:r>
              <a:rPr lang="en-US" altLang="zh-TW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another burst of deep convection.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 from this study suggest the convective</a:t>
            </a:r>
            <a:r>
              <a:rPr lang="zh-TW" alt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cycle in Karl alternately built the low- and midlevel</a:t>
            </a:r>
            <a:r>
              <a:rPr lang="zh-TW" alt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circulations leading to genesis as summarized in the</a:t>
            </a:r>
            <a:r>
              <a:rPr lang="zh-TW" altLang="en-US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following sequence of events</a:t>
            </a:r>
            <a:r>
              <a:rPr lang="en-US" altLang="zh-TW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79502" y="31223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onclusions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1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9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39642" y="335846"/>
            <a:ext cx="113127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 late summer 2010 the </a:t>
            </a:r>
            <a:r>
              <a:rPr lang="en-US" altLang="zh-TW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Pre-Depression 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Investigation of </a:t>
            </a:r>
            <a:r>
              <a:rPr lang="en-US" altLang="zh-TW" b="1" dirty="0">
                <a:latin typeface="Cambria Math" panose="02040503050406030204" pitchFamily="18" charset="0"/>
                <a:ea typeface="Cambria Math" panose="02040503050406030204" pitchFamily="18" charset="0"/>
              </a:rPr>
              <a:t>Cloud Systems in the Tropics (PREDICT)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field campaign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was conducted to improve our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understanding of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tropical waves transition into tropical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cyclones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test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principal hypothesis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tropical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storm formation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is greatly favored in the critical-layer region of the synoptic-scale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predepression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disturbance.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(Montgomery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 al. 2012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Developers had higher equivalent potential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 in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low to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mid-troposphere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due to both warmer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moister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air, while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nondevelopers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had high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convective available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potential energy (CAPE)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relative to the developers due to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cooler and drier air at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midlevels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Smith and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Montgomery, 2012)</a:t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Numerical simulations and large-scale analyses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by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Montgomery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 al. (2010), Wang et al. (2010a, 2012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Wang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(2012),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and others have now provided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abundant evidence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deep, moist pouch is a necessary condition for the development of a tropical disturbance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the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Atlantic basin, but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specific role of 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midlevel and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 circulations, enhanced temperature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moisture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midlevels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the relative importance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deep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congestus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stratiform convection in the development process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are still under debate.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key cloud-scale process identified by numerical studies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(Hendricks et al. 2004; Montgomery et al. 2006; Nguyen et al. 2008; Zhang et al. 2011)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 that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low-level convergence driven by deep convection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a rotating environment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amplifies preexisting vertical vorticity locally by vortex tube stretching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and that 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amplified vorticity outlives the deep convection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that produced it.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17" y="121420"/>
            <a:ext cx="4097066" cy="348461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2760" y="252248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 and Methodology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760" y="1040524"/>
            <a:ext cx="81385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NCAR Gulfstream-V (GV)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Z: 13-14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situ /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dropsonde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</a:rPr>
              <a:t>NOAA WP-3Ds (P3s) aircrafts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Z: 3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situ /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dropsonde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data / X-band Doppler radar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</a:rPr>
              <a:t>SAMURAI </a:t>
            </a:r>
            <a:r>
              <a:rPr lang="en-US" altLang="zh-TW" dirty="0" err="1" smtClean="0">
                <a:latin typeface="Cambria Math" panose="02040503050406030204" pitchFamily="18" charset="0"/>
              </a:rPr>
              <a:t>variational</a:t>
            </a:r>
            <a:r>
              <a:rPr lang="en-US" altLang="zh-TW" dirty="0" smtClean="0">
                <a:latin typeface="Cambria Math" panose="02040503050406030204" pitchFamily="18" charset="0"/>
              </a:rPr>
              <a:t> analysis 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</a:rPr>
              <a:t>Spline Analysis at Mesoscale Utilizing Radar and Aircraft Instrumentation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err="1" smtClean="0">
                <a:latin typeface="Cambria Math" panose="02040503050406030204" pitchFamily="18" charset="0"/>
              </a:rPr>
              <a:t>Meso</a:t>
            </a:r>
            <a:r>
              <a:rPr lang="en-US" altLang="zh-TW" dirty="0" smtClean="0">
                <a:latin typeface="Cambria Math" panose="02040503050406030204" pitchFamily="18" charset="0"/>
              </a:rPr>
              <a:t>-</a:t>
            </a:r>
            <a:r>
              <a:rPr lang="el-GR" altLang="zh-TW" dirty="0" smtClean="0">
                <a:latin typeface="Cambria Math" panose="02040503050406030204" pitchFamily="18" charset="0"/>
              </a:rPr>
              <a:t>α</a:t>
            </a:r>
            <a:r>
              <a:rPr lang="en-US" altLang="zh-TW" dirty="0" smtClean="0">
                <a:latin typeface="Cambria Math" panose="02040503050406030204" pitchFamily="18" charset="0"/>
              </a:rPr>
              <a:t> and </a:t>
            </a:r>
            <a:r>
              <a:rPr lang="en-US" altLang="zh-TW" dirty="0" err="1" smtClean="0">
                <a:latin typeface="Cambria Math" panose="02040503050406030204" pitchFamily="18" charset="0"/>
              </a:rPr>
              <a:t>meso</a:t>
            </a:r>
            <a:r>
              <a:rPr lang="en-US" altLang="zh-TW" dirty="0" smtClean="0">
                <a:latin typeface="Cambria Math" panose="02040503050406030204" pitchFamily="18" charset="0"/>
              </a:rPr>
              <a:t>-</a:t>
            </a:r>
            <a:r>
              <a:rPr lang="el-GR" altLang="zh-TW" dirty="0" smtClean="0">
                <a:latin typeface="Cambria Math" panose="02040503050406030204" pitchFamily="18" charset="0"/>
              </a:rPr>
              <a:t>β</a:t>
            </a:r>
            <a:r>
              <a:rPr lang="en-US" altLang="zh-TW" dirty="0" smtClean="0">
                <a:latin typeface="Cambria Math" panose="02040503050406030204" pitchFamily="18" charset="0"/>
              </a:rPr>
              <a:t> analyses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</a:rPr>
              <a:t>Cost function: mass continuity constrain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ambria Math" panose="02040503050406030204" pitchFamily="18" charset="0"/>
              </a:rPr>
              <a:t>Optimizing: conjugate gradient method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35469"/>
              </p:ext>
            </p:extLst>
          </p:nvPr>
        </p:nvGraphicFramePr>
        <p:xfrm>
          <a:off x="5314513" y="4133853"/>
          <a:ext cx="662327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850">
                  <a:extLst>
                    <a:ext uri="{9D8B030D-6E8A-4147-A177-3AD203B41FA5}">
                      <a16:colId xmlns:a16="http://schemas.microsoft.com/office/drawing/2014/main" val="928419441"/>
                    </a:ext>
                  </a:extLst>
                </a:gridCol>
                <a:gridCol w="2421663">
                  <a:extLst>
                    <a:ext uri="{9D8B030D-6E8A-4147-A177-3AD203B41FA5}">
                      <a16:colId xmlns:a16="http://schemas.microsoft.com/office/drawing/2014/main" val="2059399418"/>
                    </a:ext>
                  </a:extLst>
                </a:gridCol>
                <a:gridCol w="2207757">
                  <a:extLst>
                    <a:ext uri="{9D8B030D-6E8A-4147-A177-3AD203B41FA5}">
                      <a16:colId xmlns:a16="http://schemas.microsoft.com/office/drawing/2014/main" val="3737462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SAMURAI</a:t>
                      </a:r>
                      <a:r>
                        <a:rPr lang="en-US" altLang="zh-TW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altLang="zh-TW" baseline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meso</a:t>
                      </a:r>
                      <a:r>
                        <a:rPr lang="en-US" altLang="zh-TW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l-GR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α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SAMURAI</a:t>
                      </a:r>
                      <a:r>
                        <a:rPr lang="en-US" altLang="zh-TW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altLang="zh-TW" baseline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meso</a:t>
                      </a:r>
                      <a:r>
                        <a:rPr lang="en-US" altLang="zh-TW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l-GR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β</a:t>
                      </a:r>
                      <a:endParaRPr lang="zh-TW" altLang="en-US" dirty="0" smtClean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4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Δ</a:t>
                      </a:r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25-km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2-km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2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Initial estimation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ECMWF 0.25</a:t>
                      </a:r>
                      <a:r>
                        <a:rPr lang="en-US" altLang="zh-TW" baseline="30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</a:t>
                      </a:r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analyses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SAMURAI </a:t>
                      </a:r>
                      <a:r>
                        <a:rPr lang="en-US" altLang="zh-TW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meso</a:t>
                      </a:r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l-GR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992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Window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6-hr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15-min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8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Obs. Data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 situ / </a:t>
                      </a:r>
                      <a:r>
                        <a:rPr lang="en-US" altLang="zh-TW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Dropsondes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9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Satellite-derived atmospheric</a:t>
                      </a:r>
                      <a:r>
                        <a:rPr lang="en-US" altLang="zh-TW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m</a:t>
                      </a:r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otion vectors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Doppler radar</a:t>
                      </a:r>
                      <a:endParaRPr lang="zh-TW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8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73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880307" y="2837147"/>
                <a:ext cx="6037807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⃑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7" y="2837147"/>
                <a:ext cx="6037807" cy="76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2801424" y="3985241"/>
            <a:ext cx="935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Tilting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contributions at the perimeter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Eddy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fluxes of vorticity at the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perimeter</a:t>
            </a: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肘形接點 4"/>
          <p:cNvCxnSpPr/>
          <p:nvPr/>
        </p:nvCxnSpPr>
        <p:spPr>
          <a:xfrm rot="5400000" flipH="1" flipV="1">
            <a:off x="1542500" y="2004806"/>
            <a:ext cx="1105359" cy="619535"/>
          </a:xfrm>
          <a:prstGeom prst="bentConnector3">
            <a:avLst>
              <a:gd name="adj1" fmla="val 10044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接點 7"/>
          <p:cNvCxnSpPr/>
          <p:nvPr/>
        </p:nvCxnSpPr>
        <p:spPr>
          <a:xfrm rot="16200000" flipH="1">
            <a:off x="2063344" y="4045793"/>
            <a:ext cx="1183760" cy="292400"/>
          </a:xfrm>
          <a:prstGeom prst="bentConnector3">
            <a:avLst>
              <a:gd name="adj1" fmla="val 999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 rot="16200000" flipH="1">
            <a:off x="4109882" y="3660786"/>
            <a:ext cx="597455" cy="476106"/>
          </a:xfrm>
          <a:prstGeom prst="bentConnector3">
            <a:avLst>
              <a:gd name="adj1" fmla="val 10039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5400000" flipH="1" flipV="1">
            <a:off x="5597005" y="2340845"/>
            <a:ext cx="481315" cy="434899"/>
          </a:xfrm>
          <a:prstGeom prst="bentConnector3">
            <a:avLst>
              <a:gd name="adj1" fmla="val 9865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404945" y="1518441"/>
            <a:ext cx="935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area-averaged horizontal convergence of perimeter-averaged absolute vorticity</a:t>
            </a:r>
          </a:p>
          <a:p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Reynolds 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stress at the perimeter </a:t>
            </a:r>
            <a:endParaRPr lang="zh-TW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1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0" y="1115971"/>
            <a:ext cx="8864491" cy="5382802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>
            <a:off x="7424736" y="3489434"/>
            <a:ext cx="199697" cy="7777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5333177" y="2948151"/>
            <a:ext cx="141891" cy="131904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3777646" y="2948151"/>
            <a:ext cx="1072057" cy="131904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1992448" y="2711668"/>
            <a:ext cx="1490910" cy="155553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17760" y="338996"/>
            <a:ext cx="535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PREDICT analysis – time series analysis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42185" y="138941"/>
            <a:ext cx="6414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Estimate from ECMWF analysis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Y: critical latitude (zonal flow is equal to the wave phase speed)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X: wave trough axis (the meridional velocity is zero)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5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87" y="498668"/>
            <a:ext cx="52578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9" y="1931019"/>
            <a:ext cx="6988464" cy="471510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5992" y="307730"/>
            <a:ext cx="47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α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structure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398477" y="3209193"/>
            <a:ext cx="48357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014547" y="3666393"/>
            <a:ext cx="48357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49877" t="21416" r="25317"/>
          <a:stretch/>
        </p:blipFill>
        <p:spPr>
          <a:xfrm>
            <a:off x="8322086" y="538562"/>
            <a:ext cx="2198926" cy="42300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3317" y="1193180"/>
            <a:ext cx="158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Vorticity</a:t>
            </a:r>
          </a:p>
          <a:p>
            <a:r>
              <a:rPr lang="en-US" altLang="zh-TW" dirty="0" smtClean="0"/>
              <a:t>Contour: RH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15506" y="119317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Radar echo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334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4" y="1891408"/>
            <a:ext cx="7002965" cy="474159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5992" y="307730"/>
            <a:ext cx="47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α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structure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3317" y="1193180"/>
            <a:ext cx="158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Vorticity</a:t>
            </a:r>
          </a:p>
          <a:p>
            <a:r>
              <a:rPr lang="en-US" altLang="zh-TW" dirty="0" smtClean="0"/>
              <a:t>Contour: RH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15506" y="119317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Radar echo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02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7" y="1982096"/>
            <a:ext cx="7853627" cy="46391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5812" t="15856" r="25488"/>
          <a:stretch/>
        </p:blipFill>
        <p:spPr>
          <a:xfrm>
            <a:off x="7995424" y="298937"/>
            <a:ext cx="4006954" cy="420398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5992" y="307730"/>
            <a:ext cx="47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α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meso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structure</a:t>
            </a:r>
            <a:r>
              <a:rPr lang="el-GR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3317" y="1193180"/>
            <a:ext cx="158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Vorticity</a:t>
            </a:r>
          </a:p>
          <a:p>
            <a:r>
              <a:rPr lang="en-US" altLang="zh-TW" dirty="0" smtClean="0"/>
              <a:t>Contour: RH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15506" y="119317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Radar echo</a:t>
            </a:r>
          </a:p>
          <a:p>
            <a:r>
              <a:rPr lang="en-US" altLang="zh-TW" dirty="0" smtClean="0"/>
              <a:t>Contour: Vorticity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17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1234</Words>
  <Application>Microsoft Office PowerPoint</Application>
  <PresentationFormat>寬螢幕</PresentationFormat>
  <Paragraphs>130</Paragraphs>
  <Slides>17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Office 佈景主題</vt:lpstr>
      <vt:lpstr>Mesoscale Processes during the Genesis of Hurricane Karl (2010)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Processes during the Genesis of Hurricane Karl (2010)</dc:title>
  <dc:creator>admin</dc:creator>
  <cp:lastModifiedBy>admin</cp:lastModifiedBy>
  <cp:revision>41</cp:revision>
  <dcterms:created xsi:type="dcterms:W3CDTF">2019-11-11T04:28:26Z</dcterms:created>
  <dcterms:modified xsi:type="dcterms:W3CDTF">2019-11-12T07:18:11Z</dcterms:modified>
</cp:coreProperties>
</file>