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  <p:sldId id="277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578" autoAdjust="0"/>
  </p:normalViewPr>
  <p:slideViewPr>
    <p:cSldViewPr snapToGrid="0">
      <p:cViewPr varScale="1">
        <p:scale>
          <a:sx n="76" d="100"/>
          <a:sy n="76" d="100"/>
        </p:scale>
        <p:origin x="11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929B-D3D4-4906-B109-3ABEB2C0F818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8373F-074B-4FB6-B12A-FF6D175C5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86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天數、</a:t>
            </a:r>
            <a:r>
              <a:rPr lang="en-US" altLang="zh-TW" dirty="0" err="1" smtClean="0"/>
              <a:t>TCc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diff</a:t>
            </a:r>
          </a:p>
          <a:p>
            <a:r>
              <a:rPr lang="en-US" altLang="zh-TW" dirty="0" smtClean="0"/>
              <a:t>2.Rossby wave train</a:t>
            </a:r>
            <a:r>
              <a:rPr lang="zh-TW" altLang="en-US" dirty="0" smtClean="0"/>
              <a:t>兩組合成圖都有，差異在</a:t>
            </a:r>
            <a:r>
              <a:rPr lang="en-US" altLang="zh-TW" dirty="0" smtClean="0"/>
              <a:t>TC</a:t>
            </a:r>
            <a:r>
              <a:rPr lang="zh-TW" altLang="en-US" dirty="0" smtClean="0"/>
              <a:t>合成圖中的東亞出現副熱帶噴流，後續延伸到跨越太平洋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98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前兩圖</a:t>
            </a:r>
            <a:r>
              <a:rPr lang="en-US" altLang="zh-TW" dirty="0" smtClean="0"/>
              <a:t>MJO</a:t>
            </a:r>
            <a:r>
              <a:rPr lang="zh-TW" altLang="en-US" dirty="0" smtClean="0"/>
              <a:t>對流訊號向東傳，差值圖中有對流訊號向西傳，且訊號持續時間比</a:t>
            </a:r>
            <a:r>
              <a:rPr lang="en-US" altLang="zh-TW" dirty="0" smtClean="0"/>
              <a:t>TC</a:t>
            </a:r>
            <a:r>
              <a:rPr lang="zh-TW" altLang="en-US" dirty="0" smtClean="0"/>
              <a:t>長，從波譜分析找出其為頻率約</a:t>
            </a:r>
            <a:r>
              <a:rPr lang="en-US" altLang="zh-TW" dirty="0" smtClean="0"/>
              <a:t>10-100</a:t>
            </a:r>
            <a:r>
              <a:rPr lang="zh-TW" altLang="en-US" dirty="0" smtClean="0"/>
              <a:t>天、波數</a:t>
            </a:r>
            <a:r>
              <a:rPr lang="en-US" altLang="zh-TW" dirty="0" smtClean="0"/>
              <a:t>1-15</a:t>
            </a:r>
            <a:r>
              <a:rPr lang="zh-TW" altLang="en-US" dirty="0" smtClean="0"/>
              <a:t>向西移的</a:t>
            </a:r>
            <a:r>
              <a:rPr lang="en-US" altLang="zh-TW" dirty="0" smtClean="0"/>
              <a:t>ER(</a:t>
            </a:r>
            <a:r>
              <a:rPr lang="zh-TW" altLang="en-US" dirty="0" smtClean="0"/>
              <a:t>赤道</a:t>
            </a:r>
            <a:r>
              <a:rPr lang="en-US" altLang="zh-TW" dirty="0" err="1" smtClean="0"/>
              <a:t>Rossby</a:t>
            </a:r>
            <a:r>
              <a:rPr lang="en-US" altLang="zh-TW" dirty="0" smtClean="0"/>
              <a:t> wave)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當</a:t>
            </a:r>
            <a:r>
              <a:rPr lang="en-US" altLang="zh-TW" dirty="0" smtClean="0"/>
              <a:t>MJO</a:t>
            </a:r>
            <a:r>
              <a:rPr lang="zh-TW" altLang="en-US" dirty="0" smtClean="0"/>
              <a:t>和</a:t>
            </a:r>
            <a:r>
              <a:rPr lang="en-US" altLang="zh-TW" dirty="0" smtClean="0"/>
              <a:t>ER</a:t>
            </a:r>
            <a:r>
              <a:rPr lang="zh-TW" altLang="en-US" dirty="0" smtClean="0"/>
              <a:t>重疊時產生容易生成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的大尺度環境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\u*</a:t>
            </a:r>
            <a:r>
              <a:rPr lang="zh-TW" altLang="en-US" dirty="0" smtClean="0"/>
              <a:t> </a:t>
            </a:r>
            <a:r>
              <a:rPr lang="en-US" altLang="zh-TW" dirty="0" smtClean="0"/>
              <a:t>anomalies</a:t>
            </a:r>
            <a:r>
              <a:rPr lang="zh-TW" altLang="en-US" dirty="0" smtClean="0"/>
              <a:t>的極值在</a:t>
            </a:r>
            <a:r>
              <a:rPr lang="en-US" altLang="zh-TW" dirty="0" smtClean="0"/>
              <a:t>TC</a:t>
            </a:r>
            <a:r>
              <a:rPr lang="zh-TW" altLang="en-US" dirty="0" smtClean="0"/>
              <a:t>出現的幾天後出現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MJO</a:t>
            </a:r>
            <a:r>
              <a:rPr lang="zh-TW" altLang="en-US" dirty="0" smtClean="0"/>
              <a:t>對流和高層環流互相作用在</a:t>
            </a:r>
            <a:r>
              <a:rPr lang="en-US" altLang="zh-TW" dirty="0" smtClean="0"/>
              <a:t>MJO</a:t>
            </a:r>
            <a:r>
              <a:rPr lang="zh-TW" altLang="en-US" dirty="0" smtClean="0"/>
              <a:t>對流北方產生高層副熱帶反氣旋環流，加強</a:t>
            </a:r>
            <a:r>
              <a:rPr lang="en-US" altLang="zh-TW" dirty="0" smtClean="0"/>
              <a:t>jet</a:t>
            </a:r>
            <a:r>
              <a:rPr lang="zh-TW" altLang="en-US" dirty="0" smtClean="0"/>
              <a:t>並</a:t>
            </a:r>
            <a:r>
              <a:rPr lang="en-US" altLang="zh-TW" dirty="0" smtClean="0"/>
              <a:t>jet</a:t>
            </a:r>
            <a:r>
              <a:rPr lang="zh-TW" altLang="en-US" dirty="0" smtClean="0"/>
              <a:t>移至比氣候平均較北的位置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err="1" smtClean="0"/>
              <a:t>TCc</a:t>
            </a:r>
            <a:r>
              <a:rPr lang="zh-TW" altLang="en-US" dirty="0" smtClean="0"/>
              <a:t>的訊號是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的</a:t>
            </a:r>
            <a:r>
              <a:rPr lang="en-US" altLang="zh-TW" dirty="0" smtClean="0"/>
              <a:t>3</a:t>
            </a:r>
            <a:r>
              <a:rPr lang="zh-TW" altLang="en-US" dirty="0" smtClean="0"/>
              <a:t>倍以上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39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框中正值表示熱帶對流導致</a:t>
            </a:r>
            <a:r>
              <a:rPr lang="en-US" altLang="zh-TW" dirty="0" smtClean="0"/>
              <a:t>jet amplification</a:t>
            </a:r>
          </a:p>
          <a:p>
            <a:r>
              <a:rPr lang="en-US" altLang="zh-TW" dirty="0" smtClean="0"/>
              <a:t>2.TCc</a:t>
            </a:r>
            <a:r>
              <a:rPr lang="zh-TW" altLang="en-US" dirty="0" smtClean="0"/>
              <a:t>有較大的振幅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03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TCc</a:t>
            </a:r>
            <a:r>
              <a:rPr lang="en-US" altLang="zh-TW" dirty="0" smtClean="0"/>
              <a:t> (a) </a:t>
            </a:r>
            <a:r>
              <a:rPr lang="zh-TW" altLang="en-US" dirty="0" smtClean="0"/>
              <a:t>紫色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壓力梯度和科氏力</a:t>
            </a:r>
            <a:r>
              <a:rPr lang="en-US" altLang="zh-TW" dirty="0" smtClean="0"/>
              <a:t>)</a:t>
            </a:r>
            <a:r>
              <a:rPr lang="zh-TW" altLang="en-US" dirty="0" smtClean="0"/>
              <a:t>重要，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 </a:t>
            </a:r>
            <a:r>
              <a:rPr lang="en-US" altLang="zh-TW" dirty="0" smtClean="0"/>
              <a:t>(b)</a:t>
            </a:r>
            <a:r>
              <a:rPr lang="zh-TW" altLang="en-US" dirty="0" smtClean="0"/>
              <a:t> 黃色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緯向風的緯向平流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重要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err="1" smtClean="0"/>
              <a:t>TCc</a:t>
            </a:r>
            <a:r>
              <a:rPr lang="en-US" altLang="zh-TW" dirty="0" smtClean="0"/>
              <a:t> </a:t>
            </a:r>
            <a:r>
              <a:rPr lang="zh-TW" altLang="en-US" dirty="0" smtClean="0"/>
              <a:t>藍點線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背景緯向風被季內尺度經向風平流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5</a:t>
            </a:r>
            <a:r>
              <a:rPr lang="zh-TW" altLang="en-US" dirty="0" smtClean="0"/>
              <a:t>天的</a:t>
            </a:r>
            <a:r>
              <a:rPr lang="en-US" altLang="zh-TW" dirty="0" smtClean="0"/>
              <a:t>phase</a:t>
            </a:r>
            <a:r>
              <a:rPr lang="zh-TW" altLang="en-US" dirty="0" smtClean="0"/>
              <a:t> </a:t>
            </a:r>
            <a:r>
              <a:rPr lang="en-US" altLang="zh-TW" dirty="0" smtClean="0"/>
              <a:t>shift</a:t>
            </a:r>
            <a:r>
              <a:rPr lang="zh-TW" altLang="en-US" dirty="0" smtClean="0"/>
              <a:t>表示這項的機制是維持</a:t>
            </a:r>
            <a:r>
              <a:rPr lang="en-US" altLang="zh-TW" dirty="0" smtClean="0"/>
              <a:t>jet</a:t>
            </a:r>
            <a:r>
              <a:rPr lang="zh-TW" altLang="en-US" dirty="0" smtClean="0"/>
              <a:t>的強度而不是增強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err="1" smtClean="0"/>
              <a:t>TCc</a:t>
            </a:r>
            <a:r>
              <a:rPr lang="zh-TW" altLang="en-US" dirty="0" smtClean="0"/>
              <a:t> 橘點線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背景緯向風被季內尺度緯向風平流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out of phase</a:t>
            </a:r>
          </a:p>
          <a:p>
            <a:pPr marL="228600" indent="-228600">
              <a:buAutoNum type="arabicPeriod"/>
            </a:pPr>
            <a:r>
              <a:rPr lang="en-US" altLang="zh-TW" dirty="0" err="1" smtClean="0"/>
              <a:t>FPc</a:t>
            </a:r>
            <a:r>
              <a:rPr lang="zh-TW" altLang="en-US" dirty="0" smtClean="0"/>
              <a:t> 橘實縣</a:t>
            </a:r>
            <a:r>
              <a:rPr lang="en-US" altLang="zh-TW" dirty="0" smtClean="0"/>
              <a:t>(</a:t>
            </a:r>
            <a:r>
              <a:rPr lang="zh-TW" altLang="en-US" dirty="0" smtClean="0"/>
              <a:t>季內尺度緯向風被背景緯向風平流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，是</a:t>
            </a:r>
            <a:r>
              <a:rPr lang="en-US" altLang="zh-TW" dirty="0" smtClean="0"/>
              <a:t>FP</a:t>
            </a:r>
            <a:r>
              <a:rPr lang="zh-TW" altLang="en-US" dirty="0" smtClean="0"/>
              <a:t>主要的貢獻機制</a:t>
            </a:r>
            <a:r>
              <a:rPr lang="en-US" altLang="zh-TW" dirty="0" smtClean="0"/>
              <a:t>(</a:t>
            </a:r>
            <a:r>
              <a:rPr lang="zh-TW" altLang="en-US" dirty="0" smtClean="0"/>
              <a:t>也是上一頁橘實線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的主要貢獻項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66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藍實線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季內尺度下的季內尺度緯向風被季內尺度經向風平流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</a:t>
            </a:r>
            <a:r>
              <a:rPr lang="en-US" altLang="zh-TW" dirty="0" err="1" smtClean="0"/>
              <a:t>TCc</a:t>
            </a:r>
            <a:r>
              <a:rPr lang="zh-TW" altLang="en-US" dirty="0" smtClean="0"/>
              <a:t>中是最大貢獻，而且是最一開始讓</a:t>
            </a:r>
            <a:r>
              <a:rPr lang="en-US" altLang="zh-TW" dirty="0" smtClean="0"/>
              <a:t>jet</a:t>
            </a:r>
            <a:r>
              <a:rPr lang="zh-TW" altLang="en-US" dirty="0" smtClean="0"/>
              <a:t>加強的機制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en-US" altLang="zh-TW" dirty="0" smtClean="0"/>
              <a:t>a</a:t>
            </a:r>
            <a:r>
              <a:rPr lang="zh-TW" altLang="en-US" dirty="0" smtClean="0"/>
              <a:t>點線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瞬間尺度的貢獻表示</a:t>
            </a:r>
            <a:r>
              <a:rPr lang="en-US" altLang="zh-TW" dirty="0" smtClean="0"/>
              <a:t>TC</a:t>
            </a:r>
            <a:r>
              <a:rPr lang="zh-TW" altLang="en-US" dirty="0" smtClean="0"/>
              <a:t>對於季內尺度副熱帶噴流的貢獻，但在</a:t>
            </a:r>
            <a:r>
              <a:rPr lang="en-US" altLang="zh-TW" dirty="0" smtClean="0"/>
              <a:t>(a)</a:t>
            </a:r>
            <a:r>
              <a:rPr lang="zh-TW" altLang="en-US" dirty="0" smtClean="0"/>
              <a:t>圖中貢獻都較不顯著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藍點線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季內尺度下的瞬間尺度緯向風被瞬間尺度經向風平流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中是最大貢獻，而且是最一開始讓</a:t>
            </a:r>
            <a:r>
              <a:rPr lang="en-US" altLang="zh-TW" dirty="0" smtClean="0"/>
              <a:t>jet</a:t>
            </a:r>
            <a:r>
              <a:rPr lang="zh-TW" altLang="en-US" dirty="0" smtClean="0"/>
              <a:t>加強的機制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66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err="1" smtClean="0"/>
              <a:t>TCc</a:t>
            </a:r>
            <a:r>
              <a:rPr lang="zh-TW" altLang="en-US" dirty="0" smtClean="0"/>
              <a:t>顯示了</a:t>
            </a:r>
            <a:r>
              <a:rPr lang="en-US" altLang="zh-TW" dirty="0" smtClean="0"/>
              <a:t>jet</a:t>
            </a:r>
            <a:r>
              <a:rPr lang="zh-TW" altLang="en-US" dirty="0" smtClean="0"/>
              <a:t>增強的過程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(a-c)</a:t>
            </a:r>
            <a:r>
              <a:rPr lang="zh-TW" altLang="en-US" dirty="0" smtClean="0"/>
              <a:t>顯示一開始</a:t>
            </a:r>
            <a:r>
              <a:rPr lang="en-US" altLang="zh-TW" dirty="0" err="1" smtClean="0"/>
              <a:t>TCc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兩者差異不大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(d-f)</a:t>
            </a:r>
            <a:r>
              <a:rPr lang="zh-TW" altLang="en-US" dirty="0" smtClean="0"/>
              <a:t>顯示</a:t>
            </a:r>
            <a:r>
              <a:rPr lang="en-US" altLang="zh-TW" dirty="0" err="1" smtClean="0"/>
              <a:t>TCc</a:t>
            </a:r>
            <a:r>
              <a:rPr lang="zh-TW" altLang="en-US" dirty="0" smtClean="0"/>
              <a:t>中，</a:t>
            </a:r>
            <a:r>
              <a:rPr lang="en-US" altLang="zh-TW" dirty="0" smtClean="0"/>
              <a:t>TC</a:t>
            </a:r>
            <a:r>
              <a:rPr lang="zh-TW" altLang="en-US" dirty="0" smtClean="0"/>
              <a:t>出現後</a:t>
            </a:r>
            <a:r>
              <a:rPr lang="zh-TW" altLang="en-US" dirty="0" smtClean="0"/>
              <a:t>東亞和西北太平洋出現</a:t>
            </a:r>
            <a:r>
              <a:rPr lang="en-US" altLang="zh-TW" dirty="0" err="1" smtClean="0"/>
              <a:t>Rossby</a:t>
            </a:r>
            <a:r>
              <a:rPr lang="en-US" altLang="zh-TW" dirty="0" smtClean="0"/>
              <a:t> wave train</a:t>
            </a:r>
            <a:r>
              <a:rPr lang="zh-TW" altLang="en-US" dirty="0" smtClean="0"/>
              <a:t>，此差異與</a:t>
            </a:r>
            <a:r>
              <a:rPr lang="en-US" altLang="zh-TW" dirty="0" smtClean="0"/>
              <a:t>TC</a:t>
            </a:r>
            <a:r>
              <a:rPr lang="zh-TW" altLang="en-US" dirty="0" smtClean="0"/>
              <a:t>提升了對流有關係。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則沒有此訊號。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</a:t>
            </a:r>
            <a:r>
              <a:rPr lang="en-US" altLang="zh-TW" dirty="0" err="1" smtClean="0"/>
              <a:t>d+f</a:t>
            </a:r>
            <a:r>
              <a:rPr lang="en-US" altLang="zh-TW" dirty="0" smtClean="0"/>
              <a:t>)</a:t>
            </a:r>
            <a:r>
              <a:rPr lang="zh-TW" altLang="en-US" dirty="0" smtClean="0"/>
              <a:t>日本上方</a:t>
            </a:r>
            <a:r>
              <a:rPr lang="en-US" altLang="zh-TW" dirty="0" smtClean="0"/>
              <a:t>(</a:t>
            </a:r>
            <a:r>
              <a:rPr lang="zh-TW" altLang="en-US" dirty="0" smtClean="0"/>
              <a:t>框東側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出現西北風的</a:t>
            </a:r>
            <a:r>
              <a:rPr lang="en-US" altLang="zh-TW" dirty="0" smtClean="0"/>
              <a:t>anomalies</a:t>
            </a:r>
            <a:r>
              <a:rPr lang="zh-TW" altLang="en-US" dirty="0" smtClean="0"/>
              <a:t>，是增強副熱帶</a:t>
            </a:r>
            <a:r>
              <a:rPr lang="en-US" altLang="zh-TW" dirty="0" smtClean="0"/>
              <a:t>jet</a:t>
            </a:r>
            <a:r>
              <a:rPr lang="zh-TW" altLang="en-US" dirty="0" smtClean="0"/>
              <a:t>的訊號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</a:t>
            </a:r>
            <a:r>
              <a:rPr lang="en-US" altLang="zh-TW" dirty="0" err="1" smtClean="0"/>
              <a:t>g+i</a:t>
            </a:r>
            <a:r>
              <a:rPr lang="en-US" altLang="zh-TW" dirty="0" smtClean="0"/>
              <a:t>)</a:t>
            </a:r>
            <a:r>
              <a:rPr lang="zh-TW" altLang="en-US" dirty="0" smtClean="0"/>
              <a:t>風的</a:t>
            </a:r>
            <a:r>
              <a:rPr lang="en-US" altLang="zh-TW" dirty="0" smtClean="0"/>
              <a:t>anomalies</a:t>
            </a:r>
            <a:r>
              <a:rPr lang="zh-TW" altLang="en-US" dirty="0" smtClean="0"/>
              <a:t>和高度場的加強，使得</a:t>
            </a:r>
            <a:r>
              <a:rPr lang="en-US" altLang="zh-TW" dirty="0" err="1" smtClean="0"/>
              <a:t>TCc</a:t>
            </a:r>
            <a:r>
              <a:rPr lang="zh-TW" altLang="en-US" dirty="0" smtClean="0"/>
              <a:t>的波動訊號比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更強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4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(</a:t>
            </a:r>
            <a:r>
              <a:rPr lang="en-US" altLang="zh-TW" dirty="0" err="1" smtClean="0"/>
              <a:t>d+f</a:t>
            </a:r>
            <a:r>
              <a:rPr lang="en-US" altLang="zh-TW" dirty="0" smtClean="0"/>
              <a:t>)</a:t>
            </a:r>
            <a:r>
              <a:rPr lang="en-US" altLang="zh-TW" dirty="0" err="1" smtClean="0"/>
              <a:t>TCc</a:t>
            </a:r>
            <a:r>
              <a:rPr lang="zh-TW" altLang="en-US" dirty="0" smtClean="0"/>
              <a:t>中顯示</a:t>
            </a:r>
            <a:r>
              <a:rPr lang="en-US" altLang="zh-TW" dirty="0" smtClean="0"/>
              <a:t>TC</a:t>
            </a:r>
            <a:r>
              <a:rPr lang="zh-TW" altLang="en-US" dirty="0" smtClean="0"/>
              <a:t>位置的北側高層</a:t>
            </a:r>
            <a:r>
              <a:rPr lang="en-US" altLang="zh-TW" dirty="0" smtClean="0"/>
              <a:t>(</a:t>
            </a:r>
            <a:r>
              <a:rPr lang="zh-TW" altLang="en-US" dirty="0" smtClean="0"/>
              <a:t>框框西側</a:t>
            </a:r>
            <a:r>
              <a:rPr lang="en-US" altLang="zh-TW" dirty="0" smtClean="0"/>
              <a:t>)</a:t>
            </a:r>
            <a:r>
              <a:rPr lang="zh-TW" altLang="en-US" dirty="0" smtClean="0"/>
              <a:t>有反氣旋式環流形成，是來自於</a:t>
            </a:r>
            <a:r>
              <a:rPr lang="en-US" altLang="zh-TW" dirty="0" smtClean="0"/>
              <a:t>TC</a:t>
            </a:r>
            <a:r>
              <a:rPr lang="zh-TW" altLang="en-US" dirty="0" smtClean="0"/>
              <a:t>非絕熱釋放的</a:t>
            </a:r>
            <a:r>
              <a:rPr lang="en-US" altLang="zh-TW" dirty="0" smtClean="0"/>
              <a:t>outflow</a:t>
            </a:r>
            <a:r>
              <a:rPr lang="zh-TW" altLang="en-US" dirty="0" smtClean="0"/>
              <a:t>。</a:t>
            </a:r>
            <a:r>
              <a:rPr lang="en-US" altLang="zh-TW" dirty="0" err="1" smtClean="0"/>
              <a:t>FPc</a:t>
            </a:r>
            <a:r>
              <a:rPr lang="zh-TW" altLang="en-US" dirty="0" smtClean="0"/>
              <a:t>則沒有訊號。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373F-074B-4FB6-B12A-FF6D175C5D8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25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72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88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73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80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7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39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26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32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1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5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DBCF-4A23-4447-9CD1-04ADA1248D8E}" type="datetimeFigureOut">
              <a:rPr lang="zh-TW" altLang="en-US" smtClean="0"/>
              <a:t>2019/9/23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AC02-F08F-43A6-807F-959B27DF40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4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Cambria" panose="02040503050406030204" pitchFamily="18" charset="0"/>
              </a:rPr>
              <a:t>On Relationships between </a:t>
            </a:r>
            <a:r>
              <a:rPr lang="en-US" altLang="zh-TW" sz="4000" dirty="0" err="1">
                <a:latin typeface="Cambria" panose="02040503050406030204" pitchFamily="18" charset="0"/>
              </a:rPr>
              <a:t>Nonrecurving</a:t>
            </a:r>
            <a:r>
              <a:rPr lang="en-US" altLang="zh-TW" sz="4000" dirty="0">
                <a:latin typeface="Cambria" panose="02040503050406030204" pitchFamily="18" charset="0"/>
              </a:rPr>
              <a:t> Western North Pacific Tropical Cyclones, </a:t>
            </a:r>
            <a:r>
              <a:rPr lang="en-US" altLang="zh-TW" sz="4000" dirty="0" smtClean="0">
                <a:latin typeface="Cambria" panose="02040503050406030204" pitchFamily="18" charset="0"/>
              </a:rPr>
              <a:t>the Madden–Julian </a:t>
            </a:r>
            <a:r>
              <a:rPr lang="en-US" altLang="zh-TW" sz="4000" dirty="0">
                <a:latin typeface="Cambria" panose="02040503050406030204" pitchFamily="18" charset="0"/>
              </a:rPr>
              <a:t>Oscillation, and the East Asian Subtropical Jet</a:t>
            </a:r>
            <a:r>
              <a:rPr lang="en-US" altLang="zh-TW" sz="4000" dirty="0" smtClean="0">
                <a:latin typeface="Cambria" panose="02040503050406030204" pitchFamily="18" charset="0"/>
              </a:rPr>
              <a:t> </a:t>
            </a:r>
            <a:endParaRPr lang="zh-TW" alt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4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707886"/>
            <a:ext cx="8924925" cy="59721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6279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Relationship to TC presence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97900" y="613777"/>
            <a:ext cx="356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z* anomalies at 200 </a:t>
            </a:r>
            <a:r>
              <a:rPr lang="en-US" altLang="zh-TW" dirty="0" err="1" smtClean="0"/>
              <a:t>mb</a:t>
            </a:r>
            <a:endParaRPr lang="en-US" altLang="zh-TW" dirty="0" smtClean="0"/>
          </a:p>
          <a:p>
            <a:r>
              <a:rPr lang="en-US" altLang="zh-TW" dirty="0" smtClean="0"/>
              <a:t>vector: (u*,v*) anomalies at 200 </a:t>
            </a:r>
            <a:r>
              <a:rPr lang="en-US" altLang="zh-TW" dirty="0" err="1" smtClean="0"/>
              <a:t>mb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67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720725"/>
            <a:ext cx="8963025" cy="59245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6279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Relationship to TC presence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97900" y="613777"/>
            <a:ext cx="343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z’ anomalies at 200 </a:t>
            </a:r>
            <a:r>
              <a:rPr lang="en-US" altLang="zh-TW" dirty="0" err="1" smtClean="0"/>
              <a:t>mb</a:t>
            </a:r>
            <a:endParaRPr lang="en-US" altLang="zh-TW" dirty="0" smtClean="0"/>
          </a:p>
          <a:p>
            <a:r>
              <a:rPr lang="en-US" altLang="zh-TW" dirty="0" smtClean="0"/>
              <a:t>vector: (</a:t>
            </a:r>
            <a:r>
              <a:rPr lang="en-US" altLang="zh-TW" dirty="0" err="1" smtClean="0"/>
              <a:t>u’,v</a:t>
            </a:r>
            <a:r>
              <a:rPr lang="en-US" altLang="zh-TW" dirty="0" smtClean="0"/>
              <a:t>’) anomalies at 200 </a:t>
            </a:r>
            <a:r>
              <a:rPr lang="en-US" altLang="zh-TW" dirty="0" err="1" smtClean="0"/>
              <a:t>mb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25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512" y="676275"/>
            <a:ext cx="6353175" cy="29908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3667125"/>
            <a:ext cx="9010650" cy="30384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6279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Relationship to TC presence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8274" y="353943"/>
            <a:ext cx="293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z’ anomalies at 200 </a:t>
            </a:r>
            <a:r>
              <a:rPr lang="en-US" altLang="zh-TW" dirty="0" err="1" smtClean="0"/>
              <a:t>mb</a:t>
            </a:r>
            <a:endParaRPr lang="en-US" altLang="zh-TW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6154949" y="2839710"/>
            <a:ext cx="2703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TC-based composite</a:t>
            </a:r>
            <a:endParaRPr lang="zh-TW" altLang="en-US" sz="2400" dirty="0"/>
          </a:p>
        </p:txBody>
      </p:sp>
      <p:sp>
        <p:nvSpPr>
          <p:cNvPr id="7" name="向右箭號 6"/>
          <p:cNvSpPr/>
          <p:nvPr/>
        </p:nvSpPr>
        <p:spPr>
          <a:xfrm rot="2153171">
            <a:off x="8027254" y="1244513"/>
            <a:ext cx="1662639" cy="310074"/>
          </a:xfrm>
          <a:prstGeom prst="rightArrow">
            <a:avLst>
              <a:gd name="adj1" fmla="val 29386"/>
              <a:gd name="adj2" fmla="val 126536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9060965">
            <a:off x="8403687" y="2346535"/>
            <a:ext cx="1123692" cy="310074"/>
          </a:xfrm>
          <a:prstGeom prst="rightArrow">
            <a:avLst>
              <a:gd name="adj1" fmla="val 29386"/>
              <a:gd name="adj2" fmla="val 126536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457200"/>
            <a:ext cx="89725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461962"/>
            <a:ext cx="90106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966912"/>
            <a:ext cx="62198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447675"/>
            <a:ext cx="89725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466725"/>
            <a:ext cx="89249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504825"/>
            <a:ext cx="90011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Data and event identification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2249" y="1502979"/>
            <a:ext cx="11687503" cy="516058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CFSR		1979-2010 Fall(Sep.-Nov.)</a:t>
            </a:r>
          </a:p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CFSv2	2011-2012 Fall(Sep.-Nov.)</a:t>
            </a:r>
          </a:p>
          <a:p>
            <a:pPr lvl="1"/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Horizontal grid size: 2.5 degree </a:t>
            </a:r>
            <a:r>
              <a:rPr lang="en-US" altLang="zh-TW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lat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altLang="zh-TW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lon</a:t>
            </a:r>
            <a:endParaRPr lang="en-US" altLang="zh-TW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ime interval: 00Z/06Z/12Z/18Z</a:t>
            </a:r>
          </a:p>
          <a:p>
            <a:pPr lvl="1"/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long-term (1981-2010) mean and the seasonal cycle were removed</a:t>
            </a:r>
            <a:endParaRPr lang="en-US" altLang="zh-TW" sz="2400" dirty="0" smtClean="0">
              <a:latin typeface="Cambria Math" panose="02040503050406030204" pitchFamily="18" charset="0"/>
            </a:endParaRPr>
          </a:p>
          <a:p>
            <a:r>
              <a:rPr lang="en-US" altLang="zh-TW" sz="2400" dirty="0" smtClean="0">
                <a:latin typeface="Cambria Math" panose="02040503050406030204" pitchFamily="18" charset="0"/>
              </a:rPr>
              <a:t>MJO events</a:t>
            </a:r>
          </a:p>
          <a:p>
            <a:pPr lvl="1"/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Amplitude of the RMM index &gt; 0.5 standard deviations</a:t>
            </a:r>
            <a:endParaRPr lang="en-US" altLang="zh-TW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TC events</a:t>
            </a:r>
          </a:p>
          <a:p>
            <a:pPr lvl="1"/>
            <a:r>
              <a:rPr lang="en-US" altLang="zh-TW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IBTrACS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v3 (International Best Track Archive for Climate Stewardship)</a:t>
            </a:r>
          </a:p>
          <a:p>
            <a:pPr lvl="1"/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Data: storm position/intensity/classification/basin/name…</a:t>
            </a:r>
          </a:p>
          <a:p>
            <a:pPr lvl="1"/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Clustering: recurving/non-recurving (algorithm: Gaffney, 2004; </a:t>
            </a:r>
            <a:r>
              <a:rPr lang="en-US" altLang="zh-TW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Gloeckler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Roundy, 2019)</a:t>
            </a:r>
          </a:p>
          <a:p>
            <a:pPr lvl="1"/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TCs were binned into geographical groups by constructing a 7.5</a:t>
            </a:r>
            <a:r>
              <a:rPr lang="en-US" altLang="zh-TW" sz="2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search radius</a:t>
            </a:r>
            <a:endParaRPr lang="en-US" altLang="zh-TW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638175"/>
            <a:ext cx="90011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7" y="73572"/>
            <a:ext cx="4283951" cy="6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88" y="136842"/>
            <a:ext cx="4268843" cy="67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6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752475"/>
            <a:ext cx="89439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4" y="94595"/>
            <a:ext cx="4583826" cy="66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82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9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059338" y="3569970"/>
            <a:ext cx="1157280" cy="2158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8919824" y="3554730"/>
            <a:ext cx="1093771" cy="2173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8101100" y="3569970"/>
            <a:ext cx="752950" cy="21581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293770" y="3554730"/>
            <a:ext cx="752950" cy="2173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Zonal momentum budget procedure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1690688"/>
                <a:ext cx="404732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4047326" cy="526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452186" y="3295650"/>
            <a:ext cx="5131676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248404" y="3108960"/>
            <a:ext cx="0" cy="40005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863844" y="3084195"/>
            <a:ext cx="0" cy="40005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802608" y="353579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 days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59539" y="3535799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 days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38200" y="2806244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transient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321298" y="2806244"/>
            <a:ext cx="14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ntraseasonal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945488" y="2806244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2132848" y="5093007"/>
                <a:ext cx="1621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48" y="5093007"/>
                <a:ext cx="1621406" cy="276999"/>
              </a:xfrm>
              <a:prstGeom prst="rect">
                <a:avLst/>
              </a:prstGeom>
              <a:blipFill>
                <a:blip r:embed="rId3"/>
                <a:stretch>
                  <a:fillRect l="-1504" r="-376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/>
          <p:cNvCxnSpPr/>
          <p:nvPr/>
        </p:nvCxnSpPr>
        <p:spPr>
          <a:xfrm flipH="1">
            <a:off x="2694199" y="3720465"/>
            <a:ext cx="1980671" cy="137254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350295" y="3720465"/>
            <a:ext cx="2181575" cy="137254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018024" y="3822333"/>
            <a:ext cx="34793" cy="127067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181931" y="5517821"/>
                <a:ext cx="5475427" cy="128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# An intraseasonal band-pass filter is applied to the terms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∙∇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/>
                  <a:t>, which project onto the intraseasonal band in addition to shorter and longer time scale.</a:t>
                </a:r>
                <a:endParaRPr lang="zh-TW" altLang="en-US" dirty="0"/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1" y="5517821"/>
                <a:ext cx="5475427" cy="1280479"/>
              </a:xfrm>
              <a:prstGeom prst="rect">
                <a:avLst/>
              </a:prstGeom>
              <a:blipFill>
                <a:blip r:embed="rId4"/>
                <a:stretch>
                  <a:fillRect l="-1002" t="-2381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/>
              <p:cNvSpPr txBox="1"/>
              <p:nvPr/>
            </p:nvSpPr>
            <p:spPr>
              <a:xfrm>
                <a:off x="6585991" y="3554730"/>
                <a:ext cx="4630627" cy="649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991" y="3554730"/>
                <a:ext cx="4630627" cy="649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7150447" y="4238625"/>
                <a:ext cx="4145750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447" y="4238625"/>
                <a:ext cx="4145750" cy="741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7114700" y="4991993"/>
                <a:ext cx="4217244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700" y="4991993"/>
                <a:ext cx="4217244" cy="736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7293770" y="5808572"/>
                <a:ext cx="2689454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𝑢𝑣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770" y="5808572"/>
                <a:ext cx="2689454" cy="643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/>
          <p:cNvSpPr txBox="1"/>
          <p:nvPr/>
        </p:nvSpPr>
        <p:spPr>
          <a:xfrm>
            <a:off x="5924550" y="1262871"/>
            <a:ext cx="60678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advection of intraseasonal zonal wind by background wind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924550" y="1660557"/>
            <a:ext cx="60149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advection of background zonal wind by intraseasonal wind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924551" y="2058243"/>
            <a:ext cx="60678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intraseasonal </a:t>
            </a:r>
            <a:r>
              <a:rPr lang="en-US" altLang="zh-TW" dirty="0" smtClean="0"/>
              <a:t>filtered advection of </a:t>
            </a:r>
            <a:r>
              <a:rPr lang="en-US" altLang="zh-TW" dirty="0"/>
              <a:t>intraseasonal</a:t>
            </a:r>
            <a:r>
              <a:rPr lang="en-US" altLang="zh-TW" dirty="0" smtClean="0"/>
              <a:t> zonal wind by intraseasonal wind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926001" y="2756378"/>
            <a:ext cx="60678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intraseasonal </a:t>
            </a:r>
            <a:r>
              <a:rPr lang="en-US" altLang="zh-TW" dirty="0" smtClean="0"/>
              <a:t>filtered advection of transient zonal wind by transient wind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84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7" grpId="0" animBg="1"/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" y="707886"/>
            <a:ext cx="11101871" cy="600723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6551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Large-scale pattern overview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18208" y="61555"/>
            <a:ext cx="4820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u* anomalies (200 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contour: geopotential height anomalies (200 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65809" y="1168400"/>
            <a:ext cx="0" cy="51435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59" y="833669"/>
            <a:ext cx="9067800" cy="53244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5688" y="89210"/>
            <a:ext cx="281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Hovmoller</a:t>
            </a:r>
            <a:r>
              <a:rPr lang="en-US" altLang="zh-TW" dirty="0" smtClean="0"/>
              <a:t> diagram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olor: OLR</a:t>
            </a:r>
            <a:r>
              <a:rPr lang="zh-TW" altLang="en-US" dirty="0" smtClean="0"/>
              <a:t> </a:t>
            </a:r>
            <a:r>
              <a:rPr lang="en-US" altLang="zh-TW" dirty="0" smtClean="0"/>
              <a:t>(mean 0-15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N)</a:t>
            </a:r>
          </a:p>
          <a:p>
            <a:r>
              <a:rPr lang="en-US" altLang="zh-TW" dirty="0"/>
              <a:t>o</a:t>
            </a:r>
            <a:r>
              <a:rPr lang="en-US" altLang="zh-TW" dirty="0" smtClean="0"/>
              <a:t>utward longwave radiation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4966" y="5908349"/>
            <a:ext cx="444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Hovmoller</a:t>
            </a:r>
            <a:r>
              <a:rPr lang="en-US" altLang="zh-TW" dirty="0" smtClean="0"/>
              <a:t> diagram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olor: u* anomalies (200 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, mean 30-50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N)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450644" y="2650653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enhanced 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convection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357478" y="1497054"/>
            <a:ext cx="130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suppressed </a:t>
            </a: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convection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 rot="18232546">
            <a:off x="2475571" y="2714668"/>
            <a:ext cx="970156" cy="2306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8232546">
            <a:off x="5103542" y="2632891"/>
            <a:ext cx="970156" cy="2306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4409010">
            <a:off x="7847739" y="2697516"/>
            <a:ext cx="535259" cy="264919"/>
          </a:xfrm>
          <a:prstGeom prst="rightArrow">
            <a:avLst>
              <a:gd name="adj1" fmla="val 50000"/>
              <a:gd name="adj2" fmla="val 83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595559" y="1358900"/>
            <a:ext cx="0" cy="209069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595559" y="3657600"/>
            <a:ext cx="0" cy="209069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93" y="965200"/>
            <a:ext cx="8528078" cy="5592623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3616602" y="1187450"/>
            <a:ext cx="0" cy="51435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96493" y="0"/>
            <a:ext cx="11787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east Asian intraseasonal subtropical jet response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7274" y="758686"/>
            <a:ext cx="1648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Bounded area:</a:t>
            </a:r>
          </a:p>
          <a:p>
            <a:r>
              <a:rPr lang="en-US" altLang="zh-TW" dirty="0" smtClean="0"/>
              <a:t>Lon: 110-130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E</a:t>
            </a:r>
          </a:p>
          <a:p>
            <a:r>
              <a:rPr lang="en-US" altLang="zh-TW" dirty="0" err="1" smtClean="0"/>
              <a:t>Lat</a:t>
            </a:r>
            <a:r>
              <a:rPr lang="en-US" altLang="zh-TW" dirty="0" smtClean="0"/>
              <a:t>: 30-45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N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7274" y="1774230"/>
            <a:ext cx="33152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color: u* tendency at 200 </a:t>
            </a:r>
            <a:r>
              <a:rPr lang="en-US" altLang="zh-TW" dirty="0" err="1" smtClean="0"/>
              <a:t>mb</a:t>
            </a:r>
            <a:endParaRPr lang="en-US" altLang="zh-TW" dirty="0" smtClean="0"/>
          </a:p>
          <a:p>
            <a:r>
              <a:rPr lang="en-US" altLang="zh-TW" dirty="0" smtClean="0"/>
              <a:t>contour: u* anomalies at 200 </a:t>
            </a:r>
            <a:r>
              <a:rPr lang="en-US" altLang="zh-TW" dirty="0" err="1" smtClean="0"/>
              <a:t>mb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77900" y="2717800"/>
            <a:ext cx="254599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Zonal wind momentum budget is performed over the bounded area.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6" idx="3"/>
          </p:cNvCxnSpPr>
          <p:nvPr/>
        </p:nvCxnSpPr>
        <p:spPr>
          <a:xfrm>
            <a:off x="3523893" y="3179465"/>
            <a:ext cx="1429107" cy="5797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672994" y="2505059"/>
            <a:ext cx="1329530" cy="713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2236787"/>
            <a:ext cx="8953500" cy="44672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049030" y="1737115"/>
            <a:ext cx="3904188" cy="6878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051800" y="991439"/>
            <a:ext cx="3901418" cy="685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313070" y="2493872"/>
            <a:ext cx="1329530" cy="707310"/>
          </a:xfrm>
          <a:prstGeom prst="rect">
            <a:avLst/>
          </a:prstGeom>
          <a:solidFill>
            <a:srgbClr val="D7A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051800" y="159816"/>
            <a:ext cx="3901418" cy="78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7322591" y="240030"/>
                <a:ext cx="4630627" cy="649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91" y="240030"/>
                <a:ext cx="4630627" cy="649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7887047" y="923925"/>
                <a:ext cx="4145750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47" y="923925"/>
                <a:ext cx="4145750" cy="7418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7851300" y="1677293"/>
                <a:ext cx="4217244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00" y="1677293"/>
                <a:ext cx="4217244" cy="736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9313070" y="2493872"/>
                <a:ext cx="2689454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𝑢𝑣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070" y="2493872"/>
                <a:ext cx="2689454" cy="643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304800" y="0"/>
            <a:ext cx="6425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Primary momentum sources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60500" y="1896368"/>
            <a:ext cx="559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Shading: statistically significantly different (TC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non-TC)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28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7" y="2315984"/>
            <a:ext cx="8888413" cy="447726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861830" y="1735078"/>
            <a:ext cx="777470" cy="6878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864600" y="989402"/>
            <a:ext cx="774700" cy="68585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864600" y="157779"/>
            <a:ext cx="774700" cy="7895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049030" y="1737115"/>
            <a:ext cx="777470" cy="6878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051800" y="991439"/>
            <a:ext cx="774700" cy="685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051800" y="159816"/>
            <a:ext cx="774700" cy="78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7322591" y="240030"/>
                <a:ext cx="4630627" cy="649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91" y="240030"/>
                <a:ext cx="4630627" cy="649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7851300" y="1677293"/>
                <a:ext cx="4217244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00" y="1677293"/>
                <a:ext cx="4217244" cy="736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9313070" y="2493872"/>
                <a:ext cx="2689454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𝑢𝑣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070" y="2493872"/>
                <a:ext cx="2689454" cy="643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460500" y="1896368"/>
            <a:ext cx="559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Shading: statistically significantly different (TC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non-TC)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7887047" y="923925"/>
                <a:ext cx="4145750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47" y="923925"/>
                <a:ext cx="4145750" cy="741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04800" y="0"/>
            <a:ext cx="6425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Primary momentum sources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98562" y="1550412"/>
            <a:ext cx="45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Intraseasonal and background wind interaction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4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347912"/>
            <a:ext cx="8934450" cy="43719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79529" y="1735078"/>
            <a:ext cx="1175105" cy="6878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82300" y="989402"/>
            <a:ext cx="1170918" cy="68585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782300" y="157779"/>
            <a:ext cx="1170918" cy="78950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852429" y="1737115"/>
            <a:ext cx="850551" cy="6878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855199" y="991439"/>
            <a:ext cx="847521" cy="685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855199" y="159816"/>
            <a:ext cx="847521" cy="78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7322591" y="240030"/>
                <a:ext cx="4630627" cy="649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91" y="240030"/>
                <a:ext cx="4630627" cy="649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7851300" y="1677293"/>
                <a:ext cx="4217244" cy="7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00" y="1677293"/>
                <a:ext cx="4217244" cy="736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9313070" y="2493872"/>
                <a:ext cx="2689454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𝑢𝑣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070" y="2493872"/>
                <a:ext cx="2689454" cy="643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460500" y="1896368"/>
            <a:ext cx="559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Shading: statistically significantly different (TC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non-TC)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7887047" y="923925"/>
                <a:ext cx="4145750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047" y="923925"/>
                <a:ext cx="4145750" cy="741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04800" y="0"/>
            <a:ext cx="6425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Primary momentum sources</a:t>
            </a:r>
            <a:endParaRPr lang="zh-TW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26391" y="1550412"/>
            <a:ext cx="586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Intraseasonal filtered intraseasonal and transient advection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10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875</Words>
  <Application>Microsoft Office PowerPoint</Application>
  <PresentationFormat>寬螢幕</PresentationFormat>
  <Paragraphs>109</Paragraphs>
  <Slides>25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Cambria</vt:lpstr>
      <vt:lpstr>Cambria Math</vt:lpstr>
      <vt:lpstr>Office 佈景主題</vt:lpstr>
      <vt:lpstr>On Relationships between Nonrecurving Western North Pacific Tropical Cyclones, the Madden–Julian Oscillation, and the East Asian Subtropical Jet </vt:lpstr>
      <vt:lpstr>Data and event identification</vt:lpstr>
      <vt:lpstr>Zonal momentum budget procedure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40</cp:revision>
  <dcterms:created xsi:type="dcterms:W3CDTF">2019-09-11T06:42:00Z</dcterms:created>
  <dcterms:modified xsi:type="dcterms:W3CDTF">2019-09-23T10:14:03Z</dcterms:modified>
</cp:coreProperties>
</file>