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77" r:id="rId2"/>
  </p:sldMasterIdLst>
  <p:notesMasterIdLst>
    <p:notesMasterId r:id="rId23"/>
  </p:notesMasterIdLst>
  <p:handoutMasterIdLst>
    <p:handoutMasterId r:id="rId24"/>
  </p:handoutMasterIdLst>
  <p:sldIdLst>
    <p:sldId id="643" r:id="rId3"/>
    <p:sldId id="684" r:id="rId4"/>
    <p:sldId id="717" r:id="rId5"/>
    <p:sldId id="724" r:id="rId6"/>
    <p:sldId id="723" r:id="rId7"/>
    <p:sldId id="718" r:id="rId8"/>
    <p:sldId id="719" r:id="rId9"/>
    <p:sldId id="720" r:id="rId10"/>
    <p:sldId id="721" r:id="rId11"/>
    <p:sldId id="731" r:id="rId12"/>
    <p:sldId id="722" r:id="rId13"/>
    <p:sldId id="725" r:id="rId14"/>
    <p:sldId id="726" r:id="rId15"/>
    <p:sldId id="730" r:id="rId16"/>
    <p:sldId id="727" r:id="rId17"/>
    <p:sldId id="728" r:id="rId18"/>
    <p:sldId id="729" r:id="rId19"/>
    <p:sldId id="732" r:id="rId20"/>
    <p:sldId id="733" r:id="rId21"/>
    <p:sldId id="685" r:id="rId2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3B9"/>
    <a:srgbClr val="0099FF"/>
    <a:srgbClr val="0000FF"/>
    <a:srgbClr val="4894B5"/>
    <a:srgbClr val="A9D152"/>
    <a:srgbClr val="7030A0"/>
    <a:srgbClr val="D54340"/>
    <a:srgbClr val="0000CC"/>
    <a:srgbClr val="66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995" autoAdjust="0"/>
  </p:normalViewPr>
  <p:slideViewPr>
    <p:cSldViewPr>
      <p:cViewPr varScale="1">
        <p:scale>
          <a:sx n="102" d="100"/>
          <a:sy n="102" d="100"/>
        </p:scale>
        <p:origin x="18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348"/>
    </p:cViewPr>
  </p:sorterViewPr>
  <p:notesViewPr>
    <p:cSldViewPr>
      <p:cViewPr varScale="1">
        <p:scale>
          <a:sx n="84" d="100"/>
          <a:sy n="84" d="100"/>
        </p:scale>
        <p:origin x="307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D24D-0BA5-4F82-A712-5E140A05623C}" type="datetimeFigureOut">
              <a:rPr lang="zh-TW" altLang="en-US" smtClean="0"/>
              <a:pPr/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CA31-8CF6-447F-A94E-215164144F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64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8719-CD52-4668-B3DB-9BFAA683DAE2}" type="datetimeFigureOut">
              <a:rPr lang="zh-TW" altLang="en-US" smtClean="0"/>
              <a:pPr/>
              <a:t>2019/6/18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BC9A-1091-481A-888B-D57AB1E786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23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fld id="{C44C6D4C-9397-4377-80EB-8E244A5E3451}" type="datetime1">
              <a:rPr lang="zh-TW" altLang="en-US" smtClean="0"/>
              <a:t>2019/6/18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手繪多邊形 13"/>
          <p:cNvSpPr/>
          <p:nvPr userDrawn="1"/>
        </p:nvSpPr>
        <p:spPr>
          <a:xfrm>
            <a:off x="827584" y="2014718"/>
            <a:ext cx="8316416" cy="2278378"/>
          </a:xfrm>
          <a:custGeom>
            <a:avLst/>
            <a:gdLst>
              <a:gd name="connsiteX0" fmla="*/ 0 w 8316416"/>
              <a:gd name="connsiteY0" fmla="*/ 0 h 1512168"/>
              <a:gd name="connsiteX1" fmla="*/ 8316416 w 8316416"/>
              <a:gd name="connsiteY1" fmla="*/ 0 h 1512168"/>
              <a:gd name="connsiteX2" fmla="*/ 8316416 w 8316416"/>
              <a:gd name="connsiteY2" fmla="*/ 1512168 h 1512168"/>
              <a:gd name="connsiteX3" fmla="*/ 0 w 8316416"/>
              <a:gd name="connsiteY3" fmla="*/ 1512168 h 1512168"/>
              <a:gd name="connsiteX4" fmla="*/ 0 w 8316416"/>
              <a:gd name="connsiteY4" fmla="*/ 0 h 1512168"/>
              <a:gd name="connsiteX0" fmla="*/ 0 w 8316416"/>
              <a:gd name="connsiteY0" fmla="*/ 0 h 1512168"/>
              <a:gd name="connsiteX1" fmla="*/ 8316416 w 8316416"/>
              <a:gd name="connsiteY1" fmla="*/ 0 h 1512168"/>
              <a:gd name="connsiteX2" fmla="*/ 8316416 w 8316416"/>
              <a:gd name="connsiteY2" fmla="*/ 1512168 h 1512168"/>
              <a:gd name="connsiteX3" fmla="*/ 1440160 w 8316416"/>
              <a:gd name="connsiteY3" fmla="*/ 1512168 h 1512168"/>
              <a:gd name="connsiteX4" fmla="*/ 0 w 8316416"/>
              <a:gd name="connsiteY4" fmla="*/ 0 h 1512168"/>
              <a:gd name="connsiteX0" fmla="*/ 0 w 7740352"/>
              <a:gd name="connsiteY0" fmla="*/ 0 h 1512168"/>
              <a:gd name="connsiteX1" fmla="*/ 7740352 w 7740352"/>
              <a:gd name="connsiteY1" fmla="*/ 0 h 1512168"/>
              <a:gd name="connsiteX2" fmla="*/ 7740352 w 7740352"/>
              <a:gd name="connsiteY2" fmla="*/ 1512168 h 1512168"/>
              <a:gd name="connsiteX3" fmla="*/ 864096 w 7740352"/>
              <a:gd name="connsiteY3" fmla="*/ 1512168 h 1512168"/>
              <a:gd name="connsiteX4" fmla="*/ 0 w 7740352"/>
              <a:gd name="connsiteY4" fmla="*/ 0 h 1512168"/>
              <a:gd name="connsiteX0" fmla="*/ 0 w 8172400"/>
              <a:gd name="connsiteY0" fmla="*/ 0 h 1512168"/>
              <a:gd name="connsiteX1" fmla="*/ 8172400 w 8172400"/>
              <a:gd name="connsiteY1" fmla="*/ 0 h 1512168"/>
              <a:gd name="connsiteX2" fmla="*/ 8172400 w 8172400"/>
              <a:gd name="connsiteY2" fmla="*/ 1512168 h 1512168"/>
              <a:gd name="connsiteX3" fmla="*/ 1296144 w 8172400"/>
              <a:gd name="connsiteY3" fmla="*/ 1512168 h 1512168"/>
              <a:gd name="connsiteX4" fmla="*/ 0 w 8172400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400" h="1512168">
                <a:moveTo>
                  <a:pt x="0" y="0"/>
                </a:moveTo>
                <a:lnTo>
                  <a:pt x="8172400" y="0"/>
                </a:lnTo>
                <a:lnTo>
                  <a:pt x="8172400" y="1512168"/>
                </a:lnTo>
                <a:lnTo>
                  <a:pt x="1296144" y="15121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0"/>
                </a:schemeClr>
              </a:gs>
              <a:gs pos="45000">
                <a:schemeClr val="bg1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683568" y="1988840"/>
            <a:ext cx="8424936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 userDrawn="1"/>
        </p:nvCxnSpPr>
        <p:spPr>
          <a:xfrm>
            <a:off x="2051720" y="4293096"/>
            <a:ext cx="709228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772400" cy="738664"/>
          </a:xfr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contourW="12700" prstMaterial="plastic">
              <a:bevelT w="88900"/>
              <a:extrusionClr>
                <a:schemeClr val="tx1"/>
              </a:extrusionClr>
              <a:contourClr>
                <a:schemeClr val="bg1"/>
              </a:contourClr>
            </a:sp3d>
          </a:bodyPr>
          <a:lstStyle>
            <a:lvl1pPr marL="0" algn="r" defTabSz="914400" rtl="0" eaLnBrk="1" latinLnBrk="0" hangingPunct="1">
              <a:defRPr lang="zh-TW" altLang="en-US" sz="4200" b="1" kern="1200" spc="50" dirty="0">
                <a:ln w="11430"/>
                <a:gradFill>
                  <a:gsLst>
                    <a:gs pos="0">
                      <a:srgbClr val="B00000"/>
                    </a:gs>
                    <a:gs pos="56000">
                      <a:srgbClr val="990000"/>
                    </a:gs>
                    <a:gs pos="100000">
                      <a:srgbClr val="6C0000"/>
                    </a:gs>
                  </a:gsLst>
                  <a:lin ang="18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35696" y="3501008"/>
            <a:ext cx="6400800" cy="477054"/>
          </a:xfr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contourW="6350" prstMaterial="plastic">
              <a:bevelT w="63500" h="38100"/>
              <a:contourClr>
                <a:schemeClr val="tx1"/>
              </a:contourClr>
            </a:sp3d>
          </a:bodyPr>
          <a:lstStyle>
            <a:lvl1pPr marL="0" indent="0" algn="r" defTabSz="914400" rtl="0" eaLnBrk="1" latinLnBrk="0" hangingPunct="1">
              <a:buNone/>
              <a:defRPr lang="zh-TW" altLang="en-US" sz="2500" b="1" kern="1200" dirty="0">
                <a:gradFill>
                  <a:gsLst>
                    <a:gs pos="0">
                      <a:schemeClr val="tx1"/>
                    </a:gs>
                    <a:gs pos="5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00000" scaled="0"/>
                </a:gra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只有標題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8E242AA-BC1D-4E83-86A8-3BA8C45F713A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139952" y="2852936"/>
            <a:ext cx="4608512" cy="1143000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976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畫面A(雙層標題)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357982" cy="571504"/>
          </a:xfrm>
        </p:spPr>
        <p:txBody>
          <a:bodyPr/>
          <a:lstStyle>
            <a:lvl1pPr algn="l">
              <a:defRPr lang="zh-TW" altLang="en-US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1571612"/>
            <a:ext cx="7643866" cy="4625989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b="1"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buFontTx/>
              <a:buBlip>
                <a:blip r:embed="rId4"/>
              </a:buBlip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2214546" y="857233"/>
            <a:ext cx="6357982" cy="571504"/>
          </a:xfrm>
        </p:spPr>
        <p:txBody>
          <a:bodyPr>
            <a:noAutofit/>
          </a:bodyPr>
          <a:lstStyle>
            <a:lvl1pPr>
              <a:buNone/>
              <a:defRPr sz="320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CBF7-EFA9-4DB0-9A18-4D6C003644EB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F7EE88-F458-4743-BA39-B131BE45740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72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32AD-42D2-46E6-B027-D19ADBD26FBE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48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9361-6696-4004-9D4A-5DF3C7A699A4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5E9B-95AB-43C8-B458-DA1B4E10241B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5AA5-B5F5-4236-853A-0FF3806BEB5A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FE03-753B-4705-87E6-10788BC7FE76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F267-68C2-42C8-ADB9-B60051070A2C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4AF-A820-480E-89BA-0F79C3B4B826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273-3327-41DD-9DA1-0793CA69FAD7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bg>
      <p:bgPr>
        <a:gradFill>
          <a:gsLst>
            <a:gs pos="15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/>
          <a:lstStyle>
            <a:lvl1pPr marL="266700" indent="-266700" algn="l">
              <a:buSzPct val="110000"/>
              <a:buFontTx/>
              <a:buBlip>
                <a:blip r:embed="rId2"/>
              </a:buBlip>
              <a:defRPr sz="2400" b="1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marL="622300" indent="-266700" algn="l">
              <a:buSzPct val="150000"/>
              <a:buFontTx/>
              <a:buBlip>
                <a:blip r:embed="rId3"/>
              </a:buBlip>
              <a:defRPr sz="2000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marL="1079500" indent="-355600" algn="l">
              <a:buSzPct val="180000"/>
              <a:buFontTx/>
              <a:buBlip>
                <a:blip r:embed="rId4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marL="1435100" indent="-266700" algn="l">
              <a:buSzPct val="150000"/>
              <a:buFontTx/>
              <a:buBlip>
                <a:blip r:embed="rId5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marL="1790700" indent="-177800" algn="l">
              <a:buFontTx/>
              <a:buBlip>
                <a:blip r:embed="rId6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B2FCF-CD10-49D3-8EA3-EE2BC20934F6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48"/>
          <p:cNvSpPr>
            <a:spLocks noGrp="1"/>
          </p:cNvSpPr>
          <p:nvPr>
            <p:ph type="body" sz="quarter" idx="13"/>
          </p:nvPr>
        </p:nvSpPr>
        <p:spPr>
          <a:xfrm>
            <a:off x="467544" y="620511"/>
            <a:ext cx="597535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45C6-B242-4A81-9D1B-E8A39CCD3922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32A8-C386-459D-9353-8BDDDAAEFF9C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28B-1AC0-4977-BC69-7A32179AB323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ED33-60D2-4868-BC22-00BA5B358258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兩項物件">
    <p:bg>
      <p:bgPr>
        <a:gradFill>
          <a:gsLst>
            <a:gs pos="15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414-C931-4D98-AB9E-E07DC5CF7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186808" cy="4680520"/>
          </a:xfrm>
        </p:spPr>
        <p:txBody>
          <a:bodyPr/>
          <a:lstStyle>
            <a:lvl1pPr algn="l">
              <a:defRPr lang="zh-TW" alt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algn="l">
              <a:defRPr lang="zh-TW" alt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just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2"/>
              </a:buBlip>
            </a:pPr>
            <a:r>
              <a:rPr lang="zh-TW" altLang="en-US" dirty="0" smtClean="0"/>
              <a:t>按一下以編輯母片文字樣式</a:t>
            </a:r>
          </a:p>
          <a:p>
            <a:pPr marL="622300" lvl="1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zh-TW" altLang="en-US" dirty="0" smtClean="0"/>
              <a:t>第二層</a:t>
            </a:r>
          </a:p>
          <a:p>
            <a:pPr marL="1079500" lvl="2" indent="-355600" algn="just" defTabSz="914400" rtl="0" eaLnBrk="1" latinLnBrk="0" hangingPunct="1">
              <a:spcBef>
                <a:spcPct val="20000"/>
              </a:spcBef>
              <a:buSzPct val="180000"/>
              <a:buFontTx/>
              <a:buBlip>
                <a:blip r:embed="rId4"/>
              </a:buBlip>
            </a:pPr>
            <a:r>
              <a:rPr lang="zh-TW" altLang="en-US" dirty="0" smtClean="0"/>
              <a:t>第三層</a:t>
            </a:r>
          </a:p>
          <a:p>
            <a:pPr marL="1435100" lvl="3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r>
              <a:rPr lang="zh-TW" altLang="en-US" dirty="0" smtClean="0"/>
              <a:t>第四層</a:t>
            </a:r>
          </a:p>
          <a:p>
            <a:pPr marL="1790700" lvl="4" indent="-177800" algn="just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624" y="1196752"/>
            <a:ext cx="4176464" cy="4525963"/>
          </a:xfrm>
        </p:spPr>
        <p:txBody>
          <a:bodyPr/>
          <a:lstStyle>
            <a:lvl1pPr algn="l">
              <a:defRPr lang="zh-TW" alt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algn="l">
              <a:defRPr lang="zh-TW" alt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just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2"/>
              </a:buBlip>
            </a:pPr>
            <a:r>
              <a:rPr lang="zh-TW" altLang="en-US" dirty="0" smtClean="0"/>
              <a:t>按一下以編輯母片文字樣式</a:t>
            </a:r>
          </a:p>
          <a:p>
            <a:pPr marL="622300" lvl="1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zh-TW" altLang="en-US" dirty="0" smtClean="0"/>
              <a:t>第二層</a:t>
            </a:r>
          </a:p>
          <a:p>
            <a:pPr marL="1079500" lvl="2" indent="-355600" algn="just" defTabSz="914400" rtl="0" eaLnBrk="1" latinLnBrk="0" hangingPunct="1">
              <a:spcBef>
                <a:spcPct val="20000"/>
              </a:spcBef>
              <a:buSzPct val="180000"/>
              <a:buFontTx/>
              <a:buBlip>
                <a:blip r:embed="rId4"/>
              </a:buBlip>
            </a:pPr>
            <a:r>
              <a:rPr lang="zh-TW" altLang="en-US" dirty="0" smtClean="0"/>
              <a:t>第三層</a:t>
            </a:r>
          </a:p>
          <a:p>
            <a:pPr marL="1435100" lvl="3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r>
              <a:rPr lang="zh-TW" altLang="en-US" dirty="0" smtClean="0"/>
              <a:t>第四層</a:t>
            </a:r>
          </a:p>
          <a:p>
            <a:pPr marL="1790700" lvl="4" indent="-177800" algn="just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5747C04-4FED-4E7F-AE16-B1E22EF17D3B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3"/>
          </p:nvPr>
        </p:nvSpPr>
        <p:spPr>
          <a:xfrm>
            <a:off x="468000" y="622156"/>
            <a:ext cx="597600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文字右圖形">
    <p:bg>
      <p:bgPr>
        <a:gradFill>
          <a:gsLst>
            <a:gs pos="15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391092D-54C5-457E-8D7D-9E792255A491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414-C931-4D98-AB9E-E07DC5CF735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3"/>
          </p:nvPr>
        </p:nvSpPr>
        <p:spPr>
          <a:xfrm>
            <a:off x="468000" y="622156"/>
            <a:ext cx="597600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4608512" cy="4680520"/>
          </a:xfrm>
        </p:spPr>
        <p:txBody>
          <a:bodyPr/>
          <a:lstStyle>
            <a:lvl1pPr marL="266700" indent="-266700" algn="l">
              <a:buSzPct val="110000"/>
              <a:buFontTx/>
              <a:buBlip>
                <a:blip r:embed="rId2"/>
              </a:buBlip>
              <a:defRPr sz="2000" b="1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marL="622300" indent="-266700" algn="l">
              <a:buSzPct val="150000"/>
              <a:buFontTx/>
              <a:buBlip>
                <a:blip r:embed="rId3"/>
              </a:buBlip>
              <a:defRPr sz="1800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marL="1079500" indent="-355600" algn="l">
              <a:buSzPct val="180000"/>
              <a:buFontTx/>
              <a:buBlip>
                <a:blip r:embed="rId4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marL="1435100" indent="-266700" algn="l">
              <a:buSzPct val="150000"/>
              <a:buFontTx/>
              <a:buBlip>
                <a:blip r:embed="rId5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marL="1790700" indent="-177800" algn="l">
              <a:buFontTx/>
              <a:buBlip>
                <a:blip r:embed="rId6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bg>
      <p:bgPr>
        <a:gradFill>
          <a:gsLst>
            <a:gs pos="16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36244" y="6433391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861414-C931-4D98-AB9E-E07DC5CF735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6D3462D-3CD8-4123-A295-69E90CA6ACF7}" type="datetime1">
              <a:rPr lang="zh-TW" altLang="en-US" smtClean="0"/>
              <a:t>2019/6/18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467544" y="8164"/>
            <a:ext cx="7768700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4" name="文字版面配置區 48"/>
          <p:cNvSpPr>
            <a:spLocks noGrp="1"/>
          </p:cNvSpPr>
          <p:nvPr>
            <p:ph type="body" sz="quarter" idx="13"/>
          </p:nvPr>
        </p:nvSpPr>
        <p:spPr>
          <a:xfrm>
            <a:off x="467544" y="620511"/>
            <a:ext cx="597535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 userDrawn="1"/>
        </p:nvSpPr>
        <p:spPr>
          <a:xfrm>
            <a:off x="8214366" y="6372782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020" y="-13394"/>
            <a:ext cx="8229600" cy="63408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45BB19F-471E-4916-BA43-FA8B0935FF23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260736" y="6373164"/>
            <a:ext cx="499540" cy="365125"/>
          </a:xfrm>
        </p:spPr>
        <p:txBody>
          <a:bodyPr/>
          <a:lstStyle/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47412" y="1484784"/>
            <a:ext cx="7633345" cy="576064"/>
          </a:xfrm>
        </p:spPr>
        <p:txBody>
          <a:bodyPr/>
          <a:lstStyle>
            <a:lvl1pPr algn="ctr">
              <a:buFontTx/>
              <a:buNone/>
              <a:defRPr sz="3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1616075" indent="0" algn="l">
              <a:buFontTx/>
              <a:buNone/>
              <a:defRPr sz="3000">
                <a:solidFill>
                  <a:schemeClr val="bg1"/>
                </a:solidFill>
              </a:defRPr>
            </a:lvl2pPr>
            <a:lvl3pPr marL="2244725" indent="0" algn="l">
              <a:buFontTx/>
              <a:buNone/>
              <a:defRPr sz="2600">
                <a:solidFill>
                  <a:schemeClr val="bg1"/>
                </a:solidFill>
              </a:defRPr>
            </a:lvl3pPr>
            <a:lvl4pPr marL="2873375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3405188" indent="0" algn="l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1147026" y="2242748"/>
            <a:ext cx="6840538" cy="316865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800"/>
              </a:spcAft>
              <a:buNone/>
              <a:defRPr lang="zh-TW" altLang="en-US" sz="32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橢圓 54"/>
          <p:cNvSpPr/>
          <p:nvPr userDrawn="1"/>
        </p:nvSpPr>
        <p:spPr>
          <a:xfrm>
            <a:off x="8188728" y="6348672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標題 1"/>
          <p:cNvSpPr>
            <a:spLocks noGrp="1"/>
          </p:cNvSpPr>
          <p:nvPr>
            <p:ph type="title"/>
          </p:nvPr>
        </p:nvSpPr>
        <p:spPr>
          <a:xfrm>
            <a:off x="467544" y="8164"/>
            <a:ext cx="7768700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8" name="日期版面配置區 57"/>
          <p:cNvSpPr>
            <a:spLocks noGrp="1"/>
          </p:cNvSpPr>
          <p:nvPr>
            <p:ph type="dt" sz="half" idx="14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3960CF5-7005-499E-8E69-909FFD3B2542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5"/>
          </p:nvPr>
        </p:nvSpPr>
        <p:spPr>
          <a:xfrm>
            <a:off x="8217736" y="6348186"/>
            <a:ext cx="514400" cy="365125"/>
          </a:xfrm>
        </p:spPr>
        <p:txBody>
          <a:bodyPr/>
          <a:lstStyle>
            <a:lvl1pPr algn="ctr">
              <a:defRPr/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0" name="頁尾版面配置區 5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空白">
    <p:bg>
      <p:bgPr>
        <a:gradFill>
          <a:gsLst>
            <a:gs pos="15000">
              <a:schemeClr val="bg1"/>
            </a:gs>
            <a:gs pos="0">
              <a:srgbClr val="8B9BAF"/>
            </a:gs>
            <a:gs pos="100000">
              <a:schemeClr val="tx2">
                <a:lumMod val="75000"/>
              </a:schemeClr>
            </a:gs>
            <a:gs pos="46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橢圓 54"/>
          <p:cNvSpPr/>
          <p:nvPr userDrawn="1"/>
        </p:nvSpPr>
        <p:spPr>
          <a:xfrm>
            <a:off x="8188728" y="6348672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標題 1"/>
          <p:cNvSpPr>
            <a:spLocks noGrp="1"/>
          </p:cNvSpPr>
          <p:nvPr>
            <p:ph type="title"/>
          </p:nvPr>
        </p:nvSpPr>
        <p:spPr>
          <a:xfrm>
            <a:off x="467544" y="8164"/>
            <a:ext cx="7768700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8" name="日期版面配置區 57"/>
          <p:cNvSpPr>
            <a:spLocks noGrp="1"/>
          </p:cNvSpPr>
          <p:nvPr>
            <p:ph type="dt" sz="half" idx="14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BCBF866-56DD-44CF-857D-8CB19124FEF6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5"/>
          </p:nvPr>
        </p:nvSpPr>
        <p:spPr>
          <a:xfrm>
            <a:off x="8217736" y="6348186"/>
            <a:ext cx="514400" cy="365125"/>
          </a:xfrm>
        </p:spPr>
        <p:txBody>
          <a:bodyPr/>
          <a:lstStyle>
            <a:lvl1pPr algn="ctr">
              <a:defRPr/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0" name="頁尾版面配置區 5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17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bg>
      <p:bgPr>
        <a:gradFill>
          <a:gsLst>
            <a:gs pos="0">
              <a:srgbClr val="8B9BAF"/>
            </a:gs>
            <a:gs pos="5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8E242AA-BC1D-4E83-86A8-3BA8C45F713A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139952" y="2852936"/>
            <a:ext cx="4608512" cy="1143000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內文圖片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2020" y="-8165"/>
            <a:ext cx="9180000" cy="6918061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188-D472-441F-A81A-9856AD4467C2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09720" y="6429826"/>
            <a:ext cx="49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55" r:id="rId5"/>
    <p:sldLayoutId id="2147483676" r:id="rId6"/>
    <p:sldLayoutId id="2147483656" r:id="rId7"/>
    <p:sldLayoutId id="2147483692" r:id="rId8"/>
    <p:sldLayoutId id="2147483654" r:id="rId9"/>
    <p:sldLayoutId id="2147483693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內文圖片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57148"/>
            <a:ext cx="9152535" cy="694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1287-EE20-4BA7-A16C-25CAFD4AAE4A}" type="datetime1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69528" y="6372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230705"/>
            <a:ext cx="8852520" cy="830997"/>
          </a:xfrm>
        </p:spPr>
        <p:txBody>
          <a:bodyPr/>
          <a:lstStyle/>
          <a:p>
            <a:r>
              <a:rPr lang="en-US" altLang="zh-TW" sz="2400" dirty="0">
                <a:effectLst/>
              </a:rPr>
              <a:t>Relationship between the Track and Structural Evolution of Hurricane Sandy (2012) Using a Regional Ensemble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35696" y="4020277"/>
            <a:ext cx="6400800" cy="695575"/>
          </a:xfrm>
        </p:spPr>
        <p:txBody>
          <a:bodyPr/>
          <a:lstStyle/>
          <a:p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方偉庭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2019.06.18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2635696" y="3140968"/>
            <a:ext cx="640080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morning" dir="t"/>
            </a:scene3d>
            <a:sp3d contourW="6350" prstMaterial="plastic">
              <a:bevelT w="63500" h="38100"/>
              <a:contourClr>
                <a:schemeClr val="tx1"/>
              </a:contourClr>
            </a:sp3d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500" b="1" kern="1200" dirty="0">
                <a:gradFill>
                  <a:gsLst>
                    <a:gs pos="0">
                      <a:schemeClr val="tx1"/>
                    </a:gs>
                    <a:gs pos="5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00000" scaled="0"/>
                </a:gra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Alex M. </a:t>
            </a:r>
            <a:r>
              <a:rPr lang="en-US" altLang="zh-TW" sz="1600" dirty="0" err="1" smtClean="0"/>
              <a:t>Kowaleski</a:t>
            </a:r>
            <a:r>
              <a:rPr lang="en-US" altLang="zh-TW" sz="1600" dirty="0" smtClean="0"/>
              <a:t> and </a:t>
            </a:r>
            <a:r>
              <a:rPr lang="en-US" altLang="zh-TW" sz="1600" dirty="0"/>
              <a:t>Jenni L. Evans</a:t>
            </a:r>
            <a:endParaRPr 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65067" y="1091932"/>
            <a:ext cx="2413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Paper review</a:t>
            </a:r>
          </a:p>
          <a:p>
            <a:pPr algn="ctr"/>
            <a:r>
              <a:rPr lang="en-US" altLang="zh-TW" sz="2400" dirty="0" smtClean="0"/>
              <a:t>mainly refer to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504" y="5085184"/>
            <a:ext cx="8928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Other references: </a:t>
            </a:r>
          </a:p>
          <a:p>
            <a:pPr marL="354013" indent="-354013"/>
            <a:r>
              <a:rPr lang="en-US" altLang="zh-TW" sz="1400" dirty="0"/>
              <a:t>Blake, E. S., T. B. </a:t>
            </a:r>
            <a:r>
              <a:rPr lang="en-US" altLang="zh-TW" sz="1400" dirty="0" err="1"/>
              <a:t>Kimberlain</a:t>
            </a:r>
            <a:r>
              <a:rPr lang="en-US" altLang="zh-TW" sz="1400" dirty="0"/>
              <a:t>, R. J. Berg, J. P. </a:t>
            </a:r>
            <a:r>
              <a:rPr lang="en-US" altLang="zh-TW" sz="1400" dirty="0" err="1"/>
              <a:t>Cangialosi</a:t>
            </a:r>
            <a:r>
              <a:rPr lang="en-US" altLang="zh-TW" sz="1400" dirty="0"/>
              <a:t>, and J. L. </a:t>
            </a:r>
            <a:r>
              <a:rPr lang="en-US" altLang="zh-TW" sz="1400" dirty="0" err="1"/>
              <a:t>Beven</a:t>
            </a:r>
            <a:r>
              <a:rPr lang="en-US" altLang="zh-TW" sz="1400" dirty="0"/>
              <a:t> II, 2013: Tropical Cyclone Report Hurricane Sandy (22–29 October 2012). Tech. Rep. AL182012, National Hurricane Center, 157 pp.</a:t>
            </a:r>
            <a:endParaRPr lang="en-US" altLang="zh-TW" sz="1400" dirty="0" smtClean="0"/>
          </a:p>
          <a:p>
            <a:pPr marL="354013" indent="-354013"/>
            <a:r>
              <a:rPr lang="en-US" altLang="zh-TW" sz="1400" dirty="0"/>
              <a:t>Evans, J. L., and R. E. Hart, 2003: Objective indicators of the life cycle evolution of extratropical transition for Atlantic tropical cyclones. </a:t>
            </a:r>
            <a:r>
              <a:rPr lang="en-US" altLang="zh-TW" sz="1400" i="1" dirty="0"/>
              <a:t>Mon. </a:t>
            </a:r>
            <a:r>
              <a:rPr lang="en-US" altLang="zh-TW" sz="1400" i="1" dirty="0" err="1"/>
              <a:t>Wea</a:t>
            </a:r>
            <a:r>
              <a:rPr lang="en-US" altLang="zh-TW" sz="1400" i="1" dirty="0"/>
              <a:t>. Rev.,</a:t>
            </a:r>
            <a:r>
              <a:rPr lang="en-US" altLang="zh-TW" sz="1400" dirty="0"/>
              <a:t> </a:t>
            </a:r>
            <a:r>
              <a:rPr lang="en-US" altLang="zh-TW" sz="1400" b="1" dirty="0"/>
              <a:t>131</a:t>
            </a:r>
            <a:r>
              <a:rPr lang="en-US" altLang="zh-TW" sz="1400" dirty="0"/>
              <a:t>, 909–925</a:t>
            </a:r>
            <a:r>
              <a:rPr lang="en-US" altLang="zh-TW" sz="1400" dirty="0" smtClean="0"/>
              <a:t>.</a:t>
            </a:r>
          </a:p>
          <a:p>
            <a:pPr marL="354013" indent="-354013"/>
            <a:r>
              <a:rPr lang="en-US" altLang="zh-TW" sz="1400" dirty="0" smtClean="0"/>
              <a:t>Hart</a:t>
            </a:r>
            <a:r>
              <a:rPr lang="en-US" altLang="zh-TW" sz="1400" dirty="0"/>
              <a:t>, R. E., 2003: A cyclone phase space derived from thermal wind and thermal asymmetry. </a:t>
            </a:r>
            <a:r>
              <a:rPr lang="en-US" altLang="zh-TW" sz="1400" i="1" dirty="0"/>
              <a:t>Mon. </a:t>
            </a:r>
            <a:r>
              <a:rPr lang="en-US" altLang="zh-TW" sz="1400" i="1" dirty="0" err="1"/>
              <a:t>Wea</a:t>
            </a:r>
            <a:r>
              <a:rPr lang="en-US" altLang="zh-TW" sz="1400" i="1" dirty="0"/>
              <a:t>. Rev.,</a:t>
            </a:r>
            <a:r>
              <a:rPr lang="en-US" altLang="zh-TW" sz="1400" dirty="0"/>
              <a:t> </a:t>
            </a:r>
            <a:r>
              <a:rPr lang="en-US" altLang="zh-TW" sz="1400" b="1" dirty="0"/>
              <a:t>131</a:t>
            </a:r>
            <a:r>
              <a:rPr lang="en-US" altLang="zh-TW" sz="1400" dirty="0"/>
              <a:t>, </a:t>
            </a:r>
            <a:r>
              <a:rPr lang="en-US" altLang="zh-TW" sz="1400" dirty="0" smtClean="0"/>
              <a:t>585–616</a:t>
            </a:r>
          </a:p>
        </p:txBody>
      </p:sp>
    </p:spTree>
    <p:extLst>
      <p:ext uri="{BB962C8B-B14F-4D97-AF65-F5344CB8AC3E}">
        <p14:creationId xmlns:p14="http://schemas.microsoft.com/office/powerpoint/2010/main" val="27095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15616" y="285750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US" altLang="zh-TW" b="0" i="1" dirty="0">
                <a:effectLst/>
              </a:rPr>
              <a:t>Timing of Sandy–trough interaction and extratropical transition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3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TW" dirty="0"/>
              <a:t>Eddy momentum flux convergence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7544" y="623280"/>
            <a:ext cx="7488832" cy="461665"/>
          </a:xfrm>
        </p:spPr>
        <p:txBody>
          <a:bodyPr/>
          <a:lstStyle/>
          <a:p>
            <a:r>
              <a:rPr lang="fr-FR" altLang="zh-TW" dirty="0" smtClean="0"/>
              <a:t>EMFC (</a:t>
            </a:r>
            <a:r>
              <a:rPr lang="en-US" altLang="zh-TW" dirty="0" smtClean="0">
                <a:effectLst/>
              </a:rPr>
              <a:t>200–300-hPa)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1257"/>
            <a:ext cx="7272808" cy="530163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1201757" y="5143059"/>
            <a:ext cx="59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159639" y="5143059"/>
            <a:ext cx="0" cy="102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515030" y="5143059"/>
            <a:ext cx="0" cy="102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835696" y="5143059"/>
            <a:ext cx="0" cy="102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15030" y="6488668"/>
            <a:ext cx="439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more eastward clusters show a later increase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2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8568496" cy="619200"/>
          </a:xfrm>
        </p:spPr>
        <p:txBody>
          <a:bodyPr>
            <a:normAutofit/>
          </a:bodyPr>
          <a:lstStyle/>
          <a:p>
            <a:pPr algn="r"/>
            <a:r>
              <a:rPr lang="en-US" altLang="zh-TW" sz="2400" dirty="0" smtClean="0"/>
              <a:t>Storm–trough </a:t>
            </a:r>
            <a:r>
              <a:rPr lang="en-US" altLang="zh-TW" sz="2400" dirty="0"/>
              <a:t>interaction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" y="89840"/>
            <a:ext cx="5089578" cy="6678319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 rot="3120172">
            <a:off x="-321201" y="2968263"/>
            <a:ext cx="5904656" cy="921473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19402" y="1314634"/>
            <a:ext cx="3912092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rgbClr val="000000"/>
                </a:solidFill>
              </a:rPr>
              <a:t>850-hPa equivalent potential temperature </a:t>
            </a:r>
            <a:endParaRPr lang="en-US" altLang="zh-TW" sz="1600" dirty="0" smtClean="0">
              <a:solidFill>
                <a:srgbClr val="000000"/>
              </a:solidFill>
            </a:endParaRPr>
          </a:p>
          <a:p>
            <a:r>
              <a:rPr lang="en-US" altLang="zh-TW" sz="1600" dirty="0" smtClean="0">
                <a:solidFill>
                  <a:srgbClr val="000000"/>
                </a:solidFill>
              </a:rPr>
              <a:t>(</a:t>
            </a:r>
            <a:r>
              <a:rPr lang="en-US" altLang="zh-TW" sz="1600" dirty="0">
                <a:solidFill>
                  <a:srgbClr val="000000"/>
                </a:solidFill>
              </a:rPr>
              <a:t>K; shaded and thin black contours every 4 </a:t>
            </a:r>
            <a:r>
              <a:rPr lang="en-US" altLang="zh-TW" sz="1600" dirty="0" smtClean="0">
                <a:solidFill>
                  <a:srgbClr val="000000"/>
                </a:solidFill>
              </a:rPr>
              <a:t>K)</a:t>
            </a:r>
          </a:p>
          <a:p>
            <a:r>
              <a:rPr lang="en-US" altLang="zh-TW" sz="1600" b="1" dirty="0" smtClean="0">
                <a:solidFill>
                  <a:srgbClr val="000000"/>
                </a:solidFill>
              </a:rPr>
              <a:t>500-hPa </a:t>
            </a:r>
            <a:r>
              <a:rPr lang="en-US" altLang="zh-TW" sz="1600" b="1" dirty="0">
                <a:solidFill>
                  <a:srgbClr val="000000"/>
                </a:solidFill>
              </a:rPr>
              <a:t>geopotential height </a:t>
            </a:r>
            <a:endParaRPr lang="en-US" altLang="zh-TW" sz="1600" b="1" dirty="0" smtClean="0">
              <a:solidFill>
                <a:srgbClr val="000000"/>
              </a:solidFill>
            </a:endParaRPr>
          </a:p>
          <a:p>
            <a:r>
              <a:rPr lang="en-US" altLang="zh-TW" sz="1600" b="1" dirty="0" smtClean="0">
                <a:solidFill>
                  <a:srgbClr val="000000"/>
                </a:solidFill>
              </a:rPr>
              <a:t>(</a:t>
            </a:r>
            <a:r>
              <a:rPr lang="en-US" altLang="zh-TW" sz="1600" b="1" dirty="0">
                <a:solidFill>
                  <a:srgbClr val="000000"/>
                </a:solidFill>
              </a:rPr>
              <a:t>thick black contours at 5440 and 5560 m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>700-hPa </a:t>
            </a:r>
            <a:r>
              <a:rPr lang="en-US" altLang="zh-TW" sz="1600" dirty="0">
                <a:solidFill>
                  <a:schemeClr val="bg1"/>
                </a:solidFill>
              </a:rPr>
              <a:t>frontogenesis 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>(</a:t>
            </a:r>
            <a:r>
              <a:rPr lang="en-US" altLang="zh-TW" sz="1600" dirty="0">
                <a:solidFill>
                  <a:schemeClr val="bg1"/>
                </a:solidFill>
              </a:rPr>
              <a:t>white contours at 1 and 2 K m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× 10</a:t>
            </a:r>
            <a:r>
              <a:rPr lang="en-US" altLang="zh-TW" sz="1600" baseline="30000" dirty="0">
                <a:solidFill>
                  <a:schemeClr val="bg1"/>
                </a:solidFill>
              </a:rPr>
              <a:t>7</a:t>
            </a:r>
            <a:r>
              <a:rPr lang="en-US" altLang="zh-TW" sz="1600" dirty="0">
                <a:solidFill>
                  <a:schemeClr val="bg1"/>
                </a:solidFill>
              </a:rPr>
              <a:t>)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8" b="9812"/>
          <a:stretch/>
        </p:blipFill>
        <p:spPr>
          <a:xfrm>
            <a:off x="5724160" y="3271361"/>
            <a:ext cx="3078026" cy="30255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24128" y="620511"/>
            <a:ext cx="3323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earlier warm seclusion formation and ET completion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724128" y="6244378"/>
            <a:ext cx="2585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difference between 0–50 and 200–400 </a:t>
            </a:r>
            <a:r>
              <a:rPr lang="en-US" altLang="zh-TW" sz="1600" dirty="0" smtClean="0"/>
              <a:t>km at 850 </a:t>
            </a:r>
            <a:r>
              <a:rPr lang="en-US" altLang="zh-TW" sz="1600" dirty="0" err="1" smtClean="0"/>
              <a:t>hPa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846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" y="89839"/>
            <a:ext cx="5082223" cy="667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8568496" cy="619200"/>
          </a:xfrm>
        </p:spPr>
        <p:txBody>
          <a:bodyPr>
            <a:normAutofit/>
          </a:bodyPr>
          <a:lstStyle/>
          <a:p>
            <a:pPr algn="r"/>
            <a:r>
              <a:rPr lang="en-US" altLang="zh-TW" sz="2400" dirty="0" smtClean="0"/>
              <a:t>Storm–trough </a:t>
            </a:r>
            <a:r>
              <a:rPr lang="en-US" altLang="zh-TW" sz="2400" dirty="0"/>
              <a:t>interaction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3120172">
            <a:off x="-321201" y="2968263"/>
            <a:ext cx="5904656" cy="921473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125076" y="760636"/>
            <a:ext cx="4006418" cy="18774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Potential </a:t>
            </a:r>
            <a:r>
              <a:rPr lang="en-US" altLang="zh-TW" sz="1600" dirty="0"/>
              <a:t>vorticity on the 325-K </a:t>
            </a:r>
            <a:r>
              <a:rPr lang="en-US" altLang="zh-TW" sz="1600" dirty="0" err="1"/>
              <a:t>isentrope</a:t>
            </a:r>
            <a:r>
              <a:rPr lang="en-US" altLang="zh-TW" sz="1600" dirty="0"/>
              <a:t> (PVU; shaded and thin black contour at 2 </a:t>
            </a:r>
            <a:r>
              <a:rPr lang="en-US" altLang="zh-TW" sz="1600" dirty="0" smtClean="0"/>
              <a:t>PVU)</a:t>
            </a:r>
          </a:p>
          <a:p>
            <a:r>
              <a:rPr lang="en-US" altLang="zh-TW" sz="1600" b="1" dirty="0" smtClean="0"/>
              <a:t>900-hPa </a:t>
            </a:r>
            <a:r>
              <a:rPr lang="en-US" altLang="zh-TW" sz="1600" b="1" dirty="0"/>
              <a:t>potential </a:t>
            </a:r>
            <a:r>
              <a:rPr lang="en-US" altLang="zh-TW" sz="1600" b="1" dirty="0" smtClean="0"/>
              <a:t>vorticity</a:t>
            </a:r>
          </a:p>
          <a:p>
            <a:r>
              <a:rPr lang="en-US" altLang="zh-TW" sz="1600" b="1" dirty="0" smtClean="0"/>
              <a:t>(thick </a:t>
            </a:r>
            <a:r>
              <a:rPr lang="en-US" altLang="zh-TW" sz="1600" b="1" dirty="0"/>
              <a:t>black contours at 2 and 4 PVU), and </a:t>
            </a:r>
            <a:r>
              <a:rPr lang="en-US" altLang="zh-TW" sz="1600" dirty="0">
                <a:solidFill>
                  <a:schemeClr val="bg1"/>
                </a:solidFill>
              </a:rPr>
              <a:t>250-hPa wind </a:t>
            </a:r>
            <a:r>
              <a:rPr lang="en-US" altLang="zh-TW" sz="1600" dirty="0" smtClean="0">
                <a:solidFill>
                  <a:schemeClr val="bg1"/>
                </a:solidFill>
              </a:rPr>
              <a:t>speed</a:t>
            </a: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>(white </a:t>
            </a:r>
            <a:r>
              <a:rPr lang="en-US" altLang="zh-TW" sz="1600" dirty="0">
                <a:solidFill>
                  <a:schemeClr val="bg1"/>
                </a:solidFill>
              </a:rPr>
              <a:t>contours every 10 m 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between 25 and 55 m 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) 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224" y="2686427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1 PVU = 10</a:t>
            </a:r>
            <a:r>
              <a:rPr lang="en-US" altLang="zh-TW" baseline="30000" dirty="0">
                <a:solidFill>
                  <a:srgbClr val="000000"/>
                </a:solidFill>
              </a:rPr>
              <a:t>−6</a:t>
            </a:r>
            <a:r>
              <a:rPr lang="en-US" altLang="zh-TW" dirty="0">
                <a:solidFill>
                  <a:srgbClr val="000000"/>
                </a:solidFill>
              </a:rPr>
              <a:t> K kg</a:t>
            </a:r>
            <a:r>
              <a:rPr lang="en-US" altLang="zh-TW" baseline="30000" dirty="0">
                <a:solidFill>
                  <a:srgbClr val="000000"/>
                </a:solidFill>
              </a:rPr>
              <a:t>−1</a:t>
            </a:r>
            <a:r>
              <a:rPr lang="en-US" altLang="zh-TW" dirty="0">
                <a:solidFill>
                  <a:srgbClr val="000000"/>
                </a:solidFill>
              </a:rPr>
              <a:t> m</a:t>
            </a:r>
            <a:r>
              <a:rPr lang="en-US" altLang="zh-TW" baseline="30000" dirty="0">
                <a:solidFill>
                  <a:srgbClr val="000000"/>
                </a:solidFill>
              </a:rPr>
              <a:t>2</a:t>
            </a:r>
            <a:r>
              <a:rPr lang="en-US" altLang="zh-TW" dirty="0">
                <a:solidFill>
                  <a:srgbClr val="000000"/>
                </a:solidFill>
              </a:rPr>
              <a:t> s</a:t>
            </a:r>
            <a:r>
              <a:rPr lang="en-US" altLang="zh-TW" baseline="30000" dirty="0">
                <a:solidFill>
                  <a:srgbClr val="000000"/>
                </a:solidFill>
              </a:rPr>
              <a:t>−1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1" b="10977"/>
          <a:stretch/>
        </p:blipFill>
        <p:spPr>
          <a:xfrm>
            <a:off x="5721965" y="3140968"/>
            <a:ext cx="2843809" cy="29523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721315" y="6178505"/>
            <a:ext cx="2197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900-hPa potential vorticity 0–50 km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137178" y="2686427"/>
            <a:ext cx="618398" cy="454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1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15616" y="285750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US" altLang="zh-TW" b="0" i="1" dirty="0">
                <a:effectLst/>
              </a:rPr>
              <a:t>Landfall-relative differences in extratropical transition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8568496" cy="619200"/>
          </a:xfrm>
        </p:spPr>
        <p:txBody>
          <a:bodyPr>
            <a:normAutofit/>
          </a:bodyPr>
          <a:lstStyle/>
          <a:p>
            <a:pPr algn="r"/>
            <a:r>
              <a:rPr lang="en-US" altLang="zh-TW" sz="2400" dirty="0" smtClean="0"/>
              <a:t>Storm–trough </a:t>
            </a:r>
            <a:r>
              <a:rPr lang="en-US" altLang="zh-TW" sz="2400" dirty="0"/>
              <a:t>interaction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" y="89840"/>
            <a:ext cx="5102187" cy="667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7082" y="1273673"/>
            <a:ext cx="3839414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rgbClr val="000000"/>
                </a:solidFill>
              </a:rPr>
              <a:t>850-hPa equivalent potential temperature </a:t>
            </a:r>
            <a:endParaRPr lang="en-US" altLang="zh-TW" sz="1600" dirty="0" smtClean="0">
              <a:solidFill>
                <a:srgbClr val="000000"/>
              </a:solidFill>
            </a:endParaRPr>
          </a:p>
          <a:p>
            <a:r>
              <a:rPr lang="en-US" altLang="zh-TW" sz="1600" dirty="0" smtClean="0">
                <a:solidFill>
                  <a:srgbClr val="000000"/>
                </a:solidFill>
              </a:rPr>
              <a:t>(</a:t>
            </a:r>
            <a:r>
              <a:rPr lang="en-US" altLang="zh-TW" sz="1600" dirty="0">
                <a:solidFill>
                  <a:srgbClr val="000000"/>
                </a:solidFill>
              </a:rPr>
              <a:t>K; shaded and thin black contours every 4 </a:t>
            </a:r>
            <a:r>
              <a:rPr lang="en-US" altLang="zh-TW" sz="1600" dirty="0" smtClean="0">
                <a:solidFill>
                  <a:srgbClr val="000000"/>
                </a:solidFill>
              </a:rPr>
              <a:t>K)</a:t>
            </a:r>
          </a:p>
          <a:p>
            <a:r>
              <a:rPr lang="en-US" altLang="zh-TW" sz="1600" b="1" dirty="0" smtClean="0">
                <a:solidFill>
                  <a:srgbClr val="000000"/>
                </a:solidFill>
              </a:rPr>
              <a:t>500-hPa </a:t>
            </a:r>
            <a:r>
              <a:rPr lang="en-US" altLang="zh-TW" sz="1600" b="1" dirty="0">
                <a:solidFill>
                  <a:srgbClr val="000000"/>
                </a:solidFill>
              </a:rPr>
              <a:t>geopotential height </a:t>
            </a:r>
            <a:endParaRPr lang="en-US" altLang="zh-TW" sz="1600" b="1" dirty="0" smtClean="0">
              <a:solidFill>
                <a:srgbClr val="000000"/>
              </a:solidFill>
            </a:endParaRPr>
          </a:p>
          <a:p>
            <a:r>
              <a:rPr lang="en-US" altLang="zh-TW" sz="1600" b="1" dirty="0" smtClean="0">
                <a:solidFill>
                  <a:srgbClr val="000000"/>
                </a:solidFill>
              </a:rPr>
              <a:t>(</a:t>
            </a:r>
            <a:r>
              <a:rPr lang="en-US" altLang="zh-TW" sz="1600" b="1" dirty="0">
                <a:solidFill>
                  <a:srgbClr val="000000"/>
                </a:solidFill>
              </a:rPr>
              <a:t>thick black contours at 5440 and 5560 m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>700-hPa </a:t>
            </a:r>
            <a:r>
              <a:rPr lang="en-US" altLang="zh-TW" sz="1600" dirty="0">
                <a:solidFill>
                  <a:schemeClr val="bg1"/>
                </a:solidFill>
              </a:rPr>
              <a:t>frontogenesis 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>(</a:t>
            </a:r>
            <a:r>
              <a:rPr lang="en-US" altLang="zh-TW" sz="1600" dirty="0">
                <a:solidFill>
                  <a:schemeClr val="bg1"/>
                </a:solidFill>
              </a:rPr>
              <a:t>white contours at 1 and 2 K m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× 10</a:t>
            </a:r>
            <a:r>
              <a:rPr lang="en-US" altLang="zh-TW" sz="1600" baseline="30000" dirty="0">
                <a:solidFill>
                  <a:schemeClr val="bg1"/>
                </a:solidFill>
              </a:rPr>
              <a:t>7</a:t>
            </a:r>
            <a:r>
              <a:rPr lang="en-US" altLang="zh-TW" sz="1600" dirty="0">
                <a:solidFill>
                  <a:schemeClr val="bg1"/>
                </a:solidFill>
              </a:rPr>
              <a:t>)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7" b="54593"/>
          <a:stretch/>
        </p:blipFill>
        <p:spPr>
          <a:xfrm>
            <a:off x="5686611" y="3034830"/>
            <a:ext cx="2808312" cy="30810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08104" y="6148620"/>
            <a:ext cx="287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difference </a:t>
            </a:r>
            <a:r>
              <a:rPr lang="en-US" altLang="zh-TW" dirty="0" smtClean="0">
                <a:solidFill>
                  <a:srgbClr val="000000"/>
                </a:solidFill>
              </a:rPr>
              <a:t>between 0–50 </a:t>
            </a:r>
            <a:r>
              <a:rPr lang="en-US" altLang="zh-TW" dirty="0">
                <a:solidFill>
                  <a:srgbClr val="000000"/>
                </a:solidFill>
              </a:rPr>
              <a:t>and 200–400 </a:t>
            </a:r>
            <a:r>
              <a:rPr lang="en-US" altLang="zh-TW" dirty="0" smtClean="0">
                <a:solidFill>
                  <a:srgbClr val="000000"/>
                </a:solidFill>
              </a:rPr>
              <a:t>km at 850 </a:t>
            </a:r>
            <a:r>
              <a:rPr lang="en-US" altLang="zh-TW" dirty="0" err="1" smtClean="0">
                <a:solidFill>
                  <a:srgbClr val="000000"/>
                </a:solidFill>
              </a:rPr>
              <a:t>hPa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8568496" cy="619200"/>
          </a:xfrm>
        </p:spPr>
        <p:txBody>
          <a:bodyPr>
            <a:normAutofit/>
          </a:bodyPr>
          <a:lstStyle/>
          <a:p>
            <a:pPr algn="r"/>
            <a:r>
              <a:rPr lang="en-US" altLang="zh-TW" sz="2400" dirty="0" smtClean="0"/>
              <a:t>Storm–trough </a:t>
            </a:r>
            <a:r>
              <a:rPr lang="en-US" altLang="zh-TW" sz="2400" dirty="0"/>
              <a:t>interaction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43023" y="2668269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1 PVU = 10</a:t>
            </a:r>
            <a:r>
              <a:rPr lang="en-US" altLang="zh-TW" baseline="30000" dirty="0">
                <a:solidFill>
                  <a:srgbClr val="000000"/>
                </a:solidFill>
              </a:rPr>
              <a:t>−6</a:t>
            </a:r>
            <a:r>
              <a:rPr lang="en-US" altLang="zh-TW" dirty="0">
                <a:solidFill>
                  <a:srgbClr val="000000"/>
                </a:solidFill>
              </a:rPr>
              <a:t> K kg</a:t>
            </a:r>
            <a:r>
              <a:rPr lang="en-US" altLang="zh-TW" baseline="30000" dirty="0">
                <a:solidFill>
                  <a:srgbClr val="000000"/>
                </a:solidFill>
              </a:rPr>
              <a:t>−1</a:t>
            </a:r>
            <a:r>
              <a:rPr lang="en-US" altLang="zh-TW" dirty="0">
                <a:solidFill>
                  <a:srgbClr val="000000"/>
                </a:solidFill>
              </a:rPr>
              <a:t> m</a:t>
            </a:r>
            <a:r>
              <a:rPr lang="en-US" altLang="zh-TW" baseline="30000" dirty="0">
                <a:solidFill>
                  <a:srgbClr val="000000"/>
                </a:solidFill>
              </a:rPr>
              <a:t>2</a:t>
            </a:r>
            <a:r>
              <a:rPr lang="en-US" altLang="zh-TW" dirty="0">
                <a:solidFill>
                  <a:srgbClr val="000000"/>
                </a:solidFill>
              </a:rPr>
              <a:t> s</a:t>
            </a:r>
            <a:r>
              <a:rPr lang="en-US" altLang="zh-TW" baseline="30000" dirty="0">
                <a:solidFill>
                  <a:srgbClr val="000000"/>
                </a:solidFill>
              </a:rPr>
              <a:t>−1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" y="89839"/>
            <a:ext cx="5077965" cy="667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20818" y="760636"/>
            <a:ext cx="4010676" cy="18774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Potential </a:t>
            </a:r>
            <a:r>
              <a:rPr lang="en-US" altLang="zh-TW" sz="1600" dirty="0"/>
              <a:t>vorticity on the 325-K </a:t>
            </a:r>
            <a:r>
              <a:rPr lang="en-US" altLang="zh-TW" sz="1600" dirty="0" err="1"/>
              <a:t>isentrope</a:t>
            </a:r>
            <a:r>
              <a:rPr lang="en-US" altLang="zh-TW" sz="1600" dirty="0"/>
              <a:t> (PVU; shaded and thin black contour at 2 </a:t>
            </a:r>
            <a:r>
              <a:rPr lang="en-US" altLang="zh-TW" sz="1600" dirty="0" smtClean="0"/>
              <a:t>PVU)</a:t>
            </a:r>
          </a:p>
          <a:p>
            <a:r>
              <a:rPr lang="en-US" altLang="zh-TW" sz="1600" b="1" dirty="0" smtClean="0"/>
              <a:t>900-hPa </a:t>
            </a:r>
            <a:r>
              <a:rPr lang="en-US" altLang="zh-TW" sz="1600" b="1" dirty="0"/>
              <a:t>potential </a:t>
            </a:r>
            <a:r>
              <a:rPr lang="en-US" altLang="zh-TW" sz="1600" b="1" dirty="0" smtClean="0"/>
              <a:t>vorticity</a:t>
            </a:r>
          </a:p>
          <a:p>
            <a:r>
              <a:rPr lang="en-US" altLang="zh-TW" sz="1600" b="1" dirty="0" smtClean="0"/>
              <a:t>(thick </a:t>
            </a:r>
            <a:r>
              <a:rPr lang="en-US" altLang="zh-TW" sz="1600" b="1" dirty="0"/>
              <a:t>black contours at 2 and 4 PVU), and </a:t>
            </a:r>
            <a:r>
              <a:rPr lang="en-US" altLang="zh-TW" sz="1600" dirty="0">
                <a:solidFill>
                  <a:schemeClr val="bg1"/>
                </a:solidFill>
              </a:rPr>
              <a:t>250-hPa wind </a:t>
            </a:r>
            <a:r>
              <a:rPr lang="en-US" altLang="zh-TW" sz="1600" dirty="0" smtClean="0">
                <a:solidFill>
                  <a:schemeClr val="bg1"/>
                </a:solidFill>
              </a:rPr>
              <a:t>speed</a:t>
            </a: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>(white </a:t>
            </a:r>
            <a:r>
              <a:rPr lang="en-US" altLang="zh-TW" sz="1600" dirty="0">
                <a:solidFill>
                  <a:schemeClr val="bg1"/>
                </a:solidFill>
              </a:rPr>
              <a:t>contours every 10 m 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between 25 and 55 m 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) 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3" b="53962"/>
          <a:stretch/>
        </p:blipFill>
        <p:spPr>
          <a:xfrm>
            <a:off x="5135626" y="3873422"/>
            <a:ext cx="3977087" cy="22109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48233" y="6051397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900-hPa PV averaged </a:t>
            </a:r>
            <a:r>
              <a:rPr lang="en-US" altLang="zh-TW" dirty="0" smtClean="0">
                <a:solidFill>
                  <a:srgbClr val="000000"/>
                </a:solidFill>
              </a:rPr>
              <a:t>from</a:t>
            </a:r>
          </a:p>
          <a:p>
            <a:r>
              <a:rPr lang="en-US" altLang="zh-TW" dirty="0" smtClean="0">
                <a:solidFill>
                  <a:srgbClr val="000000"/>
                </a:solidFill>
              </a:rPr>
              <a:t>(a</a:t>
            </a:r>
            <a:r>
              <a:rPr lang="en-US" altLang="zh-TW" dirty="0">
                <a:solidFill>
                  <a:srgbClr val="000000"/>
                </a:solidFill>
              </a:rPr>
              <a:t>) 0–50 and (b) 100–200 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16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1261072"/>
          </a:xfrm>
        </p:spPr>
        <p:txBody>
          <a:bodyPr>
            <a:normAutofit/>
          </a:bodyPr>
          <a:lstStyle/>
          <a:p>
            <a:r>
              <a:rPr lang="en-US" altLang="zh-TW" dirty="0"/>
              <a:t>200–300-hPa EMFC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850-hPa </a:t>
            </a:r>
            <a:r>
              <a:rPr lang="en-US" altLang="zh-TW" dirty="0"/>
              <a:t>radial wind speed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9845"/>
            <a:ext cx="7272808" cy="5335499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4427984" y="2564904"/>
            <a:ext cx="360040" cy="864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1074976"/>
          </a:xfrm>
        </p:spPr>
        <p:txBody>
          <a:bodyPr/>
          <a:lstStyle/>
          <a:p>
            <a:r>
              <a:rPr lang="en-US" altLang="zh-TW" dirty="0"/>
              <a:t>10-m sustained </a:t>
            </a:r>
            <a:r>
              <a:rPr lang="en-US" altLang="zh-TW" dirty="0" smtClean="0"/>
              <a:t>wind</a:t>
            </a:r>
            <a:br>
              <a:rPr lang="en-US" altLang="zh-TW" dirty="0" smtClean="0"/>
            </a:br>
            <a:r>
              <a:rPr lang="en-US" altLang="zh-TW" dirty="0"/>
              <a:t>850-hPa </a:t>
            </a:r>
            <a:r>
              <a:rPr lang="en-US" altLang="zh-TW" dirty="0" err="1"/>
              <a:t>dB</a:t>
            </a:r>
            <a:r>
              <a:rPr lang="en-US" altLang="zh-TW" i="1" dirty="0" err="1"/>
              <a:t>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33" y="15748"/>
            <a:ext cx="3823695" cy="21328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" y="1987834"/>
            <a:ext cx="6436706" cy="48679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59575" y="3266512"/>
            <a:ext cx="2249372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chemeClr val="bg1"/>
                </a:solidFill>
              </a:rPr>
              <a:t>17.5 m</a:t>
            </a:r>
            <a:r>
              <a:rPr lang="en-US" altLang="zh-TW" sz="1600" dirty="0">
                <a:solidFill>
                  <a:schemeClr val="bg1"/>
                </a:solidFill>
              </a:rPr>
              <a:t> s</a:t>
            </a:r>
            <a:r>
              <a:rPr lang="en-US" altLang="zh-TW" sz="16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600" dirty="0">
                <a:solidFill>
                  <a:schemeClr val="bg1"/>
                </a:solidFill>
              </a:rPr>
              <a:t> </a:t>
            </a:r>
            <a:r>
              <a:rPr lang="en-US" altLang="zh-TW" sz="1600" dirty="0" smtClean="0"/>
              <a:t>and</a:t>
            </a:r>
            <a:r>
              <a:rPr lang="en-US" altLang="zh-TW" sz="1600" dirty="0">
                <a:solidFill>
                  <a:schemeClr val="bg1"/>
                </a:solidFill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</a:rPr>
              <a:t>25.7 </a:t>
            </a:r>
            <a:r>
              <a:rPr lang="en-US" altLang="zh-TW" sz="1600" dirty="0">
                <a:solidFill>
                  <a:srgbClr val="FF0000"/>
                </a:solidFill>
              </a:rPr>
              <a:t>m s</a:t>
            </a:r>
            <a:r>
              <a:rPr lang="en-US" altLang="zh-TW" sz="1600" baseline="30000" dirty="0">
                <a:solidFill>
                  <a:srgbClr val="FF0000"/>
                </a:solidFill>
              </a:rPr>
              <a:t>−1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39893" y="4774002"/>
            <a:ext cx="2664742" cy="1600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Earlier </a:t>
            </a:r>
            <a:r>
              <a:rPr lang="en-US" altLang="zh-TW" sz="2000" dirty="0"/>
              <a:t>Sandy–trough interaction relative to landfall yielded less precipitation over </a:t>
            </a:r>
            <a:r>
              <a:rPr lang="en-US" altLang="zh-TW" sz="2000" dirty="0" smtClean="0"/>
              <a:t>land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Munsell</a:t>
            </a:r>
            <a:r>
              <a:rPr lang="en-US" altLang="zh-TW" dirty="0" smtClean="0"/>
              <a:t> </a:t>
            </a:r>
            <a:r>
              <a:rPr lang="en-US" altLang="zh-TW" dirty="0"/>
              <a:t>and Zhang </a:t>
            </a:r>
            <a:r>
              <a:rPr lang="en-US" altLang="zh-TW" dirty="0" smtClean="0"/>
              <a:t>2014</a:t>
            </a:r>
            <a:r>
              <a:rPr lang="en-US" altLang="zh-TW" dirty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72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0" dirty="0"/>
              <a:t>Sandy–trough interaction manifest in corresponding differences in the timing of PV wrap-up, warm seclusion formation, and seclusion contraction and decay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 smtClean="0"/>
              <a:t>Among </a:t>
            </a:r>
            <a:r>
              <a:rPr lang="en-US" altLang="zh-TW" b="0" dirty="0"/>
              <a:t>the members of each cluster, Sandy makes landfall with a small, contracting warm seclusion and an intense, low-level PV core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 smtClean="0"/>
              <a:t>Green cluster</a:t>
            </a:r>
          </a:p>
          <a:p>
            <a:pPr lvl="1"/>
            <a:r>
              <a:rPr lang="en-US" altLang="zh-TW" dirty="0" smtClean="0"/>
              <a:t>less </a:t>
            </a:r>
            <a:r>
              <a:rPr lang="en-US" altLang="zh-TW" dirty="0"/>
              <a:t>intense storm–trough </a:t>
            </a:r>
            <a:r>
              <a:rPr lang="en-US" altLang="zh-TW" dirty="0" smtClean="0"/>
              <a:t>interaction </a:t>
            </a:r>
            <a:r>
              <a:rPr lang="en-US" altLang="zh-TW" dirty="0" smtClean="0">
                <a:sym typeface="Wingdings 3" panose="05040102010807070707" pitchFamily="18" charset="2"/>
              </a:rPr>
              <a:t></a:t>
            </a:r>
            <a:r>
              <a:rPr lang="en-US" altLang="zh-TW" dirty="0" smtClean="0"/>
              <a:t> </a:t>
            </a:r>
            <a:r>
              <a:rPr lang="en-US" altLang="zh-TW" dirty="0"/>
              <a:t>warm seclusion is </a:t>
            </a:r>
            <a:r>
              <a:rPr lang="en-US" altLang="zh-TW" dirty="0" smtClean="0"/>
              <a:t>weaker</a:t>
            </a:r>
          </a:p>
          <a:p>
            <a:pPr lvl="1"/>
            <a:r>
              <a:rPr lang="en-US" altLang="zh-TW" dirty="0"/>
              <a:t>lower sea surface temperatures and slightly earlier </a:t>
            </a:r>
            <a:r>
              <a:rPr lang="en-US" altLang="zh-TW" dirty="0" smtClean="0"/>
              <a:t>trough interaction</a:t>
            </a:r>
          </a:p>
          <a:p>
            <a:r>
              <a:rPr lang="en-US" altLang="zh-TW" b="0" dirty="0" smtClean="0"/>
              <a:t>Cyan cluster</a:t>
            </a:r>
          </a:p>
          <a:p>
            <a:pPr lvl="1"/>
            <a:r>
              <a:rPr lang="en-US" altLang="zh-TW" dirty="0"/>
              <a:t>most intact warm </a:t>
            </a:r>
            <a:r>
              <a:rPr lang="en-US" altLang="zh-TW" dirty="0" smtClean="0"/>
              <a:t>seclusion</a:t>
            </a:r>
          </a:p>
          <a:p>
            <a:pPr lvl="1"/>
            <a:r>
              <a:rPr lang="en-US" altLang="zh-TW" dirty="0"/>
              <a:t>more expansive region of damaging </a:t>
            </a:r>
            <a:r>
              <a:rPr lang="en-US" altLang="zh-TW" dirty="0" smtClean="0"/>
              <a:t>winds</a:t>
            </a:r>
          </a:p>
          <a:p>
            <a:r>
              <a:rPr lang="en-US" altLang="zh-TW" b="0" dirty="0" smtClean="0"/>
              <a:t>Blue cluster</a:t>
            </a:r>
          </a:p>
          <a:p>
            <a:pPr lvl="1"/>
            <a:r>
              <a:rPr lang="en-US" altLang="zh-TW" dirty="0"/>
              <a:t>slightly earlier trough </a:t>
            </a:r>
            <a:r>
              <a:rPr lang="en-US" altLang="zh-TW" dirty="0" smtClean="0"/>
              <a:t>interaction </a:t>
            </a:r>
            <a:r>
              <a:rPr lang="en-US" altLang="zh-TW" dirty="0">
                <a:sym typeface="Wingdings 3" panose="05040102010807070707" pitchFamily="18" charset="2"/>
              </a:rPr>
              <a:t> </a:t>
            </a:r>
            <a:r>
              <a:rPr lang="en-US" altLang="zh-TW" dirty="0" smtClean="0"/>
              <a:t>greater </a:t>
            </a:r>
            <a:r>
              <a:rPr lang="en-US" altLang="zh-TW" dirty="0"/>
              <a:t>warm seclusion </a:t>
            </a:r>
            <a:r>
              <a:rPr lang="en-US" altLang="zh-TW" dirty="0" smtClean="0"/>
              <a:t>decay and less </a:t>
            </a:r>
            <a:r>
              <a:rPr lang="en-US" altLang="zh-TW" dirty="0"/>
              <a:t>intense </a:t>
            </a:r>
            <a:r>
              <a:rPr lang="en-US" altLang="zh-TW" dirty="0" smtClean="0"/>
              <a:t>precipitation</a:t>
            </a:r>
          </a:p>
          <a:p>
            <a:r>
              <a:rPr lang="en-US" altLang="zh-TW" b="0" dirty="0"/>
              <a:t>Similarity among ensemble members</a:t>
            </a:r>
          </a:p>
          <a:p>
            <a:pPr lvl="1"/>
            <a:r>
              <a:rPr lang="en-US" altLang="zh-TW" dirty="0"/>
              <a:t>The large size of both Sandy and the </a:t>
            </a:r>
            <a:r>
              <a:rPr lang="en-US" altLang="zh-TW" dirty="0" err="1"/>
              <a:t>midlatitude</a:t>
            </a:r>
            <a:r>
              <a:rPr lang="en-US" altLang="zh-TW" dirty="0"/>
              <a:t> trough</a:t>
            </a:r>
            <a:endParaRPr lang="zh-TW" altLang="en-US" dirty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3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Synoptic </a:t>
            </a:r>
            <a:r>
              <a:rPr lang="en-US" altLang="zh-TW" dirty="0"/>
              <a:t>evolution of Hurricane Sandy</a:t>
            </a:r>
            <a:endParaRPr lang="en-US" altLang="zh-TW" dirty="0" smtClean="0"/>
          </a:p>
          <a:p>
            <a:r>
              <a:rPr lang="en-US" altLang="zh-TW" dirty="0"/>
              <a:t>Data and development of the WRF ensemble</a:t>
            </a:r>
            <a:endParaRPr lang="en-US" altLang="zh-TW" dirty="0" smtClean="0"/>
          </a:p>
          <a:p>
            <a:r>
              <a:rPr lang="en-US" altLang="zh-TW" dirty="0"/>
              <a:t>Selection of optimal cluster </a:t>
            </a:r>
            <a:r>
              <a:rPr lang="en-US" altLang="zh-TW" dirty="0" smtClean="0"/>
              <a:t>specifications</a:t>
            </a:r>
          </a:p>
          <a:p>
            <a:r>
              <a:rPr lang="en-US" altLang="zh-TW" dirty="0" smtClean="0"/>
              <a:t>Results</a:t>
            </a:r>
          </a:p>
          <a:p>
            <a:pPr lvl="1"/>
            <a:r>
              <a:rPr lang="en-US" altLang="zh-TW" dirty="0"/>
              <a:t>Cluster-mean track and CPS </a:t>
            </a:r>
            <a:r>
              <a:rPr lang="en-US" altLang="zh-TW" dirty="0" smtClean="0"/>
              <a:t>characteristics</a:t>
            </a:r>
          </a:p>
          <a:p>
            <a:pPr lvl="1"/>
            <a:r>
              <a:rPr lang="en-US" altLang="zh-TW" dirty="0"/>
              <a:t>Timing of Sandy–trough interaction and extratropical </a:t>
            </a:r>
            <a:r>
              <a:rPr lang="en-US" altLang="zh-TW" dirty="0" smtClean="0"/>
              <a:t>transition</a:t>
            </a:r>
          </a:p>
          <a:p>
            <a:pPr lvl="1"/>
            <a:r>
              <a:rPr lang="en-US" altLang="zh-TW" dirty="0"/>
              <a:t>Landfall-relative differences in extratropical transition</a:t>
            </a:r>
          </a:p>
          <a:p>
            <a:r>
              <a:rPr lang="en-US" altLang="zh-TW" dirty="0"/>
              <a:t>Summary and conclusions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4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1414-C931-4D98-AB9E-E07DC5CF735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Thanks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0" dirty="0"/>
              <a:t>The increase in Sandy’s </a:t>
            </a:r>
            <a:r>
              <a:rPr lang="en-US" altLang="zh-TW" dirty="0">
                <a:solidFill>
                  <a:srgbClr val="1D63B9"/>
                </a:solidFill>
              </a:rPr>
              <a:t>size and intensity</a:t>
            </a:r>
            <a:r>
              <a:rPr lang="en-US" altLang="zh-TW" b="0" dirty="0"/>
              <a:t> resulting from these the two trough interactions contributed to the massive storm surge at </a:t>
            </a:r>
            <a:r>
              <a:rPr lang="en-US" altLang="zh-TW" b="0" dirty="0" smtClean="0"/>
              <a:t>landfall.</a:t>
            </a:r>
          </a:p>
          <a:p>
            <a:r>
              <a:rPr lang="en-US" altLang="zh-TW" b="0" dirty="0" smtClean="0"/>
              <a:t>Tropical </a:t>
            </a:r>
            <a:r>
              <a:rPr lang="en-US" altLang="zh-TW" b="0" dirty="0"/>
              <a:t>cyclone–trough </a:t>
            </a:r>
            <a:r>
              <a:rPr lang="en-US" altLang="zh-TW" b="0" dirty="0" smtClean="0"/>
              <a:t>interaction:</a:t>
            </a:r>
            <a:br>
              <a:rPr lang="en-US" altLang="zh-TW" b="0" dirty="0" smtClean="0"/>
            </a:br>
            <a:r>
              <a:rPr lang="en-US" altLang="zh-TW" b="0" dirty="0" smtClean="0"/>
              <a:t>Tropical cyclone (TC) intensity evolution is highly sensitive to the relative </a:t>
            </a:r>
            <a:r>
              <a:rPr lang="en-US" altLang="zh-TW" dirty="0" smtClean="0">
                <a:solidFill>
                  <a:srgbClr val="1D63B9"/>
                </a:solidFill>
              </a:rPr>
              <a:t>position and/or structure</a:t>
            </a:r>
            <a:r>
              <a:rPr lang="en-US" altLang="zh-TW" b="0" dirty="0" smtClean="0"/>
              <a:t> of interacting troughs.</a:t>
            </a:r>
            <a:br>
              <a:rPr lang="en-US" altLang="zh-TW" b="0" dirty="0" smtClean="0"/>
            </a:br>
            <a:r>
              <a:rPr lang="en-US" altLang="zh-TW" sz="1500" b="0" dirty="0" smtClean="0"/>
              <a:t>(Hanley et al. 2001, Kimball and Evans 2002, </a:t>
            </a:r>
            <a:r>
              <a:rPr lang="en-US" altLang="zh-TW" sz="1500" b="0" dirty="0" err="1" smtClean="0"/>
              <a:t>Leroux</a:t>
            </a:r>
            <a:r>
              <a:rPr lang="en-US" altLang="zh-TW" sz="1500" b="0" dirty="0" smtClean="0"/>
              <a:t> et al. 2016)</a:t>
            </a:r>
            <a:endParaRPr lang="en-US" altLang="zh-TW" b="0" dirty="0" smtClean="0"/>
          </a:p>
          <a:p>
            <a:r>
              <a:rPr lang="en-US" altLang="zh-TW" b="0" dirty="0"/>
              <a:t>The idealized simulations of Ritchie and Elsberry (2003, 2007) showed that a </a:t>
            </a:r>
            <a:r>
              <a:rPr lang="en-US" altLang="zh-TW" dirty="0">
                <a:solidFill>
                  <a:srgbClr val="1D63B9"/>
                </a:solidFill>
              </a:rPr>
              <a:t>stronger</a:t>
            </a:r>
            <a:r>
              <a:rPr lang="en-US" altLang="zh-TW" b="0" dirty="0"/>
              <a:t> </a:t>
            </a:r>
            <a:r>
              <a:rPr lang="en-US" altLang="zh-TW" b="0" dirty="0" err="1"/>
              <a:t>midlatitude</a:t>
            </a:r>
            <a:r>
              <a:rPr lang="en-US" altLang="zh-TW" b="0" dirty="0"/>
              <a:t> trough produced </a:t>
            </a:r>
            <a:r>
              <a:rPr lang="en-US" altLang="zh-TW" dirty="0">
                <a:solidFill>
                  <a:srgbClr val="1D63B9"/>
                </a:solidFill>
              </a:rPr>
              <a:t>less TC weakening during ET</a:t>
            </a:r>
            <a:r>
              <a:rPr lang="en-US" altLang="zh-TW" b="0" dirty="0"/>
              <a:t>, while TCs initially </a:t>
            </a:r>
            <a:r>
              <a:rPr lang="en-US" altLang="zh-TW" dirty="0">
                <a:solidFill>
                  <a:srgbClr val="1D63B9"/>
                </a:solidFill>
              </a:rPr>
              <a:t>closer</a:t>
            </a:r>
            <a:r>
              <a:rPr lang="en-US" altLang="zh-TW" b="0" dirty="0"/>
              <a:t> to a </a:t>
            </a:r>
            <a:r>
              <a:rPr lang="en-US" altLang="zh-TW" b="0" dirty="0" err="1"/>
              <a:t>midlatitude</a:t>
            </a:r>
            <a:r>
              <a:rPr lang="en-US" altLang="zh-TW" b="0" dirty="0"/>
              <a:t> trough </a:t>
            </a:r>
            <a:r>
              <a:rPr lang="en-US" altLang="zh-TW" dirty="0" err="1">
                <a:solidFill>
                  <a:srgbClr val="1D63B9"/>
                </a:solidFill>
              </a:rPr>
              <a:t>reintensified</a:t>
            </a:r>
            <a:r>
              <a:rPr lang="en-US" altLang="zh-TW" dirty="0">
                <a:solidFill>
                  <a:srgbClr val="1D63B9"/>
                </a:solidFill>
              </a:rPr>
              <a:t> </a:t>
            </a:r>
            <a:r>
              <a:rPr lang="en-US" altLang="zh-TW" dirty="0" smtClean="0">
                <a:solidFill>
                  <a:srgbClr val="1D63B9"/>
                </a:solidFill>
              </a:rPr>
              <a:t>more </a:t>
            </a:r>
            <a:r>
              <a:rPr lang="en-US" altLang="zh-TW" dirty="0">
                <a:solidFill>
                  <a:srgbClr val="1D63B9"/>
                </a:solidFill>
              </a:rPr>
              <a:t>after ET completion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 smtClean="0"/>
              <a:t>This study investigates </a:t>
            </a:r>
            <a:r>
              <a:rPr lang="en-US" altLang="zh-TW" b="0" dirty="0"/>
              <a:t>the processes governing the </a:t>
            </a:r>
            <a:r>
              <a:rPr lang="en-US" altLang="zh-TW" dirty="0">
                <a:solidFill>
                  <a:srgbClr val="1D63B9"/>
                </a:solidFill>
              </a:rPr>
              <a:t>relationship between the track and structural evolution</a:t>
            </a:r>
            <a:r>
              <a:rPr lang="en-US" altLang="zh-TW" b="0" dirty="0"/>
              <a:t> of Hurricane Sandy during ET.</a:t>
            </a: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Hurricane Sandy </a:t>
            </a:r>
            <a:r>
              <a:rPr lang="en-US" altLang="zh-TW" dirty="0"/>
              <a:t>(2012)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7544" y="620511"/>
            <a:ext cx="5975350" cy="461665"/>
          </a:xfrm>
        </p:spPr>
        <p:txBody>
          <a:bodyPr/>
          <a:lstStyle/>
          <a:p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2" y="686598"/>
            <a:ext cx="4010196" cy="2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2" y="3601498"/>
            <a:ext cx="4010196" cy="278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" y="1340768"/>
            <a:ext cx="5102895" cy="36073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56952" y="317266"/>
            <a:ext cx="186557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/>
              <a:t>Blake et al. (2013)</a:t>
            </a:r>
          </a:p>
        </p:txBody>
      </p:sp>
      <p:sp>
        <p:nvSpPr>
          <p:cNvPr id="9" name="矩形 8"/>
          <p:cNvSpPr/>
          <p:nvPr/>
        </p:nvSpPr>
        <p:spPr>
          <a:xfrm>
            <a:off x="50897" y="5576854"/>
            <a:ext cx="4934679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000000"/>
                </a:solidFill>
              </a:rPr>
              <a:t>850-hPa </a:t>
            </a:r>
            <a:r>
              <a:rPr lang="en-US" altLang="zh-TW" sz="1200" dirty="0">
                <a:solidFill>
                  <a:srgbClr val="000000"/>
                </a:solidFill>
              </a:rPr>
              <a:t>equivalent potential temperature (K; shaded</a:t>
            </a:r>
            <a:r>
              <a:rPr lang="en-US" altLang="zh-TW" sz="12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TW" sz="1200" dirty="0" smtClean="0">
                <a:solidFill>
                  <a:srgbClr val="1D63B9"/>
                </a:solidFill>
              </a:rPr>
              <a:t>500-hPa </a:t>
            </a:r>
            <a:r>
              <a:rPr lang="en-US" altLang="zh-TW" sz="1200" dirty="0">
                <a:solidFill>
                  <a:srgbClr val="1D63B9"/>
                </a:solidFill>
              </a:rPr>
              <a:t>geopotential height (blue contours every 90 m</a:t>
            </a:r>
            <a:r>
              <a:rPr lang="en-US" altLang="zh-TW" sz="1200" dirty="0" smtClean="0">
                <a:solidFill>
                  <a:srgbClr val="1D63B9"/>
                </a:solidFill>
              </a:rPr>
              <a:t>)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</a:rPr>
              <a:t>325-K </a:t>
            </a:r>
            <a:r>
              <a:rPr lang="en-US" altLang="zh-TW" sz="1200" dirty="0">
                <a:solidFill>
                  <a:srgbClr val="000000"/>
                </a:solidFill>
              </a:rPr>
              <a:t>2-PVU contour (</a:t>
            </a:r>
            <a:r>
              <a:rPr lang="en-US" altLang="zh-TW" sz="1200" dirty="0" smtClean="0">
                <a:solidFill>
                  <a:srgbClr val="000000"/>
                </a:solidFill>
              </a:rPr>
              <a:t>black)</a:t>
            </a:r>
          </a:p>
          <a:p>
            <a:r>
              <a:rPr lang="en-US" altLang="zh-TW" sz="1200" dirty="0" smtClean="0">
                <a:solidFill>
                  <a:schemeClr val="bg1"/>
                </a:solidFill>
              </a:rPr>
              <a:t>Integrated </a:t>
            </a:r>
            <a:r>
              <a:rPr lang="en-US" altLang="zh-TW" sz="1200" dirty="0">
                <a:solidFill>
                  <a:schemeClr val="bg1"/>
                </a:solidFill>
              </a:rPr>
              <a:t>850–200-hPa upward water vapor flux 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r>
              <a:rPr lang="en-US" altLang="zh-TW" sz="1200" dirty="0" smtClean="0">
                <a:solidFill>
                  <a:schemeClr val="bg1"/>
                </a:solidFill>
              </a:rPr>
              <a:t>(</a:t>
            </a:r>
            <a:r>
              <a:rPr lang="en-US" altLang="zh-TW" sz="1200" dirty="0">
                <a:solidFill>
                  <a:schemeClr val="bg1"/>
                </a:solidFill>
              </a:rPr>
              <a:t>kg m</a:t>
            </a:r>
            <a:r>
              <a:rPr lang="en-US" altLang="zh-TW" sz="12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200" dirty="0">
                <a:solidFill>
                  <a:schemeClr val="bg1"/>
                </a:solidFill>
              </a:rPr>
              <a:t> s</a:t>
            </a:r>
            <a:r>
              <a:rPr lang="en-US" altLang="zh-TW" sz="12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200" dirty="0">
                <a:solidFill>
                  <a:schemeClr val="bg1"/>
                </a:solidFill>
              </a:rPr>
              <a:t>; dashed white contours every 3 kg m</a:t>
            </a:r>
            <a:r>
              <a:rPr lang="en-US" altLang="zh-TW" sz="12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200" dirty="0">
                <a:solidFill>
                  <a:schemeClr val="bg1"/>
                </a:solidFill>
              </a:rPr>
              <a:t> s</a:t>
            </a:r>
            <a:r>
              <a:rPr lang="en-US" altLang="zh-TW" sz="12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200" dirty="0">
                <a:solidFill>
                  <a:schemeClr val="bg1"/>
                </a:solidFill>
              </a:rPr>
              <a:t> from 3 to 36 kg m</a:t>
            </a:r>
            <a:r>
              <a:rPr lang="en-US" altLang="zh-TW" sz="12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200" dirty="0">
                <a:solidFill>
                  <a:schemeClr val="bg1"/>
                </a:solidFill>
              </a:rPr>
              <a:t> s</a:t>
            </a:r>
            <a:r>
              <a:rPr lang="en-US" altLang="zh-TW" sz="1200" baseline="30000" dirty="0">
                <a:solidFill>
                  <a:schemeClr val="bg1"/>
                </a:solidFill>
              </a:rPr>
              <a:t>−1</a:t>
            </a:r>
            <a:r>
              <a:rPr lang="en-US" altLang="zh-TW" sz="12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SST </a:t>
            </a:r>
            <a:r>
              <a:rPr lang="en-US" altLang="zh-TW" sz="1200" dirty="0">
                <a:solidFill>
                  <a:srgbClr val="FF0000"/>
                </a:solidFill>
              </a:rPr>
              <a:t>(red and cyan contours at 26° and 20°C)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B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9392"/>
            <a:ext cx="3314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91" y="1641128"/>
            <a:ext cx="50547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253996" y="5889600"/>
            <a:ext cx="22784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/>
              <a:t>Evans and Hart </a:t>
            </a:r>
            <a:r>
              <a:rPr lang="en-US" altLang="zh-TW" b="1" dirty="0" smtClean="0"/>
              <a:t>(2003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2173722" y="6437069"/>
            <a:ext cx="127150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 smtClean="0"/>
              <a:t>Hart (2003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107504" y="1237201"/>
            <a:ext cx="190353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B: transition onset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75909" y="1228919"/>
                <a:ext cx="2805192" cy="37330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: transition </a:t>
                </a:r>
                <a:r>
                  <a:rPr lang="en-US" altLang="zh-TW" dirty="0"/>
                  <a:t>completion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09" y="1228919"/>
                <a:ext cx="2805192" cy="373307"/>
              </a:xfrm>
              <a:prstGeom prst="rect">
                <a:avLst/>
              </a:prstGeom>
              <a:blipFill>
                <a:blip r:embed="rId5"/>
                <a:stretch>
                  <a:fillRect t="-6250" r="-1296" b="-218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7200"/>
            <a:ext cx="2413949" cy="17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-18040" y="1539922"/>
            <a:ext cx="5819569" cy="4427830"/>
            <a:chOff x="48575" y="1422012"/>
            <a:chExt cx="5819569" cy="442783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22012"/>
              <a:ext cx="5112568" cy="4427830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48575" y="2990440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00FF"/>
                  </a:solidFill>
                </a:rPr>
                <a:t>Asymmetric</a:t>
              </a:r>
              <a:endParaRPr lang="zh-TW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7504" y="4454309"/>
              <a:ext cx="1184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symmetric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303932" y="5311022"/>
              <a:ext cx="1067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00FF"/>
                  </a:solidFill>
                </a:rPr>
                <a:t>Cold core</a:t>
              </a:r>
              <a:endParaRPr lang="zh-TW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427409" y="5311022"/>
              <a:ext cx="123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Warm core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Synoptic evolution of Hurricane Sandy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5004048" y="3445592"/>
            <a:ext cx="4099521" cy="2928818"/>
            <a:chOff x="5004048" y="3501008"/>
            <a:chExt cx="4099521" cy="2928818"/>
          </a:xfrm>
        </p:grpSpPr>
        <p:sp>
          <p:nvSpPr>
            <p:cNvPr id="20" name="矩形 19"/>
            <p:cNvSpPr/>
            <p:nvPr/>
          </p:nvSpPr>
          <p:spPr>
            <a:xfrm>
              <a:off x="5004048" y="3501008"/>
              <a:ext cx="4099521" cy="292881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5076056" y="4912010"/>
                  <a:ext cx="4027513" cy="2850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600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900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600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900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12010"/>
                  <a:ext cx="4027513" cy="285078"/>
                </a:xfrm>
                <a:prstGeom prst="rect">
                  <a:avLst/>
                </a:prstGeom>
                <a:blipFill>
                  <a:blip r:embed="rId3"/>
                  <a:stretch>
                    <a:fillRect l="-303" r="-1061" b="-391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/>
            <p:cNvSpPr/>
            <p:nvPr/>
          </p:nvSpPr>
          <p:spPr>
            <a:xfrm>
              <a:off x="5093103" y="4120145"/>
              <a:ext cx="33455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The ET onset is defined according to </a:t>
              </a:r>
              <a:r>
                <a:rPr lang="en-US" altLang="zh-TW" b="1" dirty="0" smtClean="0"/>
                <a:t>B &gt; 10 m</a:t>
              </a:r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5076056" y="5428951"/>
                  <a:ext cx="3322961" cy="8803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00 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Pa</m:t>
                                  </m:r>
                                </m:e>
                              </m:mr>
                              <m:mr>
                                <m:e/>
                              </m:mr>
                              <m:m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900 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hPa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5428951"/>
                  <a:ext cx="3322961" cy="8803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矩形 12"/>
            <p:cNvSpPr/>
            <p:nvPr/>
          </p:nvSpPr>
          <p:spPr>
            <a:xfrm>
              <a:off x="5093103" y="3632148"/>
              <a:ext cx="2278444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/>
                <a:t>Evans and Hart </a:t>
              </a:r>
              <a:r>
                <a:rPr lang="en-US" altLang="zh-TW" b="1" dirty="0" smtClean="0"/>
                <a:t>(2003</a:t>
              </a:r>
              <a:r>
                <a:rPr lang="en-US" altLang="zh-TW" b="1" dirty="0"/>
                <a:t>)</a:t>
              </a:r>
              <a:endParaRPr lang="zh-TW" altLang="en-US" b="1" dirty="0"/>
            </a:p>
          </p:txBody>
        </p:sp>
      </p:grp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3" b="59364"/>
          <a:stretch/>
        </p:blipFill>
        <p:spPr>
          <a:xfrm>
            <a:off x="5828443" y="828280"/>
            <a:ext cx="2583294" cy="25896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3568" y="1556792"/>
            <a:ext cx="2952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cyclone phase </a:t>
            </a:r>
            <a:r>
              <a:rPr lang="en-US" altLang="zh-TW" sz="2000" b="1" dirty="0" smtClean="0"/>
              <a:t>space (CPS)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764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Data and development of the WRF ensemble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1" y="650707"/>
            <a:ext cx="4248472" cy="34047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1" y="4079779"/>
            <a:ext cx="6265782" cy="27151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72000" y="650706"/>
            <a:ext cx="4527268" cy="2492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A total of 72 global ensemble </a:t>
            </a:r>
            <a:r>
              <a:rPr lang="en-US" altLang="zh-TW" sz="2000" b="1" dirty="0" smtClean="0"/>
              <a:t>simulations </a:t>
            </a:r>
            <a:r>
              <a:rPr lang="en-US" altLang="zh-TW" sz="2000" b="1" dirty="0"/>
              <a:t>initialized at 0000 UTC 25 </a:t>
            </a:r>
            <a:r>
              <a:rPr lang="en-US" altLang="zh-TW" sz="2000" b="1" dirty="0" smtClean="0"/>
              <a:t>October: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ECMWF </a:t>
            </a:r>
            <a:r>
              <a:rPr lang="en-US" altLang="zh-TW" dirty="0"/>
              <a:t>IFS (50 ensembles + </a:t>
            </a:r>
            <a:r>
              <a:rPr lang="en-US" altLang="zh-TW" dirty="0" smtClean="0"/>
              <a:t>control)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NCEP </a:t>
            </a:r>
            <a:r>
              <a:rPr lang="en-US" altLang="zh-TW" dirty="0"/>
              <a:t>GEFS (20 ensembles + control</a:t>
            </a:r>
            <a:r>
              <a:rPr lang="en-US" altLang="zh-TW" dirty="0" smtClean="0"/>
              <a:t>)</a:t>
            </a:r>
          </a:p>
          <a:p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WRF simulations are initialized at 0000 UTC 27 October</a:t>
            </a:r>
            <a:endParaRPr lang="zh-TW" altLang="en-US" sz="20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3" b="59364"/>
          <a:stretch/>
        </p:blipFill>
        <p:spPr>
          <a:xfrm>
            <a:off x="6661700" y="4081822"/>
            <a:ext cx="2437568" cy="24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ptimal </a:t>
            </a:r>
            <a:r>
              <a:rPr lang="en-US" altLang="zh-TW" dirty="0"/>
              <a:t>cluster specifications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0" dirty="0"/>
              <a:t>Gaffney, S. J., A. W. Robertson, P. Smith, S. J. Camargo, and </a:t>
            </a:r>
            <a:r>
              <a:rPr lang="en-US" altLang="zh-TW" sz="1800" b="0" dirty="0" err="1"/>
              <a:t>M.Ghil</a:t>
            </a:r>
            <a:r>
              <a:rPr lang="en-US" altLang="zh-TW" sz="1800" b="0" dirty="0"/>
              <a:t>, 2007: Probabilistic clustering of extratropical cyclones using regression mixture models. </a:t>
            </a:r>
            <a:r>
              <a:rPr lang="en-US" altLang="zh-TW" sz="1800" b="0" i="1" dirty="0"/>
              <a:t>Climate </a:t>
            </a:r>
            <a:r>
              <a:rPr lang="en-US" altLang="zh-TW" sz="1800" b="0" i="1" dirty="0" err="1"/>
              <a:t>Dyn</a:t>
            </a:r>
            <a:r>
              <a:rPr lang="en-US" altLang="zh-TW" sz="1800" b="0" i="1" dirty="0"/>
              <a:t>.</a:t>
            </a:r>
            <a:r>
              <a:rPr lang="en-US" altLang="zh-TW" sz="1800" b="0" dirty="0"/>
              <a:t>, </a:t>
            </a:r>
            <a:r>
              <a:rPr lang="en-US" altLang="zh-TW" sz="1800" dirty="0"/>
              <a:t>29</a:t>
            </a:r>
            <a:r>
              <a:rPr lang="en-US" altLang="zh-TW" sz="1800" b="0" dirty="0"/>
              <a:t>, </a:t>
            </a:r>
            <a:r>
              <a:rPr lang="en-US" altLang="zh-TW" sz="1800" b="0" dirty="0" smtClean="0"/>
              <a:t>423–440.</a:t>
            </a:r>
          </a:p>
          <a:p>
            <a:r>
              <a:rPr lang="en-US" altLang="zh-TW" sz="1800" b="0" dirty="0" err="1" smtClean="0"/>
              <a:t>Kowaleski</a:t>
            </a:r>
            <a:r>
              <a:rPr lang="en-US" altLang="zh-TW" sz="1800" b="0" dirty="0"/>
              <a:t>, A. M., and J. L. Evans, 2016: Regression mixture model clustering of </a:t>
            </a:r>
            <a:r>
              <a:rPr lang="en-US" altLang="zh-TW" sz="1800" b="0" dirty="0" err="1"/>
              <a:t>multimodel</a:t>
            </a:r>
            <a:r>
              <a:rPr lang="en-US" altLang="zh-TW" sz="1800" b="0" dirty="0"/>
              <a:t> ensemble forecasts of hurricane Sandy: Partition characteristics. </a:t>
            </a:r>
            <a:r>
              <a:rPr lang="en-US" altLang="zh-TW" sz="1800" b="0" i="1" dirty="0"/>
              <a:t>Mon. </a:t>
            </a:r>
            <a:r>
              <a:rPr lang="en-US" altLang="zh-TW" sz="1800" b="0" i="1" dirty="0" err="1"/>
              <a:t>Wea</a:t>
            </a:r>
            <a:r>
              <a:rPr lang="en-US" altLang="zh-TW" sz="1800" b="0" i="1" dirty="0"/>
              <a:t>. Rev.</a:t>
            </a:r>
            <a:r>
              <a:rPr lang="en-US" altLang="zh-TW" sz="1800" b="0" dirty="0"/>
              <a:t>, </a:t>
            </a:r>
            <a:r>
              <a:rPr lang="en-US" altLang="zh-TW" sz="1800" dirty="0"/>
              <a:t>144</a:t>
            </a:r>
            <a:r>
              <a:rPr lang="en-US" altLang="zh-TW" sz="1800" b="0" dirty="0"/>
              <a:t>, </a:t>
            </a:r>
            <a:r>
              <a:rPr lang="en-US" altLang="zh-TW" sz="1800" b="0" dirty="0" smtClean="0"/>
              <a:t>3825–3846.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Regression </a:t>
            </a:r>
            <a:r>
              <a:rPr lang="en-US" altLang="zh-TW" dirty="0"/>
              <a:t>mixture models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4" y="3264713"/>
            <a:ext cx="7344816" cy="28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Cluster-mean track and CPS characteristics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7544" y="651288"/>
            <a:ext cx="5975350" cy="400110"/>
          </a:xfrm>
        </p:spPr>
        <p:txBody>
          <a:bodyPr/>
          <a:lstStyle/>
          <a:p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5"/>
          <a:stretch/>
        </p:blipFill>
        <p:spPr>
          <a:xfrm>
            <a:off x="1313599" y="836712"/>
            <a:ext cx="3771884" cy="579259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87306" y="1264430"/>
            <a:ext cx="286601" cy="796418"/>
          </a:xfrm>
          <a:prstGeom prst="rect">
            <a:avLst/>
          </a:prstGeom>
          <a:noFill/>
          <a:ln w="28575">
            <a:solidFill>
              <a:srgbClr val="1D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703984" y="1628800"/>
                <a:ext cx="2812813" cy="3446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TW" b="1" dirty="0" smtClean="0"/>
                  <a:t>Increasing B: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Cool, </a:t>
                </a:r>
                <a:r>
                  <a:rPr lang="en-US" altLang="zh-TW" dirty="0" err="1"/>
                  <a:t>midlatitude</a:t>
                </a:r>
                <a:r>
                  <a:rPr lang="en-US" altLang="zh-TW" dirty="0"/>
                  <a:t> air </a:t>
                </a:r>
                <a:r>
                  <a:rPr lang="en-US" altLang="zh-TW" dirty="0" smtClean="0"/>
                  <a:t>encroaches </a:t>
                </a:r>
                <a:r>
                  <a:rPr lang="en-US" altLang="zh-TW" dirty="0"/>
                  <a:t>on the west and south sides of </a:t>
                </a:r>
                <a:r>
                  <a:rPr lang="en-US" altLang="zh-TW" dirty="0" smtClean="0"/>
                  <a:t>Sandy</a:t>
                </a:r>
                <a:br>
                  <a:rPr lang="en-US" altLang="zh-TW" dirty="0" smtClean="0"/>
                </a:br>
                <a:r>
                  <a:rPr lang="en-US" altLang="zh-TW" b="1" dirty="0" smtClean="0"/>
                  <a:t>Highly </a:t>
                </a:r>
                <a:r>
                  <a:rPr lang="en-US" altLang="zh-TW" b="1" dirty="0"/>
                  <a:t>positive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</m:oMath>
                </a14:m>
                <a:r>
                  <a:rPr lang="en-US" altLang="zh-TW" b="1" dirty="0" smtClean="0"/>
                  <a:t>:</a:t>
                </a:r>
                <a:br>
                  <a:rPr lang="en-US" altLang="zh-TW" b="1" dirty="0" smtClean="0"/>
                </a:br>
                <a:r>
                  <a:rPr lang="en-US" altLang="zh-TW" dirty="0" smtClean="0"/>
                  <a:t>Lower-tropospheric </a:t>
                </a:r>
                <a:r>
                  <a:rPr lang="en-US" altLang="zh-TW" dirty="0"/>
                  <a:t>warm core remains </a:t>
                </a:r>
                <a:r>
                  <a:rPr lang="en-US" altLang="zh-TW" dirty="0" smtClean="0"/>
                  <a:t>intact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</m:oMath>
                </a14:m>
                <a:r>
                  <a:rPr lang="zh-TW" altLang="en-US" b="1" dirty="0"/>
                  <a:t> </a:t>
                </a:r>
                <a:r>
                  <a:rPr lang="en-US" altLang="zh-TW" b="1" dirty="0"/>
                  <a:t>drops </a:t>
                </a:r>
                <a:r>
                  <a:rPr lang="en-US" altLang="zh-TW" b="1" dirty="0" smtClean="0"/>
                  <a:t>rapidly:</a:t>
                </a:r>
                <a:r>
                  <a:rPr lang="en-US" altLang="zh-TW" b="1" dirty="0"/>
                  <a:t/>
                </a:r>
                <a:br>
                  <a:rPr lang="en-US" altLang="zh-TW" b="1" dirty="0"/>
                </a:br>
                <a:r>
                  <a:rPr lang="en-US" altLang="zh-TW" dirty="0" smtClean="0"/>
                  <a:t>Cool </a:t>
                </a:r>
                <a:r>
                  <a:rPr lang="en-US" altLang="zh-TW" dirty="0"/>
                  <a:t>air reaches the center of </a:t>
                </a:r>
                <a:r>
                  <a:rPr lang="en-US" altLang="zh-TW" dirty="0" smtClean="0"/>
                  <a:t>Sandy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84" y="1628800"/>
                <a:ext cx="2812813" cy="3446841"/>
              </a:xfrm>
              <a:prstGeom prst="rect">
                <a:avLst/>
              </a:prstGeom>
              <a:blipFill>
                <a:blip r:embed="rId3"/>
                <a:stretch>
                  <a:fillRect l="-1724" t="-703" r="-431" b="-140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5085483" y="1412776"/>
            <a:ext cx="618501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073907" y="1591517"/>
            <a:ext cx="63007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073907" y="1772816"/>
            <a:ext cx="630077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軟正黑體/Calibri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22499</TotalTime>
  <Words>815</Words>
  <Application>Microsoft Office PowerPoint</Application>
  <PresentationFormat>如螢幕大小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Cambria Math</vt:lpstr>
      <vt:lpstr>Times New Roman</vt:lpstr>
      <vt:lpstr>Wingdings 3</vt:lpstr>
      <vt:lpstr>Office 佈景主題</vt:lpstr>
      <vt:lpstr>自訂設計</vt:lpstr>
      <vt:lpstr>Relationship between the Track and Structural Evolution of Hurricane Sandy (2012) Using a Regional Ensemble</vt:lpstr>
      <vt:lpstr>Outline</vt:lpstr>
      <vt:lpstr>Introduction</vt:lpstr>
      <vt:lpstr>Hurricane Sandy (2012)</vt:lpstr>
      <vt:lpstr>B and -V_T^L </vt:lpstr>
      <vt:lpstr>Synoptic evolution of Hurricane Sandy</vt:lpstr>
      <vt:lpstr>Data and development of the WRF ensemble</vt:lpstr>
      <vt:lpstr>Optimal cluster specifications</vt:lpstr>
      <vt:lpstr>Cluster-mean track and CPS characteristics</vt:lpstr>
      <vt:lpstr>Timing of Sandy–trough interaction and extratropical transition</vt:lpstr>
      <vt:lpstr>Eddy momentum flux convergence</vt:lpstr>
      <vt:lpstr>Storm–trough interaction</vt:lpstr>
      <vt:lpstr>Storm–trough interaction</vt:lpstr>
      <vt:lpstr>Landfall-relative differences in extratropical transition</vt:lpstr>
      <vt:lpstr>Storm–trough interaction</vt:lpstr>
      <vt:lpstr>Storm–trough interaction</vt:lpstr>
      <vt:lpstr>200–300-hPa EMFC  850-hPa radial wind speed</vt:lpstr>
      <vt:lpstr>10-m sustained wind 850-hPa dBZ</vt:lpstr>
      <vt:lpstr>Summary</vt:lpstr>
      <vt:lpstr>Thanks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Valued Acer Customer</dc:creator>
  <cp:lastModifiedBy>Windows 使用者</cp:lastModifiedBy>
  <cp:revision>2458</cp:revision>
  <cp:lastPrinted>2016-08-10T09:00:02Z</cp:lastPrinted>
  <dcterms:created xsi:type="dcterms:W3CDTF">2014-02-27T05:48:58Z</dcterms:created>
  <dcterms:modified xsi:type="dcterms:W3CDTF">2019-06-18T01:54:41Z</dcterms:modified>
</cp:coreProperties>
</file>