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8" r:id="rId6"/>
    <p:sldId id="267" r:id="rId7"/>
    <p:sldId id="259" r:id="rId8"/>
    <p:sldId id="261" r:id="rId9"/>
    <p:sldId id="262" r:id="rId10"/>
    <p:sldId id="264" r:id="rId11"/>
    <p:sldId id="265" r:id="rId12"/>
    <p:sldId id="273" r:id="rId13"/>
    <p:sldId id="271" r:id="rId14"/>
    <p:sldId id="269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0747" autoAdjust="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543CC-53FA-4930-8794-B670B59C6042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1E0B6-9075-4FF1-9B1C-BF881893B5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8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WSM6 WRF single moment six-class microphysics scheme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E0B6-9075-4FF1-9B1C-BF881893B54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38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並使用台灣 西半部地區四個測站</a:t>
            </a:r>
            <a:r>
              <a:rPr lang="en-US" altLang="zh-TW" dirty="0" smtClean="0"/>
              <a:t>(</a:t>
            </a:r>
            <a:r>
              <a:rPr lang="zh-TW" altLang="en-US" dirty="0" smtClean="0"/>
              <a:t>板橋、台南、六龜、屏東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於 </a:t>
            </a:r>
            <a:r>
              <a:rPr lang="en-US" altLang="zh-TW" dirty="0" smtClean="0"/>
              <a:t>6/13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6/14 </a:t>
            </a:r>
            <a:r>
              <a:rPr lang="zh-TW" altLang="en-US" dirty="0" smtClean="0"/>
              <a:t>白天的九筆 探空資料進行合成，希望得到一較能代表梅雨季台灣熱力環境的探空資料 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如圖 </a:t>
            </a:r>
            <a:r>
              <a:rPr lang="en-US" altLang="zh-TW" dirty="0" smtClean="0"/>
              <a:t>2.</a:t>
            </a:r>
            <a:r>
              <a:rPr lang="zh-TW" altLang="en-US" dirty="0" smtClean="0"/>
              <a:t>所示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。另外為使此合成之環境的對流可用位能</a:t>
            </a:r>
            <a:r>
              <a:rPr lang="en-US" altLang="zh-TW" dirty="0" smtClean="0"/>
              <a:t>(CAPE </a:t>
            </a:r>
            <a:r>
              <a:rPr lang="zh-TW" altLang="en-US" dirty="0" smtClean="0"/>
              <a:t>值</a:t>
            </a:r>
            <a:r>
              <a:rPr lang="en-US" altLang="zh-TW" dirty="0" smtClean="0"/>
              <a:t>)</a:t>
            </a:r>
            <a:r>
              <a:rPr lang="zh-TW" altLang="en-US" dirty="0" smtClean="0"/>
              <a:t>增加，更 有利於颮線系統的發展，因此參考其中一筆真實的探空資料，在合成探空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資料做低層加濕。此九筆探空資料選取的方式為，當 </a:t>
            </a:r>
            <a:r>
              <a:rPr lang="en-US" altLang="zh-TW" dirty="0" smtClean="0"/>
              <a:t>CAPE </a:t>
            </a:r>
            <a:r>
              <a:rPr lang="zh-TW" altLang="en-US" dirty="0" smtClean="0"/>
              <a:t>值大於 </a:t>
            </a:r>
            <a:r>
              <a:rPr lang="en-US" altLang="zh-TW" dirty="0" smtClean="0"/>
              <a:t>1000 J/kg </a:t>
            </a:r>
            <a:r>
              <a:rPr lang="zh-TW" altLang="en-US" dirty="0" smtClean="0"/>
              <a:t>時即使用，而若 </a:t>
            </a:r>
            <a:r>
              <a:rPr lang="en-US" altLang="zh-TW" dirty="0" smtClean="0"/>
              <a:t>CAPE </a:t>
            </a:r>
            <a:r>
              <a:rPr lang="zh-TW" altLang="en-US" dirty="0" smtClean="0"/>
              <a:t>值介於 </a:t>
            </a:r>
            <a:r>
              <a:rPr lang="en-US" altLang="zh-TW" dirty="0" smtClean="0"/>
              <a:t>500 J/kg ~ 1000 J/kg </a:t>
            </a:r>
            <a:r>
              <a:rPr lang="zh-TW" altLang="en-US" dirty="0" smtClean="0"/>
              <a:t>者則是低層相對濕度高 於 </a:t>
            </a:r>
            <a:r>
              <a:rPr lang="en-US" altLang="zh-TW" dirty="0" smtClean="0"/>
              <a:t>80%</a:t>
            </a:r>
            <a:r>
              <a:rPr lang="zh-TW" altLang="en-US" dirty="0" smtClean="0"/>
              <a:t>之資料才取用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如表 </a:t>
            </a:r>
            <a:r>
              <a:rPr lang="en-US" altLang="zh-TW" dirty="0" smtClean="0"/>
              <a:t>1.</a:t>
            </a:r>
            <a:r>
              <a:rPr lang="zh-TW" altLang="en-US" dirty="0" smtClean="0"/>
              <a:t>所示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。而在資料合成前，為使探空資料轉換為 </a:t>
            </a:r>
            <a:r>
              <a:rPr lang="en-US" altLang="zh-TW" dirty="0" err="1" smtClean="0"/>
              <a:t>WRF_ideal</a:t>
            </a:r>
            <a:r>
              <a:rPr lang="en-US" altLang="zh-TW" dirty="0" smtClean="0"/>
              <a:t> </a:t>
            </a:r>
            <a:r>
              <a:rPr lang="zh-TW" altLang="en-US" dirty="0" smtClean="0"/>
              <a:t>模組可以執行的資料格式，因此每筆資料皆先利用其溫度場計算 出位溫</a:t>
            </a:r>
            <a:r>
              <a:rPr lang="en-US" altLang="zh-TW" dirty="0" smtClean="0"/>
              <a:t>[</a:t>
            </a:r>
            <a:r>
              <a:rPr lang="zh-TW" altLang="en-US" dirty="0" smtClean="0"/>
              <a:t>式</a:t>
            </a:r>
            <a:r>
              <a:rPr lang="en-US" altLang="zh-TW" dirty="0" smtClean="0"/>
              <a:t>(4.)]</a:t>
            </a:r>
            <a:r>
              <a:rPr lang="zh-TW" altLang="en-US" dirty="0" smtClean="0"/>
              <a:t>，接著參考 </a:t>
            </a:r>
            <a:r>
              <a:rPr lang="en-US" altLang="zh-TW" dirty="0" smtClean="0"/>
              <a:t>Bolton(1980)</a:t>
            </a:r>
            <a:r>
              <a:rPr lang="zh-TW" altLang="en-US" dirty="0" smtClean="0"/>
              <a:t>使用溫度求得飽和水氣壓的經驗公式 </a:t>
            </a:r>
            <a:r>
              <a:rPr lang="en-US" altLang="zh-TW" dirty="0" smtClean="0"/>
              <a:t>[</a:t>
            </a:r>
            <a:r>
              <a:rPr lang="zh-TW" altLang="en-US" dirty="0" smtClean="0"/>
              <a:t>式</a:t>
            </a:r>
            <a:r>
              <a:rPr lang="en-US" altLang="zh-TW" dirty="0" smtClean="0"/>
              <a:t>(5.)]</a:t>
            </a:r>
            <a:r>
              <a:rPr lang="zh-TW" altLang="en-US" dirty="0" smtClean="0"/>
              <a:t>，再利用此飽和水氣壓與相對溼度間之關係式求得水氣混合比</a:t>
            </a:r>
            <a:r>
              <a:rPr lang="en-US" altLang="zh-TW" dirty="0" smtClean="0"/>
              <a:t>[</a:t>
            </a:r>
            <a:r>
              <a:rPr lang="zh-TW" altLang="en-US" dirty="0" smtClean="0"/>
              <a:t>式 </a:t>
            </a:r>
            <a:r>
              <a:rPr lang="en-US" altLang="zh-TW" dirty="0" smtClean="0"/>
              <a:t>(6.)]</a:t>
            </a:r>
            <a:r>
              <a:rPr lang="zh-TW" altLang="en-US" dirty="0" smtClean="0"/>
              <a:t>，最後將探空資料內插為固定高度間距之資料，再將處理完的資料做平 滑，以減少數值雜訊</a:t>
            </a:r>
            <a:r>
              <a:rPr lang="en-US" altLang="zh-TW" dirty="0" smtClean="0"/>
              <a:t>(numerical noise)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E0B6-9075-4FF1-9B1C-BF881893B54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85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20~160/30~100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E0B6-9075-4FF1-9B1C-BF881893B54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88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有地形 使爮線變得較為鬆散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E0B6-9075-4FF1-9B1C-BF881893B54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50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45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42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627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64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8462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77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300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89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21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32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80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64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33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01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49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9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71F59-304E-438F-98E8-2E5E1DFA5F94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CD6CCE-D60D-4244-937D-4FFB0203F9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5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844A9D-0139-4E40-B2AC-B205DF448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044" y="1375611"/>
            <a:ext cx="8915399" cy="226278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Progress report</a:t>
            </a:r>
            <a:br>
              <a:rPr lang="en-US" altLang="zh-TW" dirty="0" smtClean="0"/>
            </a:br>
            <a:r>
              <a:rPr lang="en-US" altLang="zh-TW" dirty="0" smtClean="0"/>
              <a:t>Idealized 3-D squall line  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80AA0EE-BA10-4D8C-9904-89690D949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zh-TW" altLang="en-US" sz="2400" dirty="0" smtClean="0"/>
              <a:t>潘鈺太</a:t>
            </a:r>
            <a:endParaRPr lang="en-US" altLang="zh-TW" sz="2400" dirty="0" smtClean="0"/>
          </a:p>
        </p:txBody>
      </p:sp>
      <p:sp>
        <p:nvSpPr>
          <p:cNvPr id="4" name="矩形 3"/>
          <p:cNvSpPr/>
          <p:nvPr/>
        </p:nvSpPr>
        <p:spPr>
          <a:xfrm>
            <a:off x="3038558" y="5240580"/>
            <a:ext cx="1156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/>
              <a:t>2019/6/4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60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0490" y="385571"/>
            <a:ext cx="8911687" cy="1280890"/>
          </a:xfrm>
        </p:spPr>
        <p:txBody>
          <a:bodyPr/>
          <a:lstStyle/>
          <a:p>
            <a:r>
              <a:rPr lang="en-US" altLang="zh-TW" dirty="0" smtClean="0"/>
              <a:t>Squall line </a:t>
            </a:r>
            <a:r>
              <a:rPr lang="en-US" altLang="zh-TW" dirty="0" err="1" smtClean="0"/>
              <a:t>SouthWest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en-US" altLang="zh-TW" dirty="0" smtClean="0"/>
              <a:t>8 hour to the whole terrain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00" y="1917630"/>
            <a:ext cx="4940370" cy="4940370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35" y="1934818"/>
            <a:ext cx="4923182" cy="49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800" dirty="0" smtClean="0"/>
              <a:t>1.</a:t>
            </a:r>
            <a:r>
              <a:rPr lang="zh-TW" altLang="en-US" sz="2800" dirty="0" smtClean="0"/>
              <a:t>  確定模式積分時間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2.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Squall line</a:t>
            </a:r>
            <a:r>
              <a:rPr lang="zh-TW" altLang="en-US" sz="2800" dirty="0" smtClean="0"/>
              <a:t>和風場的旋轉角度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/>
          </a:p>
          <a:p>
            <a:pPr>
              <a:buAutoNum type="arabicPeriod" startAt="3"/>
            </a:pPr>
            <a:r>
              <a:rPr lang="zh-TW" altLang="en-US" sz="2800" dirty="0" smtClean="0"/>
              <a:t>找一個春天的合成</a:t>
            </a:r>
            <a:r>
              <a:rPr lang="en-US" altLang="zh-TW" sz="2800" dirty="0" smtClean="0"/>
              <a:t>sounding</a:t>
            </a:r>
          </a:p>
          <a:p>
            <a:pPr>
              <a:buAutoNum type="arabicPeriod" startAt="3"/>
            </a:pPr>
            <a:endParaRPr lang="en-US" altLang="zh-TW" sz="2800" dirty="0"/>
          </a:p>
          <a:p>
            <a:pPr>
              <a:buAutoNum type="arabicPeriod" startAt="3"/>
            </a:pPr>
            <a:r>
              <a:rPr lang="zh-TW" altLang="en-US" sz="2800" dirty="0" smtClean="0"/>
              <a:t>物理機制探討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81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087" y="0"/>
            <a:ext cx="5022791" cy="64088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391" y="0"/>
            <a:ext cx="4681332" cy="64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9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Terrain grows completely at 8 </a:t>
            </a:r>
            <a:r>
              <a:rPr lang="en-US" altLang="zh-TW" dirty="0" err="1"/>
              <a:t>hr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75" y="1385231"/>
            <a:ext cx="5331688" cy="5331688"/>
          </a:xfr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" y="1385231"/>
            <a:ext cx="5331688" cy="533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Terrain grows completely at 8 </a:t>
            </a:r>
            <a:r>
              <a:rPr lang="en-US" altLang="zh-TW" dirty="0" err="1" smtClean="0"/>
              <a:t>hr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" y="1385231"/>
            <a:ext cx="5331688" cy="5331688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1385231"/>
            <a:ext cx="5295623" cy="52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Terrain grows completely at 8 </a:t>
            </a:r>
            <a:r>
              <a:rPr lang="en-US" altLang="zh-TW" dirty="0" err="1"/>
              <a:t>hr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93" y="2047451"/>
            <a:ext cx="4669467" cy="4669467"/>
          </a:xfr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48" y="2031274"/>
            <a:ext cx="4675705" cy="46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1.CTL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–(No warm bubble)</a:t>
            </a:r>
          </a:p>
          <a:p>
            <a:endParaRPr lang="en-US" altLang="zh-TW" sz="3200" dirty="0"/>
          </a:p>
          <a:p>
            <a:r>
              <a:rPr lang="en-US" altLang="zh-TW" sz="3200" dirty="0" smtClean="0"/>
              <a:t>2.Turn off WSM-6 microphysics lee sides.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66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Methodology</a:t>
            </a:r>
            <a:br>
              <a:rPr lang="en-US" altLang="zh-TW" dirty="0" smtClean="0"/>
            </a:br>
            <a:r>
              <a:rPr lang="en-US" altLang="zh-TW" dirty="0" smtClean="0"/>
              <a:t>configuration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0424" y="1905000"/>
            <a:ext cx="9547475" cy="432305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200" dirty="0" smtClean="0"/>
              <a:t>1. WRF V3.9, </a:t>
            </a:r>
            <a:r>
              <a:rPr lang="en-US" altLang="zh-TW" sz="3200" dirty="0" smtClean="0">
                <a:solidFill>
                  <a:srgbClr val="FF0000"/>
                </a:solidFill>
              </a:rPr>
              <a:t>time steps= 3 s.</a:t>
            </a:r>
            <a:endParaRPr lang="en-US" altLang="zh-TW" sz="3200" dirty="0" smtClean="0"/>
          </a:p>
          <a:p>
            <a:r>
              <a:rPr lang="en-US" altLang="zh-TW" sz="3200" dirty="0"/>
              <a:t>2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 </a:t>
            </a:r>
            <a:r>
              <a:rPr lang="en-US" altLang="zh-TW" sz="3200" dirty="0"/>
              <a:t>G</a:t>
            </a:r>
            <a:r>
              <a:rPr lang="en-US" altLang="zh-TW" sz="3200" dirty="0" smtClean="0"/>
              <a:t>rid size : </a:t>
            </a:r>
            <a:r>
              <a:rPr lang="en-US" altLang="zh-TW" sz="3200" dirty="0" smtClean="0">
                <a:solidFill>
                  <a:srgbClr val="FF0000"/>
                </a:solidFill>
              </a:rPr>
              <a:t>2</a:t>
            </a:r>
            <a:r>
              <a:rPr lang="zh-TW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km</a:t>
            </a:r>
            <a:r>
              <a:rPr lang="en-US" altLang="zh-TW" sz="3200" dirty="0" smtClean="0"/>
              <a:t> in x and y directions.</a:t>
            </a: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3. Domain : </a:t>
            </a: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FF0000"/>
                </a:solidFill>
              </a:rPr>
              <a:t>700</a:t>
            </a:r>
            <a:r>
              <a:rPr lang="en-US" altLang="zh-TW" sz="3200" dirty="0" smtClean="0"/>
              <a:t> grid </a:t>
            </a:r>
            <a:r>
              <a:rPr lang="en-US" altLang="zh-TW" sz="3200" dirty="0" smtClean="0"/>
              <a:t>points </a:t>
            </a:r>
            <a:r>
              <a:rPr lang="en-US" altLang="zh-TW" sz="3200" dirty="0" smtClean="0"/>
              <a:t>for x, </a:t>
            </a:r>
            <a:r>
              <a:rPr lang="en-US" altLang="zh-TW" sz="3200" dirty="0" smtClean="0">
                <a:solidFill>
                  <a:srgbClr val="FF0000"/>
                </a:solidFill>
              </a:rPr>
              <a:t>470</a:t>
            </a:r>
            <a:r>
              <a:rPr lang="en-US" altLang="zh-TW" sz="3200" dirty="0" smtClean="0"/>
              <a:t> for y. 61 levels for z (z top 30km).</a:t>
            </a: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4.</a:t>
            </a:r>
            <a:r>
              <a:rPr lang="en-US" altLang="zh-TW" sz="3200" dirty="0" smtClean="0">
                <a:solidFill>
                  <a:srgbClr val="FF0000"/>
                </a:solidFill>
              </a:rPr>
              <a:t> Open radiative </a:t>
            </a:r>
            <a:r>
              <a:rPr lang="en-US" altLang="zh-TW" sz="3200" dirty="0" smtClean="0"/>
              <a:t>for x and y directions.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99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Methodology</a:t>
            </a:r>
            <a:br>
              <a:rPr lang="en-US" altLang="zh-TW" dirty="0" smtClean="0"/>
            </a:br>
            <a:r>
              <a:rPr lang="en-US" altLang="zh-TW" dirty="0" smtClean="0"/>
              <a:t>Warm bubble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1. </a:t>
            </a:r>
            <a:r>
              <a:rPr lang="en-US" altLang="zh-TW" sz="2400" dirty="0" smtClean="0">
                <a:solidFill>
                  <a:srgbClr val="FF0000"/>
                </a:solidFill>
              </a:rPr>
              <a:t>+3 K </a:t>
            </a:r>
            <a:r>
              <a:rPr lang="en-US" altLang="zh-TW" sz="2400" dirty="0" smtClean="0"/>
              <a:t>warm bubble to initiate squall line.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2. Eclipse with </a:t>
            </a:r>
            <a:r>
              <a:rPr lang="en-US" altLang="zh-TW" sz="2400" dirty="0" smtClean="0">
                <a:solidFill>
                  <a:srgbClr val="FF0000"/>
                </a:solidFill>
              </a:rPr>
              <a:t>20 km for width &amp; </a:t>
            </a:r>
            <a:r>
              <a:rPr lang="en-US" altLang="zh-TW" sz="2400" dirty="0" smtClean="0">
                <a:solidFill>
                  <a:srgbClr val="FF0000"/>
                </a:solidFill>
              </a:rPr>
              <a:t>200 km </a:t>
            </a:r>
            <a:r>
              <a:rPr lang="en-US" altLang="zh-TW" sz="2400" dirty="0" smtClean="0">
                <a:solidFill>
                  <a:srgbClr val="FF0000"/>
                </a:solidFill>
              </a:rPr>
              <a:t>for length.</a:t>
            </a:r>
            <a:endParaRPr lang="en-US" altLang="zh-TW" sz="2400" dirty="0">
              <a:solidFill>
                <a:srgbClr val="FF0000"/>
              </a:solidFill>
            </a:endParaRPr>
          </a:p>
          <a:p>
            <a:endParaRPr lang="en-US" altLang="zh-TW" sz="2400" dirty="0"/>
          </a:p>
          <a:p>
            <a:r>
              <a:rPr lang="en-US" altLang="zh-TW" sz="2400" dirty="0"/>
              <a:t>3</a:t>
            </a:r>
            <a:r>
              <a:rPr lang="en-US" altLang="zh-TW" sz="2400" dirty="0" smtClean="0"/>
              <a:t>. </a:t>
            </a:r>
            <a:r>
              <a:rPr lang="en-US" altLang="zh-TW" sz="2400" dirty="0" smtClean="0">
                <a:solidFill>
                  <a:srgbClr val="FF0000"/>
                </a:solidFill>
              </a:rPr>
              <a:t>(+/-) 0.3 K random temperature </a:t>
            </a:r>
            <a:r>
              <a:rPr lang="en-US" altLang="zh-TW" sz="2400" dirty="0" smtClean="0"/>
              <a:t>perturbation in y direction.</a:t>
            </a: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304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6455" y="355754"/>
            <a:ext cx="8911687" cy="1280890"/>
          </a:xfrm>
        </p:spPr>
        <p:txBody>
          <a:bodyPr/>
          <a:lstStyle/>
          <a:p>
            <a:pPr algn="ctr"/>
            <a:r>
              <a:rPr lang="en-US" altLang="zh-TW" dirty="0" smtClean="0"/>
              <a:t>Sounding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73417" y="2517379"/>
            <a:ext cx="5453270" cy="3777622"/>
          </a:xfrm>
        </p:spPr>
        <p:txBody>
          <a:bodyPr/>
          <a:lstStyle/>
          <a:p>
            <a:r>
              <a:rPr lang="zh-TW" altLang="en-US" dirty="0"/>
              <a:t>是選用 </a:t>
            </a:r>
            <a:r>
              <a:rPr lang="en-US" altLang="zh-TW" dirty="0"/>
              <a:t>2008 </a:t>
            </a:r>
            <a:r>
              <a:rPr lang="zh-TW" altLang="en-US" dirty="0"/>
              <a:t>年西南氣流實驗</a:t>
            </a:r>
            <a:r>
              <a:rPr lang="en-US" altLang="zh-TW" dirty="0"/>
              <a:t>(</a:t>
            </a:r>
            <a:r>
              <a:rPr lang="en-US" altLang="zh-TW" dirty="0" err="1"/>
              <a:t>SoWMEX</a:t>
            </a:r>
            <a:r>
              <a:rPr lang="en-US" altLang="zh-TW" dirty="0"/>
              <a:t>)</a:t>
            </a:r>
            <a:r>
              <a:rPr lang="zh-TW" altLang="en-US" dirty="0"/>
              <a:t>期間 </a:t>
            </a:r>
            <a:r>
              <a:rPr lang="en-US" altLang="zh-TW" dirty="0"/>
              <a:t>IOP-8 </a:t>
            </a:r>
            <a:r>
              <a:rPr lang="zh-TW" altLang="en-US" dirty="0"/>
              <a:t>個案的強降水事件</a:t>
            </a:r>
            <a:r>
              <a:rPr lang="en-US" altLang="zh-TW" dirty="0"/>
              <a:t>(2008/6/13 </a:t>
            </a:r>
            <a:r>
              <a:rPr lang="zh-TW" altLang="en-US" dirty="0"/>
              <a:t>至 </a:t>
            </a:r>
            <a:r>
              <a:rPr lang="en-US" altLang="zh-TW" dirty="0"/>
              <a:t>2008/6/15)</a:t>
            </a:r>
            <a:r>
              <a:rPr lang="zh-TW" altLang="en-US" dirty="0"/>
              <a:t>的環境</a:t>
            </a:r>
            <a:r>
              <a:rPr lang="zh-TW" altLang="en-US" dirty="0" smtClean="0"/>
              <a:t>資料。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altLang="zh-TW" dirty="0"/>
              <a:t>CAPE </a:t>
            </a:r>
            <a:r>
              <a:rPr lang="zh-TW" altLang="en-US" dirty="0"/>
              <a:t>值約為 </a:t>
            </a:r>
            <a:r>
              <a:rPr lang="en-US" altLang="zh-TW" dirty="0"/>
              <a:t>1512 J/kg</a:t>
            </a:r>
            <a:r>
              <a:rPr lang="zh-TW" altLang="en-US" dirty="0"/>
              <a:t>，且 </a:t>
            </a:r>
            <a:r>
              <a:rPr lang="en-US" altLang="zh-TW" dirty="0"/>
              <a:t>CIN </a:t>
            </a:r>
            <a:r>
              <a:rPr lang="zh-TW" altLang="en-US" dirty="0"/>
              <a:t>值僅</a:t>
            </a:r>
            <a:r>
              <a:rPr lang="en-US" altLang="zh-TW" dirty="0"/>
              <a:t>-6 J/kg </a:t>
            </a:r>
            <a:r>
              <a:rPr lang="zh-TW" altLang="en-US" dirty="0"/>
              <a:t>的合成探空資料，且其低層環境濕度較高</a:t>
            </a:r>
            <a:r>
              <a:rPr lang="en-US" altLang="zh-TW" dirty="0"/>
              <a:t>(RH&gt;85%)</a:t>
            </a:r>
            <a:r>
              <a:rPr lang="zh-TW" altLang="en-US" dirty="0"/>
              <a:t>，有利於濕</a:t>
            </a:r>
            <a:r>
              <a:rPr lang="zh-TW" altLang="en-US" dirty="0" smtClean="0"/>
              <a:t>對流發展</a:t>
            </a:r>
            <a:r>
              <a:rPr lang="zh-TW" altLang="en-US" dirty="0"/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39" y="1495059"/>
            <a:ext cx="5344974" cy="536294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120886" y="3807197"/>
            <a:ext cx="85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10m/s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Growth function 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C08D8F-BB6F-4DAA-AFB4-6D5A2AE3A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78" y="2046194"/>
            <a:ext cx="10610823" cy="39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49083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/>
              <a:t>Exponential growth V.S Sin growth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90" y="1474120"/>
            <a:ext cx="5023142" cy="502314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74" y="1479321"/>
            <a:ext cx="5017941" cy="501794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120189" y="1489980"/>
            <a:ext cx="16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Ter_sin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069179" y="1489980"/>
            <a:ext cx="16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Ter_exp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21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01846" y="127154"/>
            <a:ext cx="8911687" cy="1280890"/>
          </a:xfrm>
        </p:spPr>
        <p:txBody>
          <a:bodyPr/>
          <a:lstStyle/>
          <a:p>
            <a:pPr algn="ctr"/>
            <a:r>
              <a:rPr lang="en-US" altLang="zh-TW" dirty="0" smtClean="0"/>
              <a:t>If terrain is fixed.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58" y="963475"/>
            <a:ext cx="5725560" cy="5725560"/>
          </a:xfrm>
        </p:spPr>
      </p:pic>
    </p:spTree>
    <p:extLst>
      <p:ext uri="{BB962C8B-B14F-4D97-AF65-F5344CB8AC3E}">
        <p14:creationId xmlns:p14="http://schemas.microsoft.com/office/powerpoint/2010/main" val="38612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8768" y="9582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 Terrain grows with a exponential function</a:t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52" y="874023"/>
            <a:ext cx="5983977" cy="5983977"/>
          </a:xfrm>
        </p:spPr>
      </p:pic>
      <p:sp>
        <p:nvSpPr>
          <p:cNvPr id="5" name="文字方塊 4"/>
          <p:cNvSpPr txBox="1"/>
          <p:nvPr/>
        </p:nvSpPr>
        <p:spPr>
          <a:xfrm>
            <a:off x="1638768" y="3471025"/>
            <a:ext cx="3011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地形第</a:t>
            </a:r>
            <a:r>
              <a:rPr lang="en-US" altLang="zh-TW" dirty="0" smtClean="0">
                <a:solidFill>
                  <a:srgbClr val="FF0000"/>
                </a:solidFill>
              </a:rPr>
              <a:t>9</a:t>
            </a:r>
            <a:r>
              <a:rPr lang="zh-TW" altLang="en-US" dirty="0" smtClean="0">
                <a:solidFill>
                  <a:srgbClr val="FF0000"/>
                </a:solidFill>
              </a:rPr>
              <a:t>小時長到完整，之後固定。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成功處理了模式</a:t>
            </a:r>
            <a:r>
              <a:rPr lang="zh-TW" altLang="en-US" dirty="0">
                <a:solidFill>
                  <a:srgbClr val="FF0000"/>
                </a:solidFill>
              </a:rPr>
              <a:t>初</a:t>
            </a:r>
            <a:r>
              <a:rPr lang="zh-TW" altLang="en-US" dirty="0" smtClean="0">
                <a:solidFill>
                  <a:srgbClr val="FF0000"/>
                </a:solidFill>
              </a:rPr>
              <a:t>始場重</a:t>
            </a:r>
            <a:r>
              <a:rPr lang="zh-TW" altLang="en-US" dirty="0">
                <a:solidFill>
                  <a:srgbClr val="FF0000"/>
                </a:solidFill>
              </a:rPr>
              <a:t>力</a:t>
            </a:r>
            <a:r>
              <a:rPr lang="zh-TW" altLang="en-US" dirty="0" smtClean="0">
                <a:solidFill>
                  <a:srgbClr val="FF0000"/>
                </a:solidFill>
              </a:rPr>
              <a:t>波對流干擾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3473" y="0"/>
            <a:ext cx="8911687" cy="1280890"/>
          </a:xfrm>
        </p:spPr>
        <p:txBody>
          <a:bodyPr/>
          <a:lstStyle/>
          <a:p>
            <a:r>
              <a:rPr lang="en-US" altLang="zh-TW" dirty="0" smtClean="0"/>
              <a:t>Use oblique ellipse for squall line and rotate wind direction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84143" y="1567070"/>
            <a:ext cx="8915400" cy="3777622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1. Make sure that the wind is normal to squall line.</a:t>
            </a:r>
          </a:p>
          <a:p>
            <a:r>
              <a:rPr lang="en-US" altLang="zh-TW" sz="2400" dirty="0" smtClean="0"/>
              <a:t>2. 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8" y="5344692"/>
            <a:ext cx="8122773" cy="86793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20" y="3057095"/>
            <a:ext cx="5432035" cy="12062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/>
          <a:srcRect l="53087" t="-1106" r="-53087" b="1106"/>
          <a:stretch/>
        </p:blipFill>
        <p:spPr>
          <a:xfrm>
            <a:off x="8067763" y="2101610"/>
            <a:ext cx="5745185" cy="3282323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>
          <a:xfrm flipV="1">
            <a:off x="9669322" y="2874441"/>
            <a:ext cx="1106454" cy="1162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4917</TotalTime>
  <Words>596</Words>
  <Application>Microsoft Office PowerPoint</Application>
  <PresentationFormat>寬螢幕</PresentationFormat>
  <Paragraphs>61</Paragraphs>
  <Slides>16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微軟正黑體</vt:lpstr>
      <vt:lpstr>新細明體</vt:lpstr>
      <vt:lpstr>Arial</vt:lpstr>
      <vt:lpstr>Calibri</vt:lpstr>
      <vt:lpstr>Century Gothic</vt:lpstr>
      <vt:lpstr>Wingdings</vt:lpstr>
      <vt:lpstr>Wingdings 3</vt:lpstr>
      <vt:lpstr>絲縷</vt:lpstr>
      <vt:lpstr>Progress report Idealized 3-D squall line  </vt:lpstr>
      <vt:lpstr>Methodology configuration</vt:lpstr>
      <vt:lpstr>Methodology Warm bubble  </vt:lpstr>
      <vt:lpstr>Sounding</vt:lpstr>
      <vt:lpstr>Growth function comparison</vt:lpstr>
      <vt:lpstr>Exponential growth V.S Sin growth </vt:lpstr>
      <vt:lpstr>If terrain is fixed.</vt:lpstr>
      <vt:lpstr> Terrain grows with a exponential function </vt:lpstr>
      <vt:lpstr>Use oblique ellipse for squall line and rotate wind direction</vt:lpstr>
      <vt:lpstr>Squall line SouthWest 8 hour to the whole terrain</vt:lpstr>
      <vt:lpstr>Future work</vt:lpstr>
      <vt:lpstr>PowerPoint 簡報</vt:lpstr>
      <vt:lpstr>Terrain grows completely at 8 hr</vt:lpstr>
      <vt:lpstr>Terrain grows completely at 8 hr</vt:lpstr>
      <vt:lpstr>Terrain grows completely at 8 hr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3D_squall line terrain sensitivity experiment</dc:title>
  <dc:creator>peteprpan</dc:creator>
  <cp:lastModifiedBy>HP</cp:lastModifiedBy>
  <cp:revision>75</cp:revision>
  <dcterms:created xsi:type="dcterms:W3CDTF">2019-01-16T06:28:10Z</dcterms:created>
  <dcterms:modified xsi:type="dcterms:W3CDTF">2019-06-04T07:02:57Z</dcterms:modified>
</cp:coreProperties>
</file>