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8" r:id="rId5"/>
    <p:sldId id="259" r:id="rId6"/>
    <p:sldId id="260" r:id="rId7"/>
    <p:sldId id="263" r:id="rId8"/>
    <p:sldId id="264" r:id="rId9"/>
    <p:sldId id="257" r:id="rId10"/>
    <p:sldId id="270" r:id="rId11"/>
    <p:sldId id="265" r:id="rId12"/>
    <p:sldId id="266" r:id="rId13"/>
    <p:sldId id="262" r:id="rId14"/>
    <p:sldId id="267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9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8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7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3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77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6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59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78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4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80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C57D-3245-4058-8A28-B97F12F16627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8565-4F2B-4535-BE49-D9B2EBA19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53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40830"/>
            <a:ext cx="12192000" cy="830318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Constantia" panose="02030602050306030303" pitchFamily="18" charset="0"/>
              </a:rPr>
              <a:t>Sensitivity of Tropical Cyclone Intensification to Axisymmetric Heat Sources: </a:t>
            </a:r>
            <a:endParaRPr lang="zh-TW" altLang="en-US" sz="4000" dirty="0">
              <a:latin typeface="Constantia" panose="020306020503060303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>
                <a:latin typeface="Cambria" panose="02040503050406030204" pitchFamily="18" charset="0"/>
              </a:rPr>
              <a:t>Paull, G., K. </a:t>
            </a:r>
            <a:r>
              <a:rPr lang="en-US" altLang="zh-TW" sz="1800" dirty="0" err="1" smtClean="0">
                <a:latin typeface="Cambria" panose="02040503050406030204" pitchFamily="18" charset="0"/>
              </a:rPr>
              <a:t>Menelaou</a:t>
            </a:r>
            <a:r>
              <a:rPr lang="en-US" altLang="zh-TW" sz="1800" dirty="0" smtClean="0">
                <a:latin typeface="Cambria" panose="02040503050406030204" pitchFamily="18" charset="0"/>
              </a:rPr>
              <a:t>, and M. K. </a:t>
            </a:r>
            <a:r>
              <a:rPr lang="en-US" altLang="zh-TW" sz="1800" dirty="0" err="1" smtClean="0">
                <a:latin typeface="Cambria" panose="02040503050406030204" pitchFamily="18" charset="0"/>
              </a:rPr>
              <a:t>Yau</a:t>
            </a:r>
            <a:r>
              <a:rPr lang="en-US" altLang="zh-TW" sz="1800" dirty="0" smtClean="0">
                <a:latin typeface="Cambria" panose="02040503050406030204" pitchFamily="18" charset="0"/>
              </a:rPr>
              <a:t>, 2018; JAS</a:t>
            </a:r>
            <a:endParaRPr lang="zh-TW" alt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24000" y="1884913"/>
            <a:ext cx="9144000" cy="7208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Constantia" panose="02030602050306030303" pitchFamily="18" charset="0"/>
              </a:rPr>
              <a:t>The Role of Low-Level Heating and Cooling </a:t>
            </a:r>
            <a:endParaRPr lang="zh-TW" altLang="en-US" sz="4000" dirty="0">
              <a:latin typeface="Constantia" panose="02030602050306030303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23999" y="2609311"/>
            <a:ext cx="9144001" cy="570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Constantia" panose="02030602050306030303" pitchFamily="18" charset="0"/>
              </a:rPr>
              <a:t>from Different Microphysical Processes</a:t>
            </a:r>
            <a:endParaRPr lang="zh-TW" altLang="en-US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2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307"/>
          <a:stretch/>
        </p:blipFill>
        <p:spPr>
          <a:xfrm>
            <a:off x="1876825" y="157654"/>
            <a:ext cx="8438351" cy="35128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28" y="3926562"/>
            <a:ext cx="6004346" cy="27700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51501" t="51066"/>
          <a:stretch/>
        </p:blipFill>
        <p:spPr>
          <a:xfrm>
            <a:off x="1299022" y="3810098"/>
            <a:ext cx="3127289" cy="28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3" y="913087"/>
            <a:ext cx="4152900" cy="1571625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4462298" y="461143"/>
            <a:ext cx="7584385" cy="6019800"/>
            <a:chOff x="4462298" y="503183"/>
            <a:chExt cx="7584385" cy="60198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298" y="503183"/>
              <a:ext cx="7248525" cy="601980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914289" y="863165"/>
              <a:ext cx="5863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small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large 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1460369" y="863165"/>
              <a:ext cx="5863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small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large 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901513" y="2828290"/>
              <a:ext cx="6078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large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small 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1438232" y="2833545"/>
              <a:ext cx="6078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large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small 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8162531" y="3087263"/>
              <a:ext cx="0" cy="241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11699250" y="3087263"/>
              <a:ext cx="0" cy="241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8177048" y="1122139"/>
              <a:ext cx="0" cy="241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11734792" y="1127394"/>
              <a:ext cx="0" cy="241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2417378" y="1258777"/>
            <a:ext cx="38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60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3.5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</a:p>
          <a:p>
            <a:r>
              <a:rPr lang="en-US" altLang="zh-TW" sz="1200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endParaRPr lang="zh-TW" altLang="en-US" sz="1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3338" y="168989"/>
            <a:ext cx="4697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Modification of the LC forcing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3" y="345364"/>
            <a:ext cx="4181475" cy="1038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r="62953"/>
          <a:stretch/>
        </p:blipFill>
        <p:spPr>
          <a:xfrm>
            <a:off x="670858" y="2750097"/>
            <a:ext cx="3186440" cy="3943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341779" y="1510640"/>
                <a:ext cx="22481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79" y="1510640"/>
                <a:ext cx="2248180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27763" y="2303044"/>
                <a:ext cx="2689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=15,20,25…55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3" y="2303044"/>
                <a:ext cx="2689454" cy="276999"/>
              </a:xfrm>
              <a:prstGeom prst="rect">
                <a:avLst/>
              </a:prstGeom>
              <a:blipFill>
                <a:blip r:embed="rId5"/>
                <a:stretch>
                  <a:fillRect l="-2262"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3621877" y="2303044"/>
                <a:ext cx="1433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=55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77" y="2303044"/>
                <a:ext cx="1433598" cy="276999"/>
              </a:xfrm>
              <a:prstGeom prst="rect">
                <a:avLst/>
              </a:prstGeom>
              <a:blipFill>
                <a:blip r:embed="rId6"/>
                <a:stretch>
                  <a:fillRect l="-2128" r="-383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6635482" y="805354"/>
                <a:ext cx="394383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82" y="805354"/>
                <a:ext cx="3943836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47114"/>
              </p:ext>
            </p:extLst>
          </p:nvPr>
        </p:nvGraphicFramePr>
        <p:xfrm>
          <a:off x="3857298" y="3368273"/>
          <a:ext cx="8128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691653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103625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101681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701999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45640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 (s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-2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zh-TW" altLang="en-US" baseline="30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u (m/s)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dirty="0" smtClean="0">
                          <a:latin typeface="Cambria" panose="02040503050406030204" pitchFamily="18" charset="0"/>
                        </a:rPr>
                        <a:t>ζ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 (10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-3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 s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a (10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-3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 m/s</a:t>
                      </a:r>
                      <a:r>
                        <a:rPr lang="en-US" altLang="zh-TW" baseline="30000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0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2.87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LH+LC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-0.66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1.8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1.2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0.21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LH+LC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-0.68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0.91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0.62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2.87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LH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-0.54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1.9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1.0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7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0.21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LH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-0.83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0.62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0.53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48384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977483" y="2249213"/>
            <a:ext cx="325821" cy="351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74011" y="2251770"/>
            <a:ext cx="325821" cy="351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702566" y="3368273"/>
            <a:ext cx="1671145" cy="185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01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6" y="2739587"/>
            <a:ext cx="8601075" cy="3943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3" y="345364"/>
            <a:ext cx="4181475" cy="10382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25364" y="3930869"/>
            <a:ext cx="23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25/50/75/100% LH+LC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60329" y="493757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25% LH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7" idx="1"/>
          </p:cNvCxnSpPr>
          <p:nvPr/>
        </p:nvCxnSpPr>
        <p:spPr>
          <a:xfrm flipH="1" flipV="1">
            <a:off x="4782207" y="4937571"/>
            <a:ext cx="178122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871268" y="4300201"/>
            <a:ext cx="89061" cy="261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1895260" y="1759670"/>
                <a:ext cx="394383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60" y="1759670"/>
                <a:ext cx="3943836" cy="57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4854274" y="971634"/>
                <a:ext cx="1090875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74" y="971634"/>
                <a:ext cx="1090875" cy="526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8841186" y="4115535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constant N</a:t>
            </a:r>
            <a:r>
              <a:rPr lang="en-US" altLang="zh-TW" baseline="30000" dirty="0" smtClean="0"/>
              <a:t>2</a:t>
            </a:r>
            <a:endParaRPr lang="zh-TW" altLang="en-US" baseline="30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834852" y="50299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  <a:r>
              <a:rPr lang="en-US" altLang="zh-TW" dirty="0" smtClean="0">
                <a:solidFill>
                  <a:schemeClr val="accent6"/>
                </a:solidFill>
              </a:rPr>
              <a:t>ouble N</a:t>
            </a:r>
            <a:r>
              <a:rPr lang="en-US" altLang="zh-TW" baseline="30000" dirty="0" smtClean="0">
                <a:solidFill>
                  <a:schemeClr val="accent6"/>
                </a:solidFill>
              </a:rPr>
              <a:t>2</a:t>
            </a:r>
            <a:endParaRPr lang="zh-TW" altLang="en-US" baseline="30000" dirty="0">
              <a:solidFill>
                <a:schemeClr val="accent6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841186" y="3475960"/>
            <a:ext cx="26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eversing bottom 6-km N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2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960000"/>
            <a:ext cx="5400000" cy="26343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67559" y="399393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Conclusions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000" y="1440000"/>
            <a:ext cx="54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Cambria" panose="02040503050406030204" pitchFamily="18" charset="0"/>
              </a:rPr>
              <a:t>The addition of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cooling enhances the lower-level inward radial winds</a:t>
            </a:r>
            <a:r>
              <a:rPr lang="en-US" altLang="zh-TW" dirty="0" smtClean="0">
                <a:latin typeface="Cambria" panose="02040503050406030204" pitchFamily="18" charset="0"/>
              </a:rPr>
              <a:t>, which in turn increases the acceleration of the lower-level tangential winds through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 enhanced transport of absolute vorticity</a:t>
            </a:r>
            <a:r>
              <a:rPr lang="en-US" altLang="zh-TW" dirty="0" smtClean="0">
                <a:latin typeface="Cambria" panose="02040503050406030204" pitchFamily="18" charset="0"/>
              </a:rPr>
              <a:t>.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0000" y="1440000"/>
            <a:ext cx="54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Cambria" panose="02040503050406030204" pitchFamily="18" charset="0"/>
              </a:rPr>
              <a:t>Sensitivity experiments on </a:t>
            </a:r>
            <a:r>
              <a:rPr lang="en-US" altLang="zh-TW" dirty="0" smtClean="0">
                <a:latin typeface="Cambria" panose="02040503050406030204" pitchFamily="18" charset="0"/>
              </a:rPr>
              <a:t>varying the </a:t>
            </a:r>
            <a:r>
              <a:rPr lang="en-US" altLang="zh-TW" dirty="0">
                <a:latin typeface="Cambria" panose="02040503050406030204" pitchFamily="18" charset="0"/>
              </a:rPr>
              <a:t>structure of the cooling functions and the </a:t>
            </a:r>
            <a:r>
              <a:rPr lang="en-US" altLang="zh-TW" dirty="0" smtClean="0">
                <a:latin typeface="Cambria" panose="02040503050406030204" pitchFamily="18" charset="0"/>
              </a:rPr>
              <a:t>background state </a:t>
            </a:r>
            <a:r>
              <a:rPr lang="en-US" altLang="zh-TW" dirty="0">
                <a:latin typeface="Cambria" panose="02040503050406030204" pitchFamily="18" charset="0"/>
              </a:rPr>
              <a:t>of the vortex demonstrate that the </a:t>
            </a:r>
            <a:r>
              <a:rPr lang="en-US" altLang="zh-TW" dirty="0" smtClean="0">
                <a:latin typeface="Cambria" panose="02040503050406030204" pitchFamily="18" charset="0"/>
              </a:rPr>
              <a:t>lower-level tangential </a:t>
            </a:r>
            <a:r>
              <a:rPr lang="en-US" altLang="zh-TW" dirty="0">
                <a:latin typeface="Cambria" panose="02040503050406030204" pitchFamily="18" charset="0"/>
              </a:rPr>
              <a:t>wind acceleration is more sensitive </a:t>
            </a:r>
            <a:r>
              <a:rPr lang="en-US" altLang="zh-TW" dirty="0" smtClean="0">
                <a:latin typeface="Cambria" panose="02040503050406030204" pitchFamily="18" charset="0"/>
              </a:rPr>
              <a:t>to changes </a:t>
            </a:r>
            <a:r>
              <a:rPr lang="en-US" altLang="zh-TW" dirty="0">
                <a:latin typeface="Cambria" panose="02040503050406030204" pitchFamily="18" charset="0"/>
              </a:rPr>
              <a:t>in the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vertical structure </a:t>
            </a:r>
            <a:r>
              <a:rPr lang="en-US" altLang="zh-TW" dirty="0">
                <a:latin typeface="Cambria" panose="02040503050406030204" pitchFamily="18" charset="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location of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cooling </a:t>
            </a:r>
            <a:r>
              <a:rPr lang="en-US" altLang="zh-TW" dirty="0">
                <a:latin typeface="Cambria" panose="02040503050406030204" pitchFamily="18" charset="0"/>
              </a:rPr>
              <a:t>than the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radial characteristics</a:t>
            </a:r>
            <a:r>
              <a:rPr lang="en-US" altLang="zh-TW" dirty="0">
                <a:latin typeface="Cambria" panose="02040503050406030204" pitchFamily="18" charset="0"/>
              </a:rPr>
              <a:t>.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80000" y="3960000"/>
            <a:ext cx="54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Cambria" panose="02040503050406030204" pitchFamily="18" charset="0"/>
              </a:rPr>
              <a:t>the lower-level acceleration is sensitive to variations </a:t>
            </a:r>
            <a:r>
              <a:rPr lang="en-US" altLang="zh-TW" dirty="0" smtClean="0">
                <a:latin typeface="Cambria" panose="02040503050406030204" pitchFamily="18" charset="0"/>
              </a:rPr>
              <a:t>in the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inertial </a:t>
            </a:r>
            <a:r>
              <a:rPr lang="en-US" altLang="zh-TW" dirty="0">
                <a:latin typeface="Cambria" panose="02040503050406030204" pitchFamily="18" charset="0"/>
              </a:rPr>
              <a:t>and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 static stabilities </a:t>
            </a:r>
            <a:r>
              <a:rPr lang="en-US" altLang="zh-TW" dirty="0">
                <a:latin typeface="Cambria" panose="02040503050406030204" pitchFamily="18" charset="0"/>
              </a:rPr>
              <a:t>rather than the 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vertical tangential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wind shear </a:t>
            </a:r>
            <a:r>
              <a:rPr lang="en-US" altLang="zh-TW" dirty="0">
                <a:latin typeface="Cambria" panose="02040503050406030204" pitchFamily="18" charset="0"/>
              </a:rPr>
              <a:t>of the initial vortex and its environment.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67559" y="399393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Conclusions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000" y="2880000"/>
            <a:ext cx="5400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Cambria" panose="02040503050406030204" pitchFamily="18" charset="0"/>
              </a:rPr>
              <a:t>The addition of a planetary boundary layer would significantly alter the radial wind structure and thus the transport of absolute vorticity.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0000" y="2879999"/>
            <a:ext cx="5400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Cambria" panose="02040503050406030204" pitchFamily="18" charset="0"/>
              </a:rPr>
              <a:t>Ice-phase processes may play in influencing the temperature and moisture structures through cloud radiative feedback.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0000" y="2484000"/>
            <a:ext cx="5400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PBL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80000" y="2484000"/>
            <a:ext cx="5400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Microphysics and Radiation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7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"/>
            <a:ext cx="3960000" cy="29688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"/>
            <a:ext cx="3960000" cy="29688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"/>
            <a:ext cx="3960000" cy="29688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0"/>
            <a:ext cx="3960000" cy="29688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0"/>
            <a:ext cx="3960000" cy="29688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0"/>
            <a:ext cx="3960000" cy="296886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38046" y="-93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15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"/>
            <a:ext cx="3960000" cy="29688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"/>
            <a:ext cx="3960000" cy="29688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"/>
            <a:ext cx="3960000" cy="29688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0"/>
            <a:ext cx="3960000" cy="29688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0"/>
            <a:ext cx="3960000" cy="29688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0"/>
            <a:ext cx="3960000" cy="296886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538046" y="-9332"/>
            <a:ext cx="11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F10_PVinv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13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0"/>
            <a:ext cx="3960000" cy="29688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"/>
            <a:ext cx="3960000" cy="296886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"/>
            <a:ext cx="3960000" cy="29688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0"/>
            <a:ext cx="3960000" cy="29688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"/>
            <a:ext cx="3960000" cy="29688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3600000"/>
            <a:ext cx="3960000" cy="29688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38046" y="-9332"/>
            <a:ext cx="11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F10_PVinv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40000" y="360000"/>
            <a:ext cx="3960000" cy="638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498046" y="-514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F10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498045" y="3279768"/>
            <a:ext cx="11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F10_PVinv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477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9187" y="189187"/>
            <a:ext cx="3283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Model configuration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0309" y="1295987"/>
            <a:ext cx="52379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Real Hurricane Katrina Run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WRF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00 UTC 27 Aug 2005 – 00 UTC 30 Aug 2005 (72-hr)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Horizontal: 27/9/3-km (vortex-following)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Vertical: 27 eta levels (model top: 50 </a:t>
            </a:r>
            <a:r>
              <a:rPr lang="en-US" altLang="zh-TW" dirty="0" err="1" smtClean="0">
                <a:latin typeface="Cambria" panose="02040503050406030204" pitchFamily="18" charset="0"/>
              </a:rPr>
              <a:t>hPa</a:t>
            </a:r>
            <a:r>
              <a:rPr lang="en-US" altLang="zh-TW" dirty="0" smtClean="0">
                <a:latin typeface="Cambria" panose="02040503050406030204" pitchFamily="18" charset="0"/>
              </a:rPr>
              <a:t>)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Parameterization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Surface layer: Eta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PBL: MYJ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LW/SW-Radiation: RRTMG/Goddard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Cumulus: </a:t>
            </a:r>
            <a:r>
              <a:rPr lang="en-US" altLang="zh-TW" dirty="0" err="1" smtClean="0">
                <a:latin typeface="Cambria" panose="02040503050406030204" pitchFamily="18" charset="0"/>
              </a:rPr>
              <a:t>Grell-Devenyi</a:t>
            </a:r>
            <a:r>
              <a:rPr lang="en-US" altLang="zh-TW" dirty="0" smtClean="0">
                <a:latin typeface="Cambria" panose="02040503050406030204" pitchFamily="18" charset="0"/>
              </a:rPr>
              <a:t> (d01/d02)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Microphysics: Thompson (qv/qc/</a:t>
            </a:r>
            <a:r>
              <a:rPr lang="en-US" altLang="zh-TW" dirty="0" err="1" smtClean="0">
                <a:latin typeface="Cambria" panose="02040503050406030204" pitchFamily="18" charset="0"/>
              </a:rPr>
              <a:t>qr</a:t>
            </a:r>
            <a:r>
              <a:rPr lang="en-US" altLang="zh-TW" dirty="0" smtClean="0">
                <a:latin typeface="Cambria" panose="02040503050406030204" pitchFamily="18" charset="0"/>
              </a:rPr>
              <a:t>/qi/</a:t>
            </a:r>
            <a:r>
              <a:rPr lang="en-US" altLang="zh-TW" dirty="0" err="1" smtClean="0">
                <a:latin typeface="Cambria" panose="02040503050406030204" pitchFamily="18" charset="0"/>
              </a:rPr>
              <a:t>qs</a:t>
            </a:r>
            <a:r>
              <a:rPr lang="en-US" altLang="zh-TW" dirty="0" smtClean="0">
                <a:latin typeface="Cambria" panose="02040503050406030204" pitchFamily="18" charset="0"/>
              </a:rPr>
              <a:t>/</a:t>
            </a:r>
            <a:r>
              <a:rPr lang="en-US" altLang="zh-TW" dirty="0" err="1" smtClean="0">
                <a:latin typeface="Cambria" panose="02040503050406030204" pitchFamily="18" charset="0"/>
              </a:rPr>
              <a:t>qg</a:t>
            </a:r>
            <a:r>
              <a:rPr lang="en-US" altLang="zh-TW" dirty="0" smtClean="0">
                <a:latin typeface="Cambria" panose="02040503050406030204" pitchFamily="18" charset="0"/>
              </a:rPr>
              <a:t>)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IC/BC: NCEP FNL 1 </a:t>
            </a:r>
            <a:r>
              <a:rPr lang="en-US" altLang="zh-TW" dirty="0" err="1" smtClean="0">
                <a:latin typeface="Cambria" panose="02040503050406030204" pitchFamily="18" charset="0"/>
              </a:rPr>
              <a:t>deg</a:t>
            </a:r>
            <a:r>
              <a:rPr lang="en-US" altLang="zh-TW" dirty="0" smtClean="0">
                <a:latin typeface="Cambria" panose="02040503050406030204" pitchFamily="18" charset="0"/>
              </a:rPr>
              <a:t> mesh with 6-hourly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42" y="1477054"/>
            <a:ext cx="5076825" cy="34575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175351" y="174273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</a:rPr>
              <a:t>WRF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91459" y="283650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OBS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583680" y="5174428"/>
            <a:ext cx="337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TW" dirty="0" smtClean="0">
                <a:latin typeface="Cambria" panose="02040503050406030204" pitchFamily="18" charset="0"/>
              </a:rPr>
              <a:t>Coarse-resolution NCEP data</a:t>
            </a:r>
          </a:p>
          <a:p>
            <a:pPr marL="342900" indent="-342900">
              <a:buAutoNum type="arabicParenR"/>
            </a:pPr>
            <a:r>
              <a:rPr lang="en-US" altLang="zh-TW" dirty="0" smtClean="0">
                <a:latin typeface="Cambria" panose="02040503050406030204" pitchFamily="18" charset="0"/>
              </a:rPr>
              <a:t>Inaccurate forecast SST</a:t>
            </a:r>
          </a:p>
          <a:p>
            <a:pPr marL="342900" indent="-342900">
              <a:buAutoNum type="arabicParenR"/>
            </a:pPr>
            <a:r>
              <a:rPr lang="en-US" altLang="zh-TW" dirty="0" smtClean="0">
                <a:latin typeface="Cambria" panose="02040503050406030204" pitchFamily="18" charset="0"/>
              </a:rPr>
              <a:t>Weak model surface friction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184" y="808981"/>
            <a:ext cx="7949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Idealized experiments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WRF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Horizontal: 2-km (600 km x 600 km)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Vertical: 28 levels (model top: 25 km)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Fixed f-plane: f = 5 x 10</a:t>
            </a:r>
            <a:r>
              <a:rPr lang="en-US" altLang="zh-TW" baseline="30000" dirty="0" smtClean="0">
                <a:latin typeface="Cambria" panose="02040503050406030204" pitchFamily="18" charset="0"/>
              </a:rPr>
              <a:t>-5</a:t>
            </a:r>
            <a:r>
              <a:rPr lang="en-US" altLang="zh-TW" dirty="0" smtClean="0">
                <a:latin typeface="Cambria" panose="02040503050406030204" pitchFamily="18" charset="0"/>
              </a:rPr>
              <a:t> (20</a:t>
            </a:r>
            <a:r>
              <a:rPr lang="en-US" altLang="zh-TW" baseline="30000" dirty="0" smtClean="0">
                <a:latin typeface="Cambria" panose="02040503050406030204" pitchFamily="18" charset="0"/>
              </a:rPr>
              <a:t>o</a:t>
            </a:r>
            <a:r>
              <a:rPr lang="en-US" altLang="zh-TW" dirty="0" smtClean="0">
                <a:latin typeface="Cambria" panose="02040503050406030204" pitchFamily="18" charset="0"/>
              </a:rPr>
              <a:t>N)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Rayleigh damping layer above 20 km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All parameterization scheme are excluded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IC: 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Stationary </a:t>
            </a:r>
            <a:r>
              <a:rPr lang="en-US" altLang="zh-TW" dirty="0" err="1">
                <a:latin typeface="Cambria" panose="02040503050406030204" pitchFamily="18" charset="0"/>
              </a:rPr>
              <a:t>b</a:t>
            </a:r>
            <a:r>
              <a:rPr lang="en-US" altLang="zh-TW" dirty="0" err="1" smtClean="0">
                <a:latin typeface="Cambria" panose="02040503050406030204" pitchFamily="18" charset="0"/>
              </a:rPr>
              <a:t>arotropic</a:t>
            </a:r>
            <a:r>
              <a:rPr lang="en-US" altLang="zh-TW" dirty="0" smtClean="0">
                <a:latin typeface="Cambria" panose="02040503050406030204" pitchFamily="18" charset="0"/>
              </a:rPr>
              <a:t> balanced axisymmetric TC-like vortex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Sounding: Jordan (1958)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Uniform </a:t>
            </a:r>
            <a:r>
              <a:rPr lang="en-US" altLang="zh-TW" dirty="0">
                <a:latin typeface="Cambria" panose="02040503050406030204" pitchFamily="18" charset="0"/>
              </a:rPr>
              <a:t>SST: 26</a:t>
            </a:r>
            <a:r>
              <a:rPr lang="en-US" altLang="zh-TW" baseline="30000" dirty="0">
                <a:latin typeface="Cambria" panose="02040503050406030204" pitchFamily="18" charset="0"/>
              </a:rPr>
              <a:t>o</a:t>
            </a:r>
            <a:r>
              <a:rPr lang="en-US" altLang="zh-TW" dirty="0">
                <a:latin typeface="Cambria" panose="02040503050406030204" pitchFamily="18" charset="0"/>
              </a:rPr>
              <a:t> </a:t>
            </a:r>
            <a:r>
              <a:rPr lang="en-US" altLang="zh-TW" dirty="0" smtClean="0">
                <a:latin typeface="Cambria" panose="02040503050406030204" pitchFamily="18" charset="0"/>
              </a:rPr>
              <a:t>C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RMW: 65 km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Wind intensity: 50 m/s</a:t>
            </a:r>
            <a:endParaRPr lang="en-US" altLang="zh-TW" dirty="0">
              <a:latin typeface="Cambria" panose="02040503050406030204" pitchFamily="18" charset="0"/>
            </a:endParaRP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BC: periodic</a:t>
            </a:r>
          </a:p>
          <a:p>
            <a:endParaRPr lang="en-US" altLang="zh-TW" dirty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Forcing: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19718" y="4517345"/>
            <a:ext cx="371883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Simulated Katrina at 11 UTC 28 Aug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184" y="4399011"/>
            <a:ext cx="2474258" cy="623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3"/>
            <a:endCxn id="3" idx="1"/>
          </p:cNvCxnSpPr>
          <p:nvPr/>
        </p:nvCxnSpPr>
        <p:spPr>
          <a:xfrm flipV="1">
            <a:off x="2732442" y="4702011"/>
            <a:ext cx="387276" cy="8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880" y="2161139"/>
            <a:ext cx="4610100" cy="4505325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2926080" y="4025462"/>
            <a:ext cx="45885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979137" y="1428037"/>
                <a:ext cx="6935680" cy="893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𝑠𝑝𝑜𝑛𝑔𝑒</m:t>
                              </m:r>
                            </m:sub>
                          </m:s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𝑠𝑝𝑜𝑛𝑔𝑒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TW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𝑓𝑟</m:t>
                              </m:r>
                            </m:num>
                            <m:den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137" y="1428037"/>
                <a:ext cx="6935680" cy="893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4403834" y="3225523"/>
            <a:ext cx="311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ambria" panose="02040503050406030204" pitchFamily="18" charset="0"/>
              </a:rPr>
              <a:t>Rotunno</a:t>
            </a:r>
            <a:r>
              <a:rPr lang="en-US" altLang="zh-TW" dirty="0">
                <a:latin typeface="Cambria" panose="02040503050406030204" pitchFamily="18" charset="0"/>
              </a:rPr>
              <a:t> and Emanuel (1987)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89187" y="189187"/>
            <a:ext cx="3283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Model configuration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382815" y="5585345"/>
                <a:ext cx="6131807" cy="72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15" y="5585345"/>
                <a:ext cx="6131807" cy="720197"/>
              </a:xfrm>
              <a:prstGeom prst="rect">
                <a:avLst/>
              </a:prstGeom>
              <a:blipFill>
                <a:blip r:embed="rId4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手繪多邊形 19"/>
          <p:cNvSpPr/>
          <p:nvPr/>
        </p:nvSpPr>
        <p:spPr>
          <a:xfrm>
            <a:off x="9252915" y="2274570"/>
            <a:ext cx="1388781" cy="3989070"/>
          </a:xfrm>
          <a:custGeom>
            <a:avLst/>
            <a:gdLst>
              <a:gd name="connsiteX0" fmla="*/ 268275 w 1388781"/>
              <a:gd name="connsiteY0" fmla="*/ 0 h 3989070"/>
              <a:gd name="connsiteX1" fmla="*/ 119685 w 1388781"/>
              <a:gd name="connsiteY1" fmla="*/ 354330 h 3989070"/>
              <a:gd name="connsiteX2" fmla="*/ 5385 w 1388781"/>
              <a:gd name="connsiteY2" fmla="*/ 674370 h 3989070"/>
              <a:gd name="connsiteX3" fmla="*/ 39675 w 1388781"/>
              <a:gd name="connsiteY3" fmla="*/ 1017270 h 3989070"/>
              <a:gd name="connsiteX4" fmla="*/ 222555 w 1388781"/>
              <a:gd name="connsiteY4" fmla="*/ 1394460 h 3989070"/>
              <a:gd name="connsiteX5" fmla="*/ 439725 w 1388781"/>
              <a:gd name="connsiteY5" fmla="*/ 1714500 h 3989070"/>
              <a:gd name="connsiteX6" fmla="*/ 622605 w 1388781"/>
              <a:gd name="connsiteY6" fmla="*/ 2011680 h 3989070"/>
              <a:gd name="connsiteX7" fmla="*/ 794055 w 1388781"/>
              <a:gd name="connsiteY7" fmla="*/ 2320290 h 3989070"/>
              <a:gd name="connsiteX8" fmla="*/ 931215 w 1388781"/>
              <a:gd name="connsiteY8" fmla="*/ 2640330 h 3989070"/>
              <a:gd name="connsiteX9" fmla="*/ 1011225 w 1388781"/>
              <a:gd name="connsiteY9" fmla="*/ 2926080 h 3989070"/>
              <a:gd name="connsiteX10" fmla="*/ 1171245 w 1388781"/>
              <a:gd name="connsiteY10" fmla="*/ 3177540 h 3989070"/>
              <a:gd name="connsiteX11" fmla="*/ 1239825 w 1388781"/>
              <a:gd name="connsiteY11" fmla="*/ 3417570 h 3989070"/>
              <a:gd name="connsiteX12" fmla="*/ 1365555 w 1388781"/>
              <a:gd name="connsiteY12" fmla="*/ 3737610 h 3989070"/>
              <a:gd name="connsiteX13" fmla="*/ 1388415 w 1388781"/>
              <a:gd name="connsiteY13" fmla="*/ 3989070 h 398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8781" h="3989070">
                <a:moveTo>
                  <a:pt x="268275" y="0"/>
                </a:moveTo>
                <a:cubicBezTo>
                  <a:pt x="215887" y="120967"/>
                  <a:pt x="163500" y="241935"/>
                  <a:pt x="119685" y="354330"/>
                </a:cubicBezTo>
                <a:cubicBezTo>
                  <a:pt x="75870" y="466725"/>
                  <a:pt x="18720" y="563880"/>
                  <a:pt x="5385" y="674370"/>
                </a:cubicBezTo>
                <a:cubicBezTo>
                  <a:pt x="-7950" y="784860"/>
                  <a:pt x="3480" y="897255"/>
                  <a:pt x="39675" y="1017270"/>
                </a:cubicBezTo>
                <a:cubicBezTo>
                  <a:pt x="75870" y="1137285"/>
                  <a:pt x="155880" y="1278255"/>
                  <a:pt x="222555" y="1394460"/>
                </a:cubicBezTo>
                <a:cubicBezTo>
                  <a:pt x="289230" y="1510665"/>
                  <a:pt x="373050" y="1611630"/>
                  <a:pt x="439725" y="1714500"/>
                </a:cubicBezTo>
                <a:cubicBezTo>
                  <a:pt x="506400" y="1817370"/>
                  <a:pt x="563550" y="1910715"/>
                  <a:pt x="622605" y="2011680"/>
                </a:cubicBezTo>
                <a:cubicBezTo>
                  <a:pt x="681660" y="2112645"/>
                  <a:pt x="742620" y="2215515"/>
                  <a:pt x="794055" y="2320290"/>
                </a:cubicBezTo>
                <a:cubicBezTo>
                  <a:pt x="845490" y="2425065"/>
                  <a:pt x="895020" y="2539365"/>
                  <a:pt x="931215" y="2640330"/>
                </a:cubicBezTo>
                <a:cubicBezTo>
                  <a:pt x="967410" y="2741295"/>
                  <a:pt x="971220" y="2836545"/>
                  <a:pt x="1011225" y="2926080"/>
                </a:cubicBezTo>
                <a:cubicBezTo>
                  <a:pt x="1051230" y="3015615"/>
                  <a:pt x="1133145" y="3095625"/>
                  <a:pt x="1171245" y="3177540"/>
                </a:cubicBezTo>
                <a:cubicBezTo>
                  <a:pt x="1209345" y="3259455"/>
                  <a:pt x="1207440" y="3324225"/>
                  <a:pt x="1239825" y="3417570"/>
                </a:cubicBezTo>
                <a:cubicBezTo>
                  <a:pt x="1272210" y="3510915"/>
                  <a:pt x="1340790" y="3642360"/>
                  <a:pt x="1365555" y="3737610"/>
                </a:cubicBezTo>
                <a:cubicBezTo>
                  <a:pt x="1390320" y="3832860"/>
                  <a:pt x="1389367" y="3910965"/>
                  <a:pt x="1388415" y="398907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566305" y="6512575"/>
            <a:ext cx="246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Rotunno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and Emanuel (1987)</a:t>
            </a: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5612130" y="2321615"/>
            <a:ext cx="742950" cy="90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4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72" y="517488"/>
            <a:ext cx="8534400" cy="62103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1310" y="117378"/>
            <a:ext cx="851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" panose="02040503050406030204" pitchFamily="18" charset="0"/>
              </a:rPr>
              <a:t>Real Hurricane Katrina simulation - </a:t>
            </a:r>
            <a:r>
              <a:rPr lang="en-US" altLang="zh-TW" sz="2000" dirty="0">
                <a:latin typeface="Cambria" panose="02040503050406030204" pitchFamily="18" charset="0"/>
              </a:rPr>
              <a:t>Decomposition of </a:t>
            </a:r>
            <a:r>
              <a:rPr lang="en-US" altLang="zh-TW" sz="2000" dirty="0" err="1">
                <a:latin typeface="Cambria" panose="02040503050406030204" pitchFamily="18" charset="0"/>
              </a:rPr>
              <a:t>diabatic</a:t>
            </a:r>
            <a:r>
              <a:rPr lang="en-US" altLang="zh-TW" sz="2000" dirty="0">
                <a:latin typeface="Cambria" panose="02040503050406030204" pitchFamily="18" charset="0"/>
              </a:rPr>
              <a:t> MP processes</a:t>
            </a:r>
            <a:endParaRPr lang="zh-TW" altLang="en-US" sz="20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57256" y="1201825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PBL top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80313" y="148156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0500 UTC 28 August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5139" y="2700168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Melting level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1208" y="4109421"/>
            <a:ext cx="183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Mid troposphere</a:t>
            </a:r>
          </a:p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(Mixed phase)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274" y="5421853"/>
            <a:ext cx="317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Upper troposphere</a:t>
            </a:r>
          </a:p>
          <a:p>
            <a:pPr algn="ctr"/>
            <a:r>
              <a:rPr lang="en-US" altLang="zh-TW" dirty="0" smtClean="0">
                <a:latin typeface="Cambria" panose="02040503050406030204" pitchFamily="18" charset="0"/>
              </a:rPr>
              <a:t>(Cold MP processes dominate)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54260" y="218615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" panose="02040503050406030204" pitchFamily="18" charset="0"/>
              </a:rPr>
              <a:t>60 K/h</a:t>
            </a:r>
          </a:p>
          <a:p>
            <a:r>
              <a:rPr lang="en-US" altLang="zh-TW" sz="1400" dirty="0" smtClean="0">
                <a:latin typeface="Cambria" panose="02040503050406030204" pitchFamily="18" charset="0"/>
              </a:rPr>
              <a:t>55 km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94036" y="2186156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Cambria" panose="02040503050406030204" pitchFamily="18" charset="0"/>
              </a:rPr>
              <a:t>-30 </a:t>
            </a:r>
            <a:r>
              <a:rPr lang="en-US" altLang="zh-TW" sz="1400" dirty="0">
                <a:latin typeface="Cambria" panose="02040503050406030204" pitchFamily="18" charset="0"/>
              </a:rPr>
              <a:t>K/h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785000" y="1837115"/>
            <a:ext cx="584843" cy="4692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66" y="1070085"/>
            <a:ext cx="5354250" cy="40589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4" y="1070085"/>
            <a:ext cx="5433847" cy="39540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23343" y="700753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1100 </a:t>
            </a:r>
            <a:r>
              <a:rPr lang="en-US" altLang="zh-TW" dirty="0">
                <a:latin typeface="Cambria" panose="02040503050406030204" pitchFamily="18" charset="0"/>
              </a:rPr>
              <a:t>UTC 28 August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4492" y="700753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0500 UTC 28 August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0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50" y="166360"/>
            <a:ext cx="8582025" cy="14382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99" y="2374317"/>
            <a:ext cx="5986133" cy="43315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090860" y="1654120"/>
                <a:ext cx="6131807" cy="72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860" y="1654120"/>
                <a:ext cx="6131807" cy="720197"/>
              </a:xfrm>
              <a:prstGeom prst="rect">
                <a:avLst/>
              </a:prstGeom>
              <a:blipFill>
                <a:blip r:embed="rId4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22723" y="717310"/>
            <a:ext cx="2867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US" altLang="zh-TW" sz="1200" dirty="0" smtClean="0">
                <a:latin typeface="Cambria" panose="02040503050406030204" pitchFamily="18" charset="0"/>
              </a:rPr>
              <a:t>ow-level </a:t>
            </a:r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altLang="zh-TW" sz="1200" dirty="0" smtClean="0">
                <a:latin typeface="Cambria" panose="02040503050406030204" pitchFamily="18" charset="0"/>
              </a:rPr>
              <a:t>eating (qc 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cond</a:t>
            </a:r>
            <a:r>
              <a:rPr lang="en-US" altLang="zh-TW" sz="12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US" altLang="zh-TW" sz="1200" dirty="0" smtClean="0">
                <a:latin typeface="Cambria" panose="02040503050406030204" pitchFamily="18" charset="0"/>
              </a:rPr>
              <a:t>ow-level </a:t>
            </a:r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altLang="zh-TW" sz="1200" dirty="0" smtClean="0">
                <a:latin typeface="Cambria" panose="02040503050406030204" pitchFamily="18" charset="0"/>
              </a:rPr>
              <a:t>ooling (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qr</a:t>
            </a:r>
            <a:r>
              <a:rPr lang="en-US" altLang="zh-TW" sz="1200" dirty="0" smtClean="0">
                <a:latin typeface="Cambria" panose="02040503050406030204" pitchFamily="18" charset="0"/>
              </a:rPr>
              <a:t> 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evap</a:t>
            </a:r>
            <a:r>
              <a:rPr lang="en-US" altLang="zh-TW" sz="1200" dirty="0" smtClean="0">
                <a:latin typeface="Cambria" panose="02040503050406030204" pitchFamily="18" charset="0"/>
              </a:rPr>
              <a:t> + 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qs</a:t>
            </a:r>
            <a:r>
              <a:rPr lang="en-US" altLang="zh-TW" sz="1200" dirty="0" smtClean="0">
                <a:latin typeface="Cambria" panose="02040503050406030204" pitchFamily="18" charset="0"/>
              </a:rPr>
              <a:t>/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qg</a:t>
            </a:r>
            <a:r>
              <a:rPr lang="en-US" altLang="zh-TW" sz="1200" dirty="0" smtClean="0">
                <a:latin typeface="Cambria" panose="02040503050406030204" pitchFamily="18" charset="0"/>
              </a:rPr>
              <a:t> melt)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U</a:t>
            </a:r>
            <a:r>
              <a:rPr lang="en-US" altLang="zh-TW" sz="1200" dirty="0" smtClean="0">
                <a:latin typeface="Cambria" panose="02040503050406030204" pitchFamily="18" charset="0"/>
              </a:rPr>
              <a:t>pper-level </a:t>
            </a:r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altLang="zh-TW" sz="1200" dirty="0" smtClean="0">
                <a:latin typeface="Cambria" panose="02040503050406030204" pitchFamily="18" charset="0"/>
              </a:rPr>
              <a:t>eating (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qs</a:t>
            </a:r>
            <a:r>
              <a:rPr lang="en-US" altLang="zh-TW" sz="1200" dirty="0" smtClean="0">
                <a:latin typeface="Cambria" panose="02040503050406030204" pitchFamily="18" charset="0"/>
              </a:rPr>
              <a:t> depo)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U</a:t>
            </a:r>
            <a:r>
              <a:rPr lang="en-US" altLang="zh-TW" sz="1200" dirty="0" smtClean="0">
                <a:latin typeface="Cambria" panose="02040503050406030204" pitchFamily="18" charset="0"/>
              </a:rPr>
              <a:t>pper-level </a:t>
            </a:r>
            <a:r>
              <a:rPr lang="en-US" altLang="zh-TW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US" altLang="zh-TW" sz="1200" dirty="0" smtClean="0">
                <a:latin typeface="Cambria" panose="02040503050406030204" pitchFamily="18" charset="0"/>
              </a:rPr>
              <a:t>ooling (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qs</a:t>
            </a:r>
            <a:r>
              <a:rPr lang="en-US" altLang="zh-TW" sz="1200" dirty="0" smtClean="0">
                <a:latin typeface="Cambria" panose="02040503050406030204" pitchFamily="18" charset="0"/>
              </a:rPr>
              <a:t> </a:t>
            </a:r>
            <a:r>
              <a:rPr lang="en-US" altLang="zh-TW" sz="1200" dirty="0" err="1" smtClean="0">
                <a:latin typeface="Cambria" panose="02040503050406030204" pitchFamily="18" charset="0"/>
              </a:rPr>
              <a:t>subm</a:t>
            </a:r>
            <a:r>
              <a:rPr lang="en-US" altLang="zh-TW" sz="1200" dirty="0" smtClean="0">
                <a:latin typeface="Cambria" panose="02040503050406030204" pitchFamily="18" charset="0"/>
              </a:rPr>
              <a:t>)</a:t>
            </a:r>
            <a:endParaRPr lang="zh-TW" altLang="en-US" sz="1200" dirty="0">
              <a:latin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5697" y="717310"/>
            <a:ext cx="88286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789683" y="909124"/>
            <a:ext cx="45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/5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99450" y="588972"/>
            <a:ext cx="827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/>
              <a:t>( )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5343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" y="2680138"/>
            <a:ext cx="8669611" cy="37837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05" y="477727"/>
            <a:ext cx="4152900" cy="197167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9610"/>
              </p:ext>
            </p:extLst>
          </p:nvPr>
        </p:nvGraphicFramePr>
        <p:xfrm>
          <a:off x="8779308" y="2903219"/>
          <a:ext cx="3220004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5001">
                  <a:extLst>
                    <a:ext uri="{9D8B030D-6E8A-4147-A177-3AD203B41FA5}">
                      <a16:colId xmlns:a16="http://schemas.microsoft.com/office/drawing/2014/main" val="4098607162"/>
                    </a:ext>
                  </a:extLst>
                </a:gridCol>
                <a:gridCol w="805001">
                  <a:extLst>
                    <a:ext uri="{9D8B030D-6E8A-4147-A177-3AD203B41FA5}">
                      <a16:colId xmlns:a16="http://schemas.microsoft.com/office/drawing/2014/main" val="1866561130"/>
                    </a:ext>
                  </a:extLst>
                </a:gridCol>
                <a:gridCol w="805001">
                  <a:extLst>
                    <a:ext uri="{9D8B030D-6E8A-4147-A177-3AD203B41FA5}">
                      <a16:colId xmlns:a16="http://schemas.microsoft.com/office/drawing/2014/main" val="2157002782"/>
                    </a:ext>
                  </a:extLst>
                </a:gridCol>
                <a:gridCol w="805001">
                  <a:extLst>
                    <a:ext uri="{9D8B030D-6E8A-4147-A177-3AD203B41FA5}">
                      <a16:colId xmlns:a16="http://schemas.microsoft.com/office/drawing/2014/main" val="2106449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LH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LC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UH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UC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0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459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0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11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030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zh-TW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695449"/>
                  </a:ext>
                </a:extLst>
              </a:tr>
            </a:tbl>
          </a:graphicData>
        </a:graphic>
      </p:graphicFrame>
      <p:cxnSp>
        <p:nvCxnSpPr>
          <p:cNvPr id="6" name="直線單箭頭接點 5"/>
          <p:cNvCxnSpPr/>
          <p:nvPr/>
        </p:nvCxnSpPr>
        <p:spPr>
          <a:xfrm flipH="1">
            <a:off x="8313683" y="3468414"/>
            <a:ext cx="465625" cy="35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8586952" y="3825766"/>
            <a:ext cx="192356" cy="8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8586952" y="4109545"/>
            <a:ext cx="192356" cy="2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8586952" y="4246179"/>
            <a:ext cx="192356" cy="252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8313683" y="4939862"/>
            <a:ext cx="465625" cy="388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8586952" y="5328745"/>
            <a:ext cx="192356" cy="105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8671034" y="5696607"/>
            <a:ext cx="108274" cy="21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7956331" y="5717628"/>
            <a:ext cx="822977" cy="357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417379" y="541444"/>
            <a:ext cx="7315200" cy="4829175"/>
            <a:chOff x="2438400" y="1014412"/>
            <a:chExt cx="7315200" cy="48291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014412"/>
              <a:ext cx="7315200" cy="4829175"/>
            </a:xfrm>
            <a:prstGeom prst="rect">
              <a:avLst/>
            </a:prstGeom>
          </p:spPr>
        </p:pic>
        <p:sp>
          <p:nvSpPr>
            <p:cNvPr id="3" name="橢圓 2"/>
            <p:cNvSpPr/>
            <p:nvPr/>
          </p:nvSpPr>
          <p:spPr>
            <a:xfrm rot="846880">
              <a:off x="7620185" y="3867520"/>
              <a:ext cx="840553" cy="151679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664372" y="5465212"/>
            <a:ext cx="6821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Stronger inflow </a:t>
            </a:r>
            <a:r>
              <a:rPr lang="en-US" altLang="zh-TW" dirty="0" smtClean="0">
                <a:latin typeface="Cambria" panose="02040503050406030204" pitchFamily="18" charset="0"/>
              </a:rPr>
              <a:t>implies larger </a:t>
            </a:r>
            <a:r>
              <a:rPr lang="en-US" altLang="zh-TW" dirty="0">
                <a:latin typeface="Cambria" panose="02040503050406030204" pitchFamily="18" charset="0"/>
              </a:rPr>
              <a:t>radial transport of low-level absolute </a:t>
            </a:r>
            <a:r>
              <a:rPr lang="en-US" altLang="zh-TW" dirty="0" smtClean="0">
                <a:latin typeface="Cambria" panose="02040503050406030204" pitchFamily="18" charset="0"/>
              </a:rPr>
              <a:t>angular momentum</a:t>
            </a:r>
            <a:r>
              <a:rPr lang="en-US" altLang="zh-TW" dirty="0">
                <a:latin typeface="Cambria" panose="02040503050406030204" pitchFamily="18" charset="0"/>
              </a:rPr>
              <a:t>, which further produces larger </a:t>
            </a:r>
            <a:r>
              <a:rPr lang="en-US" altLang="zh-TW" dirty="0" smtClean="0">
                <a:latin typeface="Cambria" panose="02040503050406030204" pitchFamily="18" charset="0"/>
              </a:rPr>
              <a:t>acceleration.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1" y="935177"/>
            <a:ext cx="6342247" cy="58019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4290" y="0"/>
            <a:ext cx="11603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Why </a:t>
            </a:r>
            <a:r>
              <a:rPr lang="en-US" altLang="zh-TW" sz="2800" dirty="0">
                <a:latin typeface="Cambria" panose="02040503050406030204" pitchFamily="18" charset="0"/>
              </a:rPr>
              <a:t>the cooling </a:t>
            </a:r>
            <a:r>
              <a:rPr lang="en-US" altLang="zh-TW" sz="2800" dirty="0" smtClean="0">
                <a:latin typeface="Cambria" panose="02040503050406030204" pitchFamily="18" charset="0"/>
              </a:rPr>
              <a:t>located outside </a:t>
            </a:r>
            <a:r>
              <a:rPr lang="en-US" altLang="zh-TW" sz="2800" dirty="0">
                <a:latin typeface="Cambria" panose="02040503050406030204" pitchFamily="18" charset="0"/>
              </a:rPr>
              <a:t>the RMW with 1/3 of the magnitude of </a:t>
            </a:r>
            <a:r>
              <a:rPr lang="en-US" altLang="zh-TW" sz="2800" dirty="0" smtClean="0">
                <a:latin typeface="Cambria" panose="02040503050406030204" pitchFamily="18" charset="0"/>
              </a:rPr>
              <a:t>the heating </a:t>
            </a:r>
            <a:r>
              <a:rPr lang="en-US" altLang="zh-TW" sz="2800" dirty="0">
                <a:latin typeface="Cambria" panose="02040503050406030204" pitchFamily="18" charset="0"/>
              </a:rPr>
              <a:t>can have such a strong impact</a:t>
            </a:r>
            <a:r>
              <a:rPr lang="en-US" altLang="zh-TW" sz="2800" dirty="0" smtClean="0">
                <a:latin typeface="Cambria" panose="02040503050406030204" pitchFamily="18" charset="0"/>
              </a:rPr>
              <a:t>? </a:t>
            </a:r>
            <a:endParaRPr lang="zh-TW" altLang="en-US" sz="2800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82763" y="3214572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Sawyer-</a:t>
            </a:r>
            <a:r>
              <a:rPr lang="en-US" altLang="zh-TW" dirty="0" err="1" smtClean="0">
                <a:latin typeface="Cambria" panose="02040503050406030204" pitchFamily="18" charset="0"/>
              </a:rPr>
              <a:t>Eliassen</a:t>
            </a:r>
            <a:r>
              <a:rPr lang="en-US" altLang="zh-TW" dirty="0" smtClean="0">
                <a:latin typeface="Cambria" panose="02040503050406030204" pitchFamily="18" charset="0"/>
              </a:rPr>
              <a:t> equation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74124" y="3783365"/>
            <a:ext cx="3100552" cy="2953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24" y="3790393"/>
            <a:ext cx="8678592" cy="5903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932277" y="3793334"/>
            <a:ext cx="851348" cy="587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124" y="4677705"/>
            <a:ext cx="3876675" cy="638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3174124" y="5766272"/>
                <a:ext cx="62773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24" y="5766272"/>
                <a:ext cx="627736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4269619" y="5749504"/>
                <a:ext cx="12822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19" y="5749504"/>
                <a:ext cx="128221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019588" y="5760394"/>
                <a:ext cx="114300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88" y="5760394"/>
                <a:ext cx="114300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638</Words>
  <Application>Microsoft Office PowerPoint</Application>
  <PresentationFormat>寬螢幕</PresentationFormat>
  <Paragraphs>167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Cambria</vt:lpstr>
      <vt:lpstr>Cambria Math</vt:lpstr>
      <vt:lpstr>Constantia</vt:lpstr>
      <vt:lpstr>Office 佈景主題</vt:lpstr>
      <vt:lpstr>Sensitivity of Tropical Cyclone Intensification to Axisymmetric Heat Sources: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of Tropical Cyclone Intensification to Axisymmetric Heat Sources:</dc:title>
  <dc:creator>admin</dc:creator>
  <cp:lastModifiedBy>admin</cp:lastModifiedBy>
  <cp:revision>53</cp:revision>
  <dcterms:created xsi:type="dcterms:W3CDTF">2019-04-30T08:16:18Z</dcterms:created>
  <dcterms:modified xsi:type="dcterms:W3CDTF">2019-05-03T07:13:10Z</dcterms:modified>
</cp:coreProperties>
</file>