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60" r:id="rId4"/>
    <p:sldId id="264" r:id="rId5"/>
    <p:sldId id="268" r:id="rId6"/>
    <p:sldId id="269" r:id="rId7"/>
    <p:sldId id="257" r:id="rId8"/>
    <p:sldId id="294" r:id="rId9"/>
    <p:sldId id="272" r:id="rId10"/>
    <p:sldId id="274" r:id="rId11"/>
    <p:sldId id="273" r:id="rId12"/>
    <p:sldId id="275" r:id="rId13"/>
    <p:sldId id="276" r:id="rId14"/>
    <p:sldId id="278" r:id="rId15"/>
    <p:sldId id="279" r:id="rId16"/>
    <p:sldId id="280" r:id="rId17"/>
    <p:sldId id="281" r:id="rId18"/>
    <p:sldId id="282" r:id="rId19"/>
    <p:sldId id="283" r:id="rId20"/>
    <p:sldId id="295" r:id="rId21"/>
    <p:sldId id="284" r:id="rId22"/>
    <p:sldId id="285" r:id="rId23"/>
    <p:sldId id="286" r:id="rId24"/>
    <p:sldId id="297" r:id="rId25"/>
    <p:sldId id="296" r:id="rId26"/>
    <p:sldId id="287" r:id="rId27"/>
    <p:sldId id="288" r:id="rId28"/>
    <p:sldId id="290" r:id="rId29"/>
    <p:sldId id="258" r:id="rId30"/>
    <p:sldId id="263" r:id="rId31"/>
    <p:sldId id="266" r:id="rId32"/>
    <p:sldId id="265" r:id="rId33"/>
    <p:sldId id="292" r:id="rId3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72325" autoAdjust="0"/>
  </p:normalViewPr>
  <p:slideViewPr>
    <p:cSldViewPr snapToGrid="0">
      <p:cViewPr varScale="1">
        <p:scale>
          <a:sx n="49" d="100"/>
          <a:sy n="49" d="100"/>
        </p:scale>
        <p:origin x="1320"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36918-9854-41B6-BA53-FF19D5EAE2AA}" type="datetimeFigureOut">
              <a:rPr lang="zh-TW" altLang="en-US" smtClean="0"/>
              <a:t>2019/3/26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56B17-5422-453C-9E79-D9A7D801A7FA}" type="slidenum">
              <a:rPr lang="zh-TW" altLang="en-US" smtClean="0"/>
              <a:t>‹#›</a:t>
            </a:fld>
            <a:endParaRPr lang="zh-TW" altLang="en-US"/>
          </a:p>
        </p:txBody>
      </p:sp>
    </p:spTree>
    <p:extLst>
      <p:ext uri="{BB962C8B-B14F-4D97-AF65-F5344CB8AC3E}">
        <p14:creationId xmlns:p14="http://schemas.microsoft.com/office/powerpoint/2010/main" val="258933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a:t>
            </a:r>
            <a:r>
              <a:rPr lang="en-US" altLang="zh-TW" dirty="0"/>
              <a:t>SST</a:t>
            </a:r>
            <a:r>
              <a:rPr lang="zh-TW" altLang="en-US" dirty="0"/>
              <a:t>溫度上升的情況下，透過輻射與機雲之間交互作用後，造成降水效率的改變</a:t>
            </a: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a:t>
            </a:fld>
            <a:endParaRPr lang="zh-TW" altLang="en-US"/>
          </a:p>
        </p:txBody>
      </p:sp>
    </p:spTree>
    <p:extLst>
      <p:ext uri="{BB962C8B-B14F-4D97-AF65-F5344CB8AC3E}">
        <p14:creationId xmlns:p14="http://schemas.microsoft.com/office/powerpoint/2010/main" val="4283297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a:t>
            </a:r>
            <a:r>
              <a:rPr lang="en-US" altLang="zh-TW" dirty="0"/>
              <a:t>single-moment</a:t>
            </a:r>
            <a:r>
              <a:rPr lang="zh-TW" altLang="en-US" dirty="0"/>
              <a:t> </a:t>
            </a:r>
            <a:r>
              <a:rPr lang="en-US" altLang="zh-TW" dirty="0"/>
              <a:t>scheme</a:t>
            </a:r>
            <a:r>
              <a:rPr lang="zh-TW" altLang="en-US" dirty="0"/>
              <a:t>中，當</a:t>
            </a:r>
            <a:r>
              <a:rPr lang="en-US" altLang="zh-TW" dirty="0"/>
              <a:t>cloud</a:t>
            </a:r>
            <a:r>
              <a:rPr lang="zh-TW" altLang="en-US" dirty="0"/>
              <a:t> </a:t>
            </a:r>
            <a:r>
              <a:rPr lang="en-US" altLang="zh-TW" dirty="0"/>
              <a:t>water</a:t>
            </a:r>
            <a:r>
              <a:rPr lang="zh-TW" altLang="en-US" dirty="0"/>
              <a:t>大於某個門檻值後，超過的部分乘以轉換率係數後，等於液態水的變化。</a:t>
            </a: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11</a:t>
            </a:fld>
            <a:endParaRPr lang="zh-TW" altLang="en-US"/>
          </a:p>
        </p:txBody>
      </p:sp>
    </p:spTree>
    <p:extLst>
      <p:ext uri="{BB962C8B-B14F-4D97-AF65-F5344CB8AC3E}">
        <p14:creationId xmlns:p14="http://schemas.microsoft.com/office/powerpoint/2010/main" val="117999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Cloud condensate </a:t>
            </a:r>
            <a:r>
              <a:rPr lang="zh-TW" altLang="en-US" sz="1200" b="0" i="0" u="none" strike="noStrike" kern="1200" baseline="0" dirty="0">
                <a:solidFill>
                  <a:schemeClr val="tx1"/>
                </a:solidFill>
                <a:latin typeface="+mn-lt"/>
                <a:ea typeface="+mn-ea"/>
                <a:cs typeface="+mn-cs"/>
              </a:rPr>
              <a:t>的機率分布函數</a:t>
            </a:r>
            <a:r>
              <a:rPr lang="en-US" altLang="zh-TW" sz="1200" b="0" i="0" u="none" strike="noStrike" kern="1200" baseline="0" dirty="0">
                <a:solidFill>
                  <a:schemeClr val="tx1"/>
                </a:solidFill>
                <a:latin typeface="+mn-lt"/>
                <a:ea typeface="+mn-ea"/>
                <a:cs typeface="+mn-cs"/>
              </a:rPr>
              <a:t>PDF</a:t>
            </a:r>
            <a:r>
              <a:rPr lang="zh-TW" altLang="en-US" sz="1200" b="0" i="0" u="none" strike="noStrike" kern="1200" baseline="0" dirty="0">
                <a:solidFill>
                  <a:schemeClr val="tx1"/>
                </a:solidFill>
                <a:latin typeface="+mn-lt"/>
                <a:ea typeface="+mn-ea"/>
                <a:cs typeface="+mn-cs"/>
              </a:rPr>
              <a:t>，取時間平均於某個高度的最大值。</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Cloud condensate</a:t>
            </a:r>
            <a:r>
              <a:rPr lang="zh-TW" altLang="en-US" sz="1200" b="0" i="0" u="none" strike="noStrike" kern="1200" baseline="0" dirty="0">
                <a:solidFill>
                  <a:schemeClr val="tx1"/>
                </a:solidFill>
                <a:latin typeface="+mn-lt"/>
                <a:ea typeface="+mn-ea"/>
                <a:cs typeface="+mn-cs"/>
              </a:rPr>
              <a:t>呈現指數減少的分布，並且在超過</a:t>
            </a:r>
            <a:r>
              <a:rPr lang="en-US" altLang="zh-TW" sz="1200" b="0" i="0" u="none" strike="noStrike" kern="1200" baseline="0" dirty="0">
                <a:solidFill>
                  <a:schemeClr val="tx1"/>
                </a:solidFill>
                <a:latin typeface="+mn-lt"/>
                <a:ea typeface="+mn-ea"/>
                <a:cs typeface="+mn-cs"/>
              </a:rPr>
              <a:t>qc0</a:t>
            </a:r>
            <a:r>
              <a:rPr lang="zh-TW" altLang="en-US" sz="1200" b="0" i="0" u="none" strike="noStrike" kern="1200" baseline="0" dirty="0">
                <a:solidFill>
                  <a:schemeClr val="tx1"/>
                </a:solidFill>
                <a:latin typeface="+mn-lt"/>
                <a:ea typeface="+mn-ea"/>
                <a:cs typeface="+mn-cs"/>
              </a:rPr>
              <a:t> 也就是凝結的門檻值時，</a:t>
            </a:r>
            <a:r>
              <a:rPr lang="en-US" altLang="zh-TW" sz="1200" b="0" i="0" u="none" strike="noStrike" kern="1200" baseline="0" dirty="0">
                <a:solidFill>
                  <a:schemeClr val="tx1"/>
                </a:solidFill>
                <a:latin typeface="+mn-lt"/>
                <a:ea typeface="+mn-ea"/>
                <a:cs typeface="+mn-cs"/>
              </a:rPr>
              <a:t>cloud condensate</a:t>
            </a:r>
            <a:r>
              <a:rPr lang="zh-TW" altLang="en-US" sz="1200" b="0" i="0" u="none" strike="noStrike" kern="1200" baseline="0" dirty="0">
                <a:solidFill>
                  <a:schemeClr val="tx1"/>
                </a:solidFill>
                <a:latin typeface="+mn-lt"/>
                <a:ea typeface="+mn-ea"/>
                <a:cs typeface="+mn-cs"/>
              </a:rPr>
              <a:t>迅速減少</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而當溫度增加時，</a:t>
            </a:r>
            <a:r>
              <a:rPr lang="en-US" altLang="zh-TW" sz="1200" b="0" i="0" u="none" strike="noStrike" kern="1200" baseline="0" dirty="0">
                <a:solidFill>
                  <a:schemeClr val="tx1"/>
                </a:solidFill>
                <a:latin typeface="+mn-lt"/>
                <a:ea typeface="+mn-ea"/>
                <a:cs typeface="+mn-cs"/>
              </a:rPr>
              <a:t>cutoff value</a:t>
            </a:r>
            <a:r>
              <a:rPr lang="zh-TW" altLang="en-US" sz="1200" b="0" i="0" u="none" strike="noStrike" kern="1200" baseline="0" dirty="0">
                <a:solidFill>
                  <a:schemeClr val="tx1"/>
                </a:solidFill>
                <a:latin typeface="+mn-lt"/>
                <a:ea typeface="+mn-ea"/>
                <a:cs typeface="+mn-cs"/>
              </a:rPr>
              <a:t>增加</a:t>
            </a:r>
            <a:endParaRPr lang="en-US" altLang="zh-TW" sz="1200" b="0" i="0" u="none" strike="noStrike" kern="1200" baseline="0" dirty="0">
              <a:solidFill>
                <a:schemeClr val="tx1"/>
              </a:solidFill>
              <a:latin typeface="+mn-lt"/>
              <a:ea typeface="+mn-ea"/>
              <a:cs typeface="+mn-cs"/>
            </a:endParaRPr>
          </a:p>
          <a:p>
            <a:endParaRPr lang="en-US" altLang="zh-TW"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12</a:t>
            </a:fld>
            <a:endParaRPr lang="zh-TW" altLang="en-US"/>
          </a:p>
        </p:txBody>
      </p:sp>
    </p:spTree>
    <p:extLst>
      <p:ext uri="{BB962C8B-B14F-4D97-AF65-F5344CB8AC3E}">
        <p14:creationId xmlns:p14="http://schemas.microsoft.com/office/powerpoint/2010/main" val="67219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使得</a:t>
            </a:r>
            <a:r>
              <a:rPr lang="en-US" altLang="zh-TW" dirty="0"/>
              <a:t>cloud</a:t>
            </a:r>
            <a:r>
              <a:rPr lang="zh-TW" altLang="en-US" dirty="0"/>
              <a:t> </a:t>
            </a:r>
            <a:r>
              <a:rPr lang="en-US" altLang="zh-TW" dirty="0"/>
              <a:t>condensate</a:t>
            </a:r>
            <a:r>
              <a:rPr lang="zh-TW" altLang="en-US" dirty="0"/>
              <a:t>增加的原因，可能來自於積雲對流發展較有組織性</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但經過計算對流最大連通面積</a:t>
            </a:r>
            <a:r>
              <a:rPr lang="en-US" altLang="zh-TW" dirty="0"/>
              <a:t>(500hPa omega &gt; 0) </a:t>
            </a:r>
            <a:r>
              <a:rPr lang="zh-TW" altLang="en-US" dirty="0"/>
              <a:t>組織性幾乎沒有差異。</a:t>
            </a:r>
          </a:p>
          <a:p>
            <a:r>
              <a:rPr lang="zh-TW" altLang="en-US" sz="1200" b="0" i="0" u="none" strike="noStrike" kern="1200" baseline="0" dirty="0">
                <a:solidFill>
                  <a:schemeClr val="tx1"/>
                </a:solidFill>
                <a:latin typeface="+mn-lt"/>
                <a:ea typeface="+mn-ea"/>
                <a:cs typeface="+mn-cs"/>
              </a:rPr>
              <a:t>但</a:t>
            </a:r>
            <a:r>
              <a:rPr lang="en-US" altLang="zh-TW" sz="1200" b="0" i="0" u="none" strike="noStrike" kern="1200" baseline="0" dirty="0">
                <a:solidFill>
                  <a:schemeClr val="tx1"/>
                </a:solidFill>
                <a:latin typeface="+mn-lt"/>
                <a:ea typeface="+mn-ea"/>
                <a:cs typeface="+mn-cs"/>
              </a:rPr>
              <a:t>cloud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density</a:t>
            </a:r>
            <a:r>
              <a:rPr lang="zh-TW" altLang="en-US" sz="1200" b="0" i="0" u="none" strike="noStrike" kern="1200" baseline="0" dirty="0">
                <a:solidFill>
                  <a:schemeClr val="tx1"/>
                </a:solidFill>
                <a:latin typeface="+mn-lt"/>
                <a:ea typeface="+mn-ea"/>
                <a:cs typeface="+mn-cs"/>
              </a:rPr>
              <a:t>的確隨溫度增加而增加。</a:t>
            </a:r>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13</a:t>
            </a:fld>
            <a:endParaRPr lang="zh-TW" altLang="en-US"/>
          </a:p>
        </p:txBody>
      </p:sp>
    </p:spTree>
    <p:extLst>
      <p:ext uri="{BB962C8B-B14F-4D97-AF65-F5344CB8AC3E}">
        <p14:creationId xmlns:p14="http://schemas.microsoft.com/office/powerpoint/2010/main" val="297366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雨水再次蒸發過程，作者將此過程近似為未飽和的部分乘以降水掉落至地面的時間。</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掉落至時間可透過降水粒子形成的高度除已掉落速度</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其中</a:t>
            </a:r>
            <a:r>
              <a:rPr lang="en-US" altLang="zh-TW" sz="1200" b="0" i="0" u="none" strike="noStrike" kern="1200" baseline="0" dirty="0">
                <a:solidFill>
                  <a:schemeClr val="tx1"/>
                </a:solidFill>
                <a:latin typeface="+mn-lt"/>
                <a:ea typeface="+mn-ea"/>
                <a:cs typeface="+mn-cs"/>
              </a:rPr>
              <a:t>RH</a:t>
            </a:r>
            <a:r>
              <a:rPr lang="zh-TW" altLang="en-US" sz="1200" b="0" i="0" u="none" strike="noStrike" kern="1200" baseline="0" dirty="0">
                <a:solidFill>
                  <a:schemeClr val="tx1"/>
                </a:solidFill>
                <a:latin typeface="+mn-lt"/>
                <a:ea typeface="+mn-ea"/>
                <a:cs typeface="+mn-cs"/>
              </a:rPr>
              <a:t> 和 </a:t>
            </a:r>
            <a:r>
              <a:rPr lang="en-US" altLang="zh-TW" sz="1200" b="0" i="0" u="none" strike="noStrike" kern="1200" baseline="0" dirty="0">
                <a:solidFill>
                  <a:schemeClr val="tx1"/>
                </a:solidFill>
                <a:latin typeface="+mn-lt"/>
                <a:ea typeface="+mn-ea"/>
                <a:cs typeface="+mn-cs"/>
              </a:rPr>
              <a:t>W</a:t>
            </a:r>
            <a:r>
              <a:rPr lang="zh-TW" altLang="en-US" sz="1200" b="0" i="0" u="none" strike="noStrike" kern="1200" baseline="0" dirty="0">
                <a:solidFill>
                  <a:schemeClr val="tx1"/>
                </a:solidFill>
                <a:latin typeface="+mn-lt"/>
                <a:ea typeface="+mn-ea"/>
                <a:cs typeface="+mn-cs"/>
              </a:rPr>
              <a:t> 經過降水粒子的混合比進行標準化，並計算範圍平均後的平均值。</a:t>
            </a:r>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14</a:t>
            </a:fld>
            <a:endParaRPr lang="zh-TW" altLang="en-US"/>
          </a:p>
        </p:txBody>
      </p:sp>
    </p:spTree>
    <p:extLst>
      <p:ext uri="{BB962C8B-B14F-4D97-AF65-F5344CB8AC3E}">
        <p14:creationId xmlns:p14="http://schemas.microsoft.com/office/powerpoint/2010/main" val="2298214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透過近似與</a:t>
            </a:r>
            <a:r>
              <a:rPr lang="en-US" altLang="zh-TW" sz="1200" b="0" i="0" u="none" strike="noStrike" kern="1200" baseline="0" dirty="0">
                <a:solidFill>
                  <a:schemeClr val="tx1"/>
                </a:solidFill>
                <a:latin typeface="+mn-lt"/>
                <a:ea typeface="+mn-ea"/>
                <a:cs typeface="+mn-cs"/>
              </a:rPr>
              <a:t>scaling</a:t>
            </a:r>
            <a:r>
              <a:rPr lang="zh-TW" altLang="en-US" sz="1200" b="0" i="0" u="none" strike="noStrike" kern="1200" baseline="0" dirty="0">
                <a:solidFill>
                  <a:schemeClr val="tx1"/>
                </a:solidFill>
                <a:latin typeface="+mn-lt"/>
                <a:ea typeface="+mn-ea"/>
                <a:cs typeface="+mn-cs"/>
              </a:rPr>
              <a:t>後得到的</a:t>
            </a:r>
            <a:r>
              <a:rPr lang="en-US" altLang="zh-TW" sz="1200" b="0" i="0" u="none" strike="noStrike" kern="1200" baseline="0" dirty="0">
                <a:solidFill>
                  <a:schemeClr val="tx1"/>
                </a:solidFill>
                <a:latin typeface="+mn-lt"/>
                <a:ea typeface="+mn-ea"/>
                <a:cs typeface="+mn-cs"/>
              </a:rPr>
              <a:t>beta</a:t>
            </a:r>
            <a:r>
              <a:rPr lang="zh-TW" altLang="en-US" sz="1200" b="0" i="0" u="none" strike="noStrike" kern="1200" baseline="0" dirty="0">
                <a:solidFill>
                  <a:schemeClr val="tx1"/>
                </a:solidFill>
                <a:latin typeface="+mn-lt"/>
                <a:ea typeface="+mn-ea"/>
                <a:cs typeface="+mn-cs"/>
              </a:rPr>
              <a:t>值與模式輸出的結果有很高的相關性，而</a:t>
            </a:r>
            <a:r>
              <a:rPr lang="en-US" altLang="zh-TW" sz="1200" b="0" i="0" u="none" strike="noStrike" kern="1200" baseline="0" dirty="0">
                <a:solidFill>
                  <a:schemeClr val="tx1"/>
                </a:solidFill>
                <a:latin typeface="+mn-lt"/>
                <a:ea typeface="+mn-ea"/>
                <a:cs typeface="+mn-cs"/>
              </a:rPr>
              <a:t>M05</a:t>
            </a:r>
            <a:r>
              <a:rPr lang="zh-TW" altLang="en-US" sz="1200" b="0" i="0" u="none" strike="noStrike" kern="1200" baseline="0" dirty="0">
                <a:solidFill>
                  <a:schemeClr val="tx1"/>
                </a:solidFill>
                <a:latin typeface="+mn-lt"/>
                <a:ea typeface="+mn-ea"/>
                <a:cs typeface="+mn-cs"/>
              </a:rPr>
              <a:t>相關性較低，反映出</a:t>
            </a:r>
            <a:r>
              <a:rPr lang="en-US" altLang="zh-TW" sz="1200" b="0" i="0" u="none" strike="noStrike" kern="1200" baseline="0" dirty="0">
                <a:solidFill>
                  <a:schemeClr val="tx1"/>
                </a:solidFill>
                <a:latin typeface="+mn-lt"/>
                <a:ea typeface="+mn-ea"/>
                <a:cs typeface="+mn-cs"/>
              </a:rPr>
              <a:t>double-moment scheme</a:t>
            </a:r>
            <a:r>
              <a:rPr lang="zh-TW" altLang="en-US" sz="1200" b="0" i="0" u="none" strike="noStrike" kern="1200" baseline="0" dirty="0">
                <a:solidFill>
                  <a:schemeClr val="tx1"/>
                </a:solidFill>
                <a:latin typeface="+mn-lt"/>
                <a:ea typeface="+mn-ea"/>
                <a:cs typeface="+mn-cs"/>
              </a:rPr>
              <a:t>控制降水粒子重新蒸發的過程較為複雜。</a:t>
            </a:r>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15</a:t>
            </a:fld>
            <a:endParaRPr lang="zh-TW" altLang="en-US"/>
          </a:p>
        </p:txBody>
      </p:sp>
    </p:spTree>
    <p:extLst>
      <p:ext uri="{BB962C8B-B14F-4D97-AF65-F5344CB8AC3E}">
        <p14:creationId xmlns:p14="http://schemas.microsoft.com/office/powerpoint/2010/main" val="2878816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式中每一項隨</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的變化</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兩個</a:t>
            </a:r>
            <a:r>
              <a:rPr lang="en-US" altLang="zh-TW" sz="1200" b="0" i="0" u="none" strike="noStrike" kern="1200" baseline="0" dirty="0">
                <a:solidFill>
                  <a:schemeClr val="tx1"/>
                </a:solidFill>
                <a:latin typeface="+mn-lt"/>
                <a:ea typeface="+mn-ea"/>
                <a:cs typeface="+mn-cs"/>
              </a:rPr>
              <a:t>single-moment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scheme</a:t>
            </a:r>
            <a:r>
              <a:rPr lang="zh-TW" altLang="en-US" sz="1200" b="0" i="0" u="none" strike="noStrike" kern="1200" baseline="0" dirty="0">
                <a:solidFill>
                  <a:schemeClr val="tx1"/>
                </a:solidFill>
                <a:latin typeface="+mn-lt"/>
                <a:ea typeface="+mn-ea"/>
                <a:cs typeface="+mn-cs"/>
              </a:rPr>
              <a:t>的模擬結果趨勢方常類似</a:t>
            </a:r>
            <a:r>
              <a:rPr lang="en-US" altLang="zh-TW" sz="1200" b="0" i="0" u="none" strike="noStrike" kern="1200" baseline="0" dirty="0">
                <a:solidFill>
                  <a:schemeClr val="tx1"/>
                </a:solidFill>
                <a:latin typeface="+mn-lt"/>
                <a:ea typeface="+mn-ea"/>
                <a:cs typeface="+mn-cs"/>
              </a:rPr>
              <a:t>:</a:t>
            </a:r>
          </a:p>
          <a:p>
            <a:r>
              <a:rPr lang="zh-TW" altLang="en-US" sz="1200" b="0" i="0" u="none" strike="noStrike" kern="1200" baseline="0" dirty="0">
                <a:solidFill>
                  <a:schemeClr val="tx1"/>
                </a:solidFill>
                <a:latin typeface="+mn-lt"/>
                <a:ea typeface="+mn-ea"/>
                <a:cs typeface="+mn-cs"/>
              </a:rPr>
              <a:t>當</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增加</a:t>
            </a:r>
            <a:r>
              <a:rPr lang="en-US" altLang="zh-TW" sz="1200" b="0" i="0" u="none" strike="noStrike" kern="1200" baseline="0" dirty="0">
                <a:solidFill>
                  <a:schemeClr val="tx1"/>
                </a:solidFill>
                <a:latin typeface="+mn-lt"/>
                <a:ea typeface="+mn-ea"/>
                <a:cs typeface="+mn-cs"/>
              </a:rPr>
              <a:t>RH</a:t>
            </a:r>
            <a:r>
              <a:rPr lang="zh-TW" altLang="en-US" sz="1200" b="0" i="0" u="none" strike="noStrike" kern="1200" baseline="0" dirty="0">
                <a:solidFill>
                  <a:schemeClr val="tx1"/>
                </a:solidFill>
                <a:latin typeface="+mn-lt"/>
                <a:ea typeface="+mn-ea"/>
                <a:cs typeface="+mn-cs"/>
              </a:rPr>
              <a:t>增加的結果造成第一項隨溫度減少，但降水形成的高度增加，且掉落速度也增加。</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但高度增加的趨勢較掉落速度的增加的趨勢快，因此掉落時間增加</a:t>
            </a:r>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而</a:t>
            </a:r>
            <a:r>
              <a:rPr lang="en-US" altLang="zh-TW" sz="1200" b="0" i="0" u="none" strike="noStrike" kern="1200" baseline="0" dirty="0">
                <a:solidFill>
                  <a:schemeClr val="tx1"/>
                </a:solidFill>
                <a:latin typeface="+mn-lt"/>
                <a:ea typeface="+mn-ea"/>
                <a:cs typeface="+mn-cs"/>
              </a:rPr>
              <a:t>M05</a:t>
            </a:r>
            <a:r>
              <a:rPr lang="zh-TW" altLang="en-US" sz="1200" b="0" i="0" u="none" strike="noStrike" kern="1200" baseline="0" dirty="0">
                <a:solidFill>
                  <a:schemeClr val="tx1"/>
                </a:solidFill>
                <a:latin typeface="+mn-lt"/>
                <a:ea typeface="+mn-ea"/>
                <a:cs typeface="+mn-cs"/>
              </a:rPr>
              <a:t>在</a:t>
            </a:r>
            <a:r>
              <a:rPr lang="en-US" altLang="zh-TW" sz="1200" b="0" i="0" u="none" strike="noStrike" kern="1200" baseline="0" dirty="0">
                <a:solidFill>
                  <a:schemeClr val="tx1"/>
                </a:solidFill>
                <a:latin typeface="+mn-lt"/>
                <a:ea typeface="+mn-ea"/>
                <a:cs typeface="+mn-cs"/>
              </a:rPr>
              <a:t>RH</a:t>
            </a:r>
            <a:r>
              <a:rPr lang="zh-TW" altLang="en-US" sz="1200" b="0" i="0" u="none" strike="noStrike" kern="1200" baseline="0" dirty="0">
                <a:solidFill>
                  <a:schemeClr val="tx1"/>
                </a:solidFill>
                <a:latin typeface="+mn-lt"/>
                <a:ea typeface="+mn-ea"/>
                <a:cs typeface="+mn-cs"/>
              </a:rPr>
              <a:t>的變化較為複雜</a:t>
            </a:r>
            <a:r>
              <a:rPr lang="en-US" altLang="zh-TW" sz="1200" b="0" i="0" u="none" strike="noStrike" kern="1200" baseline="0" dirty="0">
                <a:solidFill>
                  <a:schemeClr val="tx1"/>
                </a:solidFill>
                <a:latin typeface="+mn-lt"/>
                <a:ea typeface="+mn-ea"/>
                <a:cs typeface="+mn-cs"/>
              </a:rPr>
              <a:t>:</a:t>
            </a:r>
          </a:p>
          <a:p>
            <a:r>
              <a:rPr lang="zh-TW" altLang="en-US" sz="1200" b="0" i="0" u="none" strike="noStrike" kern="1200" baseline="0" dirty="0">
                <a:solidFill>
                  <a:schemeClr val="tx1"/>
                </a:solidFill>
                <a:latin typeface="+mn-lt"/>
                <a:ea typeface="+mn-ea"/>
                <a:cs typeface="+mn-cs"/>
              </a:rPr>
              <a:t>但是高度跟速度接隨時</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增加而增加。其中掉落速度在</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較低時，速度較慢，而溫度增加時，掉落速度明顯較快。</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其原因主要是由於</a:t>
            </a:r>
            <a:r>
              <a:rPr lang="en-US" altLang="zh-TW" sz="1200" b="0" i="0" u="none" strike="noStrike" kern="1200" baseline="0" dirty="0">
                <a:solidFill>
                  <a:schemeClr val="tx1"/>
                </a:solidFill>
                <a:latin typeface="+mn-lt"/>
                <a:ea typeface="+mn-ea"/>
                <a:cs typeface="+mn-cs"/>
              </a:rPr>
              <a:t>M05</a:t>
            </a:r>
            <a:r>
              <a:rPr lang="zh-TW" altLang="en-US" sz="1200" b="0" i="0" u="none" strike="noStrike" kern="1200" baseline="0" dirty="0">
                <a:solidFill>
                  <a:schemeClr val="tx1"/>
                </a:solidFill>
                <a:latin typeface="+mn-lt"/>
                <a:ea typeface="+mn-ea"/>
                <a:cs typeface="+mn-cs"/>
              </a:rPr>
              <a:t>有較多的雲雪，當溫度增加後，降雪</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減少，液態水增加後，造成平均掉落速度增加</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所以，造成掉落時間由原本減少之後增加。</a:t>
            </a:r>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r>
              <a:rPr lang="zh-TW" altLang="en-US" dirty="0"/>
              <a:t>在</a:t>
            </a:r>
            <a:r>
              <a:rPr lang="en-US" altLang="zh-TW" dirty="0"/>
              <a:t>single-moment scheme</a:t>
            </a:r>
            <a:r>
              <a:rPr lang="zh-TW" altLang="en-US" dirty="0"/>
              <a:t>中，由於降水粒子的掉落時間增加趨勢小於</a:t>
            </a:r>
            <a:r>
              <a:rPr lang="en-US" altLang="zh-TW" dirty="0"/>
              <a:t>(1-RH)</a:t>
            </a:r>
            <a:r>
              <a:rPr lang="zh-TW" altLang="en-US" dirty="0"/>
              <a:t>的減少速度，因此沉降效率隨溫度降低。</a:t>
            </a:r>
            <a:endParaRPr lang="en-US" altLang="zh-TW" dirty="0"/>
          </a:p>
          <a:p>
            <a:r>
              <a:rPr lang="zh-TW" altLang="en-US" dirty="0"/>
              <a:t>在</a:t>
            </a:r>
            <a:r>
              <a:rPr lang="en-US" altLang="zh-TW" dirty="0"/>
              <a:t>M05</a:t>
            </a:r>
            <a:r>
              <a:rPr lang="zh-TW" altLang="en-US" dirty="0"/>
              <a:t>模擬中，粒子掉落速度減少造成沉降效率增加，之後降水型態逐漸轉為暖雲降水後，沉降效率降低。</a:t>
            </a:r>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16</a:t>
            </a:fld>
            <a:endParaRPr lang="zh-TW" altLang="en-US"/>
          </a:p>
        </p:txBody>
      </p:sp>
    </p:spTree>
    <p:extLst>
      <p:ext uri="{BB962C8B-B14F-4D97-AF65-F5344CB8AC3E}">
        <p14:creationId xmlns:p14="http://schemas.microsoft.com/office/powerpoint/2010/main" val="3910814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降水效率、轉換效率與沉降效率接隨著網格大小降低而減少。</a:t>
            </a:r>
            <a:endParaRPr lang="en-US" altLang="zh-TW" dirty="0"/>
          </a:p>
          <a:p>
            <a:r>
              <a:rPr lang="zh-TW" altLang="en-US" dirty="0"/>
              <a:t>而降水效率降低，主要受到轉換效率明顯隨著網格大小減小而降低的影響。</a:t>
            </a:r>
            <a:endParaRPr lang="en-US" altLang="zh-TW" dirty="0"/>
          </a:p>
          <a:p>
            <a:r>
              <a:rPr lang="zh-TW" altLang="en-US" dirty="0"/>
              <a:t>雨水再次蒸發過程受網格大小改變的影響較低。</a:t>
            </a:r>
            <a:endParaRPr lang="en-US" altLang="zh-TW"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17</a:t>
            </a:fld>
            <a:endParaRPr lang="zh-TW" altLang="en-US"/>
          </a:p>
        </p:txBody>
      </p:sp>
    </p:spTree>
    <p:extLst>
      <p:ext uri="{BB962C8B-B14F-4D97-AF65-F5344CB8AC3E}">
        <p14:creationId xmlns:p14="http://schemas.microsoft.com/office/powerpoint/2010/main" val="1915132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雲的密度也隨著網格大小減少而降低。</a:t>
            </a:r>
            <a:endParaRPr lang="en-US" altLang="zh-TW" dirty="0"/>
          </a:p>
          <a:p>
            <a:r>
              <a:rPr lang="zh-TW" altLang="en-US" dirty="0"/>
              <a:t>其原因可能是由於當網格點減少後，空氣塊逸入率增加，使得</a:t>
            </a:r>
            <a:r>
              <a:rPr lang="en-US" altLang="zh-TW" dirty="0"/>
              <a:t>cloud</a:t>
            </a:r>
            <a:r>
              <a:rPr lang="zh-TW" altLang="en-US" dirty="0"/>
              <a:t> </a:t>
            </a:r>
            <a:r>
              <a:rPr lang="en-US" altLang="zh-TW" dirty="0"/>
              <a:t>water/ice</a:t>
            </a:r>
            <a:r>
              <a:rPr lang="zh-TW" altLang="en-US" dirty="0"/>
              <a:t>混合比減少。</a:t>
            </a: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18</a:t>
            </a:fld>
            <a:endParaRPr lang="zh-TW" altLang="en-US"/>
          </a:p>
        </p:txBody>
      </p:sp>
    </p:spTree>
    <p:extLst>
      <p:ext uri="{BB962C8B-B14F-4D97-AF65-F5344CB8AC3E}">
        <p14:creationId xmlns:p14="http://schemas.microsoft.com/office/powerpoint/2010/main" val="2295140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降水效率於</a:t>
            </a:r>
            <a:r>
              <a:rPr lang="en-US" altLang="zh-TW" sz="1200" b="0" i="0" u="none" strike="noStrike" kern="1200" baseline="0" dirty="0">
                <a:solidFill>
                  <a:schemeClr val="tx1"/>
                </a:solidFill>
                <a:latin typeface="+mn-lt"/>
                <a:ea typeface="+mn-ea"/>
                <a:cs typeface="+mn-cs"/>
              </a:rPr>
              <a:t>300K</a:t>
            </a:r>
            <a:r>
              <a:rPr lang="zh-TW" altLang="en-US" sz="1200" b="0" i="0" u="none" strike="noStrike" kern="1200" baseline="0" dirty="0">
                <a:solidFill>
                  <a:schemeClr val="tx1"/>
                </a:solidFill>
                <a:latin typeface="+mn-lt"/>
                <a:ea typeface="+mn-ea"/>
                <a:cs typeface="+mn-cs"/>
              </a:rPr>
              <a:t>前增加，之後減少。</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此趨勢主要由轉換效率主導，而沉降效率隨溫度的變化相對較低。</a:t>
            </a:r>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19</a:t>
            </a:fld>
            <a:endParaRPr lang="zh-TW" altLang="en-US"/>
          </a:p>
        </p:txBody>
      </p:sp>
    </p:spTree>
    <p:extLst>
      <p:ext uri="{BB962C8B-B14F-4D97-AF65-F5344CB8AC3E}">
        <p14:creationId xmlns:p14="http://schemas.microsoft.com/office/powerpoint/2010/main" val="2151691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changes in the conversion efficiency </a:t>
            </a:r>
            <a:r>
              <a:rPr lang="zh-TW" altLang="en-US" sz="1200" b="0" i="1" u="none" strike="noStrike" kern="1200" baseline="0" dirty="0">
                <a:solidFill>
                  <a:schemeClr val="tx1"/>
                </a:solidFill>
                <a:latin typeface="+mn-lt"/>
                <a:ea typeface="+mn-ea"/>
                <a:cs typeface="+mn-cs"/>
              </a:rPr>
              <a:t>𝛼 </a:t>
            </a:r>
            <a:r>
              <a:rPr lang="en-US" altLang="zh-TW" sz="1200" b="0" i="0" u="none" strike="noStrike" kern="1200" baseline="0" dirty="0">
                <a:solidFill>
                  <a:schemeClr val="tx1"/>
                </a:solidFill>
                <a:latin typeface="+mn-lt"/>
                <a:ea typeface="+mn-ea"/>
                <a:cs typeface="+mn-cs"/>
              </a:rPr>
              <a:t>reflect substantial changes in the organization of convection.</a:t>
            </a:r>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20</a:t>
            </a:fld>
            <a:endParaRPr lang="zh-TW" altLang="en-US"/>
          </a:p>
        </p:txBody>
      </p:sp>
    </p:spTree>
    <p:extLst>
      <p:ext uri="{BB962C8B-B14F-4D97-AF65-F5344CB8AC3E}">
        <p14:creationId xmlns:p14="http://schemas.microsoft.com/office/powerpoint/2010/main" val="309090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Primarily focus on the tropical-mean, or bulk, precipitation efficiency.</a:t>
            </a:r>
          </a:p>
          <a:p>
            <a:r>
              <a:rPr lang="zh-TW" altLang="en-US" sz="1200" b="0" i="0" u="none" strike="noStrike" kern="1200" baseline="0" dirty="0">
                <a:solidFill>
                  <a:schemeClr val="tx1"/>
                </a:solidFill>
                <a:latin typeface="+mn-lt"/>
                <a:ea typeface="+mn-ea"/>
                <a:cs typeface="+mn-cs"/>
              </a:rPr>
              <a:t>降水效率在氣候模式可以被調整，但對於氣候模式有很大的影響。</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研究提出，暖化會減少降水效率，導致大氣中雲量變多。</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降水效率對於水循環，和大氣中的懸浮粒子的改變。</a:t>
            </a:r>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3</a:t>
            </a:fld>
            <a:endParaRPr lang="zh-TW" altLang="en-US"/>
          </a:p>
        </p:txBody>
      </p:sp>
    </p:spTree>
    <p:extLst>
      <p:ext uri="{BB962C8B-B14F-4D97-AF65-F5344CB8AC3E}">
        <p14:creationId xmlns:p14="http://schemas.microsoft.com/office/powerpoint/2010/main" val="747666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在模擬的渥克環流環境下，模式中的積雲呈現在較暖海溫區域存在深對流雲，而兩邊海溫較低的區域為發展高度較淺的淺對流雲。</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於</a:t>
            </a:r>
            <a:r>
              <a:rPr lang="en-US" altLang="zh-TW" sz="1200" b="0" i="0" u="none" strike="noStrike" kern="1200" baseline="0" dirty="0">
                <a:solidFill>
                  <a:schemeClr val="tx1"/>
                </a:solidFill>
                <a:latin typeface="+mn-lt"/>
                <a:ea typeface="+mn-ea"/>
                <a:cs typeface="+mn-cs"/>
              </a:rPr>
              <a:t>300K</a:t>
            </a:r>
            <a:r>
              <a:rPr lang="zh-TW" altLang="en-US" sz="1200" b="0" i="0" u="none" strike="noStrike" kern="1200" baseline="0" dirty="0">
                <a:solidFill>
                  <a:schemeClr val="tx1"/>
                </a:solidFill>
                <a:latin typeface="+mn-lt"/>
                <a:ea typeface="+mn-ea"/>
                <a:cs typeface="+mn-cs"/>
              </a:rPr>
              <a:t>海溫的模擬中，較暖海水區域的機雲對流發展強度相對較弱，而低雲的發展強度較不明顯。</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雖然低雲的部分有較多的</a:t>
            </a:r>
            <a:r>
              <a:rPr lang="en-US" altLang="zh-TW" sz="1200" b="0" i="0" u="none" strike="noStrike" kern="1200" baseline="0" dirty="0">
                <a:solidFill>
                  <a:schemeClr val="tx1"/>
                </a:solidFill>
                <a:latin typeface="+mn-lt"/>
                <a:ea typeface="+mn-ea"/>
                <a:cs typeface="+mn-cs"/>
              </a:rPr>
              <a:t>cloud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condensate</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mixing</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ratio</a:t>
            </a:r>
            <a:r>
              <a:rPr lang="zh-TW" altLang="en-US" sz="1200" b="0" i="0" u="none" strike="noStrike" kern="1200" baseline="0" dirty="0">
                <a:solidFill>
                  <a:schemeClr val="tx1"/>
                </a:solidFill>
                <a:latin typeface="+mn-lt"/>
                <a:ea typeface="+mn-ea"/>
                <a:cs typeface="+mn-cs"/>
              </a:rPr>
              <a:t>，但因為較低的降水效率，造成此範圍內的降水明顯較低，尤其是</a:t>
            </a:r>
            <a:r>
              <a:rPr lang="en-US" altLang="zh-TW" sz="1200" b="0" i="0" u="none" strike="noStrike" kern="1200" baseline="0" dirty="0">
                <a:solidFill>
                  <a:schemeClr val="tx1"/>
                </a:solidFill>
                <a:latin typeface="+mn-lt"/>
                <a:ea typeface="+mn-ea"/>
                <a:cs typeface="+mn-cs"/>
              </a:rPr>
              <a:t>290K</a:t>
            </a:r>
            <a:r>
              <a:rPr lang="zh-TW" altLang="en-US" sz="1200" b="0" i="0" u="none" strike="noStrike" kern="1200" baseline="0" dirty="0">
                <a:solidFill>
                  <a:schemeClr val="tx1"/>
                </a:solidFill>
                <a:latin typeface="+mn-lt"/>
                <a:ea typeface="+mn-ea"/>
                <a:cs typeface="+mn-cs"/>
              </a:rPr>
              <a:t>模擬此現象最為明顯。</a:t>
            </a: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21</a:t>
            </a:fld>
            <a:endParaRPr lang="zh-TW" altLang="en-US"/>
          </a:p>
        </p:txBody>
      </p:sp>
    </p:spTree>
    <p:extLst>
      <p:ext uri="{BB962C8B-B14F-4D97-AF65-F5344CB8AC3E}">
        <p14:creationId xmlns:p14="http://schemas.microsoft.com/office/powerpoint/2010/main" val="2607096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在</a:t>
            </a:r>
            <a:r>
              <a:rPr lang="en-US" altLang="zh-TW" sz="1200" b="0" i="0" u="none" strike="noStrike" kern="1200" baseline="0" dirty="0">
                <a:solidFill>
                  <a:schemeClr val="tx1"/>
                </a:solidFill>
                <a:latin typeface="+mn-lt"/>
                <a:ea typeface="+mn-ea"/>
                <a:cs typeface="+mn-cs"/>
              </a:rPr>
              <a:t>290K</a:t>
            </a:r>
            <a:r>
              <a:rPr lang="zh-TW" altLang="en-US" sz="1200" b="0" i="0" u="none" strike="noStrike" kern="1200" baseline="0" dirty="0">
                <a:solidFill>
                  <a:schemeClr val="tx1"/>
                </a:solidFill>
                <a:latin typeface="+mn-lt"/>
                <a:ea typeface="+mn-ea"/>
                <a:cs typeface="+mn-cs"/>
              </a:rPr>
              <a:t>的模擬，降水效率、轉換效率和沉降效率三者皆在深對流區域較高，而低雲區域較低</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在</a:t>
            </a:r>
            <a:r>
              <a:rPr lang="en-US" altLang="zh-TW" sz="1200" b="0" i="0" u="none" strike="noStrike" kern="1200" baseline="0" dirty="0">
                <a:solidFill>
                  <a:schemeClr val="tx1"/>
                </a:solidFill>
                <a:latin typeface="+mn-lt"/>
                <a:ea typeface="+mn-ea"/>
                <a:cs typeface="+mn-cs"/>
              </a:rPr>
              <a:t>300K</a:t>
            </a:r>
            <a:r>
              <a:rPr lang="zh-TW" altLang="en-US" sz="1200" b="0" i="0" u="none" strike="noStrike" kern="1200" baseline="0" dirty="0">
                <a:solidFill>
                  <a:schemeClr val="tx1"/>
                </a:solidFill>
                <a:latin typeface="+mn-lt"/>
                <a:ea typeface="+mn-ea"/>
                <a:cs typeface="+mn-cs"/>
              </a:rPr>
              <a:t>模擬中，三種效率在整個區域中階沒有明顯的變化。</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而</a:t>
            </a:r>
            <a:r>
              <a:rPr lang="en-US" altLang="zh-TW" sz="1200" b="0" i="0" u="none" strike="noStrike" kern="1200" baseline="0" dirty="0">
                <a:solidFill>
                  <a:schemeClr val="tx1"/>
                </a:solidFill>
                <a:latin typeface="+mn-lt"/>
                <a:ea typeface="+mn-ea"/>
                <a:cs typeface="+mn-cs"/>
              </a:rPr>
              <a:t>310K</a:t>
            </a:r>
            <a:r>
              <a:rPr lang="zh-TW" altLang="en-US" sz="1200" b="0" i="0" u="none" strike="noStrike" kern="1200" baseline="0" dirty="0">
                <a:solidFill>
                  <a:schemeClr val="tx1"/>
                </a:solidFill>
                <a:latin typeface="+mn-lt"/>
                <a:ea typeface="+mn-ea"/>
                <a:cs typeface="+mn-cs"/>
              </a:rPr>
              <a:t>中，降水效率主要隨轉換效率改變，抬升區域降水效率高，下沉區較低，而沉降效率則沒有明顯變化。</a:t>
            </a:r>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22</a:t>
            </a:fld>
            <a:endParaRPr lang="zh-TW" altLang="en-US"/>
          </a:p>
        </p:txBody>
      </p:sp>
    </p:spTree>
    <p:extLst>
      <p:ext uri="{BB962C8B-B14F-4D97-AF65-F5344CB8AC3E}">
        <p14:creationId xmlns:p14="http://schemas.microsoft.com/office/powerpoint/2010/main" val="1140575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PDFs are estimated for the altitudes of maximum time-mean </a:t>
            </a:r>
            <a:r>
              <a:rPr lang="en-US" altLang="zh-TW" sz="1200" b="0" i="1" u="none" strike="noStrike" kern="1200" baseline="0" dirty="0">
                <a:solidFill>
                  <a:schemeClr val="tx1"/>
                </a:solidFill>
                <a:latin typeface="+mn-lt"/>
                <a:ea typeface="+mn-ea"/>
                <a:cs typeface="+mn-cs"/>
              </a:rPr>
              <a:t>qc </a:t>
            </a:r>
            <a:r>
              <a:rPr lang="en-US" altLang="zh-TW" sz="1200" b="0" i="0" u="none" strike="noStrike" kern="1200" baseline="0" dirty="0">
                <a:solidFill>
                  <a:schemeClr val="tx1"/>
                </a:solidFill>
                <a:latin typeface="+mn-lt"/>
                <a:ea typeface="+mn-ea"/>
                <a:cs typeface="+mn-cs"/>
              </a:rPr>
              <a:t>at each location.</a:t>
            </a:r>
          </a:p>
          <a:p>
            <a:r>
              <a:rPr lang="en-US" altLang="zh-TW" sz="1200" b="0" i="0" u="none" strike="noStrike" kern="1200" baseline="0" dirty="0">
                <a:solidFill>
                  <a:schemeClr val="tx1"/>
                </a:solidFill>
                <a:latin typeface="+mn-lt"/>
                <a:ea typeface="+mn-ea"/>
                <a:cs typeface="+mn-cs"/>
              </a:rPr>
              <a:t>In the low cloud region there is a very sharp cutoff near </a:t>
            </a:r>
            <a:r>
              <a:rPr lang="en-US" altLang="zh-TW" sz="1200" b="0" i="1" u="none" strike="noStrike" kern="1200" baseline="0" dirty="0">
                <a:solidFill>
                  <a:schemeClr val="tx1"/>
                </a:solidFill>
                <a:latin typeface="+mn-lt"/>
                <a:ea typeface="+mn-ea"/>
                <a:cs typeface="+mn-cs"/>
              </a:rPr>
              <a:t>qc,</a:t>
            </a:r>
            <a:r>
              <a:rPr lang="en-US" altLang="zh-TW" sz="1200" b="0" i="0" u="none" strike="noStrike" kern="1200" baseline="0" dirty="0">
                <a:solidFill>
                  <a:schemeClr val="tx1"/>
                </a:solidFill>
                <a:latin typeface="+mn-lt"/>
                <a:ea typeface="+mn-ea"/>
                <a:cs typeface="+mn-cs"/>
              </a:rPr>
              <a:t>0, and there are no extreme events during which substantial amounts of precipitation are formed. Conversely, in the region of deep convection the average cloud density is lower, but the distribution is broader and there are periods during which the</a:t>
            </a:r>
          </a:p>
          <a:p>
            <a:r>
              <a:rPr lang="en-US" altLang="zh-TW" sz="1200" b="0" i="0" u="none" strike="noStrike" kern="1200" baseline="0" dirty="0">
                <a:solidFill>
                  <a:schemeClr val="tx1"/>
                </a:solidFill>
                <a:latin typeface="+mn-lt"/>
                <a:ea typeface="+mn-ea"/>
                <a:cs typeface="+mn-cs"/>
              </a:rPr>
              <a:t>clouds become very dense and large amounts of precipitation are formed.</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So </a:t>
            </a:r>
            <a:r>
              <a:rPr lang="zh-TW" altLang="en-US" sz="1200" b="0" i="1" u="none" strike="noStrike" kern="1200" baseline="0" dirty="0">
                <a:solidFill>
                  <a:schemeClr val="tx1"/>
                </a:solidFill>
                <a:latin typeface="+mn-lt"/>
                <a:ea typeface="+mn-ea"/>
                <a:cs typeface="+mn-cs"/>
              </a:rPr>
              <a:t>𝛼 </a:t>
            </a:r>
            <a:r>
              <a:rPr lang="en-US" altLang="zh-TW" sz="1200" b="0" i="0" u="none" strike="noStrike" kern="1200" baseline="0" dirty="0">
                <a:solidFill>
                  <a:schemeClr val="tx1"/>
                </a:solidFill>
                <a:latin typeface="+mn-lt"/>
                <a:ea typeface="+mn-ea"/>
                <a:cs typeface="+mn-cs"/>
              </a:rPr>
              <a:t>increases when going from 290 K to 300 K because of the erosion of the low cloud decks and then decreases as the low clouds reform with surface warming from 300 K to 310 K. </a:t>
            </a: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23</a:t>
            </a:fld>
            <a:endParaRPr lang="zh-TW" altLang="en-US"/>
          </a:p>
        </p:txBody>
      </p:sp>
    </p:spTree>
    <p:extLst>
      <p:ext uri="{BB962C8B-B14F-4D97-AF65-F5344CB8AC3E}">
        <p14:creationId xmlns:p14="http://schemas.microsoft.com/office/powerpoint/2010/main" val="76009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轉換效率在溫度較低的時候，由於深對流雲的面積較小，因此在範圍平均後，轉換效率較低，</a:t>
            </a:r>
            <a:endParaRPr lang="en-US" altLang="zh-TW" dirty="0"/>
          </a:p>
          <a:p>
            <a:r>
              <a:rPr lang="zh-TW" altLang="en-US" dirty="0"/>
              <a:t>在溫度升高後，淺積雲轉換成較深的對流雲，轉換效率提高，</a:t>
            </a:r>
            <a:endParaRPr lang="en-US" altLang="zh-TW" dirty="0"/>
          </a:p>
          <a:p>
            <a:r>
              <a:rPr lang="zh-TW" altLang="en-US" dirty="0"/>
              <a:t>之後當溫度繼續上升後，淺積雲又重新生成，</a:t>
            </a:r>
            <a:r>
              <a:rPr lang="en-US" altLang="zh-TW" dirty="0"/>
              <a:t>alpha</a:t>
            </a:r>
            <a:r>
              <a:rPr lang="zh-TW" altLang="en-US" dirty="0"/>
              <a:t>又再次下降。</a:t>
            </a:r>
            <a:endParaRPr lang="en-US" altLang="zh-TW" dirty="0"/>
          </a:p>
          <a:p>
            <a:endParaRPr lang="en-US" altLang="zh-TW" dirty="0"/>
          </a:p>
          <a:p>
            <a:r>
              <a:rPr lang="zh-TW" altLang="en-US" dirty="0"/>
              <a:t>此變化與大尺度環流變化有關。</a:t>
            </a: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24</a:t>
            </a:fld>
            <a:endParaRPr lang="zh-TW" altLang="en-US"/>
          </a:p>
        </p:txBody>
      </p:sp>
    </p:spTree>
    <p:extLst>
      <p:ext uri="{BB962C8B-B14F-4D97-AF65-F5344CB8AC3E}">
        <p14:creationId xmlns:p14="http://schemas.microsoft.com/office/powerpoint/2010/main" val="3564886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Associated with these changes in aggregation are changes in the large-scale overturning circulation, which affect the stability of the boundary layer over the cold pool. </a:t>
            </a:r>
          </a:p>
          <a:p>
            <a:r>
              <a:rPr lang="en-US" altLang="zh-TW" sz="1200" b="0" i="0" u="none" strike="noStrike" kern="1200" baseline="0" dirty="0">
                <a:solidFill>
                  <a:schemeClr val="tx1"/>
                </a:solidFill>
                <a:latin typeface="+mn-lt"/>
                <a:ea typeface="+mn-ea"/>
                <a:cs typeface="+mn-cs"/>
              </a:rPr>
              <a:t>In the 290 K case strong subsidence creates a stronger inversion and hence more low cloud cover over the colder SSTs. In the intermediate cases the subsidence is weaker, leading to a weaker inversion over the cold part of the domain and more convection there. There is strong subsidence over the coldest SSTs in the warmest cases, and the low cloud decks return.</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25</a:t>
            </a:fld>
            <a:endParaRPr lang="zh-TW" altLang="en-US"/>
          </a:p>
        </p:txBody>
      </p:sp>
    </p:spTree>
    <p:extLst>
      <p:ext uri="{BB962C8B-B14F-4D97-AF65-F5344CB8AC3E}">
        <p14:creationId xmlns:p14="http://schemas.microsoft.com/office/powerpoint/2010/main" val="790465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26</a:t>
            </a:fld>
            <a:endParaRPr lang="zh-TW" altLang="en-US"/>
          </a:p>
        </p:txBody>
      </p:sp>
    </p:spTree>
    <p:extLst>
      <p:ext uri="{BB962C8B-B14F-4D97-AF65-F5344CB8AC3E}">
        <p14:creationId xmlns:p14="http://schemas.microsoft.com/office/powerpoint/2010/main" val="1740648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27</a:t>
            </a:fld>
            <a:endParaRPr lang="zh-TW" altLang="en-US"/>
          </a:p>
        </p:txBody>
      </p:sp>
    </p:spTree>
    <p:extLst>
      <p:ext uri="{BB962C8B-B14F-4D97-AF65-F5344CB8AC3E}">
        <p14:creationId xmlns:p14="http://schemas.microsoft.com/office/powerpoint/2010/main" val="3259303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33</a:t>
            </a:fld>
            <a:endParaRPr lang="zh-TW" altLang="en-US"/>
          </a:p>
        </p:txBody>
      </p:sp>
    </p:spTree>
    <p:extLst>
      <p:ext uri="{BB962C8B-B14F-4D97-AF65-F5344CB8AC3E}">
        <p14:creationId xmlns:p14="http://schemas.microsoft.com/office/powerpoint/2010/main" val="106130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vertical grid spacing increases from 50m at the lowest levels to roughly 1 km at the top of the domain</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 variable time step is used, with maximum interval 10 s, and radiative fluxes are calculated every 40 time</a:t>
            </a:r>
          </a:p>
          <a:p>
            <a:r>
              <a:rPr lang="en-US" altLang="zh-TW" sz="1200" b="0" i="0" u="none" strike="noStrike" kern="1200" baseline="0" dirty="0">
                <a:solidFill>
                  <a:schemeClr val="tx1"/>
                </a:solidFill>
                <a:latin typeface="+mn-lt"/>
                <a:ea typeface="+mn-ea"/>
                <a:cs typeface="+mn-cs"/>
              </a:rPr>
              <a:t>steps using the CAM radiation scheme. The incoming solar radiation is fixed at 650.83 W/m2 with a zenith</a:t>
            </a:r>
          </a:p>
          <a:p>
            <a:r>
              <a:rPr lang="en-US" altLang="zh-TW" sz="1200" b="0" i="0" u="none" strike="noStrike" kern="1200" baseline="0" dirty="0">
                <a:solidFill>
                  <a:schemeClr val="tx1"/>
                </a:solidFill>
                <a:latin typeface="+mn-lt"/>
                <a:ea typeface="+mn-ea"/>
                <a:cs typeface="+mn-cs"/>
              </a:rPr>
              <a:t>angle of 50.5∘ (Tompkins &amp; Craig, 1998), producing a net insolation close to the tropical-mean value, and</a:t>
            </a:r>
          </a:p>
          <a:p>
            <a:r>
              <a:rPr lang="en-US" altLang="zh-TW" sz="1200" b="0" i="0" u="none" strike="noStrike" kern="1200" baseline="0" dirty="0">
                <a:solidFill>
                  <a:schemeClr val="tx1"/>
                </a:solidFill>
                <a:latin typeface="+mn-lt"/>
                <a:ea typeface="+mn-ea"/>
                <a:cs typeface="+mn-cs"/>
              </a:rPr>
              <a:t>the simulations were initialized with a small amount of white noise added to the temperature field near the</a:t>
            </a:r>
          </a:p>
          <a:p>
            <a:r>
              <a:rPr lang="en-US" altLang="zh-TW" sz="1200" b="0" i="0" u="none" strike="noStrike" kern="1200" baseline="0" dirty="0">
                <a:solidFill>
                  <a:schemeClr val="tx1"/>
                </a:solidFill>
                <a:latin typeface="+mn-lt"/>
                <a:ea typeface="+mn-ea"/>
                <a:cs typeface="+mn-cs"/>
              </a:rPr>
              <a:t>surface to initiate convection.</a:t>
            </a:r>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4</a:t>
            </a:fld>
            <a:endParaRPr lang="zh-TW" altLang="en-US"/>
          </a:p>
        </p:txBody>
      </p:sp>
    </p:spTree>
    <p:extLst>
      <p:ext uri="{BB962C8B-B14F-4D97-AF65-F5344CB8AC3E}">
        <p14:creationId xmlns:p14="http://schemas.microsoft.com/office/powerpoint/2010/main" val="14229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single-moment micro-physics schemes predicting the total mass concentration</a:t>
            </a:r>
          </a:p>
          <a:p>
            <a:r>
              <a:rPr lang="en-US" altLang="zh-TW" sz="1200" kern="1200" dirty="0">
                <a:solidFill>
                  <a:schemeClr val="tx1"/>
                </a:solidFill>
                <a:effectLst/>
                <a:latin typeface="+mn-lt"/>
                <a:ea typeface="+mn-ea"/>
                <a:cs typeface="+mn-cs"/>
              </a:rPr>
              <a:t>second moment often include the prediction of total number concentration</a:t>
            </a:r>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5</a:t>
            </a:fld>
            <a:endParaRPr lang="zh-TW" altLang="en-US"/>
          </a:p>
        </p:txBody>
      </p:sp>
    </p:spTree>
    <p:extLst>
      <p:ext uri="{BB962C8B-B14F-4D97-AF65-F5344CB8AC3E}">
        <p14:creationId xmlns:p14="http://schemas.microsoft.com/office/powerpoint/2010/main" val="216924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to diagnose the causes of changes in precipitation efficiency: decomposing the process of cloud condensate reaching the surface as precipitation into two steps. </a:t>
            </a:r>
          </a:p>
          <a:p>
            <a:r>
              <a:rPr lang="en-US" altLang="zh-TW" dirty="0"/>
              <a:t>First, a fraction </a:t>
            </a:r>
            <a:r>
              <a:rPr lang="zh-TW" altLang="en-US" i="1" dirty="0"/>
              <a:t>𝛼 </a:t>
            </a:r>
            <a:r>
              <a:rPr lang="en-US" altLang="zh-TW" dirty="0"/>
              <a:t>of the cloud condensate is converted into precipitation, while (1 − </a:t>
            </a:r>
            <a:r>
              <a:rPr lang="zh-TW" altLang="en-US" i="1" dirty="0"/>
              <a:t>𝛼</a:t>
            </a:r>
            <a:r>
              <a:rPr lang="en-US" altLang="zh-TW" dirty="0"/>
              <a:t>) stays suspended in the column and either forms a cloud or else is detrained from the </a:t>
            </a:r>
            <a:r>
              <a:rPr lang="en-US" altLang="zh-TW" dirty="0" err="1"/>
              <a:t>convecting</a:t>
            </a:r>
            <a:r>
              <a:rPr lang="en-US" altLang="zh-TW" dirty="0"/>
              <a:t> region and evaporates. </a:t>
            </a:r>
          </a:p>
          <a:p>
            <a:r>
              <a:rPr lang="en-US" altLang="zh-TW" dirty="0"/>
              <a:t>In the second step the precipitation falls to the surface, during which some fraction </a:t>
            </a:r>
            <a:r>
              <a:rPr lang="zh-TW" altLang="en-US" i="1" dirty="0"/>
              <a:t>𝛽 </a:t>
            </a:r>
            <a:r>
              <a:rPr lang="en-US" altLang="zh-TW" dirty="0"/>
              <a:t>is re-evaporated and so we will refer to 1 − </a:t>
            </a:r>
            <a:r>
              <a:rPr lang="zh-TW" altLang="en-US" i="1" dirty="0"/>
              <a:t>𝛽 </a:t>
            </a:r>
            <a:r>
              <a:rPr lang="en-US" altLang="zh-TW" dirty="0"/>
              <a:t>as the sedimentation efficiency</a:t>
            </a:r>
          </a:p>
          <a:p>
            <a:r>
              <a:rPr lang="en-US" altLang="zh-TW" dirty="0"/>
              <a:t>The total precipitation reaching the surface is then</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6</a:t>
            </a:fld>
            <a:endParaRPr lang="zh-TW" altLang="en-US"/>
          </a:p>
        </p:txBody>
      </p:sp>
    </p:spTree>
    <p:extLst>
      <p:ext uri="{BB962C8B-B14F-4D97-AF65-F5344CB8AC3E}">
        <p14:creationId xmlns:p14="http://schemas.microsoft.com/office/powerpoint/2010/main" val="412111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使用</a:t>
            </a:r>
            <a:r>
              <a:rPr lang="en-US" altLang="zh-TW" sz="1200" b="0" i="0" u="none" strike="noStrike" kern="1200" baseline="0" dirty="0">
                <a:solidFill>
                  <a:schemeClr val="tx1"/>
                </a:solidFill>
                <a:latin typeface="+mn-lt"/>
                <a:ea typeface="+mn-ea"/>
                <a:cs typeface="+mn-cs"/>
              </a:rPr>
              <a:t>single-moment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scheme,</a:t>
            </a:r>
            <a:r>
              <a:rPr lang="zh-TW" altLang="en-US" sz="1200" b="0" i="0" u="none" strike="noStrike" kern="1200" baseline="0" dirty="0">
                <a:solidFill>
                  <a:schemeClr val="tx1"/>
                </a:solidFill>
                <a:latin typeface="+mn-lt"/>
                <a:ea typeface="+mn-ea"/>
                <a:cs typeface="+mn-cs"/>
              </a:rPr>
              <a:t> 降水效率與轉換效率隨著</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上升而提高</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且降水重新蒸發後，剩下實際降水的沉降效率，隨著溫度增加而減少。</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因此，在</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上升情況下，造成降水效率提升的因素主要來自於雨水轉換效率提高的貢獻。</a:t>
            </a:r>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7</a:t>
            </a:fld>
            <a:endParaRPr lang="zh-TW" altLang="en-US"/>
          </a:p>
        </p:txBody>
      </p:sp>
    </p:spTree>
    <p:extLst>
      <p:ext uri="{BB962C8B-B14F-4D97-AF65-F5344CB8AC3E}">
        <p14:creationId xmlns:p14="http://schemas.microsoft.com/office/powerpoint/2010/main" val="371938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Double-moment scheme</a:t>
            </a:r>
            <a:r>
              <a:rPr lang="zh-TW" altLang="en-US" sz="1200" b="0" i="0" u="none" strike="noStrike" kern="1200" baseline="0" dirty="0">
                <a:solidFill>
                  <a:schemeClr val="tx1"/>
                </a:solidFill>
                <a:latin typeface="+mn-lt"/>
                <a:ea typeface="+mn-ea"/>
                <a:cs typeface="+mn-cs"/>
              </a:rPr>
              <a:t>的</a:t>
            </a:r>
            <a:r>
              <a:rPr lang="en-US" altLang="zh-TW" sz="1200" b="0" i="0" u="none" strike="noStrike" kern="1200" baseline="0" dirty="0">
                <a:solidFill>
                  <a:schemeClr val="tx1"/>
                </a:solidFill>
                <a:latin typeface="+mn-lt"/>
                <a:ea typeface="+mn-ea"/>
                <a:cs typeface="+mn-cs"/>
              </a:rPr>
              <a:t>MO05</a:t>
            </a:r>
            <a:r>
              <a:rPr lang="zh-TW" altLang="en-US" sz="1200" b="0" i="0" u="none" strike="noStrike" kern="1200" baseline="0" dirty="0">
                <a:solidFill>
                  <a:schemeClr val="tx1"/>
                </a:solidFill>
                <a:latin typeface="+mn-lt"/>
                <a:ea typeface="+mn-ea"/>
                <a:cs typeface="+mn-cs"/>
              </a:rPr>
              <a:t>的模擬結果較為複雜。</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沉降效率隨著</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的變化，先是下降，後上升接著由於再次蒸發過程增加使得沉降效率再次下降。</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造成降水效率在</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282.5~302.5</a:t>
            </a:r>
            <a:r>
              <a:rPr lang="zh-TW" altLang="en-US" sz="1200" b="0" i="0" u="none" strike="noStrike" kern="1200" baseline="0" dirty="0">
                <a:solidFill>
                  <a:schemeClr val="tx1"/>
                </a:solidFill>
                <a:latin typeface="+mn-lt"/>
                <a:ea typeface="+mn-ea"/>
                <a:cs typeface="+mn-cs"/>
              </a:rPr>
              <a:t>之間上升，主要來自於沉降效率增加的影響，之後當溫度超過至</a:t>
            </a:r>
            <a:r>
              <a:rPr lang="en-US" altLang="zh-TW" sz="1200" b="0" i="0" u="none" strike="noStrike" kern="1200" baseline="0" dirty="0">
                <a:solidFill>
                  <a:schemeClr val="tx1"/>
                </a:solidFill>
                <a:latin typeface="+mn-lt"/>
                <a:ea typeface="+mn-ea"/>
                <a:cs typeface="+mn-cs"/>
              </a:rPr>
              <a:t>302.5</a:t>
            </a:r>
            <a:r>
              <a:rPr lang="zh-TW" altLang="en-US" sz="1200" b="0" i="0" u="none" strike="noStrike" kern="1200" baseline="0" dirty="0">
                <a:solidFill>
                  <a:schemeClr val="tx1"/>
                </a:solidFill>
                <a:latin typeface="+mn-lt"/>
                <a:ea typeface="+mn-ea"/>
                <a:cs typeface="+mn-cs"/>
              </a:rPr>
              <a:t>之後，降水效率提高的因素，變成由轉換效率提高為主要原因。</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因為</a:t>
            </a:r>
            <a:r>
              <a:rPr lang="en-US" altLang="zh-TW" sz="1200" b="0" i="0" u="none" strike="noStrike" kern="1200" baseline="0" dirty="0">
                <a:solidFill>
                  <a:schemeClr val="tx1"/>
                </a:solidFill>
                <a:latin typeface="+mn-lt"/>
                <a:ea typeface="+mn-ea"/>
                <a:cs typeface="+mn-cs"/>
              </a:rPr>
              <a:t>M05</a:t>
            </a:r>
            <a:r>
              <a:rPr lang="zh-TW" altLang="en-US" sz="1200" b="0" i="0" u="none" strike="noStrike" kern="1200" baseline="0" dirty="0">
                <a:solidFill>
                  <a:schemeClr val="tx1"/>
                </a:solidFill>
                <a:latin typeface="+mn-lt"/>
                <a:ea typeface="+mn-ea"/>
                <a:cs typeface="+mn-cs"/>
              </a:rPr>
              <a:t>的雨水再次蒸發量明顯低於</a:t>
            </a:r>
            <a:r>
              <a:rPr lang="en-US" altLang="zh-TW" sz="1200" b="0" i="0" u="none" strike="noStrike" kern="1200" baseline="0" dirty="0">
                <a:solidFill>
                  <a:schemeClr val="tx1"/>
                </a:solidFill>
                <a:latin typeface="+mn-lt"/>
                <a:ea typeface="+mn-ea"/>
                <a:cs typeface="+mn-cs"/>
              </a:rPr>
              <a:t>K03</a:t>
            </a:r>
            <a:r>
              <a:rPr lang="zh-TW" altLang="en-US" sz="1200" b="0" i="0" u="none" strike="noStrike" kern="1200" baseline="0" dirty="0">
                <a:solidFill>
                  <a:schemeClr val="tx1"/>
                </a:solidFill>
                <a:latin typeface="+mn-lt"/>
                <a:ea typeface="+mn-ea"/>
                <a:cs typeface="+mn-cs"/>
              </a:rPr>
              <a:t>與</a:t>
            </a:r>
            <a:r>
              <a:rPr lang="en-US" altLang="zh-TW" sz="1200" b="0" i="0" u="none" strike="noStrike" kern="1200" baseline="0" dirty="0">
                <a:solidFill>
                  <a:schemeClr val="tx1"/>
                </a:solidFill>
                <a:latin typeface="+mn-lt"/>
                <a:ea typeface="+mn-ea"/>
                <a:cs typeface="+mn-cs"/>
              </a:rPr>
              <a:t>NA5</a:t>
            </a:r>
            <a:r>
              <a:rPr lang="zh-TW" altLang="en-US" sz="1200" b="0" i="0" u="none" strike="noStrike" kern="1200" baseline="0" dirty="0">
                <a:solidFill>
                  <a:schemeClr val="tx1"/>
                </a:solidFill>
                <a:latin typeface="+mn-lt"/>
                <a:ea typeface="+mn-ea"/>
                <a:cs typeface="+mn-cs"/>
              </a:rPr>
              <a:t>，而轉換效率高於</a:t>
            </a:r>
            <a:r>
              <a:rPr lang="en-US" altLang="zh-TW" sz="1200" b="0" i="0" u="none" strike="noStrike" kern="1200" baseline="0" dirty="0">
                <a:solidFill>
                  <a:schemeClr val="tx1"/>
                </a:solidFill>
                <a:latin typeface="+mn-lt"/>
                <a:ea typeface="+mn-ea"/>
                <a:cs typeface="+mn-cs"/>
              </a:rPr>
              <a:t>K03</a:t>
            </a:r>
            <a:r>
              <a:rPr lang="zh-TW" altLang="en-US" sz="1200" b="0" i="0" u="none" strike="noStrike" kern="1200" baseline="0" dirty="0">
                <a:solidFill>
                  <a:schemeClr val="tx1"/>
                </a:solidFill>
                <a:latin typeface="+mn-lt"/>
                <a:ea typeface="+mn-ea"/>
                <a:cs typeface="+mn-cs"/>
              </a:rPr>
              <a:t>，並與</a:t>
            </a:r>
            <a:r>
              <a:rPr lang="en-US" altLang="zh-TW" sz="1200" b="0" i="0" u="none" strike="noStrike" kern="1200" baseline="0" dirty="0">
                <a:solidFill>
                  <a:schemeClr val="tx1"/>
                </a:solidFill>
                <a:latin typeface="+mn-lt"/>
                <a:ea typeface="+mn-ea"/>
                <a:cs typeface="+mn-cs"/>
              </a:rPr>
              <a:t>NA5</a:t>
            </a:r>
            <a:r>
              <a:rPr lang="zh-TW" altLang="en-US" sz="1200" b="0" i="0" u="none" strike="noStrike" kern="1200" baseline="0" dirty="0">
                <a:solidFill>
                  <a:schemeClr val="tx1"/>
                </a:solidFill>
                <a:latin typeface="+mn-lt"/>
                <a:ea typeface="+mn-ea"/>
                <a:cs typeface="+mn-cs"/>
              </a:rPr>
              <a:t>相差較低，因此</a:t>
            </a:r>
            <a:r>
              <a:rPr lang="en-US" altLang="zh-TW" sz="1200" b="0" i="0" u="none" strike="noStrike" kern="1200" baseline="0" dirty="0">
                <a:solidFill>
                  <a:schemeClr val="tx1"/>
                </a:solidFill>
                <a:latin typeface="+mn-lt"/>
                <a:ea typeface="+mn-ea"/>
                <a:cs typeface="+mn-cs"/>
              </a:rPr>
              <a:t>M05</a:t>
            </a:r>
            <a:r>
              <a:rPr lang="zh-TW" altLang="en-US" sz="1200" b="0" i="0" u="none" strike="noStrike" kern="1200" baseline="0" dirty="0">
                <a:solidFill>
                  <a:schemeClr val="tx1"/>
                </a:solidFill>
                <a:latin typeface="+mn-lt"/>
                <a:ea typeface="+mn-ea"/>
                <a:cs typeface="+mn-cs"/>
              </a:rPr>
              <a:t>的降水效率最高。而</a:t>
            </a:r>
            <a:r>
              <a:rPr lang="en-US" altLang="zh-TW" sz="1200" b="0" i="0" u="none" strike="noStrike" kern="1200" baseline="0" dirty="0">
                <a:solidFill>
                  <a:schemeClr val="tx1"/>
                </a:solidFill>
                <a:latin typeface="+mn-lt"/>
                <a:ea typeface="+mn-ea"/>
                <a:cs typeface="+mn-cs"/>
              </a:rPr>
              <a:t>K03</a:t>
            </a:r>
            <a:r>
              <a:rPr lang="zh-TW" altLang="en-US" sz="1200" b="0" i="0" u="none" strike="noStrike" kern="1200" baseline="0" dirty="0">
                <a:solidFill>
                  <a:schemeClr val="tx1"/>
                </a:solidFill>
                <a:latin typeface="+mn-lt"/>
                <a:ea typeface="+mn-ea"/>
                <a:cs typeface="+mn-cs"/>
              </a:rPr>
              <a:t>由於轉換效率明顯較低，因此降水效率最小。</a:t>
            </a:r>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Returning to Figure 1c, the sedimentation efficiency decreases in the K03 simulations as the SST increases</a:t>
            </a:r>
          </a:p>
          <a:p>
            <a:r>
              <a:rPr lang="en-US" altLang="zh-TW" sz="1200" b="0" i="0" u="none" strike="noStrike" kern="1200" baseline="0" dirty="0">
                <a:solidFill>
                  <a:schemeClr val="tx1"/>
                </a:solidFill>
                <a:latin typeface="+mn-lt"/>
                <a:ea typeface="+mn-ea"/>
                <a:cs typeface="+mn-cs"/>
              </a:rPr>
              <a:t>because the fall time increases faster than the saturation deficit decreases, so more precipitation is</a:t>
            </a:r>
          </a:p>
          <a:p>
            <a:r>
              <a:rPr lang="en-US" altLang="zh-TW" sz="1200" b="0" i="0" u="none" strike="noStrike" kern="1200" baseline="0" dirty="0">
                <a:solidFill>
                  <a:schemeClr val="tx1"/>
                </a:solidFill>
                <a:latin typeface="+mn-lt"/>
                <a:ea typeface="+mn-ea"/>
                <a:cs typeface="+mn-cs"/>
              </a:rPr>
              <a:t>re-evaporated. In the NA5 simulations the saturation deficit decreases faster than the fall time for the colder</a:t>
            </a:r>
          </a:p>
          <a:p>
            <a:r>
              <a:rPr lang="en-US" altLang="zh-TW" sz="1200" b="0" i="0" u="none" strike="noStrike" kern="1200" baseline="0" dirty="0">
                <a:solidFill>
                  <a:schemeClr val="tx1"/>
                </a:solidFill>
                <a:latin typeface="+mn-lt"/>
                <a:ea typeface="+mn-ea"/>
                <a:cs typeface="+mn-cs"/>
              </a:rPr>
              <a:t>simulations, so 1 − </a:t>
            </a:r>
            <a:r>
              <a:rPr lang="zh-TW" altLang="en-US" sz="1200" b="0" i="1" u="none" strike="noStrike" kern="1200" baseline="0" dirty="0">
                <a:solidFill>
                  <a:schemeClr val="tx1"/>
                </a:solidFill>
                <a:latin typeface="+mn-lt"/>
                <a:ea typeface="+mn-ea"/>
                <a:cs typeface="+mn-cs"/>
              </a:rPr>
              <a:t>𝛽 </a:t>
            </a:r>
            <a:r>
              <a:rPr lang="en-US" altLang="zh-TW" sz="1200" b="0" i="0" u="none" strike="noStrike" kern="1200" baseline="0" dirty="0">
                <a:solidFill>
                  <a:schemeClr val="tx1"/>
                </a:solidFill>
                <a:latin typeface="+mn-lt"/>
                <a:ea typeface="+mn-ea"/>
                <a:cs typeface="+mn-cs"/>
              </a:rPr>
              <a:t>increases at first, and then the fall time increases faster for the warmer simulations and</a:t>
            </a:r>
          </a:p>
          <a:p>
            <a:r>
              <a:rPr lang="en-US" altLang="zh-TW" sz="1200" b="0" i="0" u="none" strike="noStrike" kern="1200" baseline="0" dirty="0">
                <a:solidFill>
                  <a:schemeClr val="tx1"/>
                </a:solidFill>
                <a:latin typeface="+mn-lt"/>
                <a:ea typeface="+mn-ea"/>
                <a:cs typeface="+mn-cs"/>
              </a:rPr>
              <a:t>1 − </a:t>
            </a:r>
            <a:r>
              <a:rPr lang="zh-TW" altLang="en-US" sz="1200" b="0" i="1" u="none" strike="noStrike" kern="1200" baseline="0" dirty="0">
                <a:solidFill>
                  <a:schemeClr val="tx1"/>
                </a:solidFill>
                <a:latin typeface="+mn-lt"/>
                <a:ea typeface="+mn-ea"/>
                <a:cs typeface="+mn-cs"/>
              </a:rPr>
              <a:t>𝛽 </a:t>
            </a:r>
            <a:r>
              <a:rPr lang="en-US" altLang="zh-TW" sz="1200" b="0" i="0" u="none" strike="noStrike" kern="1200" baseline="0" dirty="0">
                <a:solidFill>
                  <a:schemeClr val="tx1"/>
                </a:solidFill>
                <a:latin typeface="+mn-lt"/>
                <a:ea typeface="+mn-ea"/>
                <a:cs typeface="+mn-cs"/>
              </a:rPr>
              <a:t>decreases.</a:t>
            </a:r>
          </a:p>
          <a:p>
            <a:r>
              <a:rPr lang="en-US" altLang="zh-TW" sz="1200" b="0" i="0" u="none" strike="noStrike" kern="1200" baseline="0" dirty="0">
                <a:solidFill>
                  <a:schemeClr val="tx1"/>
                </a:solidFill>
                <a:latin typeface="+mn-lt"/>
                <a:ea typeface="+mn-ea"/>
                <a:cs typeface="+mn-cs"/>
              </a:rPr>
              <a:t> In the M05 simulations the large decreases in the fall speed in the colder simulations causes</a:t>
            </a:r>
          </a:p>
          <a:p>
            <a:r>
              <a:rPr lang="en-US" altLang="zh-TW" sz="1200" b="0" i="0" u="none" strike="noStrike" kern="1200" baseline="0" dirty="0">
                <a:solidFill>
                  <a:schemeClr val="tx1"/>
                </a:solidFill>
                <a:latin typeface="+mn-lt"/>
                <a:ea typeface="+mn-ea"/>
                <a:cs typeface="+mn-cs"/>
              </a:rPr>
              <a:t>1−</a:t>
            </a:r>
            <a:r>
              <a:rPr lang="zh-TW" altLang="en-US" sz="1200" b="0" i="1" u="none" strike="noStrike" kern="1200" baseline="0" dirty="0">
                <a:solidFill>
                  <a:schemeClr val="tx1"/>
                </a:solidFill>
                <a:latin typeface="+mn-lt"/>
                <a:ea typeface="+mn-ea"/>
                <a:cs typeface="+mn-cs"/>
              </a:rPr>
              <a:t>𝛽 </a:t>
            </a:r>
            <a:r>
              <a:rPr lang="en-US" altLang="zh-TW" sz="1200" b="0" i="0" u="none" strike="noStrike" kern="1200" baseline="0" dirty="0">
                <a:solidFill>
                  <a:schemeClr val="tx1"/>
                </a:solidFill>
                <a:latin typeface="+mn-lt"/>
                <a:ea typeface="+mn-ea"/>
                <a:cs typeface="+mn-cs"/>
              </a:rPr>
              <a:t>to increase for SSTs up to 302.5 K, and then it decreases in the warmest simulations when the precipitation</a:t>
            </a:r>
          </a:p>
          <a:p>
            <a:r>
              <a:rPr lang="en-US" altLang="zh-TW" sz="1200" b="0" i="0" u="none" strike="noStrike" kern="1200" baseline="0" dirty="0">
                <a:solidFill>
                  <a:schemeClr val="tx1"/>
                </a:solidFill>
                <a:latin typeface="+mn-lt"/>
                <a:ea typeface="+mn-ea"/>
                <a:cs typeface="+mn-cs"/>
              </a:rPr>
              <a:t>is dominated by rain.</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8</a:t>
            </a:fld>
            <a:endParaRPr lang="zh-TW" altLang="en-US"/>
          </a:p>
        </p:txBody>
      </p:sp>
    </p:spTree>
    <p:extLst>
      <p:ext uri="{BB962C8B-B14F-4D97-AF65-F5344CB8AC3E}">
        <p14:creationId xmlns:p14="http://schemas.microsoft.com/office/powerpoint/2010/main" val="157003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不同降水粒子的質量</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由</a:t>
            </a:r>
            <a:r>
              <a:rPr lang="en-US" altLang="zh-TW" sz="1200" b="0" i="0" u="none" strike="noStrike" kern="1200" baseline="0" dirty="0">
                <a:solidFill>
                  <a:schemeClr val="tx1"/>
                </a:solidFill>
                <a:latin typeface="+mn-lt"/>
                <a:ea typeface="+mn-ea"/>
                <a:cs typeface="+mn-cs"/>
              </a:rPr>
              <a:t>single-moment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scheme</a:t>
            </a:r>
            <a:r>
              <a:rPr lang="zh-TW" altLang="en-US" sz="1200" b="0" i="0" u="none" strike="noStrike" kern="1200" baseline="0" dirty="0">
                <a:solidFill>
                  <a:schemeClr val="tx1"/>
                </a:solidFill>
                <a:latin typeface="+mn-lt"/>
                <a:ea typeface="+mn-ea"/>
                <a:cs typeface="+mn-cs"/>
              </a:rPr>
              <a:t>的模擬結果，當</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提高時，轉換效率提高，主要受到液態水轉換為降水過程的貢獻，而</a:t>
            </a:r>
            <a:r>
              <a:rPr lang="en-US" altLang="zh-TW" sz="1200" b="0" i="0" u="none" strike="noStrike" kern="1200" baseline="0" dirty="0">
                <a:solidFill>
                  <a:schemeClr val="tx1"/>
                </a:solidFill>
                <a:latin typeface="+mn-lt"/>
                <a:ea typeface="+mn-ea"/>
                <a:cs typeface="+mn-cs"/>
              </a:rPr>
              <a:t>Graupel</a:t>
            </a:r>
            <a:r>
              <a:rPr lang="zh-TW" altLang="en-US" sz="1200" b="0" i="0" u="none" strike="noStrike" kern="1200" baseline="0" dirty="0">
                <a:solidFill>
                  <a:schemeClr val="tx1"/>
                </a:solidFill>
                <a:latin typeface="+mn-lt"/>
                <a:ea typeface="+mn-ea"/>
                <a:cs typeface="+mn-cs"/>
              </a:rPr>
              <a:t>和</a:t>
            </a:r>
            <a:r>
              <a:rPr lang="en-US" altLang="zh-TW" sz="1200" b="0" i="0" u="none" strike="noStrike" kern="1200" baseline="0" dirty="0">
                <a:solidFill>
                  <a:schemeClr val="tx1"/>
                </a:solidFill>
                <a:latin typeface="+mn-lt"/>
                <a:ea typeface="+mn-ea"/>
                <a:cs typeface="+mn-cs"/>
              </a:rPr>
              <a:t>snow</a:t>
            </a:r>
            <a:r>
              <a:rPr lang="zh-TW" altLang="en-US" sz="1200" b="0" i="0" u="none" strike="noStrike" kern="1200" baseline="0" dirty="0">
                <a:solidFill>
                  <a:schemeClr val="tx1"/>
                </a:solidFill>
                <a:latin typeface="+mn-lt"/>
                <a:ea typeface="+mn-ea"/>
                <a:cs typeface="+mn-cs"/>
              </a:rPr>
              <a:t>沒有明顯變化。</a:t>
            </a:r>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M05</a:t>
            </a:r>
            <a:r>
              <a:rPr lang="zh-TW" altLang="en-US" sz="1200" b="0" i="0" u="none" strike="noStrike" kern="1200" baseline="0" dirty="0">
                <a:solidFill>
                  <a:schemeClr val="tx1"/>
                </a:solidFill>
                <a:latin typeface="+mn-lt"/>
                <a:ea typeface="+mn-ea"/>
                <a:cs typeface="+mn-cs"/>
              </a:rPr>
              <a:t>的雲水較雲冰多，主要是由於此為物理參數化方案傾向於存在較多的過冷水。而兩個含量不隨溫度改變。</a:t>
            </a:r>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There is more liquid cloud water than cloud ice in the M05 simulations because the microphysics maintains more supercooled water (not shown), but the ratio of these stays constant across the simulations (Figure 2c).</a:t>
            </a:r>
          </a:p>
          <a:p>
            <a:r>
              <a:rPr lang="en-US" altLang="zh-TW" sz="1200" b="0" i="0" u="none" strike="noStrike" kern="1200" baseline="0" dirty="0">
                <a:solidFill>
                  <a:schemeClr val="tx1"/>
                </a:solidFill>
                <a:latin typeface="+mn-lt"/>
                <a:ea typeface="+mn-ea"/>
                <a:cs typeface="+mn-cs"/>
              </a:rPr>
              <a:t>The mass of graupel increases slightly as the SST is increased, and the mass of rain again increases rapidly, but</a:t>
            </a:r>
          </a:p>
          <a:p>
            <a:r>
              <a:rPr lang="en-US" altLang="zh-TW" sz="1200" b="0" i="0" u="none" strike="noStrike" kern="1200" baseline="0" dirty="0">
                <a:solidFill>
                  <a:schemeClr val="tx1"/>
                </a:solidFill>
                <a:latin typeface="+mn-lt"/>
                <a:ea typeface="+mn-ea"/>
                <a:cs typeface="+mn-cs"/>
              </a:rPr>
              <a:t>the mass of snow decreases substantially (Figure 2f ). This decrease in the mass of snow is responsible for the</a:t>
            </a:r>
          </a:p>
          <a:p>
            <a:r>
              <a:rPr lang="en-US" altLang="zh-TW" sz="1200" b="0" i="0" u="none" strike="noStrike" kern="1200" baseline="0" dirty="0">
                <a:solidFill>
                  <a:schemeClr val="tx1"/>
                </a:solidFill>
                <a:latin typeface="+mn-lt"/>
                <a:ea typeface="+mn-ea"/>
                <a:cs typeface="+mn-cs"/>
              </a:rPr>
              <a:t>nonmonotonicity in </a:t>
            </a:r>
            <a:r>
              <a:rPr lang="zh-TW" altLang="en-US" sz="1200" b="0" i="1" u="none" strike="noStrike" kern="1200" baseline="0" dirty="0">
                <a:solidFill>
                  <a:schemeClr val="tx1"/>
                </a:solidFill>
                <a:latin typeface="+mn-lt"/>
                <a:ea typeface="+mn-ea"/>
                <a:cs typeface="+mn-cs"/>
              </a:rPr>
              <a:t>𝛼</a:t>
            </a:r>
            <a:r>
              <a:rPr lang="en-US" altLang="zh-TW" sz="1200" b="0" i="0" u="none" strike="noStrike" kern="1200" baseline="0" dirty="0">
                <a:solidFill>
                  <a:schemeClr val="tx1"/>
                </a:solidFill>
                <a:latin typeface="+mn-lt"/>
                <a:ea typeface="+mn-ea"/>
                <a:cs typeface="+mn-cs"/>
              </a:rPr>
              <a:t>, as the mass of cloud ice stays fixed.</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9</a:t>
            </a:fld>
            <a:endParaRPr lang="zh-TW" altLang="en-US"/>
          </a:p>
        </p:txBody>
      </p:sp>
    </p:spTree>
    <p:extLst>
      <p:ext uri="{BB962C8B-B14F-4D97-AF65-F5344CB8AC3E}">
        <p14:creationId xmlns:p14="http://schemas.microsoft.com/office/powerpoint/2010/main" val="17702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在所有高度層上的</a:t>
            </a:r>
            <a:r>
              <a:rPr lang="en-US" altLang="zh-TW" dirty="0"/>
              <a:t>Cloud water/ice</a:t>
            </a:r>
            <a:r>
              <a:rPr lang="zh-TW" altLang="en-US" dirty="0"/>
              <a:t>等等</a:t>
            </a:r>
            <a:r>
              <a:rPr lang="en-US" altLang="zh-TW" dirty="0"/>
              <a:t> </a:t>
            </a:r>
            <a:r>
              <a:rPr lang="zh-TW" altLang="en-US" dirty="0"/>
              <a:t>隨</a:t>
            </a:r>
            <a:r>
              <a:rPr lang="en-US" altLang="zh-TW" dirty="0"/>
              <a:t>SST</a:t>
            </a:r>
            <a:r>
              <a:rPr lang="zh-TW" altLang="en-US" dirty="0"/>
              <a:t>溫度增加而增加。</a:t>
            </a:r>
            <a:endParaRPr lang="en-US" altLang="zh-TW" dirty="0"/>
          </a:p>
          <a:p>
            <a:r>
              <a:rPr lang="zh-TW" altLang="en-US" dirty="0"/>
              <a:t>而</a:t>
            </a:r>
            <a:r>
              <a:rPr lang="en-US" altLang="zh-TW" dirty="0"/>
              <a:t>NA5</a:t>
            </a:r>
            <a:r>
              <a:rPr lang="zh-TW" altLang="en-US" dirty="0"/>
              <a:t>地的</a:t>
            </a:r>
            <a:r>
              <a:rPr lang="en-US" altLang="zh-TW" dirty="0"/>
              <a:t>cloud</a:t>
            </a:r>
            <a:r>
              <a:rPr lang="zh-TW" altLang="en-US" dirty="0"/>
              <a:t> </a:t>
            </a:r>
            <a:r>
              <a:rPr lang="en-US" altLang="zh-TW" dirty="0"/>
              <a:t>condensate</a:t>
            </a:r>
            <a:r>
              <a:rPr lang="zh-TW" altLang="en-US" dirty="0"/>
              <a:t>混合比較小，且在</a:t>
            </a:r>
            <a:r>
              <a:rPr lang="en-US" altLang="zh-TW" dirty="0"/>
              <a:t>freezing</a:t>
            </a:r>
            <a:r>
              <a:rPr lang="zh-TW" altLang="en-US" dirty="0"/>
              <a:t> </a:t>
            </a:r>
            <a:r>
              <a:rPr lang="en-US" altLang="zh-TW" dirty="0"/>
              <a:t>level</a:t>
            </a:r>
            <a:r>
              <a:rPr lang="zh-TW" altLang="en-US" dirty="0"/>
              <a:t>下隨高度的變化較為一致。</a:t>
            </a:r>
            <a:endParaRPr lang="en-US" altLang="zh-TW" dirty="0"/>
          </a:p>
          <a:p>
            <a:r>
              <a:rPr lang="zh-TW" altLang="en-US" sz="1200" b="0" i="0" u="none" strike="noStrike" kern="1200" baseline="0" dirty="0">
                <a:solidFill>
                  <a:schemeClr val="tx1"/>
                </a:solidFill>
                <a:latin typeface="+mn-lt"/>
                <a:ea typeface="+mn-ea"/>
                <a:cs typeface="+mn-cs"/>
              </a:rPr>
              <a:t>隨著溫度增加，雲水明顯增加，而降水型態逐漸轉為暖雲降水，冷雲降水減少。</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因此，當</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增加，雲冰逐漸轉為雲水。</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而在</a:t>
            </a:r>
            <a:r>
              <a:rPr lang="en-US" altLang="zh-TW" sz="1200" b="0" i="0" u="none" strike="noStrike" kern="1200" baseline="0" dirty="0">
                <a:solidFill>
                  <a:schemeClr val="tx1"/>
                </a:solidFill>
                <a:latin typeface="+mn-lt"/>
                <a:ea typeface="+mn-ea"/>
                <a:cs typeface="+mn-cs"/>
              </a:rPr>
              <a:t>M05</a:t>
            </a:r>
            <a:r>
              <a:rPr lang="zh-TW" altLang="en-US" sz="1200" b="0" i="0" u="none" strike="noStrike" kern="1200" baseline="0" dirty="0">
                <a:solidFill>
                  <a:schemeClr val="tx1"/>
                </a:solidFill>
                <a:latin typeface="+mn-lt"/>
                <a:ea typeface="+mn-ea"/>
                <a:cs typeface="+mn-cs"/>
              </a:rPr>
              <a:t>模擬中，雖然雲水雲冰的垂直分布與</a:t>
            </a:r>
            <a:r>
              <a:rPr lang="en-US" altLang="zh-TW" sz="1200" b="0" i="0" u="none" strike="noStrike" kern="1200" baseline="0" dirty="0">
                <a:solidFill>
                  <a:schemeClr val="tx1"/>
                </a:solidFill>
                <a:latin typeface="+mn-lt"/>
                <a:ea typeface="+mn-ea"/>
                <a:cs typeface="+mn-cs"/>
              </a:rPr>
              <a:t>single-moment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scheme</a:t>
            </a:r>
            <a:r>
              <a:rPr lang="zh-TW" altLang="en-US" sz="1200" b="0" i="0" u="none" strike="noStrike" kern="1200" baseline="0" dirty="0">
                <a:solidFill>
                  <a:schemeClr val="tx1"/>
                </a:solidFill>
                <a:latin typeface="+mn-lt"/>
                <a:ea typeface="+mn-ea"/>
                <a:cs typeface="+mn-cs"/>
              </a:rPr>
              <a:t>的結果類似，但在較低</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的實驗中卻有較多的冷元降水。</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所以在</a:t>
            </a:r>
            <a:r>
              <a:rPr lang="en-US" altLang="zh-TW" sz="1200" b="0" i="0" u="none" strike="noStrike" kern="1200" baseline="0" dirty="0">
                <a:solidFill>
                  <a:schemeClr val="tx1"/>
                </a:solidFill>
                <a:latin typeface="+mn-lt"/>
                <a:ea typeface="+mn-ea"/>
                <a:cs typeface="+mn-cs"/>
              </a:rPr>
              <a:t>M05</a:t>
            </a:r>
            <a:r>
              <a:rPr lang="zh-TW" altLang="en-US" sz="1200" b="0" i="0" u="none" strike="noStrike" kern="1200" baseline="0" dirty="0">
                <a:solidFill>
                  <a:schemeClr val="tx1"/>
                </a:solidFill>
                <a:latin typeface="+mn-lt"/>
                <a:ea typeface="+mn-ea"/>
                <a:cs typeface="+mn-cs"/>
              </a:rPr>
              <a:t>中，參數化方案傾向於模擬較多的冷雲降水。</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由</a:t>
            </a:r>
            <a:r>
              <a:rPr lang="en-US" altLang="zh-TW" sz="1200" b="0" i="0" u="none" strike="noStrike" kern="1200" baseline="0" dirty="0">
                <a:solidFill>
                  <a:schemeClr val="tx1"/>
                </a:solidFill>
                <a:latin typeface="+mn-lt"/>
                <a:ea typeface="+mn-ea"/>
                <a:cs typeface="+mn-cs"/>
              </a:rPr>
              <a:t>cloud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cover</a:t>
            </a:r>
            <a:r>
              <a:rPr lang="zh-TW" altLang="en-US" sz="1200" b="0" i="0" u="none" strike="noStrike" kern="1200" baseline="0" dirty="0">
                <a:solidFill>
                  <a:schemeClr val="tx1"/>
                </a:solidFill>
                <a:latin typeface="+mn-lt"/>
                <a:ea typeface="+mn-ea"/>
                <a:cs typeface="+mn-cs"/>
              </a:rPr>
              <a:t>，當</a:t>
            </a:r>
            <a:r>
              <a:rPr lang="en-US" altLang="zh-TW" sz="1200" b="0" i="0" u="none" strike="noStrike" kern="1200" baseline="0" dirty="0">
                <a:solidFill>
                  <a:schemeClr val="tx1"/>
                </a:solidFill>
                <a:latin typeface="+mn-lt"/>
                <a:ea typeface="+mn-ea"/>
                <a:cs typeface="+mn-cs"/>
              </a:rPr>
              <a:t>SST</a:t>
            </a:r>
            <a:r>
              <a:rPr lang="zh-TW" altLang="en-US" sz="1200" b="0" i="0" u="none" strike="noStrike" kern="1200" baseline="0" dirty="0">
                <a:solidFill>
                  <a:schemeClr val="tx1"/>
                </a:solidFill>
                <a:latin typeface="+mn-lt"/>
                <a:ea typeface="+mn-ea"/>
                <a:cs typeface="+mn-cs"/>
              </a:rPr>
              <a:t>增加高層雲減少，雲底越低。</a:t>
            </a:r>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62F56B17-5422-453C-9E79-D9A7D801A7FA}" type="slidenum">
              <a:rPr lang="zh-TW" altLang="en-US" smtClean="0"/>
              <a:t>10</a:t>
            </a:fld>
            <a:endParaRPr lang="zh-TW" altLang="en-US"/>
          </a:p>
        </p:txBody>
      </p:sp>
    </p:spTree>
    <p:extLst>
      <p:ext uri="{BB962C8B-B14F-4D97-AF65-F5344CB8AC3E}">
        <p14:creationId xmlns:p14="http://schemas.microsoft.com/office/powerpoint/2010/main" val="175040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33E0BF-721A-4543-B080-1784255F1EF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B466143B-EE03-4179-A4F8-67B60D7D2E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FD2746A-353C-4771-939F-B030B6ECE11C}"/>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5" name="頁尾版面配置區 4">
            <a:extLst>
              <a:ext uri="{FF2B5EF4-FFF2-40B4-BE49-F238E27FC236}">
                <a16:creationId xmlns:a16="http://schemas.microsoft.com/office/drawing/2014/main" id="{5DD977DA-6A5E-41D8-837C-67A9BC37FED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13D6383-1F00-44C4-9332-2E7AB72458B7}"/>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130808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7659B1-2C64-4C32-A7A2-ECB0DAA0ED2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DEBF7E9-C10F-40B9-BA1F-03DBE6F68427}"/>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2A67D3C-320D-4CDD-852D-A21E6D0A728F}"/>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5" name="頁尾版面配置區 4">
            <a:extLst>
              <a:ext uri="{FF2B5EF4-FFF2-40B4-BE49-F238E27FC236}">
                <a16:creationId xmlns:a16="http://schemas.microsoft.com/office/drawing/2014/main" id="{87113685-BF0D-4CE5-B704-49E00A8BFD7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72C561A-AB7F-40F3-8324-F21D3F32B566}"/>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6914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DB1643A-1F92-4F88-96FB-0AA74A9806E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3CC7B41-6F0E-41CC-8FDC-BDE4DC5040E3}"/>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753512C-BA8E-415D-AEFF-A548B254DB7C}"/>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5" name="頁尾版面配置區 4">
            <a:extLst>
              <a:ext uri="{FF2B5EF4-FFF2-40B4-BE49-F238E27FC236}">
                <a16:creationId xmlns:a16="http://schemas.microsoft.com/office/drawing/2014/main" id="{1FA35B34-5BA0-42F1-95DD-6C85C502C41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AF3B2B9-EBE6-4849-BAFA-38BBE51B231A}"/>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175368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E1E515-65BB-4DF5-B442-D56B7E1D291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CEA983A-05D4-48C1-AEA9-2A60CD1ABA58}"/>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4CB22F5-C088-4BBD-8436-3EDA4DAC4951}"/>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5" name="頁尾版面配置區 4">
            <a:extLst>
              <a:ext uri="{FF2B5EF4-FFF2-40B4-BE49-F238E27FC236}">
                <a16:creationId xmlns:a16="http://schemas.microsoft.com/office/drawing/2014/main" id="{80FB0BFB-A979-480D-B7CC-36080B3AC7C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7CAE3FC-1A4F-4576-BEC0-4E9E427C0EA4}"/>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67262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8EF50A-79D4-48E3-8526-66C00A5B801C}"/>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E90BCE3-4B98-43CD-A371-668FDE1278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E4E2513-F2B9-4770-BA48-3C76B816AF7E}"/>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5" name="頁尾版面配置區 4">
            <a:extLst>
              <a:ext uri="{FF2B5EF4-FFF2-40B4-BE49-F238E27FC236}">
                <a16:creationId xmlns:a16="http://schemas.microsoft.com/office/drawing/2014/main" id="{3AC315AC-9E40-4A73-AC13-6F9BEB95FE3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B71366F-E3BF-400F-A2A4-F88597E1E9BB}"/>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78210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894C52-6976-43DE-8488-617514CF6AE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36EA236-1990-4912-9D7B-78E261B0F3A8}"/>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93B88401-E8C0-48B8-BBEF-BC19594B85E4}"/>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C97FEDF-6EBA-40B1-AD53-44B441FD58F9}"/>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6" name="頁尾版面配置區 5">
            <a:extLst>
              <a:ext uri="{FF2B5EF4-FFF2-40B4-BE49-F238E27FC236}">
                <a16:creationId xmlns:a16="http://schemas.microsoft.com/office/drawing/2014/main" id="{8977AC6D-AE04-42A0-AB94-7DA6F179F23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422D190-06A1-41BE-99FE-B8558124E715}"/>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229336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2A0803-9FE1-4C41-86D6-C2B1056CD2F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90125B8-2027-4BB2-9059-62F138471B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B818B5D3-C536-4E1D-8513-9613098C0D09}"/>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B62EFE6-92B4-4A05-9CFC-1F91D9B13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601B8D8E-A1CD-4393-8B5B-CD0FCD83D71B}"/>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7E35BE03-AABC-4E0B-9BFB-07625A0E56C0}"/>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8" name="頁尾版面配置區 7">
            <a:extLst>
              <a:ext uri="{FF2B5EF4-FFF2-40B4-BE49-F238E27FC236}">
                <a16:creationId xmlns:a16="http://schemas.microsoft.com/office/drawing/2014/main" id="{83DBD9ED-D8DB-447E-B106-064C49F9559A}"/>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7CC8922-E35C-46CE-96A6-C9C63BBED600}"/>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98603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A43CE3-5A58-482A-9EE8-2094DB8693F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C538AE9-ABE1-4FE0-9DEC-6789B408D697}"/>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4" name="頁尾版面配置區 3">
            <a:extLst>
              <a:ext uri="{FF2B5EF4-FFF2-40B4-BE49-F238E27FC236}">
                <a16:creationId xmlns:a16="http://schemas.microsoft.com/office/drawing/2014/main" id="{EEC4A600-D81A-4304-BB32-FC3932D7C45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A8364466-28D4-4EEE-A5F5-DAE76D545490}"/>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304760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A741B49-9230-4FC5-AB67-D3886B673B55}"/>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3" name="頁尾版面配置區 2">
            <a:extLst>
              <a:ext uri="{FF2B5EF4-FFF2-40B4-BE49-F238E27FC236}">
                <a16:creationId xmlns:a16="http://schemas.microsoft.com/office/drawing/2014/main" id="{E3DEFEA5-3B16-49A9-94EF-809DD59DF46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938F89A0-65E6-4B1B-8B37-0B991D0EE2B5}"/>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219320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B2F920-29D4-4982-91AD-F6A97557075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8CDFD3F-4204-47E8-BCF3-C98E8FF10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4BDE2BC-32A2-42E7-BD80-2BCC84877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98BD6B4-E2AE-41CE-8DD6-8AC10DF03475}"/>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6" name="頁尾版面配置區 5">
            <a:extLst>
              <a:ext uri="{FF2B5EF4-FFF2-40B4-BE49-F238E27FC236}">
                <a16:creationId xmlns:a16="http://schemas.microsoft.com/office/drawing/2014/main" id="{D40A5A6B-0F2D-4EEE-A9E1-5E87788E949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DA11BDE-55C4-4EB6-B8F5-1D93095A5CB6}"/>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9703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29FB0C-610F-4892-8825-8CCCFE9F232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E8048EE-32F0-4E14-9B8B-7AE5D0EE7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4EFDCD7A-86A8-4A5F-A048-82C55757D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0358D03-1044-4B04-BCDB-9D8FDBDC2CDD}"/>
              </a:ext>
            </a:extLst>
          </p:cNvPr>
          <p:cNvSpPr>
            <a:spLocks noGrp="1"/>
          </p:cNvSpPr>
          <p:nvPr>
            <p:ph type="dt" sz="half" idx="10"/>
          </p:nvPr>
        </p:nvSpPr>
        <p:spPr/>
        <p:txBody>
          <a:bodyPr/>
          <a:lstStyle/>
          <a:p>
            <a:fld id="{53C0A32E-5F6B-425C-9836-0CD30B45A70F}" type="datetimeFigureOut">
              <a:rPr lang="zh-TW" altLang="en-US" smtClean="0"/>
              <a:t>2019/3/26</a:t>
            </a:fld>
            <a:endParaRPr lang="zh-TW" altLang="en-US"/>
          </a:p>
        </p:txBody>
      </p:sp>
      <p:sp>
        <p:nvSpPr>
          <p:cNvPr id="6" name="頁尾版面配置區 5">
            <a:extLst>
              <a:ext uri="{FF2B5EF4-FFF2-40B4-BE49-F238E27FC236}">
                <a16:creationId xmlns:a16="http://schemas.microsoft.com/office/drawing/2014/main" id="{C01E1457-D21B-4174-B3FB-A3AFB3838F9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EE8CA30-6C99-4634-86D6-02F0AA8F3048}"/>
              </a:ext>
            </a:extLst>
          </p:cNvPr>
          <p:cNvSpPr>
            <a:spLocks noGrp="1"/>
          </p:cNvSpPr>
          <p:nvPr>
            <p:ph type="sldNum" sz="quarter" idx="12"/>
          </p:nvPr>
        </p:nvSpPr>
        <p:spPr/>
        <p:txBody>
          <a:body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236244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CB6B92D-DF72-455B-BE6C-710722FB8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1789825-BD7F-401E-B63D-45810A72A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DC9B27C-632F-477D-A474-6081E71FD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0A32E-5F6B-425C-9836-0CD30B45A70F}" type="datetimeFigureOut">
              <a:rPr lang="zh-TW" altLang="en-US" smtClean="0"/>
              <a:t>2019/3/26</a:t>
            </a:fld>
            <a:endParaRPr lang="zh-TW" altLang="en-US"/>
          </a:p>
        </p:txBody>
      </p:sp>
      <p:sp>
        <p:nvSpPr>
          <p:cNvPr id="5" name="頁尾版面配置區 4">
            <a:extLst>
              <a:ext uri="{FF2B5EF4-FFF2-40B4-BE49-F238E27FC236}">
                <a16:creationId xmlns:a16="http://schemas.microsoft.com/office/drawing/2014/main" id="{1AC12BAE-307A-480F-975F-1F0C61F34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F9345A9-CE02-4FBF-88BE-EFF63453D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EB3BE-D7FA-4BE4-BC92-32FD1DD5DD83}" type="slidenum">
              <a:rPr lang="zh-TW" altLang="en-US" smtClean="0"/>
              <a:t>‹#›</a:t>
            </a:fld>
            <a:endParaRPr lang="zh-TW" altLang="en-US"/>
          </a:p>
        </p:txBody>
      </p:sp>
    </p:spTree>
    <p:extLst>
      <p:ext uri="{BB962C8B-B14F-4D97-AF65-F5344CB8AC3E}">
        <p14:creationId xmlns:p14="http://schemas.microsoft.com/office/powerpoint/2010/main" val="418689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91CEB2-8B6C-4CAD-A516-A0930F1278AC}"/>
              </a:ext>
            </a:extLst>
          </p:cNvPr>
          <p:cNvSpPr>
            <a:spLocks noGrp="1"/>
          </p:cNvSpPr>
          <p:nvPr>
            <p:ph type="ctrTitle"/>
          </p:nvPr>
        </p:nvSpPr>
        <p:spPr/>
        <p:txBody>
          <a:bodyPr>
            <a:normAutofit/>
          </a:bodyPr>
          <a:lstStyle/>
          <a:p>
            <a:r>
              <a:rPr lang="en-US" altLang="zh-TW" sz="4800" dirty="0"/>
              <a:t>Increase in Precipitation Efficiency</a:t>
            </a:r>
            <a:r>
              <a:rPr lang="zh-TW" altLang="en-US" sz="4800" dirty="0"/>
              <a:t> </a:t>
            </a:r>
            <a:r>
              <a:rPr lang="en-US" altLang="zh-TW" sz="4800" dirty="0"/>
              <a:t>With Surface</a:t>
            </a:r>
            <a:r>
              <a:rPr lang="zh-TW" altLang="en-US" sz="4800" dirty="0"/>
              <a:t> </a:t>
            </a:r>
            <a:r>
              <a:rPr lang="en-US" altLang="zh-TW" sz="4800" dirty="0"/>
              <a:t>Warming in</a:t>
            </a:r>
            <a:r>
              <a:rPr lang="zh-TW" altLang="en-US" sz="4800" dirty="0"/>
              <a:t> </a:t>
            </a:r>
            <a:r>
              <a:rPr lang="en-US" altLang="zh-TW" sz="4800" dirty="0"/>
              <a:t>Radiative-Convective Equilibrium</a:t>
            </a:r>
            <a:endParaRPr lang="zh-TW" altLang="en-US" sz="4800" dirty="0"/>
          </a:p>
        </p:txBody>
      </p:sp>
      <p:sp>
        <p:nvSpPr>
          <p:cNvPr id="3" name="副標題 2">
            <a:extLst>
              <a:ext uri="{FF2B5EF4-FFF2-40B4-BE49-F238E27FC236}">
                <a16:creationId xmlns:a16="http://schemas.microsoft.com/office/drawing/2014/main" id="{E0A04CC8-BAB5-4D07-B6EF-EFA000FA18D7}"/>
              </a:ext>
            </a:extLst>
          </p:cNvPr>
          <p:cNvSpPr>
            <a:spLocks noGrp="1"/>
          </p:cNvSpPr>
          <p:nvPr>
            <p:ph type="subTitle" idx="1"/>
          </p:nvPr>
        </p:nvSpPr>
        <p:spPr>
          <a:xfrm>
            <a:off x="1524000" y="4907756"/>
            <a:ext cx="9144000" cy="1655762"/>
          </a:xfrm>
        </p:spPr>
        <p:txBody>
          <a:bodyPr/>
          <a:lstStyle/>
          <a:p>
            <a:pPr algn="just"/>
            <a:r>
              <a:rPr lang="en-US" altLang="zh-TW" dirty="0" err="1"/>
              <a:t>Lutsko</a:t>
            </a:r>
            <a:r>
              <a:rPr lang="en-US" altLang="zh-TW" dirty="0"/>
              <a:t>, N. J., and T. W. Cronin, 2018: Increase in precipitation efficiency with surface warming in radiative-convective equilibrium. </a:t>
            </a:r>
            <a:r>
              <a:rPr lang="en-US" altLang="zh-TW" i="1" dirty="0"/>
              <a:t>J. of Advances in Modeling Earth Systems</a:t>
            </a:r>
            <a:r>
              <a:rPr lang="en-US" altLang="zh-TW" dirty="0"/>
              <a:t>, </a:t>
            </a:r>
            <a:r>
              <a:rPr lang="en-US" altLang="zh-TW" b="1" dirty="0"/>
              <a:t>10</a:t>
            </a:r>
            <a:r>
              <a:rPr lang="en-US" altLang="zh-TW" dirty="0"/>
              <a:t>, 2992–3010.</a:t>
            </a:r>
            <a:endParaRPr lang="zh-TW" altLang="en-US" dirty="0"/>
          </a:p>
        </p:txBody>
      </p:sp>
    </p:spTree>
    <p:extLst>
      <p:ext uri="{BB962C8B-B14F-4D97-AF65-F5344CB8AC3E}">
        <p14:creationId xmlns:p14="http://schemas.microsoft.com/office/powerpoint/2010/main" val="4070749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EB5BCA8-4F97-4EFF-993A-4BAA4100D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26" y="299544"/>
            <a:ext cx="7377654" cy="6258911"/>
          </a:xfrm>
          <a:prstGeom prst="rect">
            <a:avLst/>
          </a:prstGeom>
        </p:spPr>
      </p:pic>
      <p:sp>
        <p:nvSpPr>
          <p:cNvPr id="4" name="文字方塊 3">
            <a:extLst>
              <a:ext uri="{FF2B5EF4-FFF2-40B4-BE49-F238E27FC236}">
                <a16:creationId xmlns:a16="http://schemas.microsoft.com/office/drawing/2014/main" id="{C42070BE-C91B-42A5-AC43-16306CEEB3EA}"/>
              </a:ext>
            </a:extLst>
          </p:cNvPr>
          <p:cNvSpPr txBox="1"/>
          <p:nvPr/>
        </p:nvSpPr>
        <p:spPr>
          <a:xfrm>
            <a:off x="8462798" y="6373789"/>
            <a:ext cx="2512226" cy="369332"/>
          </a:xfrm>
          <a:prstGeom prst="rect">
            <a:avLst/>
          </a:prstGeom>
          <a:noFill/>
        </p:spPr>
        <p:txBody>
          <a:bodyPr wrap="none" rtlCol="0">
            <a:spAutoFit/>
          </a:bodyPr>
          <a:lstStyle/>
          <a:p>
            <a:r>
              <a:rPr lang="en-US" altLang="zh-TW" dirty="0"/>
              <a:t>Black line: freezing level</a:t>
            </a:r>
            <a:endParaRPr lang="zh-TW" altLang="en-US" dirty="0"/>
          </a:p>
        </p:txBody>
      </p:sp>
    </p:spTree>
    <p:extLst>
      <p:ext uri="{BB962C8B-B14F-4D97-AF65-F5344CB8AC3E}">
        <p14:creationId xmlns:p14="http://schemas.microsoft.com/office/powerpoint/2010/main" val="66576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62A3618-1C7B-4733-BF6C-7770BC99F38C}"/>
              </a:ext>
            </a:extLst>
          </p:cNvPr>
          <p:cNvSpPr/>
          <p:nvPr/>
        </p:nvSpPr>
        <p:spPr>
          <a:xfrm>
            <a:off x="788681" y="1491582"/>
            <a:ext cx="10999076" cy="830997"/>
          </a:xfrm>
          <a:prstGeom prst="rect">
            <a:avLst/>
          </a:prstGeom>
        </p:spPr>
        <p:txBody>
          <a:bodyPr wrap="square">
            <a:spAutoFit/>
          </a:bodyPr>
          <a:lstStyle/>
          <a:p>
            <a:r>
              <a:rPr lang="en-US" altLang="zh-TW" sz="2400" dirty="0"/>
              <a:t>In the single-moment microphysics, </a:t>
            </a:r>
            <a:r>
              <a:rPr lang="en-US" altLang="zh-TW" sz="2400" dirty="0" err="1"/>
              <a:t>autoconversion</a:t>
            </a:r>
            <a:r>
              <a:rPr lang="en-US" altLang="zh-TW" sz="2400" dirty="0"/>
              <a:t> is carried out by a </a:t>
            </a:r>
            <a:r>
              <a:rPr lang="en-US" altLang="zh-TW" sz="2400" dirty="0">
                <a:solidFill>
                  <a:srgbClr val="C00000"/>
                </a:solidFill>
              </a:rPr>
              <a:t>fractional removal scheme</a:t>
            </a:r>
            <a:r>
              <a:rPr lang="en-US" altLang="zh-TW" sz="2400" dirty="0"/>
              <a:t>, which takes</a:t>
            </a:r>
            <a:r>
              <a:rPr lang="zh-TW" altLang="en-US" sz="2400" dirty="0"/>
              <a:t> </a:t>
            </a:r>
            <a:r>
              <a:rPr lang="en-US" altLang="zh-TW" sz="2400" dirty="0"/>
              <a:t>the form</a:t>
            </a:r>
            <a:endParaRPr lang="zh-TW" altLang="en-US" sz="2400" dirty="0"/>
          </a:p>
        </p:txBody>
      </p:sp>
      <p:pic>
        <p:nvPicPr>
          <p:cNvPr id="4" name="圖片 3">
            <a:extLst>
              <a:ext uri="{FF2B5EF4-FFF2-40B4-BE49-F238E27FC236}">
                <a16:creationId xmlns:a16="http://schemas.microsoft.com/office/drawing/2014/main" id="{B38C5200-9EE6-4372-9229-8D55E36D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203" y="2612916"/>
            <a:ext cx="7106664" cy="717186"/>
          </a:xfrm>
          <a:prstGeom prst="rect">
            <a:avLst/>
          </a:prstGeom>
        </p:spPr>
      </p:pic>
      <p:sp>
        <p:nvSpPr>
          <p:cNvPr id="5" name="矩形 4">
            <a:extLst>
              <a:ext uri="{FF2B5EF4-FFF2-40B4-BE49-F238E27FC236}">
                <a16:creationId xmlns:a16="http://schemas.microsoft.com/office/drawing/2014/main" id="{DCF298DA-FECD-4DE4-A1F5-017B4A906187}"/>
              </a:ext>
            </a:extLst>
          </p:cNvPr>
          <p:cNvSpPr/>
          <p:nvPr/>
        </p:nvSpPr>
        <p:spPr>
          <a:xfrm>
            <a:off x="3240219" y="3549413"/>
            <a:ext cx="6096000"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r>
              <a:rPr lang="en-US" altLang="zh-TW" sz="2400" i="1" dirty="0" err="1">
                <a:solidFill>
                  <a:schemeClr val="tx1"/>
                </a:solidFill>
              </a:rPr>
              <a:t>q</a:t>
            </a:r>
            <a:r>
              <a:rPr lang="en-US" altLang="zh-TW" sz="2400" i="1" baseline="-25000" dirty="0" err="1">
                <a:solidFill>
                  <a:schemeClr val="tx1"/>
                </a:solidFill>
              </a:rPr>
              <a:t>p</a:t>
            </a:r>
            <a:r>
              <a:rPr lang="en-US" altLang="zh-TW" sz="2400" i="1" dirty="0">
                <a:solidFill>
                  <a:schemeClr val="tx1"/>
                </a:solidFill>
              </a:rPr>
              <a:t> : </a:t>
            </a:r>
            <a:r>
              <a:rPr lang="en-US" altLang="zh-TW" sz="2400" dirty="0">
                <a:solidFill>
                  <a:schemeClr val="tx1"/>
                </a:solidFill>
              </a:rPr>
              <a:t>mixing ratio of a precipitating species</a:t>
            </a:r>
          </a:p>
          <a:p>
            <a:r>
              <a:rPr lang="zh-TW" altLang="en-US" sz="2400" i="1" dirty="0">
                <a:solidFill>
                  <a:schemeClr val="tx1"/>
                </a:solidFill>
              </a:rPr>
              <a:t>𝜂  </a:t>
            </a:r>
            <a:r>
              <a:rPr lang="en-US" altLang="zh-TW" sz="2400" i="1" dirty="0">
                <a:solidFill>
                  <a:schemeClr val="tx1"/>
                </a:solidFill>
              </a:rPr>
              <a:t>: </a:t>
            </a:r>
            <a:r>
              <a:rPr lang="en-US" altLang="zh-TW" sz="2400" dirty="0" err="1">
                <a:solidFill>
                  <a:schemeClr val="tx1"/>
                </a:solidFill>
              </a:rPr>
              <a:t>autoconversion</a:t>
            </a:r>
            <a:r>
              <a:rPr lang="en-US" altLang="zh-TW" sz="2400" dirty="0">
                <a:solidFill>
                  <a:schemeClr val="tx1"/>
                </a:solidFill>
              </a:rPr>
              <a:t> rate coefficient</a:t>
            </a:r>
          </a:p>
          <a:p>
            <a:r>
              <a:rPr lang="en-US" altLang="zh-TW" sz="2400" i="1" dirty="0">
                <a:solidFill>
                  <a:schemeClr val="tx1"/>
                </a:solidFill>
              </a:rPr>
              <a:t>q</a:t>
            </a:r>
            <a:r>
              <a:rPr lang="en-US" altLang="zh-TW" sz="2400" i="1" baseline="-25000" dirty="0">
                <a:solidFill>
                  <a:schemeClr val="tx1"/>
                </a:solidFill>
              </a:rPr>
              <a:t>c</a:t>
            </a:r>
            <a:r>
              <a:rPr lang="en-US" altLang="zh-TW" sz="2400" i="1" dirty="0">
                <a:solidFill>
                  <a:schemeClr val="tx1"/>
                </a:solidFill>
              </a:rPr>
              <a:t> : </a:t>
            </a:r>
            <a:r>
              <a:rPr lang="en-US" altLang="zh-TW" sz="2400" dirty="0">
                <a:solidFill>
                  <a:schemeClr val="tx1"/>
                </a:solidFill>
              </a:rPr>
              <a:t>mixing ratio of a cloud condensate </a:t>
            </a:r>
          </a:p>
          <a:p>
            <a:r>
              <a:rPr lang="en-US" altLang="zh-TW" sz="2400" i="1" dirty="0">
                <a:solidFill>
                  <a:schemeClr val="tx1"/>
                </a:solidFill>
              </a:rPr>
              <a:t>q</a:t>
            </a:r>
            <a:r>
              <a:rPr lang="en-US" altLang="zh-TW" sz="2400" i="1" baseline="-25000" dirty="0">
                <a:solidFill>
                  <a:schemeClr val="tx1"/>
                </a:solidFill>
              </a:rPr>
              <a:t>c,</a:t>
            </a:r>
            <a:r>
              <a:rPr lang="en-US" altLang="zh-TW" sz="2400" baseline="-25000" dirty="0">
                <a:solidFill>
                  <a:schemeClr val="tx1"/>
                </a:solidFill>
              </a:rPr>
              <a:t>0</a:t>
            </a:r>
            <a:r>
              <a:rPr lang="en-US" altLang="zh-TW" sz="2400" dirty="0">
                <a:solidFill>
                  <a:schemeClr val="tx1"/>
                </a:solidFill>
              </a:rPr>
              <a:t> : a threshold condensate mixing ratio</a:t>
            </a:r>
          </a:p>
        </p:txBody>
      </p:sp>
    </p:spTree>
    <p:extLst>
      <p:ext uri="{BB962C8B-B14F-4D97-AF65-F5344CB8AC3E}">
        <p14:creationId xmlns:p14="http://schemas.microsoft.com/office/powerpoint/2010/main" val="304985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9762E3A-F4AA-4A9A-ACB4-ABA01CFE7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815" y="348121"/>
            <a:ext cx="5123414" cy="5986225"/>
          </a:xfrm>
          <a:prstGeom prst="rect">
            <a:avLst/>
          </a:prstGeom>
        </p:spPr>
      </p:pic>
      <p:sp>
        <p:nvSpPr>
          <p:cNvPr id="4" name="文字方塊 3">
            <a:extLst>
              <a:ext uri="{FF2B5EF4-FFF2-40B4-BE49-F238E27FC236}">
                <a16:creationId xmlns:a16="http://schemas.microsoft.com/office/drawing/2014/main" id="{C60C08C6-27BD-414A-A9E4-9B042B60124C}"/>
              </a:ext>
            </a:extLst>
          </p:cNvPr>
          <p:cNvSpPr txBox="1"/>
          <p:nvPr/>
        </p:nvSpPr>
        <p:spPr>
          <a:xfrm>
            <a:off x="3657600" y="5863052"/>
            <a:ext cx="1523174" cy="369332"/>
          </a:xfrm>
          <a:prstGeom prst="rect">
            <a:avLst/>
          </a:prstGeom>
          <a:noFill/>
        </p:spPr>
        <p:txBody>
          <a:bodyPr wrap="none" rtlCol="0">
            <a:spAutoFit/>
          </a:bodyPr>
          <a:lstStyle/>
          <a:p>
            <a:r>
              <a:rPr lang="en-US" altLang="zh-TW" dirty="0"/>
              <a:t>Dash line: q</a:t>
            </a:r>
            <a:r>
              <a:rPr lang="en-US" altLang="zh-TW" baseline="-25000" dirty="0"/>
              <a:t>c, 0</a:t>
            </a:r>
            <a:endParaRPr lang="zh-TW" altLang="en-US" baseline="-25000" dirty="0"/>
          </a:p>
        </p:txBody>
      </p:sp>
      <p:sp>
        <p:nvSpPr>
          <p:cNvPr id="5" name="矩形 4">
            <a:extLst>
              <a:ext uri="{FF2B5EF4-FFF2-40B4-BE49-F238E27FC236}">
                <a16:creationId xmlns:a16="http://schemas.microsoft.com/office/drawing/2014/main" id="{A5AA378F-B004-4E3D-B08A-781296ADE1B3}"/>
              </a:ext>
            </a:extLst>
          </p:cNvPr>
          <p:cNvSpPr/>
          <p:nvPr/>
        </p:nvSpPr>
        <p:spPr>
          <a:xfrm>
            <a:off x="275770" y="625616"/>
            <a:ext cx="6096000" cy="923330"/>
          </a:xfrm>
          <a:prstGeom prst="rect">
            <a:avLst/>
          </a:prstGeom>
        </p:spPr>
        <p:txBody>
          <a:bodyPr>
            <a:spAutoFit/>
          </a:bodyPr>
          <a:lstStyle/>
          <a:p>
            <a:r>
              <a:rPr lang="en-US" altLang="zh-TW" b="1" dirty="0"/>
              <a:t>probability density functions of mixing ratio of cloud condensate</a:t>
            </a:r>
            <a:endParaRPr lang="en-US" altLang="zh-TW" b="1" i="1" dirty="0"/>
          </a:p>
          <a:p>
            <a:r>
              <a:rPr lang="en-US" altLang="zh-TW" dirty="0"/>
              <a:t>at the altitudes of maximum time-mean condensation </a:t>
            </a:r>
            <a:endParaRPr lang="zh-TW" altLang="en-US" dirty="0"/>
          </a:p>
        </p:txBody>
      </p:sp>
      <p:sp>
        <p:nvSpPr>
          <p:cNvPr id="2" name="矩形 1">
            <a:extLst>
              <a:ext uri="{FF2B5EF4-FFF2-40B4-BE49-F238E27FC236}">
                <a16:creationId xmlns:a16="http://schemas.microsoft.com/office/drawing/2014/main" id="{9442AB43-3D61-422E-A183-352D366DEE81}"/>
              </a:ext>
            </a:extLst>
          </p:cNvPr>
          <p:cNvSpPr/>
          <p:nvPr/>
        </p:nvSpPr>
        <p:spPr>
          <a:xfrm>
            <a:off x="275770" y="2000935"/>
            <a:ext cx="5501045" cy="1477328"/>
          </a:xfrm>
          <a:prstGeom prst="rect">
            <a:avLst/>
          </a:prstGeom>
        </p:spPr>
        <p:txBody>
          <a:bodyPr wrap="square">
            <a:spAutoFit/>
          </a:bodyPr>
          <a:lstStyle/>
          <a:p>
            <a:pPr marL="285750" indent="-285750" algn="just">
              <a:buFont typeface="Arial" panose="020B0604020202020204" pitchFamily="34" charset="0"/>
              <a:buChar char="•"/>
            </a:pPr>
            <a:r>
              <a:rPr lang="en-US" altLang="zh-TW" dirty="0"/>
              <a:t>before reaching a cutoff value after which the probability density decays more rapidly</a:t>
            </a:r>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r>
              <a:rPr lang="en-US" altLang="zh-TW" dirty="0"/>
              <a:t>The slopes of the PDFs weaken, and the cutoff values increase as the underlying SST is increased</a:t>
            </a:r>
            <a:endParaRPr lang="zh-TW" altLang="en-US" dirty="0"/>
          </a:p>
        </p:txBody>
      </p:sp>
    </p:spTree>
    <p:extLst>
      <p:ext uri="{BB962C8B-B14F-4D97-AF65-F5344CB8AC3E}">
        <p14:creationId xmlns:p14="http://schemas.microsoft.com/office/powerpoint/2010/main" val="45292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ED19082-038B-46EB-8D9F-F5B41325C642}"/>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843062" y="1602941"/>
            <a:ext cx="4577451" cy="4275942"/>
          </a:xfrm>
          <a:prstGeom prst="rect">
            <a:avLst/>
          </a:prstGeom>
        </p:spPr>
      </p:pic>
      <p:pic>
        <p:nvPicPr>
          <p:cNvPr id="4" name="圖片 3">
            <a:extLst>
              <a:ext uri="{FF2B5EF4-FFF2-40B4-BE49-F238E27FC236}">
                <a16:creationId xmlns:a16="http://schemas.microsoft.com/office/drawing/2014/main" id="{39B638B4-443F-4DBE-957E-EE1BE82336C2}"/>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6771488" y="1392310"/>
            <a:ext cx="3937883" cy="4697205"/>
          </a:xfrm>
          <a:prstGeom prst="rect">
            <a:avLst/>
          </a:prstGeom>
        </p:spPr>
      </p:pic>
    </p:spTree>
    <p:extLst>
      <p:ext uri="{BB962C8B-B14F-4D97-AF65-F5344CB8AC3E}">
        <p14:creationId xmlns:p14="http://schemas.microsoft.com/office/powerpoint/2010/main" val="422978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BD60FCC-9FD8-46F3-93D4-65237E07F7CF}"/>
              </a:ext>
            </a:extLst>
          </p:cNvPr>
          <p:cNvSpPr/>
          <p:nvPr/>
        </p:nvSpPr>
        <p:spPr>
          <a:xfrm>
            <a:off x="4143061" y="269494"/>
            <a:ext cx="3905877" cy="369332"/>
          </a:xfrm>
          <a:prstGeom prst="rect">
            <a:avLst/>
          </a:prstGeom>
        </p:spPr>
        <p:txBody>
          <a:bodyPr wrap="none">
            <a:spAutoFit/>
          </a:bodyPr>
          <a:lstStyle/>
          <a:p>
            <a:r>
              <a:rPr lang="en-US" altLang="zh-TW" b="1" dirty="0"/>
              <a:t>Changes in Precipitation Evaporation</a:t>
            </a:r>
            <a:endParaRPr lang="zh-TW" altLang="en-US" b="1" dirty="0"/>
          </a:p>
        </p:txBody>
      </p:sp>
      <p:pic>
        <p:nvPicPr>
          <p:cNvPr id="5" name="圖片 4">
            <a:extLst>
              <a:ext uri="{FF2B5EF4-FFF2-40B4-BE49-F238E27FC236}">
                <a16:creationId xmlns:a16="http://schemas.microsoft.com/office/drawing/2014/main" id="{08ED5F53-724F-4F1C-9FF2-6BAFBFD42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323" y="1301490"/>
            <a:ext cx="6708166" cy="559966"/>
          </a:xfrm>
          <a:prstGeom prst="rect">
            <a:avLst/>
          </a:prstGeom>
        </p:spPr>
      </p:pic>
      <p:sp>
        <p:nvSpPr>
          <p:cNvPr id="6" name="矩形 5">
            <a:extLst>
              <a:ext uri="{FF2B5EF4-FFF2-40B4-BE49-F238E27FC236}">
                <a16:creationId xmlns:a16="http://schemas.microsoft.com/office/drawing/2014/main" id="{DE208AC5-971A-41A0-9EBA-A45D548B8F62}"/>
              </a:ext>
            </a:extLst>
          </p:cNvPr>
          <p:cNvSpPr/>
          <p:nvPr/>
        </p:nvSpPr>
        <p:spPr>
          <a:xfrm>
            <a:off x="1144048" y="746061"/>
            <a:ext cx="4019049" cy="369332"/>
          </a:xfrm>
          <a:prstGeom prst="rect">
            <a:avLst/>
          </a:prstGeom>
        </p:spPr>
        <p:txBody>
          <a:bodyPr wrap="none">
            <a:spAutoFit/>
          </a:bodyPr>
          <a:lstStyle/>
          <a:p>
            <a:pPr marL="285750" indent="-285750">
              <a:buFont typeface="Arial" panose="020B0604020202020204" pitchFamily="34" charset="0"/>
              <a:buChar char="•"/>
            </a:pPr>
            <a:r>
              <a:rPr lang="en-US" altLang="zh-TW" dirty="0"/>
              <a:t>re-evaporation of falling precipitation:</a:t>
            </a:r>
            <a:endParaRPr lang="zh-TW" altLang="en-US" dirty="0"/>
          </a:p>
        </p:txBody>
      </p:sp>
      <p:sp>
        <p:nvSpPr>
          <p:cNvPr id="7" name="矩形 6">
            <a:extLst>
              <a:ext uri="{FF2B5EF4-FFF2-40B4-BE49-F238E27FC236}">
                <a16:creationId xmlns:a16="http://schemas.microsoft.com/office/drawing/2014/main" id="{BBFF4446-0BC6-4D43-A5A6-D718B180F284}"/>
              </a:ext>
            </a:extLst>
          </p:cNvPr>
          <p:cNvSpPr/>
          <p:nvPr/>
        </p:nvSpPr>
        <p:spPr>
          <a:xfrm>
            <a:off x="1144048" y="2047553"/>
            <a:ext cx="4951952" cy="12018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altLang="zh-TW" i="1" dirty="0">
                <a:solidFill>
                  <a:schemeClr val="tx1"/>
                </a:solidFill>
              </a:rPr>
              <a:t>RH </a:t>
            </a:r>
            <a:r>
              <a:rPr lang="en-US" altLang="zh-TW" dirty="0">
                <a:solidFill>
                  <a:schemeClr val="tx1"/>
                </a:solidFill>
              </a:rPr>
              <a:t>: relative humidity</a:t>
            </a:r>
          </a:p>
          <a:p>
            <a:r>
              <a:rPr lang="en-US" altLang="zh-TW" i="1" dirty="0">
                <a:solidFill>
                  <a:schemeClr val="tx1"/>
                </a:solidFill>
              </a:rPr>
              <a:t>t </a:t>
            </a:r>
            <a:r>
              <a:rPr lang="en-US" altLang="zh-TW" dirty="0">
                <a:solidFill>
                  <a:schemeClr val="tx1"/>
                </a:solidFill>
              </a:rPr>
              <a:t>: average fall time</a:t>
            </a:r>
          </a:p>
          <a:p>
            <a:r>
              <a:rPr lang="en-US" altLang="zh-TW" dirty="0">
                <a:solidFill>
                  <a:schemeClr val="tx1"/>
                </a:solidFill>
              </a:rPr>
              <a:t>h :the average height at which precipitation forms </a:t>
            </a:r>
          </a:p>
          <a:p>
            <a:r>
              <a:rPr lang="en-US" altLang="zh-TW" dirty="0">
                <a:solidFill>
                  <a:schemeClr val="tx1"/>
                </a:solidFill>
              </a:rPr>
              <a:t>w :  the average fall speed</a:t>
            </a:r>
          </a:p>
        </p:txBody>
      </p:sp>
      <p:sp>
        <p:nvSpPr>
          <p:cNvPr id="8" name="矩形 7">
            <a:extLst>
              <a:ext uri="{FF2B5EF4-FFF2-40B4-BE49-F238E27FC236}">
                <a16:creationId xmlns:a16="http://schemas.microsoft.com/office/drawing/2014/main" id="{709CCC9E-2DB2-485F-A4CA-493A7BA421AA}"/>
              </a:ext>
            </a:extLst>
          </p:cNvPr>
          <p:cNvSpPr/>
          <p:nvPr/>
        </p:nvSpPr>
        <p:spPr>
          <a:xfrm>
            <a:off x="1095061" y="3506100"/>
            <a:ext cx="10481896" cy="369332"/>
          </a:xfrm>
          <a:prstGeom prst="rect">
            <a:avLst/>
          </a:prstGeom>
        </p:spPr>
        <p:txBody>
          <a:bodyPr wrap="square">
            <a:spAutoFit/>
          </a:bodyPr>
          <a:lstStyle/>
          <a:p>
            <a:pPr marL="285750" indent="-285750">
              <a:buFont typeface="Arial" panose="020B0604020202020204" pitchFamily="34" charset="0"/>
              <a:buChar char="•"/>
            </a:pPr>
            <a:r>
              <a:rPr lang="en-US" altLang="zh-TW" i="1" dirty="0"/>
              <a:t>RH </a:t>
            </a:r>
            <a:r>
              <a:rPr lang="en-US" altLang="zh-TW" dirty="0"/>
              <a:t>is calculated as the mean relative humidity weighted by the mass of falling precipitation at each level:</a:t>
            </a:r>
          </a:p>
        </p:txBody>
      </p:sp>
      <p:pic>
        <p:nvPicPr>
          <p:cNvPr id="10" name="圖片 9">
            <a:extLst>
              <a:ext uri="{FF2B5EF4-FFF2-40B4-BE49-F238E27FC236}">
                <a16:creationId xmlns:a16="http://schemas.microsoft.com/office/drawing/2014/main" id="{E06F96C4-ABD1-42F2-AC55-88D81202B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323" y="4069411"/>
            <a:ext cx="4629796" cy="638264"/>
          </a:xfrm>
          <a:prstGeom prst="rect">
            <a:avLst/>
          </a:prstGeom>
        </p:spPr>
      </p:pic>
      <p:sp>
        <p:nvSpPr>
          <p:cNvPr id="11" name="矩形 10">
            <a:extLst>
              <a:ext uri="{FF2B5EF4-FFF2-40B4-BE49-F238E27FC236}">
                <a16:creationId xmlns:a16="http://schemas.microsoft.com/office/drawing/2014/main" id="{DED6BAF5-424D-4F1D-841A-DB2C6A27A283}"/>
              </a:ext>
            </a:extLst>
          </p:cNvPr>
          <p:cNvSpPr/>
          <p:nvPr/>
        </p:nvSpPr>
        <p:spPr>
          <a:xfrm>
            <a:off x="1144048" y="4709114"/>
            <a:ext cx="5746610" cy="6463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altLang="zh-TW" dirty="0">
                <a:solidFill>
                  <a:schemeClr val="tx1"/>
                </a:solidFill>
              </a:rPr>
              <a:t>Overline : domain average</a:t>
            </a:r>
          </a:p>
          <a:p>
            <a:r>
              <a:rPr lang="en-US" altLang="zh-TW" i="1" dirty="0" err="1">
                <a:solidFill>
                  <a:schemeClr val="tx1"/>
                </a:solidFill>
              </a:rPr>
              <a:t>q</a:t>
            </a:r>
            <a:r>
              <a:rPr lang="en-US" altLang="zh-TW" i="1" baseline="-25000" dirty="0" err="1">
                <a:solidFill>
                  <a:schemeClr val="tx1"/>
                </a:solidFill>
              </a:rPr>
              <a:t>p</a:t>
            </a:r>
            <a:r>
              <a:rPr lang="en-US" altLang="zh-TW" i="1" dirty="0">
                <a:solidFill>
                  <a:schemeClr val="tx1"/>
                </a:solidFill>
              </a:rPr>
              <a:t> </a:t>
            </a:r>
            <a:r>
              <a:rPr lang="en-US" altLang="zh-TW" dirty="0">
                <a:solidFill>
                  <a:schemeClr val="tx1"/>
                </a:solidFill>
              </a:rPr>
              <a:t>: the sum of the mixing ratios of all precipitating species</a:t>
            </a:r>
            <a:endParaRPr lang="zh-TW" altLang="en-US" dirty="0">
              <a:solidFill>
                <a:schemeClr val="tx1"/>
              </a:solidFill>
            </a:endParaRPr>
          </a:p>
        </p:txBody>
      </p:sp>
      <p:sp>
        <p:nvSpPr>
          <p:cNvPr id="12" name="矩形 11">
            <a:extLst>
              <a:ext uri="{FF2B5EF4-FFF2-40B4-BE49-F238E27FC236}">
                <a16:creationId xmlns:a16="http://schemas.microsoft.com/office/drawing/2014/main" id="{301CECD4-843B-4843-9F41-55CA7C009D3B}"/>
              </a:ext>
            </a:extLst>
          </p:cNvPr>
          <p:cNvSpPr/>
          <p:nvPr/>
        </p:nvSpPr>
        <p:spPr>
          <a:xfrm>
            <a:off x="1095061" y="5556510"/>
            <a:ext cx="4012637" cy="369332"/>
          </a:xfrm>
          <a:prstGeom prst="rect">
            <a:avLst/>
          </a:prstGeom>
        </p:spPr>
        <p:txBody>
          <a:bodyPr wrap="none">
            <a:spAutoFit/>
          </a:bodyPr>
          <a:lstStyle/>
          <a:p>
            <a:pPr marL="285750" indent="-285750">
              <a:buFont typeface="Arial" panose="020B0604020202020204" pitchFamily="34" charset="0"/>
              <a:buChar char="•"/>
            </a:pPr>
            <a:r>
              <a:rPr lang="en-US" altLang="zh-TW" dirty="0"/>
              <a:t>average fall speed of the precipitation </a:t>
            </a:r>
            <a:endParaRPr lang="zh-TW" altLang="en-US" dirty="0"/>
          </a:p>
        </p:txBody>
      </p:sp>
      <p:pic>
        <p:nvPicPr>
          <p:cNvPr id="14" name="圖片 13">
            <a:extLst>
              <a:ext uri="{FF2B5EF4-FFF2-40B4-BE49-F238E27FC236}">
                <a16:creationId xmlns:a16="http://schemas.microsoft.com/office/drawing/2014/main" id="{54BC3FFA-52C6-4CB1-9D07-463FB5889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1007" y="5959768"/>
            <a:ext cx="4563112" cy="628738"/>
          </a:xfrm>
          <a:prstGeom prst="rect">
            <a:avLst/>
          </a:prstGeom>
        </p:spPr>
      </p:pic>
    </p:spTree>
    <p:extLst>
      <p:ext uri="{BB962C8B-B14F-4D97-AF65-F5344CB8AC3E}">
        <p14:creationId xmlns:p14="http://schemas.microsoft.com/office/powerpoint/2010/main" val="2183206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680F10A-C12B-41D8-B439-0E6566EFD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598" y="1704734"/>
            <a:ext cx="10240804" cy="3448531"/>
          </a:xfrm>
          <a:prstGeom prst="rect">
            <a:avLst/>
          </a:prstGeom>
        </p:spPr>
      </p:pic>
      <p:sp>
        <p:nvSpPr>
          <p:cNvPr id="2" name="矩形 1">
            <a:extLst>
              <a:ext uri="{FF2B5EF4-FFF2-40B4-BE49-F238E27FC236}">
                <a16:creationId xmlns:a16="http://schemas.microsoft.com/office/drawing/2014/main" id="{9FE62B6D-995B-460D-B377-620FA988C538}"/>
              </a:ext>
            </a:extLst>
          </p:cNvPr>
          <p:cNvSpPr/>
          <p:nvPr/>
        </p:nvSpPr>
        <p:spPr>
          <a:xfrm>
            <a:off x="1102728" y="5508561"/>
            <a:ext cx="9129485" cy="646331"/>
          </a:xfrm>
          <a:prstGeom prst="rect">
            <a:avLst/>
          </a:prstGeom>
        </p:spPr>
        <p:txBody>
          <a:bodyPr wrap="square">
            <a:spAutoFit/>
          </a:bodyPr>
          <a:lstStyle/>
          <a:p>
            <a:pPr marL="285750" indent="-285750">
              <a:buFont typeface="Arial" panose="020B0604020202020204" pitchFamily="34" charset="0"/>
              <a:buChar char="•"/>
            </a:pPr>
            <a:r>
              <a:rPr lang="en-US" altLang="zh-TW" dirty="0"/>
              <a:t>the M05 simulations reflect </a:t>
            </a:r>
            <a:r>
              <a:rPr lang="en-US" altLang="zh-TW" dirty="0">
                <a:latin typeface="MyriadPro-Regular"/>
              </a:rPr>
              <a:t>differences in the microphysics controlling how rain and snow are evaporated in the double-moment scheme</a:t>
            </a:r>
            <a:endParaRPr lang="zh-TW" altLang="en-US" dirty="0"/>
          </a:p>
        </p:txBody>
      </p:sp>
      <p:pic>
        <p:nvPicPr>
          <p:cNvPr id="4" name="圖片 3">
            <a:extLst>
              <a:ext uri="{FF2B5EF4-FFF2-40B4-BE49-F238E27FC236}">
                <a16:creationId xmlns:a16="http://schemas.microsoft.com/office/drawing/2014/main" id="{FB387B6F-B79C-4FFA-9BF3-3102C966D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917" y="967120"/>
            <a:ext cx="6708166" cy="559966"/>
          </a:xfrm>
          <a:prstGeom prst="rect">
            <a:avLst/>
          </a:prstGeom>
        </p:spPr>
      </p:pic>
    </p:spTree>
    <p:extLst>
      <p:ext uri="{BB962C8B-B14F-4D97-AF65-F5344CB8AC3E}">
        <p14:creationId xmlns:p14="http://schemas.microsoft.com/office/powerpoint/2010/main" val="342235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D59D0C6-2143-4B07-B469-2939C8461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117" y="508247"/>
            <a:ext cx="6945349" cy="5841506"/>
          </a:xfrm>
          <a:prstGeom prst="rect">
            <a:avLst/>
          </a:prstGeom>
        </p:spPr>
      </p:pic>
      <p:pic>
        <p:nvPicPr>
          <p:cNvPr id="4" name="圖片 3">
            <a:extLst>
              <a:ext uri="{FF2B5EF4-FFF2-40B4-BE49-F238E27FC236}">
                <a16:creationId xmlns:a16="http://schemas.microsoft.com/office/drawing/2014/main" id="{96496972-3E61-4A6F-B894-B8CAE88CE2B4}"/>
              </a:ext>
            </a:extLst>
          </p:cNvPr>
          <p:cNvPicPr>
            <a:picLocks noChangeAspect="1"/>
          </p:cNvPicPr>
          <p:nvPr/>
        </p:nvPicPr>
        <p:blipFill rotWithShape="1">
          <a:blip r:embed="rId4">
            <a:extLst>
              <a:ext uri="{28A0092B-C50C-407E-A947-70E740481C1C}">
                <a14:useLocalDpi xmlns:a14="http://schemas.microsoft.com/office/drawing/2010/main" val="0"/>
              </a:ext>
            </a:extLst>
          </a:blip>
          <a:srcRect r="50125"/>
          <a:stretch/>
        </p:blipFill>
        <p:spPr>
          <a:xfrm>
            <a:off x="8639466" y="1350476"/>
            <a:ext cx="3345705" cy="559967"/>
          </a:xfrm>
          <a:prstGeom prst="rect">
            <a:avLst/>
          </a:prstGeom>
        </p:spPr>
      </p:pic>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311C9963-E7A3-4062-87F6-1CFD18DDC2B4}"/>
                  </a:ext>
                </a:extLst>
              </p:cNvPr>
              <p:cNvSpPr txBox="1"/>
              <p:nvPr/>
            </p:nvSpPr>
            <p:spPr>
              <a:xfrm>
                <a:off x="4463142" y="369747"/>
                <a:ext cx="9765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(1−</m:t>
                      </m:r>
                      <m:r>
                        <a:rPr lang="en-US" altLang="zh-TW" b="0" i="1" smtClean="0">
                          <a:latin typeface="Cambria Math" panose="02040503050406030204" pitchFamily="18" charset="0"/>
                        </a:rPr>
                        <m:t>𝑅𝐻</m:t>
                      </m:r>
                      <m:r>
                        <a:rPr lang="en-US" altLang="zh-TW" b="0" i="1" smtClean="0">
                          <a:latin typeface="Cambria Math" panose="02040503050406030204" pitchFamily="18" charset="0"/>
                        </a:rPr>
                        <m:t>)</m:t>
                      </m:r>
                    </m:oMath>
                  </m:oMathPara>
                </a14:m>
                <a:endParaRPr lang="zh-TW" altLang="en-US" dirty="0"/>
              </a:p>
            </p:txBody>
          </p:sp>
        </mc:Choice>
        <mc:Fallback xmlns="">
          <p:sp>
            <p:nvSpPr>
              <p:cNvPr id="2" name="文字方塊 1">
                <a:extLst>
                  <a:ext uri="{FF2B5EF4-FFF2-40B4-BE49-F238E27FC236}">
                    <a16:creationId xmlns:a16="http://schemas.microsoft.com/office/drawing/2014/main" id="{311C9963-E7A3-4062-87F6-1CFD18DDC2B4}"/>
                  </a:ext>
                </a:extLst>
              </p:cNvPr>
              <p:cNvSpPr txBox="1">
                <a:spLocks noRot="1" noChangeAspect="1" noMove="1" noResize="1" noEditPoints="1" noAdjustHandles="1" noChangeArrowheads="1" noChangeShapeType="1" noTextEdit="1"/>
              </p:cNvSpPr>
              <p:nvPr/>
            </p:nvSpPr>
            <p:spPr>
              <a:xfrm>
                <a:off x="4463142" y="369747"/>
                <a:ext cx="976549" cy="276999"/>
              </a:xfrm>
              <a:prstGeom prst="rect">
                <a:avLst/>
              </a:prstGeom>
              <a:blipFill>
                <a:blip r:embed="rId5"/>
                <a:stretch>
                  <a:fillRect l="-8125" t="-2222" r="-8125" b="-37778"/>
                </a:stretch>
              </a:blipFill>
            </p:spPr>
            <p:txBody>
              <a:bodyPr/>
              <a:lstStyle/>
              <a:p>
                <a:r>
                  <a:rPr lang="zh-TW" altLang="en-US">
                    <a:noFill/>
                  </a:rPr>
                  <a:t> </a:t>
                </a:r>
              </a:p>
            </p:txBody>
          </p:sp>
        </mc:Fallback>
      </mc:AlternateContent>
      <p:sp>
        <p:nvSpPr>
          <p:cNvPr id="5" name="文字方塊 4">
            <a:extLst>
              <a:ext uri="{FF2B5EF4-FFF2-40B4-BE49-F238E27FC236}">
                <a16:creationId xmlns:a16="http://schemas.microsoft.com/office/drawing/2014/main" id="{BAB53BEC-DF0A-442D-9E27-913A8A8B4B49}"/>
              </a:ext>
            </a:extLst>
          </p:cNvPr>
          <p:cNvSpPr txBox="1"/>
          <p:nvPr/>
        </p:nvSpPr>
        <p:spPr>
          <a:xfrm>
            <a:off x="8208716" y="312634"/>
            <a:ext cx="300082" cy="369332"/>
          </a:xfrm>
          <a:prstGeom prst="rect">
            <a:avLst/>
          </a:prstGeom>
          <a:noFill/>
        </p:spPr>
        <p:txBody>
          <a:bodyPr wrap="none" rtlCol="0">
            <a:spAutoFit/>
          </a:bodyPr>
          <a:lstStyle/>
          <a:p>
            <a:r>
              <a:rPr lang="en-US" altLang="zh-TW" dirty="0"/>
              <a:t>h</a:t>
            </a:r>
            <a:endParaRPr lang="zh-TW" altLang="en-US" dirty="0"/>
          </a:p>
        </p:txBody>
      </p:sp>
      <p:sp>
        <p:nvSpPr>
          <p:cNvPr id="7" name="文字方塊 6">
            <a:extLst>
              <a:ext uri="{FF2B5EF4-FFF2-40B4-BE49-F238E27FC236}">
                <a16:creationId xmlns:a16="http://schemas.microsoft.com/office/drawing/2014/main" id="{87C91778-48CC-4402-BF64-B681CF36AA02}"/>
              </a:ext>
            </a:extLst>
          </p:cNvPr>
          <p:cNvSpPr txBox="1"/>
          <p:nvPr/>
        </p:nvSpPr>
        <p:spPr>
          <a:xfrm>
            <a:off x="4463142" y="3313583"/>
            <a:ext cx="351378" cy="369332"/>
          </a:xfrm>
          <a:prstGeom prst="rect">
            <a:avLst/>
          </a:prstGeom>
          <a:noFill/>
        </p:spPr>
        <p:txBody>
          <a:bodyPr wrap="none" rtlCol="0">
            <a:spAutoFit/>
          </a:bodyPr>
          <a:lstStyle/>
          <a:p>
            <a:r>
              <a:rPr lang="en-US" altLang="zh-TW" dirty="0"/>
              <a:t>w</a:t>
            </a:r>
            <a:endParaRPr lang="zh-TW" altLang="en-US" dirty="0"/>
          </a:p>
        </p:txBody>
      </p:sp>
      <p:sp>
        <p:nvSpPr>
          <p:cNvPr id="8" name="文字方塊 7">
            <a:extLst>
              <a:ext uri="{FF2B5EF4-FFF2-40B4-BE49-F238E27FC236}">
                <a16:creationId xmlns:a16="http://schemas.microsoft.com/office/drawing/2014/main" id="{E110DBFB-2718-4A8E-8127-007BDC221FD9}"/>
              </a:ext>
            </a:extLst>
          </p:cNvPr>
          <p:cNvSpPr txBox="1"/>
          <p:nvPr/>
        </p:nvSpPr>
        <p:spPr>
          <a:xfrm>
            <a:off x="8109971" y="3331193"/>
            <a:ext cx="248786" cy="369332"/>
          </a:xfrm>
          <a:prstGeom prst="rect">
            <a:avLst/>
          </a:prstGeom>
          <a:noFill/>
        </p:spPr>
        <p:txBody>
          <a:bodyPr wrap="none" rtlCol="0">
            <a:spAutoFit/>
          </a:bodyPr>
          <a:lstStyle/>
          <a:p>
            <a:r>
              <a:rPr lang="en-US" altLang="zh-TW" dirty="0"/>
              <a:t>t</a:t>
            </a:r>
            <a:endParaRPr lang="zh-TW" altLang="en-US" dirty="0"/>
          </a:p>
        </p:txBody>
      </p:sp>
      <p:pic>
        <p:nvPicPr>
          <p:cNvPr id="9" name="圖片 8">
            <a:extLst>
              <a:ext uri="{FF2B5EF4-FFF2-40B4-BE49-F238E27FC236}">
                <a16:creationId xmlns:a16="http://schemas.microsoft.com/office/drawing/2014/main" id="{15F5A2EF-8D9F-4CA2-B0F8-D37F56B37CBC}"/>
              </a:ext>
            </a:extLst>
          </p:cNvPr>
          <p:cNvPicPr>
            <a:picLocks noChangeAspect="1"/>
          </p:cNvPicPr>
          <p:nvPr/>
        </p:nvPicPr>
        <p:blipFill rotWithShape="1">
          <a:blip r:embed="rId6">
            <a:extLst>
              <a:ext uri="{28A0092B-C50C-407E-A947-70E740481C1C}">
                <a14:useLocalDpi xmlns:a14="http://schemas.microsoft.com/office/drawing/2010/main" val="0"/>
              </a:ext>
            </a:extLst>
          </a:blip>
          <a:srcRect l="67146"/>
          <a:stretch/>
        </p:blipFill>
        <p:spPr>
          <a:xfrm>
            <a:off x="8639465" y="2527284"/>
            <a:ext cx="3345705" cy="3886742"/>
          </a:xfrm>
          <a:prstGeom prst="rect">
            <a:avLst/>
          </a:prstGeom>
        </p:spPr>
      </p:pic>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FC380932-4E17-4F43-9730-5E63CAEDBD72}"/>
                  </a:ext>
                </a:extLst>
              </p:cNvPr>
              <p:cNvSpPr txBox="1"/>
              <p:nvPr/>
            </p:nvSpPr>
            <p:spPr>
              <a:xfrm>
                <a:off x="10312317" y="3036584"/>
                <a:ext cx="6081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1</m:t>
                      </m:r>
                      <m:r>
                        <a:rPr lang="en-US" altLang="zh-TW" i="1">
                          <a:latin typeface="Cambria Math" panose="02040503050406030204" pitchFamily="18" charset="0"/>
                          <a:ea typeface="Cambria Math" panose="02040503050406030204" pitchFamily="18" charset="0"/>
                        </a:rPr>
                        <m:t>−</m:t>
                      </m:r>
                      <m:r>
                        <a:rPr lang="zh-TW" altLang="en-US" i="1" smtClean="0">
                          <a:latin typeface="Cambria Math" panose="02040503050406030204" pitchFamily="18" charset="0"/>
                        </a:rPr>
                        <m:t>𝛽</m:t>
                      </m:r>
                    </m:oMath>
                  </m:oMathPara>
                </a14:m>
                <a:endParaRPr lang="zh-TW" altLang="en-US" dirty="0"/>
              </a:p>
            </p:txBody>
          </p:sp>
        </mc:Choice>
        <mc:Fallback xmlns="">
          <p:sp>
            <p:nvSpPr>
              <p:cNvPr id="10" name="文字方塊 9">
                <a:extLst>
                  <a:ext uri="{FF2B5EF4-FFF2-40B4-BE49-F238E27FC236}">
                    <a16:creationId xmlns:a16="http://schemas.microsoft.com/office/drawing/2014/main" id="{FC380932-4E17-4F43-9730-5E63CAEDBD72}"/>
                  </a:ext>
                </a:extLst>
              </p:cNvPr>
              <p:cNvSpPr txBox="1">
                <a:spLocks noRot="1" noChangeAspect="1" noMove="1" noResize="1" noEditPoints="1" noAdjustHandles="1" noChangeArrowheads="1" noChangeShapeType="1" noTextEdit="1"/>
              </p:cNvSpPr>
              <p:nvPr/>
            </p:nvSpPr>
            <p:spPr>
              <a:xfrm>
                <a:off x="10312317" y="3036584"/>
                <a:ext cx="608115" cy="276999"/>
              </a:xfrm>
              <a:prstGeom prst="rect">
                <a:avLst/>
              </a:prstGeom>
              <a:blipFill>
                <a:blip r:embed="rId7"/>
                <a:stretch>
                  <a:fillRect l="-9091" r="-13131" b="-3478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735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F525004-8E93-4E8D-B723-9B8BFB27870A}"/>
              </a:ext>
            </a:extLst>
          </p:cNvPr>
          <p:cNvSpPr/>
          <p:nvPr/>
        </p:nvSpPr>
        <p:spPr>
          <a:xfrm>
            <a:off x="4862329" y="327514"/>
            <a:ext cx="2467342" cy="369332"/>
          </a:xfrm>
          <a:prstGeom prst="rect">
            <a:avLst/>
          </a:prstGeom>
        </p:spPr>
        <p:txBody>
          <a:bodyPr wrap="none">
            <a:spAutoFit/>
          </a:bodyPr>
          <a:lstStyle/>
          <a:p>
            <a:r>
              <a:rPr lang="en-US" altLang="zh-TW" dirty="0"/>
              <a:t>Sensitivity to Resolution</a:t>
            </a:r>
            <a:endParaRPr lang="zh-TW" altLang="en-US" dirty="0"/>
          </a:p>
        </p:txBody>
      </p:sp>
      <p:pic>
        <p:nvPicPr>
          <p:cNvPr id="4" name="圖片 3">
            <a:extLst>
              <a:ext uri="{FF2B5EF4-FFF2-40B4-BE49-F238E27FC236}">
                <a16:creationId xmlns:a16="http://schemas.microsoft.com/office/drawing/2014/main" id="{AB31274D-5964-48EB-A9E5-80278432E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862" y="1719024"/>
            <a:ext cx="8964276" cy="3419952"/>
          </a:xfrm>
          <a:prstGeom prst="rect">
            <a:avLst/>
          </a:prstGeom>
        </p:spPr>
      </p:pic>
      <p:sp>
        <p:nvSpPr>
          <p:cNvPr id="5" name="矩形 4">
            <a:extLst>
              <a:ext uri="{FF2B5EF4-FFF2-40B4-BE49-F238E27FC236}">
                <a16:creationId xmlns:a16="http://schemas.microsoft.com/office/drawing/2014/main" id="{9581C929-404B-4D1D-9D15-0BEA9159A6BA}"/>
              </a:ext>
            </a:extLst>
          </p:cNvPr>
          <p:cNvSpPr/>
          <p:nvPr/>
        </p:nvSpPr>
        <p:spPr>
          <a:xfrm>
            <a:off x="983848" y="860346"/>
            <a:ext cx="9734309" cy="646331"/>
          </a:xfrm>
          <a:prstGeom prst="rect">
            <a:avLst/>
          </a:prstGeom>
        </p:spPr>
        <p:txBody>
          <a:bodyPr wrap="square">
            <a:spAutoFit/>
          </a:bodyPr>
          <a:lstStyle/>
          <a:p>
            <a:pPr marL="285750" indent="-285750">
              <a:buFont typeface="Arial" panose="020B0604020202020204" pitchFamily="34" charset="0"/>
              <a:buChar char="•"/>
            </a:pPr>
            <a:r>
              <a:rPr lang="en-US" altLang="zh-TW" dirty="0"/>
              <a:t>compares the precipitation efficiencies in simulations with the K03 microphysics and grid sizes of 0.5, 1, and 2 km.</a:t>
            </a:r>
          </a:p>
        </p:txBody>
      </p:sp>
      <p:sp>
        <p:nvSpPr>
          <p:cNvPr id="3" name="文字方塊 2">
            <a:extLst>
              <a:ext uri="{FF2B5EF4-FFF2-40B4-BE49-F238E27FC236}">
                <a16:creationId xmlns:a16="http://schemas.microsoft.com/office/drawing/2014/main" id="{3FF92E17-BE97-4566-B0CC-BBD004CD352A}"/>
              </a:ext>
            </a:extLst>
          </p:cNvPr>
          <p:cNvSpPr txBox="1"/>
          <p:nvPr/>
        </p:nvSpPr>
        <p:spPr>
          <a:xfrm>
            <a:off x="983848" y="5166657"/>
            <a:ext cx="5573000" cy="646331"/>
          </a:xfrm>
          <a:prstGeom prst="rect">
            <a:avLst/>
          </a:prstGeom>
          <a:noFill/>
        </p:spPr>
        <p:txBody>
          <a:bodyPr wrap="none" rtlCol="0">
            <a:spAutoFit/>
          </a:bodyPr>
          <a:lstStyle/>
          <a:p>
            <a:pPr marL="285750" indent="-285750">
              <a:buFont typeface="Arial" panose="020B0604020202020204" pitchFamily="34" charset="0"/>
              <a:buChar char="•"/>
            </a:pPr>
            <a:r>
              <a:rPr lang="en-US" altLang="zh-TW" dirty="0"/>
              <a:t>The efficiencies decrease as the grid size decreases.</a:t>
            </a:r>
          </a:p>
          <a:p>
            <a:pPr marL="285750" indent="-285750">
              <a:buFont typeface="Arial" panose="020B0604020202020204" pitchFamily="34" charset="0"/>
              <a:buChar char="•"/>
            </a:pPr>
            <a:r>
              <a:rPr lang="en-US" altLang="zh-TW" dirty="0"/>
              <a:t>Re-evaporation is unaffected by changing the grid size.</a:t>
            </a:r>
            <a:endParaRPr lang="zh-TW" altLang="en-US" dirty="0"/>
          </a:p>
        </p:txBody>
      </p:sp>
    </p:spTree>
    <p:extLst>
      <p:ext uri="{BB962C8B-B14F-4D97-AF65-F5344CB8AC3E}">
        <p14:creationId xmlns:p14="http://schemas.microsoft.com/office/powerpoint/2010/main" val="408462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E2B3AF2-DEAB-403C-91C6-73BADC0BBD68}"/>
              </a:ext>
            </a:extLst>
          </p:cNvPr>
          <p:cNvPicPr>
            <a:picLocks noChangeAspect="1"/>
          </p:cNvPicPr>
          <p:nvPr/>
        </p:nvPicPr>
        <p:blipFill rotWithShape="1">
          <a:blip r:embed="rId3">
            <a:extLst>
              <a:ext uri="{28A0092B-C50C-407E-A947-70E740481C1C}">
                <a14:useLocalDpi xmlns:a14="http://schemas.microsoft.com/office/drawing/2010/main" val="0"/>
              </a:ext>
            </a:extLst>
          </a:blip>
          <a:srcRect l="49186"/>
          <a:stretch/>
        </p:blipFill>
        <p:spPr>
          <a:xfrm>
            <a:off x="4822017" y="1159166"/>
            <a:ext cx="3238394" cy="3801005"/>
          </a:xfrm>
          <a:prstGeom prst="rect">
            <a:avLst/>
          </a:prstGeom>
        </p:spPr>
      </p:pic>
      <p:sp>
        <p:nvSpPr>
          <p:cNvPr id="4" name="矩形 3">
            <a:extLst>
              <a:ext uri="{FF2B5EF4-FFF2-40B4-BE49-F238E27FC236}">
                <a16:creationId xmlns:a16="http://schemas.microsoft.com/office/drawing/2014/main" id="{6ECBE47D-2B73-43E4-B608-42048D40E490}"/>
              </a:ext>
            </a:extLst>
          </p:cNvPr>
          <p:cNvSpPr/>
          <p:nvPr/>
        </p:nvSpPr>
        <p:spPr>
          <a:xfrm>
            <a:off x="1748099" y="5329502"/>
            <a:ext cx="6147837" cy="369332"/>
          </a:xfrm>
          <a:prstGeom prst="rect">
            <a:avLst/>
          </a:prstGeom>
        </p:spPr>
        <p:txBody>
          <a:bodyPr wrap="none">
            <a:spAutoFit/>
          </a:bodyPr>
          <a:lstStyle/>
          <a:p>
            <a:pPr marL="285750" indent="-285750">
              <a:buFont typeface="Arial" panose="020B0604020202020204" pitchFamily="34" charset="0"/>
              <a:buChar char="•"/>
            </a:pPr>
            <a:r>
              <a:rPr lang="en-US" altLang="zh-TW" dirty="0"/>
              <a:t>the average cloud density decreases as the grid size decreases</a:t>
            </a:r>
            <a:endParaRPr lang="zh-TW" altLang="en-US" dirty="0"/>
          </a:p>
        </p:txBody>
      </p:sp>
      <p:sp>
        <p:nvSpPr>
          <p:cNvPr id="5" name="矩形 4">
            <a:extLst>
              <a:ext uri="{FF2B5EF4-FFF2-40B4-BE49-F238E27FC236}">
                <a16:creationId xmlns:a16="http://schemas.microsoft.com/office/drawing/2014/main" id="{C678FD31-0CA4-452D-9B95-3513E742DA87}"/>
              </a:ext>
            </a:extLst>
          </p:cNvPr>
          <p:cNvSpPr/>
          <p:nvPr/>
        </p:nvSpPr>
        <p:spPr>
          <a:xfrm>
            <a:off x="1748099" y="5761978"/>
            <a:ext cx="9373991" cy="646331"/>
          </a:xfrm>
          <a:prstGeom prst="rect">
            <a:avLst/>
          </a:prstGeom>
        </p:spPr>
        <p:txBody>
          <a:bodyPr wrap="square">
            <a:spAutoFit/>
          </a:bodyPr>
          <a:lstStyle/>
          <a:p>
            <a:pPr marL="285750" indent="-285750">
              <a:buFont typeface="Arial" panose="020B0604020202020204" pitchFamily="34" charset="0"/>
              <a:buChar char="•"/>
            </a:pPr>
            <a:r>
              <a:rPr lang="en-US" altLang="zh-TW" dirty="0"/>
              <a:t>the rate of entrainment of environmental air into </a:t>
            </a:r>
            <a:r>
              <a:rPr lang="en-US" altLang="zh-TW" dirty="0" err="1"/>
              <a:t>convecting</a:t>
            </a:r>
            <a:r>
              <a:rPr lang="en-US" altLang="zh-TW" dirty="0"/>
              <a:t> plumes increases as the grid size decreases, reducing the cloud condensate mixing ratios. </a:t>
            </a:r>
            <a:endParaRPr lang="zh-TW" altLang="en-US" dirty="0"/>
          </a:p>
        </p:txBody>
      </p:sp>
    </p:spTree>
    <p:extLst>
      <p:ext uri="{BB962C8B-B14F-4D97-AF65-F5344CB8AC3E}">
        <p14:creationId xmlns:p14="http://schemas.microsoft.com/office/powerpoint/2010/main" val="303737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0C8E6A8-D7D9-466A-8B73-C08C4ACFD88B}"/>
              </a:ext>
            </a:extLst>
          </p:cNvPr>
          <p:cNvSpPr/>
          <p:nvPr/>
        </p:nvSpPr>
        <p:spPr>
          <a:xfrm>
            <a:off x="640863" y="444174"/>
            <a:ext cx="4786760"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altLang="zh-TW" sz="2400" b="1" dirty="0"/>
              <a:t>The 2-D Mock-Walker Simulations</a:t>
            </a:r>
            <a:endParaRPr lang="zh-TW" altLang="en-US" sz="2400" b="1" dirty="0"/>
          </a:p>
        </p:txBody>
      </p:sp>
      <p:pic>
        <p:nvPicPr>
          <p:cNvPr id="5" name="圖片 4">
            <a:extLst>
              <a:ext uri="{FF2B5EF4-FFF2-40B4-BE49-F238E27FC236}">
                <a16:creationId xmlns:a16="http://schemas.microsoft.com/office/drawing/2014/main" id="{C276786C-8A21-4325-9C70-050C30DCB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230" y="1695208"/>
            <a:ext cx="9059539" cy="3467584"/>
          </a:xfrm>
          <a:prstGeom prst="rect">
            <a:avLst/>
          </a:prstGeom>
        </p:spPr>
      </p:pic>
      <p:sp>
        <p:nvSpPr>
          <p:cNvPr id="6" name="矩形 5">
            <a:extLst>
              <a:ext uri="{FF2B5EF4-FFF2-40B4-BE49-F238E27FC236}">
                <a16:creationId xmlns:a16="http://schemas.microsoft.com/office/drawing/2014/main" id="{D8D759E3-7BDE-47D6-87C6-455D605FF8C6}"/>
              </a:ext>
            </a:extLst>
          </p:cNvPr>
          <p:cNvSpPr/>
          <p:nvPr/>
        </p:nvSpPr>
        <p:spPr>
          <a:xfrm>
            <a:off x="1178741" y="5213497"/>
            <a:ext cx="10183646" cy="1200329"/>
          </a:xfrm>
          <a:prstGeom prst="rect">
            <a:avLst/>
          </a:prstGeom>
        </p:spPr>
        <p:txBody>
          <a:bodyPr wrap="square">
            <a:spAutoFit/>
          </a:bodyPr>
          <a:lstStyle/>
          <a:p>
            <a:pPr marL="285750" indent="-285750">
              <a:buFont typeface="Arial" panose="020B0604020202020204" pitchFamily="34" charset="0"/>
              <a:buChar char="•"/>
            </a:pPr>
            <a:r>
              <a:rPr lang="en-US" altLang="zh-TW" dirty="0"/>
              <a:t>the precipitation efficiencies increase with warming up to 300 K and then decrease.</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the sedimentation efficiency is larger in these simulations than in the small domain simulations because the relative humidity in the precipitating regions is higher and hence the saturation deficit is lower.</a:t>
            </a:r>
          </a:p>
        </p:txBody>
      </p:sp>
      <p:sp>
        <p:nvSpPr>
          <p:cNvPr id="7" name="矩形 6">
            <a:extLst>
              <a:ext uri="{FF2B5EF4-FFF2-40B4-BE49-F238E27FC236}">
                <a16:creationId xmlns:a16="http://schemas.microsoft.com/office/drawing/2014/main" id="{513232F6-A66E-4004-81E5-E0D1E74A8B90}"/>
              </a:ext>
            </a:extLst>
          </p:cNvPr>
          <p:cNvSpPr/>
          <p:nvPr/>
        </p:nvSpPr>
        <p:spPr>
          <a:xfrm>
            <a:off x="9046442" y="1323157"/>
            <a:ext cx="742511" cy="369332"/>
          </a:xfrm>
          <a:prstGeom prst="rect">
            <a:avLst/>
          </a:prstGeom>
        </p:spPr>
        <p:txBody>
          <a:bodyPr wrap="none">
            <a:spAutoFit/>
          </a:bodyPr>
          <a:lstStyle/>
          <a:p>
            <a:r>
              <a:rPr lang="en-US" altLang="zh-TW" dirty="0"/>
              <a:t>1 − </a:t>
            </a:r>
            <a:r>
              <a:rPr lang="zh-TW" altLang="en-US" i="1" dirty="0"/>
              <a:t>𝛽 </a:t>
            </a:r>
            <a:endParaRPr lang="zh-TW" altLang="en-US" dirty="0"/>
          </a:p>
        </p:txBody>
      </p:sp>
      <p:sp>
        <p:nvSpPr>
          <p:cNvPr id="8" name="矩形 7">
            <a:extLst>
              <a:ext uri="{FF2B5EF4-FFF2-40B4-BE49-F238E27FC236}">
                <a16:creationId xmlns:a16="http://schemas.microsoft.com/office/drawing/2014/main" id="{40ED8F6D-B809-4912-BF94-E87E6258DD66}"/>
              </a:ext>
            </a:extLst>
          </p:cNvPr>
          <p:cNvSpPr/>
          <p:nvPr/>
        </p:nvSpPr>
        <p:spPr>
          <a:xfrm>
            <a:off x="2999525" y="1323157"/>
            <a:ext cx="292068" cy="369332"/>
          </a:xfrm>
          <a:prstGeom prst="rect">
            <a:avLst/>
          </a:prstGeom>
        </p:spPr>
        <p:txBody>
          <a:bodyPr wrap="none">
            <a:spAutoFit/>
          </a:bodyPr>
          <a:lstStyle/>
          <a:p>
            <a:r>
              <a:rPr lang="zh-TW" altLang="en-US" i="1" dirty="0"/>
              <a:t>𝜖</a:t>
            </a:r>
            <a:endParaRPr lang="zh-TW" altLang="en-US" dirty="0"/>
          </a:p>
        </p:txBody>
      </p:sp>
      <p:sp>
        <p:nvSpPr>
          <p:cNvPr id="9" name="矩形 8">
            <a:extLst>
              <a:ext uri="{FF2B5EF4-FFF2-40B4-BE49-F238E27FC236}">
                <a16:creationId xmlns:a16="http://schemas.microsoft.com/office/drawing/2014/main" id="{694267C5-3394-47FB-AB77-80568A33D34F}"/>
              </a:ext>
            </a:extLst>
          </p:cNvPr>
          <p:cNvSpPr/>
          <p:nvPr/>
        </p:nvSpPr>
        <p:spPr>
          <a:xfrm>
            <a:off x="5978901" y="1323157"/>
            <a:ext cx="380232" cy="369332"/>
          </a:xfrm>
          <a:prstGeom prst="rect">
            <a:avLst/>
          </a:prstGeom>
        </p:spPr>
        <p:txBody>
          <a:bodyPr wrap="none">
            <a:spAutoFit/>
          </a:bodyPr>
          <a:lstStyle/>
          <a:p>
            <a:r>
              <a:rPr lang="zh-TW" altLang="en-US" i="1" dirty="0"/>
              <a:t>𝛼 </a:t>
            </a:r>
            <a:endParaRPr lang="zh-TW" altLang="en-US" dirty="0"/>
          </a:p>
        </p:txBody>
      </p:sp>
    </p:spTree>
    <p:extLst>
      <p:ext uri="{BB962C8B-B14F-4D97-AF65-F5344CB8AC3E}">
        <p14:creationId xmlns:p14="http://schemas.microsoft.com/office/powerpoint/2010/main" val="421908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5C93CC-03F2-4DA2-B49D-0182C3B99D23}"/>
              </a:ext>
            </a:extLst>
          </p:cNvPr>
          <p:cNvSpPr>
            <a:spLocks noGrp="1"/>
          </p:cNvSpPr>
          <p:nvPr>
            <p:ph type="title"/>
          </p:nvPr>
        </p:nvSpPr>
        <p:spPr/>
        <p:txBody>
          <a:bodyPr/>
          <a:lstStyle/>
          <a:p>
            <a:r>
              <a:rPr lang="en-US" altLang="zh-TW" b="1" dirty="0"/>
              <a:t>Introduction</a:t>
            </a:r>
            <a:endParaRPr lang="zh-TW" altLang="en-US" dirty="0"/>
          </a:p>
        </p:txBody>
      </p:sp>
      <p:sp>
        <p:nvSpPr>
          <p:cNvPr id="3" name="內容版面配置區 2">
            <a:extLst>
              <a:ext uri="{FF2B5EF4-FFF2-40B4-BE49-F238E27FC236}">
                <a16:creationId xmlns:a16="http://schemas.microsoft.com/office/drawing/2014/main" id="{DEE90D11-F675-48C4-A312-13BC4ACEE97A}"/>
              </a:ext>
            </a:extLst>
          </p:cNvPr>
          <p:cNvSpPr>
            <a:spLocks noGrp="1"/>
          </p:cNvSpPr>
          <p:nvPr>
            <p:ph idx="1"/>
          </p:nvPr>
        </p:nvSpPr>
        <p:spPr/>
        <p:txBody>
          <a:bodyPr/>
          <a:lstStyle/>
          <a:p>
            <a:pPr algn="just"/>
            <a:r>
              <a:rPr lang="en-US" altLang="zh-TW" dirty="0"/>
              <a:t>The precipitation efficiency of convection is a measure of how much of the water that condenses in a rising column of air reaches the surface as precipitation.</a:t>
            </a:r>
          </a:p>
          <a:p>
            <a:pPr algn="just"/>
            <a:endParaRPr lang="zh-TW" altLang="en-US" dirty="0"/>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43CCBEDB-8383-4C54-A0A5-6F44B5F7DD5F}"/>
                  </a:ext>
                </a:extLst>
              </p:cNvPr>
              <p:cNvSpPr txBox="1"/>
              <p:nvPr/>
            </p:nvSpPr>
            <p:spPr>
              <a:xfrm>
                <a:off x="5612296" y="3429000"/>
                <a:ext cx="622093"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𝜖</m:t>
                      </m:r>
                      <m:r>
                        <a:rPr lang="en-US" altLang="zh-TW" i="1" smtClean="0">
                          <a:latin typeface="Cambria Math" panose="02040503050406030204" pitchFamily="18" charset="0"/>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𝑃</m:t>
                          </m:r>
                        </m:num>
                        <m:den>
                          <m:r>
                            <a:rPr lang="en-US" altLang="zh-TW" b="0" i="1" smtClean="0">
                              <a:latin typeface="Cambria Math" panose="02040503050406030204" pitchFamily="18" charset="0"/>
                              <a:ea typeface="Cambria Math" panose="02040503050406030204" pitchFamily="18" charset="0"/>
                            </a:rPr>
                            <m:t>𝐶</m:t>
                          </m:r>
                        </m:den>
                      </m:f>
                    </m:oMath>
                  </m:oMathPara>
                </a14:m>
                <a:endParaRPr lang="zh-TW" altLang="en-US" dirty="0"/>
              </a:p>
            </p:txBody>
          </p:sp>
        </mc:Choice>
        <mc:Fallback xmlns="">
          <p:sp>
            <p:nvSpPr>
              <p:cNvPr id="4" name="文字方塊 3">
                <a:extLst>
                  <a:ext uri="{FF2B5EF4-FFF2-40B4-BE49-F238E27FC236}">
                    <a16:creationId xmlns:a16="http://schemas.microsoft.com/office/drawing/2014/main" id="{43CCBEDB-8383-4C54-A0A5-6F44B5F7DD5F}"/>
                  </a:ext>
                </a:extLst>
              </p:cNvPr>
              <p:cNvSpPr txBox="1">
                <a:spLocks noRot="1" noChangeAspect="1" noMove="1" noResize="1" noEditPoints="1" noAdjustHandles="1" noChangeArrowheads="1" noChangeShapeType="1" noTextEdit="1"/>
              </p:cNvSpPr>
              <p:nvPr/>
            </p:nvSpPr>
            <p:spPr>
              <a:xfrm>
                <a:off x="5612296" y="3429000"/>
                <a:ext cx="622093" cy="518540"/>
              </a:xfrm>
              <a:prstGeom prst="rect">
                <a:avLst/>
              </a:prstGeom>
              <a:blipFill>
                <a:blip r:embed="rId2"/>
                <a:stretch>
                  <a:fillRect/>
                </a:stretch>
              </a:blipFill>
            </p:spPr>
            <p:txBody>
              <a:bodyPr/>
              <a:lstStyle/>
              <a:p>
                <a:r>
                  <a:rPr lang="zh-TW" altLang="en-US">
                    <a:noFill/>
                  </a:rPr>
                  <a:t> </a:t>
                </a:r>
              </a:p>
            </p:txBody>
          </p:sp>
        </mc:Fallback>
      </mc:AlternateContent>
      <p:sp>
        <p:nvSpPr>
          <p:cNvPr id="5" name="文字方塊 4">
            <a:extLst>
              <a:ext uri="{FF2B5EF4-FFF2-40B4-BE49-F238E27FC236}">
                <a16:creationId xmlns:a16="http://schemas.microsoft.com/office/drawing/2014/main" id="{ABC671F5-0C45-42E0-93E3-DE397AFB7C23}"/>
              </a:ext>
            </a:extLst>
          </p:cNvPr>
          <p:cNvSpPr txBox="1"/>
          <p:nvPr/>
        </p:nvSpPr>
        <p:spPr>
          <a:xfrm>
            <a:off x="3683049" y="4598504"/>
            <a:ext cx="5102679" cy="6463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i="1" dirty="0">
                <a:solidFill>
                  <a:schemeClr val="tx1"/>
                </a:solidFill>
              </a:rPr>
              <a:t>P </a:t>
            </a:r>
            <a:r>
              <a:rPr lang="en-US" altLang="zh-TW" dirty="0">
                <a:solidFill>
                  <a:schemeClr val="tx1"/>
                </a:solidFill>
              </a:rPr>
              <a:t>: surface precipitation rate (kg m</a:t>
            </a:r>
            <a:r>
              <a:rPr lang="en-US" altLang="zh-TW" baseline="30000" dirty="0">
                <a:solidFill>
                  <a:schemeClr val="tx1"/>
                </a:solidFill>
              </a:rPr>
              <a:t>−2</a:t>
            </a:r>
            <a:r>
              <a:rPr lang="en-US" altLang="zh-TW" dirty="0">
                <a:solidFill>
                  <a:schemeClr val="tx1"/>
                </a:solidFill>
              </a:rPr>
              <a:t> s</a:t>
            </a:r>
            <a:r>
              <a:rPr lang="en-US" altLang="zh-TW" baseline="30000" dirty="0">
                <a:solidFill>
                  <a:schemeClr val="tx1"/>
                </a:solidFill>
              </a:rPr>
              <a:t>−1</a:t>
            </a:r>
            <a:r>
              <a:rPr lang="en-US" altLang="zh-TW" dirty="0">
                <a:solidFill>
                  <a:schemeClr val="tx1"/>
                </a:solidFill>
              </a:rPr>
              <a:t>) </a:t>
            </a:r>
          </a:p>
          <a:p>
            <a:r>
              <a:rPr lang="en-US" altLang="zh-TW" i="1" dirty="0">
                <a:solidFill>
                  <a:schemeClr val="tx1"/>
                </a:solidFill>
              </a:rPr>
              <a:t>C </a:t>
            </a:r>
            <a:r>
              <a:rPr lang="en-US" altLang="zh-TW" dirty="0">
                <a:solidFill>
                  <a:schemeClr val="tx1"/>
                </a:solidFill>
              </a:rPr>
              <a:t>: column-integrated condensation rate (kg m</a:t>
            </a:r>
            <a:r>
              <a:rPr lang="en-US" altLang="zh-TW" baseline="30000" dirty="0">
                <a:solidFill>
                  <a:schemeClr val="tx1"/>
                </a:solidFill>
              </a:rPr>
              <a:t>−2</a:t>
            </a:r>
            <a:r>
              <a:rPr lang="en-US" altLang="zh-TW" dirty="0">
                <a:solidFill>
                  <a:schemeClr val="tx1"/>
                </a:solidFill>
              </a:rPr>
              <a:t> s</a:t>
            </a:r>
            <a:r>
              <a:rPr lang="en-US" altLang="zh-TW" baseline="30000" dirty="0">
                <a:solidFill>
                  <a:schemeClr val="tx1"/>
                </a:solidFill>
              </a:rPr>
              <a:t>−1</a:t>
            </a:r>
            <a:r>
              <a:rPr lang="en-US" altLang="zh-TW" dirty="0">
                <a:solidFill>
                  <a:schemeClr val="tx1"/>
                </a:solidFill>
              </a:rPr>
              <a:t>)</a:t>
            </a:r>
            <a:endParaRPr lang="zh-TW" altLang="en-US" dirty="0">
              <a:solidFill>
                <a:schemeClr val="tx1"/>
              </a:solidFill>
            </a:endParaRPr>
          </a:p>
        </p:txBody>
      </p:sp>
    </p:spTree>
    <p:extLst>
      <p:ext uri="{BB962C8B-B14F-4D97-AF65-F5344CB8AC3E}">
        <p14:creationId xmlns:p14="http://schemas.microsoft.com/office/powerpoint/2010/main" val="3177004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8EA80B35-E2EF-4B42-A711-7BAFCFB6FB73}"/>
              </a:ext>
            </a:extLst>
          </p:cNvPr>
          <p:cNvPicPr>
            <a:picLocks noChangeAspect="1"/>
          </p:cNvPicPr>
          <p:nvPr/>
        </p:nvPicPr>
        <p:blipFill rotWithShape="1">
          <a:blip r:embed="rId3">
            <a:extLst>
              <a:ext uri="{28A0092B-C50C-407E-A947-70E740481C1C}">
                <a14:useLocalDpi xmlns:a14="http://schemas.microsoft.com/office/drawing/2010/main" val="0"/>
              </a:ext>
            </a:extLst>
          </a:blip>
          <a:srcRect l="49869" r="190"/>
          <a:stretch/>
        </p:blipFill>
        <p:spPr>
          <a:xfrm>
            <a:off x="3810000" y="1291029"/>
            <a:ext cx="4572000" cy="4275942"/>
          </a:xfrm>
          <a:prstGeom prst="rect">
            <a:avLst/>
          </a:prstGeom>
        </p:spPr>
      </p:pic>
      <p:sp>
        <p:nvSpPr>
          <p:cNvPr id="3" name="矩形 2">
            <a:extLst>
              <a:ext uri="{FF2B5EF4-FFF2-40B4-BE49-F238E27FC236}">
                <a16:creationId xmlns:a16="http://schemas.microsoft.com/office/drawing/2014/main" id="{BF31270E-2D88-415E-9586-583618834F43}"/>
              </a:ext>
            </a:extLst>
          </p:cNvPr>
          <p:cNvSpPr/>
          <p:nvPr/>
        </p:nvSpPr>
        <p:spPr>
          <a:xfrm>
            <a:off x="1335932" y="5566971"/>
            <a:ext cx="9811966" cy="646331"/>
          </a:xfrm>
          <a:prstGeom prst="rect">
            <a:avLst/>
          </a:prstGeom>
        </p:spPr>
        <p:txBody>
          <a:bodyPr wrap="square">
            <a:spAutoFit/>
          </a:bodyPr>
          <a:lstStyle/>
          <a:p>
            <a:pPr marL="285750" indent="-285750">
              <a:buFont typeface="Arial" panose="020B0604020202020204" pitchFamily="34" charset="0"/>
              <a:buChar char="•"/>
            </a:pPr>
            <a:r>
              <a:rPr lang="en-US" altLang="zh-TW" dirty="0">
                <a:latin typeface="MyriadPro-Regular"/>
              </a:rPr>
              <a:t>the subsidence fraction decreases by</a:t>
            </a:r>
            <a:r>
              <a:rPr lang="en-US" altLang="zh-TW" dirty="0">
                <a:latin typeface="STIXMath-Regular"/>
              </a:rPr>
              <a:t>∼</a:t>
            </a:r>
            <a:r>
              <a:rPr lang="en-US" altLang="zh-TW" dirty="0">
                <a:latin typeface="MyriadPro-Regular"/>
              </a:rPr>
              <a:t>15% when going from290 K to 297.5 K with all three schemes</a:t>
            </a:r>
          </a:p>
          <a:p>
            <a:r>
              <a:rPr lang="en-US" altLang="zh-TW" dirty="0">
                <a:latin typeface="MyriadPro-Regular"/>
              </a:rPr>
              <a:t>and increases at warmer SSTs</a:t>
            </a:r>
            <a:endParaRPr lang="zh-TW" altLang="en-US" dirty="0"/>
          </a:p>
        </p:txBody>
      </p:sp>
      <p:sp>
        <p:nvSpPr>
          <p:cNvPr id="4" name="矩形 3">
            <a:extLst>
              <a:ext uri="{FF2B5EF4-FFF2-40B4-BE49-F238E27FC236}">
                <a16:creationId xmlns:a16="http://schemas.microsoft.com/office/drawing/2014/main" id="{84F4B9F6-13B5-4E11-AD96-6B084E963868}"/>
              </a:ext>
            </a:extLst>
          </p:cNvPr>
          <p:cNvSpPr/>
          <p:nvPr/>
        </p:nvSpPr>
        <p:spPr>
          <a:xfrm>
            <a:off x="668406" y="644698"/>
            <a:ext cx="7001725" cy="369332"/>
          </a:xfrm>
          <a:prstGeom prst="rect">
            <a:avLst/>
          </a:prstGeom>
        </p:spPr>
        <p:txBody>
          <a:bodyPr wrap="none">
            <a:spAutoFit/>
          </a:bodyPr>
          <a:lstStyle/>
          <a:p>
            <a:r>
              <a:rPr lang="en-US" altLang="zh-TW" dirty="0">
                <a:latin typeface="MyriadPro-Regular"/>
              </a:rPr>
              <a:t>the subsidence fraction of the domain with </a:t>
            </a:r>
            <a:r>
              <a:rPr lang="zh-TW" altLang="en-US" i="1" dirty="0">
                <a:latin typeface="STIXMath-Italic"/>
              </a:rPr>
              <a:t>𝜔</a:t>
            </a:r>
            <a:r>
              <a:rPr lang="en-US" altLang="zh-TW" sz="800" dirty="0">
                <a:latin typeface="MyriadPro-Regular"/>
              </a:rPr>
              <a:t>500 </a:t>
            </a:r>
            <a:r>
              <a:rPr lang="en-US" altLang="zh-TW" i="1" dirty="0">
                <a:latin typeface="STIXMath-Italic"/>
              </a:rPr>
              <a:t>&gt; </a:t>
            </a:r>
            <a:r>
              <a:rPr lang="en-US" altLang="zh-TW" dirty="0">
                <a:latin typeface="MyriadPro-Regular"/>
              </a:rPr>
              <a:t>0, </a:t>
            </a:r>
            <a:r>
              <a:rPr lang="en-US" altLang="zh-TW" dirty="0"/>
              <a:t>Coppin &amp; Bony, 2015</a:t>
            </a:r>
            <a:endParaRPr lang="zh-TW" altLang="en-US" dirty="0"/>
          </a:p>
        </p:txBody>
      </p:sp>
    </p:spTree>
    <p:extLst>
      <p:ext uri="{BB962C8B-B14F-4D97-AF65-F5344CB8AC3E}">
        <p14:creationId xmlns:p14="http://schemas.microsoft.com/office/powerpoint/2010/main" val="1301040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0DF4D0E-EA0B-4BB2-B351-5159AC14989F}"/>
              </a:ext>
            </a:extLst>
          </p:cNvPr>
          <p:cNvPicPr>
            <a:picLocks noChangeAspect="1"/>
          </p:cNvPicPr>
          <p:nvPr/>
        </p:nvPicPr>
        <p:blipFill rotWithShape="1">
          <a:blip r:embed="rId3">
            <a:extLst>
              <a:ext uri="{28A0092B-C50C-407E-A947-70E740481C1C}">
                <a14:useLocalDpi xmlns:a14="http://schemas.microsoft.com/office/drawing/2010/main" val="0"/>
              </a:ext>
            </a:extLst>
          </a:blip>
          <a:srcRect b="33182"/>
          <a:stretch/>
        </p:blipFill>
        <p:spPr>
          <a:xfrm>
            <a:off x="1884029" y="462148"/>
            <a:ext cx="8455640" cy="4410693"/>
          </a:xfrm>
          <a:prstGeom prst="rect">
            <a:avLst/>
          </a:prstGeom>
        </p:spPr>
      </p:pic>
      <p:sp>
        <p:nvSpPr>
          <p:cNvPr id="4" name="矩形 3">
            <a:extLst>
              <a:ext uri="{FF2B5EF4-FFF2-40B4-BE49-F238E27FC236}">
                <a16:creationId xmlns:a16="http://schemas.microsoft.com/office/drawing/2014/main" id="{46453E31-1990-4364-B159-4AD5F7246F16}"/>
              </a:ext>
            </a:extLst>
          </p:cNvPr>
          <p:cNvSpPr/>
          <p:nvPr/>
        </p:nvSpPr>
        <p:spPr>
          <a:xfrm>
            <a:off x="594246" y="5093230"/>
            <a:ext cx="11035205" cy="1477328"/>
          </a:xfrm>
          <a:prstGeom prst="rect">
            <a:avLst/>
          </a:prstGeom>
        </p:spPr>
        <p:txBody>
          <a:bodyPr wrap="square">
            <a:spAutoFit/>
          </a:bodyPr>
          <a:lstStyle/>
          <a:p>
            <a:pPr marL="285750" indent="-285750" algn="just">
              <a:buFont typeface="Arial" panose="020B0604020202020204" pitchFamily="34" charset="0"/>
              <a:buChar char="•"/>
            </a:pPr>
            <a:r>
              <a:rPr lang="en-US" altLang="zh-TW" dirty="0"/>
              <a:t>narrow regions of deep convection over the warmest SSTs and low clouds decks outside these regions </a:t>
            </a:r>
          </a:p>
          <a:p>
            <a:pPr marL="285750" indent="-285750" algn="just">
              <a:buFont typeface="Arial" panose="020B0604020202020204" pitchFamily="34" charset="0"/>
              <a:buChar char="•"/>
            </a:pPr>
            <a:r>
              <a:rPr lang="en-US" altLang="zh-TW" dirty="0"/>
              <a:t>In the 300 K case the strongest convection is over the warmer SSTs, but it is less intense and the low cloud decks are less well defined</a:t>
            </a:r>
          </a:p>
          <a:p>
            <a:pPr marL="285750" indent="-285750" algn="just">
              <a:buFont typeface="Arial" panose="020B0604020202020204" pitchFamily="34" charset="0"/>
              <a:buChar char="•"/>
            </a:pPr>
            <a:r>
              <a:rPr lang="en-US" altLang="zh-TW" dirty="0"/>
              <a:t>Although the low clouds have large cloud condensate mixing ratios, they have small precipitation efficiencies. </a:t>
            </a:r>
          </a:p>
          <a:p>
            <a:pPr marL="285750" indent="-285750" algn="just">
              <a:buFont typeface="Arial" panose="020B0604020202020204" pitchFamily="34" charset="0"/>
              <a:buChar char="•"/>
            </a:pPr>
            <a:endParaRPr lang="en-US" altLang="zh-TW" dirty="0"/>
          </a:p>
        </p:txBody>
      </p:sp>
    </p:spTree>
    <p:extLst>
      <p:ext uri="{BB962C8B-B14F-4D97-AF65-F5344CB8AC3E}">
        <p14:creationId xmlns:p14="http://schemas.microsoft.com/office/powerpoint/2010/main" val="336093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B32CEBF-8BA8-474D-B6C9-8CB6CDAAB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486" y="581107"/>
            <a:ext cx="5847184" cy="6032389"/>
          </a:xfrm>
          <a:prstGeom prst="rect">
            <a:avLst/>
          </a:prstGeom>
        </p:spPr>
      </p:pic>
      <p:sp>
        <p:nvSpPr>
          <p:cNvPr id="4" name="矩形 3">
            <a:extLst>
              <a:ext uri="{FF2B5EF4-FFF2-40B4-BE49-F238E27FC236}">
                <a16:creationId xmlns:a16="http://schemas.microsoft.com/office/drawing/2014/main" id="{A2623D3C-D91D-46FB-884B-BDF8DD4253CA}"/>
              </a:ext>
            </a:extLst>
          </p:cNvPr>
          <p:cNvSpPr/>
          <p:nvPr/>
        </p:nvSpPr>
        <p:spPr>
          <a:xfrm>
            <a:off x="398106" y="898348"/>
            <a:ext cx="4905913" cy="2031325"/>
          </a:xfrm>
          <a:prstGeom prst="rect">
            <a:avLst/>
          </a:prstGeom>
        </p:spPr>
        <p:txBody>
          <a:bodyPr wrap="square">
            <a:spAutoFit/>
          </a:bodyPr>
          <a:lstStyle/>
          <a:p>
            <a:pPr marL="285750" indent="-285750" algn="just">
              <a:buFont typeface="Arial" panose="020B0604020202020204" pitchFamily="34" charset="0"/>
              <a:buChar char="•"/>
            </a:pPr>
            <a:r>
              <a:rPr lang="en-US" altLang="zh-TW" dirty="0"/>
              <a:t>The simulation results with K03 scheme</a:t>
            </a:r>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r>
              <a:rPr lang="en-US" altLang="zh-TW" dirty="0"/>
              <a:t>The values are averaged over 192-km blocks</a:t>
            </a:r>
            <a:endParaRPr lang="en-US" altLang="zh-TW" dirty="0">
              <a:latin typeface="MyriadPro-Regular"/>
            </a:endParaRPr>
          </a:p>
          <a:p>
            <a:pPr marL="285750" indent="-285750" algn="just">
              <a:buFont typeface="Arial" panose="020B0604020202020204" pitchFamily="34" charset="0"/>
              <a:buChar char="•"/>
            </a:pPr>
            <a:endParaRPr lang="en-US" altLang="zh-TW" dirty="0">
              <a:latin typeface="MyriadPro-Regular"/>
            </a:endParaRPr>
          </a:p>
          <a:p>
            <a:pPr marL="285750" indent="-285750" algn="just">
              <a:buFont typeface="Arial" panose="020B0604020202020204" pitchFamily="34" charset="0"/>
              <a:buChar char="•"/>
            </a:pPr>
            <a:r>
              <a:rPr lang="en-US" altLang="zh-TW" dirty="0">
                <a:latin typeface="MyriadPro-Regular"/>
              </a:rPr>
              <a:t>the dashed lines separate regions of subsidence from regions of ascent, based on the pressure velocity </a:t>
            </a:r>
            <a:r>
              <a:rPr lang="zh-TW" altLang="en-US" i="1" dirty="0">
                <a:latin typeface="STIXMath-Italic"/>
              </a:rPr>
              <a:t>𝜔 </a:t>
            </a:r>
            <a:r>
              <a:rPr lang="en-US" altLang="zh-TW" dirty="0">
                <a:latin typeface="MyriadPro-Regular"/>
              </a:rPr>
              <a:t>at 500 hPa.</a:t>
            </a:r>
            <a:endParaRPr lang="zh-TW" altLang="en-US" dirty="0"/>
          </a:p>
        </p:txBody>
      </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1CA633A3-A6E2-40DD-9C0B-65A7ED952701}"/>
                  </a:ext>
                </a:extLst>
              </p:cNvPr>
              <p:cNvSpPr txBox="1"/>
              <p:nvPr/>
            </p:nvSpPr>
            <p:spPr>
              <a:xfrm>
                <a:off x="9747115" y="442607"/>
                <a:ext cx="2293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𝜖</m:t>
                      </m:r>
                    </m:oMath>
                  </m:oMathPara>
                </a14:m>
                <a:endParaRPr lang="zh-TW" altLang="en-US" sz="2400" dirty="0"/>
              </a:p>
            </p:txBody>
          </p:sp>
        </mc:Choice>
        <mc:Fallback xmlns="">
          <p:sp>
            <p:nvSpPr>
              <p:cNvPr id="2" name="文字方塊 1">
                <a:extLst>
                  <a:ext uri="{FF2B5EF4-FFF2-40B4-BE49-F238E27FC236}">
                    <a16:creationId xmlns:a16="http://schemas.microsoft.com/office/drawing/2014/main" id="{1CA633A3-A6E2-40DD-9C0B-65A7ED952701}"/>
                  </a:ext>
                </a:extLst>
              </p:cNvPr>
              <p:cNvSpPr txBox="1">
                <a:spLocks noRot="1" noChangeAspect="1" noMove="1" noResize="1" noEditPoints="1" noAdjustHandles="1" noChangeArrowheads="1" noChangeShapeType="1" noTextEdit="1"/>
              </p:cNvSpPr>
              <p:nvPr/>
            </p:nvSpPr>
            <p:spPr>
              <a:xfrm>
                <a:off x="9747115" y="442607"/>
                <a:ext cx="229357" cy="369332"/>
              </a:xfrm>
              <a:prstGeom prst="rect">
                <a:avLst/>
              </a:prstGeom>
              <a:blipFill>
                <a:blip r:embed="rId4"/>
                <a:stretch>
                  <a:fillRect l="-18421" r="-789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A0A72577-AE02-419A-BE49-7573C7CB84CF}"/>
                  </a:ext>
                </a:extLst>
              </p:cNvPr>
              <p:cNvSpPr txBox="1"/>
              <p:nvPr/>
            </p:nvSpPr>
            <p:spPr>
              <a:xfrm>
                <a:off x="9747114" y="2404352"/>
                <a:ext cx="27058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𝛼</m:t>
                      </m:r>
                    </m:oMath>
                  </m:oMathPara>
                </a14:m>
                <a:endParaRPr lang="zh-TW" altLang="en-US" sz="2400" dirty="0"/>
              </a:p>
            </p:txBody>
          </p:sp>
        </mc:Choice>
        <mc:Fallback xmlns="">
          <p:sp>
            <p:nvSpPr>
              <p:cNvPr id="5" name="文字方塊 4">
                <a:extLst>
                  <a:ext uri="{FF2B5EF4-FFF2-40B4-BE49-F238E27FC236}">
                    <a16:creationId xmlns:a16="http://schemas.microsoft.com/office/drawing/2014/main" id="{A0A72577-AE02-419A-BE49-7573C7CB84CF}"/>
                  </a:ext>
                </a:extLst>
              </p:cNvPr>
              <p:cNvSpPr txBox="1">
                <a:spLocks noRot="1" noChangeAspect="1" noMove="1" noResize="1" noEditPoints="1" noAdjustHandles="1" noChangeArrowheads="1" noChangeShapeType="1" noTextEdit="1"/>
              </p:cNvSpPr>
              <p:nvPr/>
            </p:nvSpPr>
            <p:spPr>
              <a:xfrm>
                <a:off x="9747114" y="2404352"/>
                <a:ext cx="270587" cy="369332"/>
              </a:xfrm>
              <a:prstGeom prst="rect">
                <a:avLst/>
              </a:prstGeom>
              <a:blipFill>
                <a:blip r:embed="rId5"/>
                <a:stretch>
                  <a:fillRect l="-15909" r="-909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B1146512-C151-4CF4-8B5E-3501AE4F2A59}"/>
                  </a:ext>
                </a:extLst>
              </p:cNvPr>
              <p:cNvSpPr txBox="1"/>
              <p:nvPr/>
            </p:nvSpPr>
            <p:spPr>
              <a:xfrm>
                <a:off x="9705885" y="4539408"/>
                <a:ext cx="8081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rPr>
                        <m:t>1</m:t>
                      </m:r>
                      <m:r>
                        <a:rPr lang="en-US" altLang="zh-TW" sz="2400" i="1">
                          <a:latin typeface="Cambria Math" panose="02040503050406030204" pitchFamily="18" charset="0"/>
                          <a:ea typeface="Cambria Math" panose="02040503050406030204" pitchFamily="18" charset="0"/>
                        </a:rPr>
                        <m:t>−</m:t>
                      </m:r>
                      <m:r>
                        <a:rPr lang="zh-TW" altLang="en-US" sz="2400" i="1" smtClean="0">
                          <a:latin typeface="Cambria Math" panose="02040503050406030204" pitchFamily="18" charset="0"/>
                          <a:ea typeface="Cambria Math" panose="02040503050406030204" pitchFamily="18" charset="0"/>
                        </a:rPr>
                        <m:t>𝛽</m:t>
                      </m:r>
                    </m:oMath>
                  </m:oMathPara>
                </a14:m>
                <a:endParaRPr lang="zh-TW" altLang="en-US" sz="2400" dirty="0"/>
              </a:p>
            </p:txBody>
          </p:sp>
        </mc:Choice>
        <mc:Fallback xmlns="">
          <p:sp>
            <p:nvSpPr>
              <p:cNvPr id="6" name="文字方塊 5">
                <a:extLst>
                  <a:ext uri="{FF2B5EF4-FFF2-40B4-BE49-F238E27FC236}">
                    <a16:creationId xmlns:a16="http://schemas.microsoft.com/office/drawing/2014/main" id="{B1146512-C151-4CF4-8B5E-3501AE4F2A59}"/>
                  </a:ext>
                </a:extLst>
              </p:cNvPr>
              <p:cNvSpPr txBox="1">
                <a:spLocks noRot="1" noChangeAspect="1" noMove="1" noResize="1" noEditPoints="1" noAdjustHandles="1" noChangeArrowheads="1" noChangeShapeType="1" noTextEdit="1"/>
              </p:cNvSpPr>
              <p:nvPr/>
            </p:nvSpPr>
            <p:spPr>
              <a:xfrm>
                <a:off x="9705885" y="4539408"/>
                <a:ext cx="808170" cy="369332"/>
              </a:xfrm>
              <a:prstGeom prst="rect">
                <a:avLst/>
              </a:prstGeom>
              <a:blipFill>
                <a:blip r:embed="rId6"/>
                <a:stretch>
                  <a:fillRect l="-7519" r="-11278" b="-36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70382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BCA85E2-C30D-4872-9F26-4F0621FE4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253" y="1539699"/>
            <a:ext cx="6809494" cy="3778601"/>
          </a:xfrm>
          <a:prstGeom prst="rect">
            <a:avLst/>
          </a:prstGeom>
        </p:spPr>
      </p:pic>
      <p:sp>
        <p:nvSpPr>
          <p:cNvPr id="4" name="矩形 3">
            <a:extLst>
              <a:ext uri="{FF2B5EF4-FFF2-40B4-BE49-F238E27FC236}">
                <a16:creationId xmlns:a16="http://schemas.microsoft.com/office/drawing/2014/main" id="{1AF02CDC-9E0E-49C9-B2F2-74A22CA47EC0}"/>
              </a:ext>
            </a:extLst>
          </p:cNvPr>
          <p:cNvSpPr/>
          <p:nvPr/>
        </p:nvSpPr>
        <p:spPr>
          <a:xfrm>
            <a:off x="3313828" y="1170367"/>
            <a:ext cx="5564344" cy="369332"/>
          </a:xfrm>
          <a:prstGeom prst="rect">
            <a:avLst/>
          </a:prstGeom>
        </p:spPr>
        <p:txBody>
          <a:bodyPr wrap="none">
            <a:spAutoFit/>
          </a:bodyPr>
          <a:lstStyle/>
          <a:p>
            <a:r>
              <a:rPr lang="en-US" altLang="zh-TW" dirty="0"/>
              <a:t>PDFs of </a:t>
            </a:r>
            <a:r>
              <a:rPr lang="en-US" altLang="zh-TW" i="1" dirty="0"/>
              <a:t>qc </a:t>
            </a:r>
            <a:r>
              <a:rPr lang="en-US" altLang="zh-TW" dirty="0"/>
              <a:t>for the 290 K simulation with the K03 scheme</a:t>
            </a:r>
            <a:endParaRPr lang="zh-TW" altLang="en-US" dirty="0"/>
          </a:p>
        </p:txBody>
      </p:sp>
      <p:sp>
        <p:nvSpPr>
          <p:cNvPr id="5" name="矩形 4">
            <a:extLst>
              <a:ext uri="{FF2B5EF4-FFF2-40B4-BE49-F238E27FC236}">
                <a16:creationId xmlns:a16="http://schemas.microsoft.com/office/drawing/2014/main" id="{065C9097-1EA7-44E0-B5C5-B5834E77D2DB}"/>
              </a:ext>
            </a:extLst>
          </p:cNvPr>
          <p:cNvSpPr/>
          <p:nvPr/>
        </p:nvSpPr>
        <p:spPr>
          <a:xfrm>
            <a:off x="9333525" y="1844741"/>
            <a:ext cx="2858475" cy="369332"/>
          </a:xfrm>
          <a:prstGeom prst="rect">
            <a:avLst/>
          </a:prstGeom>
        </p:spPr>
        <p:txBody>
          <a:bodyPr wrap="none">
            <a:spAutoFit/>
          </a:bodyPr>
          <a:lstStyle/>
          <a:p>
            <a:r>
              <a:rPr lang="en-US" altLang="zh-TW" dirty="0">
                <a:sym typeface="Wingdings" panose="05000000000000000000" pitchFamily="2" charset="2"/>
              </a:rPr>
              <a:t></a:t>
            </a:r>
            <a:r>
              <a:rPr lang="en-US" altLang="zh-TW" dirty="0"/>
              <a:t>region of low cloud cover </a:t>
            </a:r>
            <a:endParaRPr lang="zh-TW" altLang="en-US" dirty="0"/>
          </a:p>
        </p:txBody>
      </p:sp>
      <p:sp>
        <p:nvSpPr>
          <p:cNvPr id="6" name="矩形 5">
            <a:extLst>
              <a:ext uri="{FF2B5EF4-FFF2-40B4-BE49-F238E27FC236}">
                <a16:creationId xmlns:a16="http://schemas.microsoft.com/office/drawing/2014/main" id="{3F1CCCB8-2060-495C-A506-4D7456E5D2F1}"/>
              </a:ext>
            </a:extLst>
          </p:cNvPr>
          <p:cNvSpPr/>
          <p:nvPr/>
        </p:nvSpPr>
        <p:spPr>
          <a:xfrm>
            <a:off x="9333524" y="2145117"/>
            <a:ext cx="2815194" cy="369332"/>
          </a:xfrm>
          <a:prstGeom prst="rect">
            <a:avLst/>
          </a:prstGeom>
        </p:spPr>
        <p:txBody>
          <a:bodyPr wrap="none">
            <a:spAutoFit/>
          </a:bodyPr>
          <a:lstStyle/>
          <a:p>
            <a:r>
              <a:rPr lang="en-US" altLang="zh-TW" dirty="0">
                <a:sym typeface="Wingdings" panose="05000000000000000000" pitchFamily="2" charset="2"/>
              </a:rPr>
              <a:t></a:t>
            </a:r>
            <a:r>
              <a:rPr lang="en-US" altLang="zh-TW" dirty="0"/>
              <a:t>region of deep convection</a:t>
            </a:r>
            <a:endParaRPr lang="zh-TW" altLang="en-US" dirty="0"/>
          </a:p>
        </p:txBody>
      </p:sp>
    </p:spTree>
    <p:extLst>
      <p:ext uri="{BB962C8B-B14F-4D97-AF65-F5344CB8AC3E}">
        <p14:creationId xmlns:p14="http://schemas.microsoft.com/office/powerpoint/2010/main" val="127653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05B47F74-760B-4121-B585-9FBF219A65DF}"/>
              </a:ext>
            </a:extLst>
          </p:cNvPr>
          <p:cNvPicPr>
            <a:picLocks noChangeAspect="1"/>
          </p:cNvPicPr>
          <p:nvPr/>
        </p:nvPicPr>
        <p:blipFill rotWithShape="1">
          <a:blip r:embed="rId3">
            <a:extLst>
              <a:ext uri="{28A0092B-C50C-407E-A947-70E740481C1C}">
                <a14:useLocalDpi xmlns:a14="http://schemas.microsoft.com/office/drawing/2010/main" val="0"/>
              </a:ext>
            </a:extLst>
          </a:blip>
          <a:srcRect t="33149" b="32665"/>
          <a:stretch/>
        </p:blipFill>
        <p:spPr>
          <a:xfrm>
            <a:off x="287726" y="2612039"/>
            <a:ext cx="6495342" cy="2290864"/>
          </a:xfrm>
          <a:prstGeom prst="rect">
            <a:avLst/>
          </a:prstGeom>
        </p:spPr>
      </p:pic>
      <p:pic>
        <p:nvPicPr>
          <p:cNvPr id="3" name="圖片 2">
            <a:extLst>
              <a:ext uri="{FF2B5EF4-FFF2-40B4-BE49-F238E27FC236}">
                <a16:creationId xmlns:a16="http://schemas.microsoft.com/office/drawing/2014/main" id="{9282E03E-FC5B-4489-B917-E20987DB9DCF}"/>
              </a:ext>
            </a:extLst>
          </p:cNvPr>
          <p:cNvPicPr>
            <a:picLocks noChangeAspect="1"/>
          </p:cNvPicPr>
          <p:nvPr/>
        </p:nvPicPr>
        <p:blipFill rotWithShape="1">
          <a:blip r:embed="rId4">
            <a:extLst>
              <a:ext uri="{28A0092B-C50C-407E-A947-70E740481C1C}">
                <a14:useLocalDpi xmlns:a14="http://schemas.microsoft.com/office/drawing/2010/main" val="0"/>
              </a:ext>
            </a:extLst>
          </a:blip>
          <a:srcRect l="34323" r="33107"/>
          <a:stretch/>
        </p:blipFill>
        <p:spPr>
          <a:xfrm>
            <a:off x="7068765" y="1600709"/>
            <a:ext cx="3670571" cy="4313524"/>
          </a:xfrm>
          <a:prstGeom prst="rect">
            <a:avLst/>
          </a:prstGeom>
        </p:spPr>
      </p:pic>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2F635A49-8193-429A-9653-54C345694E65}"/>
                  </a:ext>
                </a:extLst>
              </p:cNvPr>
              <p:cNvSpPr txBox="1"/>
              <p:nvPr/>
            </p:nvSpPr>
            <p:spPr>
              <a:xfrm>
                <a:off x="4852649" y="2427373"/>
                <a:ext cx="27058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𝛼</m:t>
                      </m:r>
                    </m:oMath>
                  </m:oMathPara>
                </a14:m>
                <a:endParaRPr lang="zh-TW" altLang="en-US" sz="2400" dirty="0"/>
              </a:p>
            </p:txBody>
          </p:sp>
        </mc:Choice>
        <mc:Fallback xmlns="">
          <p:sp>
            <p:nvSpPr>
              <p:cNvPr id="4" name="文字方塊 3">
                <a:extLst>
                  <a:ext uri="{FF2B5EF4-FFF2-40B4-BE49-F238E27FC236}">
                    <a16:creationId xmlns:a16="http://schemas.microsoft.com/office/drawing/2014/main" id="{2F635A49-8193-429A-9653-54C345694E65}"/>
                  </a:ext>
                </a:extLst>
              </p:cNvPr>
              <p:cNvSpPr txBox="1">
                <a:spLocks noRot="1" noChangeAspect="1" noMove="1" noResize="1" noEditPoints="1" noAdjustHandles="1" noChangeArrowheads="1" noChangeShapeType="1" noTextEdit="1"/>
              </p:cNvSpPr>
              <p:nvPr/>
            </p:nvSpPr>
            <p:spPr>
              <a:xfrm>
                <a:off x="4852649" y="2427373"/>
                <a:ext cx="270587" cy="369332"/>
              </a:xfrm>
              <a:prstGeom prst="rect">
                <a:avLst/>
              </a:prstGeom>
              <a:blipFill>
                <a:blip r:embed="rId5"/>
                <a:stretch>
                  <a:fillRect l="-13636" r="-1136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58F7B78C-EAC3-4C87-A8D3-A0CB875092A1}"/>
                  </a:ext>
                </a:extLst>
              </p:cNvPr>
              <p:cNvSpPr txBox="1"/>
              <p:nvPr/>
            </p:nvSpPr>
            <p:spPr>
              <a:xfrm>
                <a:off x="8982226" y="1245971"/>
                <a:ext cx="27058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𝛼</m:t>
                      </m:r>
                    </m:oMath>
                  </m:oMathPara>
                </a14:m>
                <a:endParaRPr lang="zh-TW" altLang="en-US" sz="2400" dirty="0"/>
              </a:p>
            </p:txBody>
          </p:sp>
        </mc:Choice>
        <mc:Fallback xmlns="">
          <p:sp>
            <p:nvSpPr>
              <p:cNvPr id="5" name="文字方塊 4">
                <a:extLst>
                  <a:ext uri="{FF2B5EF4-FFF2-40B4-BE49-F238E27FC236}">
                    <a16:creationId xmlns:a16="http://schemas.microsoft.com/office/drawing/2014/main" id="{58F7B78C-EAC3-4C87-A8D3-A0CB875092A1}"/>
                  </a:ext>
                </a:extLst>
              </p:cNvPr>
              <p:cNvSpPr txBox="1">
                <a:spLocks noRot="1" noChangeAspect="1" noMove="1" noResize="1" noEditPoints="1" noAdjustHandles="1" noChangeArrowheads="1" noChangeShapeType="1" noTextEdit="1"/>
              </p:cNvSpPr>
              <p:nvPr/>
            </p:nvSpPr>
            <p:spPr>
              <a:xfrm>
                <a:off x="8982226" y="1245971"/>
                <a:ext cx="270587" cy="369332"/>
              </a:xfrm>
              <a:prstGeom prst="rect">
                <a:avLst/>
              </a:prstGeom>
              <a:blipFill>
                <a:blip r:embed="rId6"/>
                <a:stretch>
                  <a:fillRect l="-13333" r="-888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16536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24511BC9-34B3-4BE3-A03F-DE7EDC1D460C}"/>
              </a:ext>
            </a:extLst>
          </p:cNvPr>
          <p:cNvGrpSpPr/>
          <p:nvPr/>
        </p:nvGrpSpPr>
        <p:grpSpPr>
          <a:xfrm>
            <a:off x="2410008" y="1345029"/>
            <a:ext cx="7371984" cy="3778835"/>
            <a:chOff x="2410007" y="551475"/>
            <a:chExt cx="7371984" cy="3778835"/>
          </a:xfrm>
        </p:grpSpPr>
        <p:pic>
          <p:nvPicPr>
            <p:cNvPr id="2" name="圖片 1">
              <a:extLst>
                <a:ext uri="{FF2B5EF4-FFF2-40B4-BE49-F238E27FC236}">
                  <a16:creationId xmlns:a16="http://schemas.microsoft.com/office/drawing/2014/main" id="{B53B85E5-BE17-409A-A5B0-B6F507937230}"/>
                </a:ext>
              </a:extLst>
            </p:cNvPr>
            <p:cNvPicPr>
              <a:picLocks noChangeAspect="1"/>
            </p:cNvPicPr>
            <p:nvPr/>
          </p:nvPicPr>
          <p:blipFill rotWithShape="1">
            <a:blip r:embed="rId3">
              <a:extLst>
                <a:ext uri="{28A0092B-C50C-407E-A947-70E740481C1C}">
                  <a14:useLocalDpi xmlns:a14="http://schemas.microsoft.com/office/drawing/2010/main" val="0"/>
                </a:ext>
              </a:extLst>
            </a:blip>
            <a:srcRect b="68678"/>
            <a:stretch/>
          </p:blipFill>
          <p:spPr>
            <a:xfrm>
              <a:off x="2410008" y="551475"/>
              <a:ext cx="7371983" cy="1802620"/>
            </a:xfrm>
            <a:prstGeom prst="rect">
              <a:avLst/>
            </a:prstGeom>
          </p:spPr>
        </p:pic>
        <p:pic>
          <p:nvPicPr>
            <p:cNvPr id="3" name="圖片 2">
              <a:extLst>
                <a:ext uri="{FF2B5EF4-FFF2-40B4-BE49-F238E27FC236}">
                  <a16:creationId xmlns:a16="http://schemas.microsoft.com/office/drawing/2014/main" id="{D0BDE2F2-3DAE-45B3-85B4-1618B94327CB}"/>
                </a:ext>
              </a:extLst>
            </p:cNvPr>
            <p:cNvPicPr>
              <a:picLocks noChangeAspect="1"/>
            </p:cNvPicPr>
            <p:nvPr/>
          </p:nvPicPr>
          <p:blipFill rotWithShape="1">
            <a:blip r:embed="rId3">
              <a:extLst>
                <a:ext uri="{28A0092B-C50C-407E-A947-70E740481C1C}">
                  <a14:useLocalDpi xmlns:a14="http://schemas.microsoft.com/office/drawing/2010/main" val="0"/>
                </a:ext>
              </a:extLst>
            </a:blip>
            <a:srcRect t="68677" b="1"/>
            <a:stretch/>
          </p:blipFill>
          <p:spPr>
            <a:xfrm>
              <a:off x="2410007" y="2527690"/>
              <a:ext cx="7371983" cy="1802620"/>
            </a:xfrm>
            <a:prstGeom prst="rect">
              <a:avLst/>
            </a:prstGeom>
          </p:spPr>
        </p:pic>
      </p:grpSp>
      <p:sp>
        <p:nvSpPr>
          <p:cNvPr id="5" name="矩形 4">
            <a:extLst>
              <a:ext uri="{FF2B5EF4-FFF2-40B4-BE49-F238E27FC236}">
                <a16:creationId xmlns:a16="http://schemas.microsoft.com/office/drawing/2014/main" id="{6E8470E5-A129-41F3-95DD-6472394E5236}"/>
              </a:ext>
            </a:extLst>
          </p:cNvPr>
          <p:cNvSpPr/>
          <p:nvPr/>
        </p:nvSpPr>
        <p:spPr>
          <a:xfrm>
            <a:off x="1433208" y="5318417"/>
            <a:ext cx="9422860" cy="923330"/>
          </a:xfrm>
          <a:prstGeom prst="rect">
            <a:avLst/>
          </a:prstGeom>
        </p:spPr>
        <p:txBody>
          <a:bodyPr wrap="square">
            <a:spAutoFit/>
          </a:bodyPr>
          <a:lstStyle/>
          <a:p>
            <a:pPr marL="285750" indent="-285750" algn="just">
              <a:buFont typeface="Arial" panose="020B0604020202020204" pitchFamily="34" charset="0"/>
              <a:buChar char="•"/>
            </a:pPr>
            <a:r>
              <a:rPr lang="en-US" altLang="zh-TW" dirty="0"/>
              <a:t>This progression is associated with changes in the </a:t>
            </a:r>
            <a:r>
              <a:rPr lang="en-US" altLang="zh-TW" dirty="0">
                <a:solidFill>
                  <a:srgbClr val="C00000"/>
                </a:solidFill>
              </a:rPr>
              <a:t>large-scale circulation</a:t>
            </a:r>
            <a:r>
              <a:rPr lang="en-US" altLang="zh-TW" dirty="0"/>
              <a:t>, which goes from a </a:t>
            </a:r>
            <a:r>
              <a:rPr lang="en-US" altLang="zh-TW" dirty="0">
                <a:solidFill>
                  <a:srgbClr val="C00000"/>
                </a:solidFill>
              </a:rPr>
              <a:t>single, large overturning cell </a:t>
            </a:r>
            <a:r>
              <a:rPr lang="en-US" altLang="zh-TW" dirty="0"/>
              <a:t>in the coldest simulations to a </a:t>
            </a:r>
            <a:r>
              <a:rPr lang="en-US" altLang="zh-TW" dirty="0">
                <a:solidFill>
                  <a:srgbClr val="C00000"/>
                </a:solidFill>
              </a:rPr>
              <a:t>double-cell structure </a:t>
            </a:r>
            <a:r>
              <a:rPr lang="en-US" altLang="zh-TW" dirty="0"/>
              <a:t>in the warmest cases </a:t>
            </a:r>
            <a:endParaRPr lang="zh-TW" altLang="en-US" dirty="0"/>
          </a:p>
        </p:txBody>
      </p:sp>
    </p:spTree>
    <p:extLst>
      <p:ext uri="{BB962C8B-B14F-4D97-AF65-F5344CB8AC3E}">
        <p14:creationId xmlns:p14="http://schemas.microsoft.com/office/powerpoint/2010/main" val="1710967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905F04-3C63-4487-B93B-7B862A51B97E}"/>
              </a:ext>
            </a:extLst>
          </p:cNvPr>
          <p:cNvSpPr>
            <a:spLocks noGrp="1"/>
          </p:cNvSpPr>
          <p:nvPr>
            <p:ph type="title"/>
          </p:nvPr>
        </p:nvSpPr>
        <p:spPr/>
        <p:txBody>
          <a:bodyPr/>
          <a:lstStyle/>
          <a:p>
            <a:r>
              <a:rPr lang="en-US" altLang="zh-TW" b="1" dirty="0"/>
              <a:t>Summary and Conclusion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2D05E69-09B0-4D01-A7B1-867D7B039282}"/>
                  </a:ext>
                </a:extLst>
              </p:cNvPr>
              <p:cNvSpPr>
                <a:spLocks noGrp="1"/>
              </p:cNvSpPr>
              <p:nvPr>
                <p:ph idx="1"/>
              </p:nvPr>
            </p:nvSpPr>
            <p:spPr/>
            <p:txBody>
              <a:bodyPr>
                <a:normAutofit fontScale="92500" lnSpcReduction="10000"/>
              </a:bodyPr>
              <a:lstStyle/>
              <a:p>
                <a:r>
                  <a:rPr lang="en-US" altLang="zh-TW" dirty="0"/>
                  <a:t>small domain simulations :</a:t>
                </a:r>
              </a:p>
              <a:p>
                <a:pPr marL="514350" indent="-514350">
                  <a:buFont typeface="+mj-lt"/>
                  <a:buAutoNum type="arabicPeriod"/>
                </a:pPr>
                <a:r>
                  <a:rPr lang="en-US" altLang="zh-TW" dirty="0"/>
                  <a:t>In the single-moment simulations, precipitation efficiency generally </a:t>
                </a:r>
                <a:r>
                  <a:rPr lang="en-US" altLang="zh-TW" dirty="0">
                    <a:solidFill>
                      <a:srgbClr val="C00000"/>
                    </a:solidFill>
                  </a:rPr>
                  <a:t>increases with warming </a:t>
                </a:r>
              </a:p>
              <a:p>
                <a:pPr marL="895350" indent="-447675">
                  <a:buFont typeface="Wingdings" panose="05000000000000000000" pitchFamily="2" charset="2"/>
                  <a:buChar char="Ø"/>
                </a:pPr>
                <a:r>
                  <a:rPr lang="en-US" altLang="zh-TW" dirty="0"/>
                  <a:t>clouds become denser and so cloud condensate is converted more efficiently into precipitation</a:t>
                </a:r>
              </a:p>
              <a:p>
                <a:pPr marL="895350" indent="-447675">
                  <a:buFont typeface="Wingdings" panose="05000000000000000000" pitchFamily="2" charset="2"/>
                  <a:buChar char="Ø"/>
                </a:pPr>
                <a:r>
                  <a:rPr lang="en-US" altLang="zh-TW" dirty="0"/>
                  <a:t>Changes in the re-evaporation of precipitation are small</a:t>
                </a:r>
              </a:p>
              <a:p>
                <a:pPr marL="514350" indent="-514350">
                  <a:buFont typeface="+mj-lt"/>
                  <a:buAutoNum type="arabicPeriod" startAt="2"/>
                </a:pPr>
                <a:r>
                  <a:rPr lang="en-US" altLang="zh-TW" dirty="0"/>
                  <a:t>In the double-moment simulations, </a:t>
                </a:r>
                <a:r>
                  <a:rPr lang="en-US" altLang="zh-TW" dirty="0">
                    <a:solidFill>
                      <a:srgbClr val="C00000"/>
                    </a:solidFill>
                  </a:rPr>
                  <a:t>large reductions in the amount of snow</a:t>
                </a:r>
                <a:r>
                  <a:rPr lang="en-US" altLang="zh-TW" dirty="0"/>
                  <a:t> with warming for SSTs lower than 300 K</a:t>
                </a:r>
              </a:p>
              <a:p>
                <a:pPr marL="895350" indent="-447675">
                  <a:buFont typeface="Wingdings" panose="05000000000000000000" pitchFamily="2" charset="2"/>
                  <a:buChar char="Ø"/>
                </a:pPr>
                <a14:m>
                  <m:oMath xmlns:m="http://schemas.openxmlformats.org/officeDocument/2006/math">
                    <m:r>
                      <a:rPr lang="en-US" altLang="zh-TW" i="1">
                        <a:latin typeface="Cambria Math" panose="02040503050406030204" pitchFamily="18" charset="0"/>
                      </a:rPr>
                      <m:t>𝑆𝑆𝑇</m:t>
                    </m:r>
                    <m:r>
                      <a:rPr lang="en-US" altLang="zh-TW" i="1">
                        <a:latin typeface="Cambria Math" panose="02040503050406030204" pitchFamily="18" charset="0"/>
                        <a:ea typeface="Cambria Math" panose="02040503050406030204" pitchFamily="18" charset="0"/>
                      </a:rPr>
                      <m:t>↑, </m:t>
                    </m:r>
                    <m:r>
                      <a:rPr lang="en-US" altLang="zh-TW" i="1">
                        <a:latin typeface="Cambria Math" panose="02040503050406030204" pitchFamily="18" charset="0"/>
                        <a:ea typeface="Cambria Math" panose="02040503050406030204" pitchFamily="18" charset="0"/>
                      </a:rPr>
                      <m:t>𝑠𝑛𝑜𝑤</m:t>
                    </m:r>
                    <m:r>
                      <a:rPr lang="en-US" altLang="zh-TW" i="1">
                        <a:latin typeface="Cambria Math" panose="02040503050406030204" pitchFamily="18" charset="0"/>
                        <a:ea typeface="Cambria Math" panose="02040503050406030204" pitchFamily="18" charset="0"/>
                      </a:rPr>
                      <m:t> </m:t>
                    </m:r>
                    <m:r>
                      <a:rPr lang="en-US" altLang="zh-TW" i="1">
                        <a:latin typeface="Cambria Math" panose="02040503050406030204" pitchFamily="18" charset="0"/>
                        <a:ea typeface="Cambria Math" panose="02040503050406030204" pitchFamily="18" charset="0"/>
                      </a:rPr>
                      <m:t>𝑟𝑒</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𝑒𝑣𝑎𝑝𝑜𝑟𝑎𝑡𝑒𝑠</m:t>
                    </m:r>
                    <m:r>
                      <a:rPr lang="en-US" altLang="zh-TW" i="1">
                        <a:latin typeface="Cambria Math" panose="02040503050406030204" pitchFamily="18" charset="0"/>
                        <a:ea typeface="Cambria Math" panose="02040503050406030204" pitchFamily="18" charset="0"/>
                      </a:rPr>
                      <m:t>↑, </m:t>
                    </m:r>
                    <m:r>
                      <a:rPr lang="en-US" altLang="zh-TW" i="1">
                        <a:latin typeface="Cambria Math" panose="02040503050406030204" pitchFamily="18" charset="0"/>
                        <a:ea typeface="Cambria Math" panose="02040503050406030204" pitchFamily="18" charset="0"/>
                      </a:rPr>
                      <m:t>𝑟𝑎𝑖𝑛</m:t>
                    </m:r>
                    <m:r>
                      <a:rPr lang="en-US" altLang="zh-TW" i="1">
                        <a:latin typeface="Cambria Math" panose="02040503050406030204" pitchFamily="18" charset="0"/>
                        <a:ea typeface="Cambria Math" panose="02040503050406030204" pitchFamily="18" charset="0"/>
                      </a:rPr>
                      <m:t>↑, </m:t>
                    </m:r>
                    <m:r>
                      <a:rPr lang="en-US" altLang="zh-TW" i="1">
                        <a:latin typeface="Cambria Math" panose="02040503050406030204" pitchFamily="18" charset="0"/>
                        <a:ea typeface="Cambria Math" panose="02040503050406030204" pitchFamily="18" charset="0"/>
                      </a:rPr>
                      <m:t>𝑝𝑟𝑒𝑐𝑖𝑝𝑖𝑡𝑎𝑡𝑖𝑜𝑛</m:t>
                    </m:r>
                    <m:r>
                      <a:rPr lang="en-US" altLang="zh-TW" i="1">
                        <a:latin typeface="Cambria Math" panose="02040503050406030204" pitchFamily="18" charset="0"/>
                        <a:ea typeface="Cambria Math" panose="02040503050406030204" pitchFamily="18" charset="0"/>
                      </a:rPr>
                      <m:t> </m:t>
                    </m:r>
                    <m:r>
                      <a:rPr lang="en-US" altLang="zh-TW" i="1">
                        <a:latin typeface="Cambria Math" panose="02040503050406030204" pitchFamily="18" charset="0"/>
                        <a:ea typeface="Cambria Math" panose="02040503050406030204" pitchFamily="18" charset="0"/>
                      </a:rPr>
                      <m:t>𝑒𝑓𝑓𝑖𝑐𝑖𝑒𝑛𝑐𝑦</m:t>
                    </m:r>
                    <m:r>
                      <a:rPr lang="en-US" altLang="zh-TW" i="1">
                        <a:latin typeface="Cambria Math" panose="02040503050406030204" pitchFamily="18" charset="0"/>
                        <a:ea typeface="Cambria Math" panose="02040503050406030204" pitchFamily="18" charset="0"/>
                      </a:rPr>
                      <m:t>↑</m:t>
                    </m:r>
                  </m:oMath>
                </a14:m>
                <a:endParaRPr lang="en-US" altLang="zh-TW" dirty="0"/>
              </a:p>
              <a:p>
                <a:pPr marL="514350" indent="-514350">
                  <a:buFont typeface="+mj-lt"/>
                  <a:buAutoNum type="arabicPeriod" startAt="3"/>
                </a:pPr>
                <a:r>
                  <a:rPr lang="en-US" altLang="zh-TW" dirty="0"/>
                  <a:t>the precipitation efficiency </a:t>
                </a:r>
                <a:r>
                  <a:rPr lang="en-US" altLang="zh-TW" dirty="0">
                    <a:solidFill>
                      <a:srgbClr val="C00000"/>
                    </a:solidFill>
                  </a:rPr>
                  <a:t>decreases at finer resolutions</a:t>
                </a:r>
                <a:r>
                  <a:rPr lang="zh-TW" altLang="en-US" dirty="0">
                    <a:solidFill>
                      <a:srgbClr val="C00000"/>
                    </a:solidFill>
                  </a:rPr>
                  <a:t> </a:t>
                </a:r>
                <a:r>
                  <a:rPr lang="en-US" altLang="zh-TW" dirty="0"/>
                  <a:t>because the cloud density decreases</a:t>
                </a:r>
              </a:p>
            </p:txBody>
          </p:sp>
        </mc:Choice>
        <mc:Fallback xmlns="">
          <p:sp>
            <p:nvSpPr>
              <p:cNvPr id="3" name="內容版面配置區 2">
                <a:extLst>
                  <a:ext uri="{FF2B5EF4-FFF2-40B4-BE49-F238E27FC236}">
                    <a16:creationId xmlns:a16="http://schemas.microsoft.com/office/drawing/2014/main" id="{72D05E69-09B0-4D01-A7B1-867D7B039282}"/>
                  </a:ext>
                </a:extLst>
              </p:cNvPr>
              <p:cNvSpPr>
                <a:spLocks noGrp="1" noRot="1" noChangeAspect="1" noMove="1" noResize="1" noEditPoints="1" noAdjustHandles="1" noChangeArrowheads="1" noChangeShapeType="1" noTextEdit="1"/>
              </p:cNvSpPr>
              <p:nvPr>
                <p:ph idx="1"/>
              </p:nvPr>
            </p:nvSpPr>
            <p:spPr>
              <a:blipFill>
                <a:blip r:embed="rId3"/>
                <a:stretch>
                  <a:fillRect l="-928" t="-3081" b="-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47475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9C8363-08AF-44D6-B4B3-F5A7397CFF7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8F54B5C-C26C-4D09-8BCE-0FD8A9841D54}"/>
              </a:ext>
            </a:extLst>
          </p:cNvPr>
          <p:cNvSpPr>
            <a:spLocks noGrp="1"/>
          </p:cNvSpPr>
          <p:nvPr>
            <p:ph idx="1"/>
          </p:nvPr>
        </p:nvSpPr>
        <p:spPr/>
        <p:txBody>
          <a:bodyPr>
            <a:normAutofit/>
          </a:bodyPr>
          <a:lstStyle/>
          <a:p>
            <a:r>
              <a:rPr lang="en-US" altLang="zh-TW" dirty="0"/>
              <a:t>in the 2-D Walker simulations:</a:t>
            </a:r>
          </a:p>
          <a:p>
            <a:pPr marL="514350" indent="-514350" algn="just">
              <a:buFont typeface="+mj-lt"/>
              <a:buAutoNum type="arabicPeriod"/>
            </a:pPr>
            <a:r>
              <a:rPr lang="en-US" altLang="zh-TW" dirty="0"/>
              <a:t>The precipitation efficiency increases up to about 300 K and then decreases with further warming - </a:t>
            </a:r>
            <a:r>
              <a:rPr lang="en-US" altLang="zh-TW" dirty="0">
                <a:solidFill>
                  <a:srgbClr val="C00000"/>
                </a:solidFill>
              </a:rPr>
              <a:t>large-scale circulation, organization of convection  </a:t>
            </a:r>
          </a:p>
          <a:p>
            <a:pPr marL="514350" indent="-514350" algn="just">
              <a:buFont typeface="+mj-lt"/>
              <a:buAutoNum type="arabicPeriod"/>
            </a:pPr>
            <a:endParaRPr lang="en-US" altLang="zh-TW" dirty="0">
              <a:solidFill>
                <a:srgbClr val="C00000"/>
              </a:solidFill>
            </a:endParaRPr>
          </a:p>
          <a:p>
            <a:pPr algn="just"/>
            <a:r>
              <a:rPr lang="en-US" altLang="zh-TW" dirty="0"/>
              <a:t>the precipitation efficiency increases with</a:t>
            </a:r>
            <a:r>
              <a:rPr lang="zh-TW" altLang="en-US" dirty="0"/>
              <a:t> </a:t>
            </a:r>
            <a:r>
              <a:rPr lang="en-US" altLang="zh-TW" dirty="0">
                <a:solidFill>
                  <a:srgbClr val="C00000"/>
                </a:solidFill>
              </a:rPr>
              <a:t>surface warming</a:t>
            </a:r>
            <a:r>
              <a:rPr lang="en-US" altLang="zh-TW" dirty="0"/>
              <a:t> but may decrease due to changes in the abundances of the </a:t>
            </a:r>
            <a:r>
              <a:rPr lang="en-US" altLang="zh-TW" dirty="0">
                <a:solidFill>
                  <a:srgbClr val="C00000"/>
                </a:solidFill>
              </a:rPr>
              <a:t>different precipitating phases</a:t>
            </a:r>
            <a:r>
              <a:rPr lang="zh-TW" altLang="en-US" dirty="0"/>
              <a:t> </a:t>
            </a:r>
            <a:r>
              <a:rPr lang="en-US" altLang="zh-TW" dirty="0"/>
              <a:t>or in </a:t>
            </a:r>
            <a:r>
              <a:rPr lang="en-US" altLang="zh-TW" dirty="0">
                <a:solidFill>
                  <a:srgbClr val="C00000"/>
                </a:solidFill>
              </a:rPr>
              <a:t>the degree of convective organization</a:t>
            </a:r>
            <a:r>
              <a:rPr lang="en-US" altLang="zh-TW" dirty="0"/>
              <a:t>. </a:t>
            </a:r>
          </a:p>
          <a:p>
            <a:pPr algn="just"/>
            <a:endParaRPr lang="en-US" altLang="zh-TW" dirty="0"/>
          </a:p>
          <a:p>
            <a:pPr algn="just"/>
            <a:endParaRPr lang="en-US" altLang="zh-TW" dirty="0"/>
          </a:p>
          <a:p>
            <a:pPr algn="just"/>
            <a:endParaRPr lang="zh-TW" altLang="en-US" dirty="0"/>
          </a:p>
          <a:p>
            <a:pPr marL="0" indent="0" algn="just">
              <a:buNone/>
            </a:pPr>
            <a:endParaRPr lang="en-US" altLang="zh-TW" dirty="0">
              <a:solidFill>
                <a:srgbClr val="C00000"/>
              </a:solidFill>
            </a:endParaRPr>
          </a:p>
        </p:txBody>
      </p:sp>
    </p:spTree>
    <p:extLst>
      <p:ext uri="{BB962C8B-B14F-4D97-AF65-F5344CB8AC3E}">
        <p14:creationId xmlns:p14="http://schemas.microsoft.com/office/powerpoint/2010/main" val="266160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C4B436-B6F6-42BB-A5EA-2ED03D21FF5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D4B1B36-ECDD-42C1-A911-B055A61C890D}"/>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4198520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C0D2BF-8C51-48EB-B934-8135624C8A55}"/>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B084AD34-BB32-4E00-827A-074816233895}"/>
              </a:ext>
            </a:extLst>
          </p:cNvPr>
          <p:cNvSpPr>
            <a:spLocks noGrp="1"/>
          </p:cNvSpPr>
          <p:nvPr>
            <p:ph idx="1"/>
          </p:nvPr>
        </p:nvSpPr>
        <p:spPr/>
        <p:txBody>
          <a:bodyPr>
            <a:normAutofit fontScale="85000" lnSpcReduction="20000"/>
          </a:bodyPr>
          <a:lstStyle/>
          <a:p>
            <a:pPr algn="just"/>
            <a:r>
              <a:rPr lang="en-US" altLang="zh-TW" dirty="0"/>
              <a:t>A particularly urgent question is how </a:t>
            </a:r>
            <a:r>
              <a:rPr lang="zh-TW" altLang="en-US" dirty="0"/>
              <a:t>𝜖 </a:t>
            </a:r>
            <a:r>
              <a:rPr lang="en-US" altLang="zh-TW" dirty="0"/>
              <a:t>will change in warmer climates.</a:t>
            </a:r>
          </a:p>
          <a:p>
            <a:pPr algn="just"/>
            <a:r>
              <a:rPr lang="en-US" altLang="zh-TW" dirty="0"/>
              <a:t>this study investigates the precipitation efficiency in simulations of radiative-convective equilibrium with a cloud-resolving model forced by a wide range of sea surface temperatures (SSTs).</a:t>
            </a:r>
          </a:p>
          <a:p>
            <a:pPr algn="just"/>
            <a:r>
              <a:rPr lang="en-US" altLang="zh-TW" dirty="0"/>
              <a:t>The precipitation efficiency of convection generally increases with warming in the small domain simulations because of increases in the efficiency with which cloud condensate is converted into precipitation, with changes in the re-evaporation of falling precipitation playing a secondary role. </a:t>
            </a:r>
          </a:p>
          <a:p>
            <a:pPr algn="just"/>
            <a:r>
              <a:rPr lang="en-US" altLang="zh-TW" dirty="0"/>
              <a:t>This picture is complicated in the 2-D simulations by substantial changes in the degree of convective organization as the underlying SSTs are varied.</a:t>
            </a:r>
          </a:p>
          <a:p>
            <a:pPr algn="just"/>
            <a:r>
              <a:rPr lang="zh-TW" altLang="en-US" i="1" dirty="0"/>
              <a:t>𝜖 </a:t>
            </a:r>
            <a:r>
              <a:rPr lang="en-US" altLang="zh-TW" dirty="0"/>
              <a:t>is found to decrease as convection becomes more organized, because convective organization results in relatively more low clouds, which have small (≤0.1) precipitation efficiencies, and relatively less high clouds, which have larger (∼0.4) precipitation efficiencies.</a:t>
            </a:r>
            <a:endParaRPr lang="zh-TW" altLang="en-US" dirty="0"/>
          </a:p>
        </p:txBody>
      </p:sp>
    </p:spTree>
    <p:extLst>
      <p:ext uri="{BB962C8B-B14F-4D97-AF65-F5344CB8AC3E}">
        <p14:creationId xmlns:p14="http://schemas.microsoft.com/office/powerpoint/2010/main" val="160354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F3B50FD-AC23-43BD-A36E-252CAD6B0CE4}"/>
              </a:ext>
            </a:extLst>
          </p:cNvPr>
          <p:cNvSpPr>
            <a:spLocks noGrp="1"/>
          </p:cNvSpPr>
          <p:nvPr>
            <p:ph idx="1"/>
          </p:nvPr>
        </p:nvSpPr>
        <p:spPr>
          <a:xfrm>
            <a:off x="838200" y="525294"/>
            <a:ext cx="10515600" cy="5651669"/>
          </a:xfrm>
        </p:spPr>
        <p:txBody>
          <a:bodyPr>
            <a:normAutofit fontScale="92500" lnSpcReduction="10000"/>
          </a:bodyPr>
          <a:lstStyle/>
          <a:p>
            <a:pPr algn="just"/>
            <a:r>
              <a:rPr lang="en-US" altLang="zh-TW" dirty="0"/>
              <a:t>Many factors contribute to the precipitation efficiency:</a:t>
            </a:r>
          </a:p>
          <a:p>
            <a:pPr algn="just">
              <a:buFont typeface="Wingdings" panose="05000000000000000000" pitchFamily="2" charset="2"/>
              <a:buChar char="Ø"/>
            </a:pPr>
            <a:r>
              <a:rPr lang="en-US" altLang="zh-TW" dirty="0"/>
              <a:t>the various microphysical processes  </a:t>
            </a:r>
            <a:r>
              <a:rPr lang="en-US" altLang="zh-TW" dirty="0">
                <a:sym typeface="Wingdings" panose="05000000000000000000" pitchFamily="2" charset="2"/>
              </a:rPr>
              <a:t> </a:t>
            </a:r>
            <a:r>
              <a:rPr lang="en-US" altLang="zh-TW" dirty="0" err="1"/>
              <a:t>autoconversion</a:t>
            </a:r>
            <a:r>
              <a:rPr lang="en-US" altLang="zh-TW" dirty="0"/>
              <a:t> rate, the fall speeds of the hydrometeors</a:t>
            </a:r>
          </a:p>
          <a:p>
            <a:pPr algn="just">
              <a:buFont typeface="Wingdings" panose="05000000000000000000" pitchFamily="2" charset="2"/>
              <a:buChar char="Ø"/>
            </a:pPr>
            <a:r>
              <a:rPr lang="en-US" altLang="zh-TW" dirty="0"/>
              <a:t>cloud-scale dynamics </a:t>
            </a:r>
            <a:r>
              <a:rPr lang="en-US" altLang="zh-TW" dirty="0">
                <a:sym typeface="Wingdings" panose="05000000000000000000" pitchFamily="2" charset="2"/>
              </a:rPr>
              <a:t> </a:t>
            </a:r>
            <a:r>
              <a:rPr lang="en-US" altLang="zh-TW" dirty="0"/>
              <a:t>entrainment rates</a:t>
            </a:r>
          </a:p>
          <a:p>
            <a:pPr algn="just"/>
            <a:r>
              <a:rPr lang="en-US" altLang="zh-TW" dirty="0"/>
              <a:t>precipitation efficiency can be tuned quite precisely in some global climate models </a:t>
            </a:r>
            <a:r>
              <a:rPr lang="en-US" altLang="zh-TW" dirty="0">
                <a:solidFill>
                  <a:schemeClr val="bg1">
                    <a:lumMod val="50000"/>
                  </a:schemeClr>
                </a:solidFill>
              </a:rPr>
              <a:t>(GCMs; Zhao, 2014), </a:t>
            </a:r>
            <a:r>
              <a:rPr lang="en-US" altLang="zh-TW" dirty="0"/>
              <a:t>and several recent studies have found a strong relationship between climate sensitivity and </a:t>
            </a:r>
            <a:r>
              <a:rPr lang="en-US" altLang="zh-TW" dirty="0">
                <a:solidFill>
                  <a:srgbClr val="C00000"/>
                </a:solidFill>
              </a:rPr>
              <a:t>the response of </a:t>
            </a:r>
            <a:r>
              <a:rPr lang="zh-TW" altLang="en-US" i="1" dirty="0">
                <a:solidFill>
                  <a:srgbClr val="C00000"/>
                </a:solidFill>
              </a:rPr>
              <a:t>𝜖 </a:t>
            </a:r>
            <a:r>
              <a:rPr lang="en-US" altLang="zh-TW" dirty="0">
                <a:solidFill>
                  <a:srgbClr val="C00000"/>
                </a:solidFill>
              </a:rPr>
              <a:t>to warming </a:t>
            </a:r>
            <a:r>
              <a:rPr lang="en-US" altLang="zh-TW" dirty="0">
                <a:solidFill>
                  <a:schemeClr val="bg1">
                    <a:lumMod val="50000"/>
                  </a:schemeClr>
                </a:solidFill>
              </a:rPr>
              <a:t>(</a:t>
            </a:r>
            <a:r>
              <a:rPr lang="en-US" altLang="zh-TW" dirty="0" err="1">
                <a:solidFill>
                  <a:schemeClr val="bg1">
                    <a:lumMod val="50000"/>
                  </a:schemeClr>
                </a:solidFill>
              </a:rPr>
              <a:t>Mauritsen</a:t>
            </a:r>
            <a:r>
              <a:rPr lang="en-US" altLang="zh-TW" dirty="0">
                <a:solidFill>
                  <a:schemeClr val="bg1">
                    <a:lumMod val="50000"/>
                  </a:schemeClr>
                </a:solidFill>
              </a:rPr>
              <a:t> et al., 2012; Tomassini et al., 2015; Zhao, 2014; Zhao et al., 2016)</a:t>
            </a:r>
            <a:r>
              <a:rPr lang="en-US" altLang="zh-TW" dirty="0"/>
              <a:t>.</a:t>
            </a:r>
          </a:p>
          <a:p>
            <a:pPr algn="just"/>
            <a:r>
              <a:rPr lang="en-US" altLang="zh-TW" dirty="0"/>
              <a:t>the precipitation efficiency decreases in warmer conditions are able to </a:t>
            </a:r>
            <a:r>
              <a:rPr lang="en-US" altLang="zh-TW" dirty="0">
                <a:solidFill>
                  <a:srgbClr val="C00000"/>
                </a:solidFill>
              </a:rPr>
              <a:t>maintain greater amounts of cloud cover </a:t>
            </a:r>
            <a:r>
              <a:rPr lang="en-US" altLang="zh-TW" dirty="0"/>
              <a:t>and thus have a </a:t>
            </a:r>
            <a:r>
              <a:rPr lang="en-US" altLang="zh-TW" dirty="0">
                <a:solidFill>
                  <a:srgbClr val="C00000"/>
                </a:solidFill>
              </a:rPr>
              <a:t>more negative cloud feedback</a:t>
            </a:r>
            <a:r>
              <a:rPr lang="en-US" altLang="zh-TW" dirty="0"/>
              <a:t> </a:t>
            </a:r>
            <a:r>
              <a:rPr lang="en-US" altLang="zh-TW" dirty="0">
                <a:solidFill>
                  <a:schemeClr val="bg1">
                    <a:lumMod val="50000"/>
                  </a:schemeClr>
                </a:solidFill>
              </a:rPr>
              <a:t>(Sherwood et al., 2014; Zhao, 2014).</a:t>
            </a:r>
          </a:p>
          <a:p>
            <a:pPr algn="just"/>
            <a:r>
              <a:rPr lang="zh-TW" altLang="en-US" i="1" dirty="0"/>
              <a:t>𝜖 </a:t>
            </a:r>
            <a:r>
              <a:rPr lang="en-US" altLang="zh-TW" dirty="0"/>
              <a:t>is also an important factor in models’ projections of future changes in the </a:t>
            </a:r>
            <a:r>
              <a:rPr lang="en-US" altLang="zh-TW" dirty="0">
                <a:solidFill>
                  <a:srgbClr val="C00000"/>
                </a:solidFill>
              </a:rPr>
              <a:t>hydrologic cycle</a:t>
            </a:r>
            <a:r>
              <a:rPr lang="en-US" altLang="zh-TW" dirty="0"/>
              <a:t>, and influences the rate at which </a:t>
            </a:r>
            <a:r>
              <a:rPr lang="en-US" altLang="zh-TW" dirty="0">
                <a:solidFill>
                  <a:srgbClr val="C00000"/>
                </a:solidFill>
              </a:rPr>
              <a:t>aerosols</a:t>
            </a:r>
            <a:r>
              <a:rPr lang="en-US" altLang="zh-TW" dirty="0"/>
              <a:t> are removed from the atmosphere (Bailey et al., 2015).</a:t>
            </a:r>
          </a:p>
          <a:p>
            <a:endParaRPr lang="zh-TW" altLang="en-US" dirty="0"/>
          </a:p>
        </p:txBody>
      </p:sp>
    </p:spTree>
    <p:extLst>
      <p:ext uri="{BB962C8B-B14F-4D97-AF65-F5344CB8AC3E}">
        <p14:creationId xmlns:p14="http://schemas.microsoft.com/office/powerpoint/2010/main" val="556273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967377-3C3C-4AA5-B4AB-1110756D19C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08E7EA1-681E-4CA0-B686-B5544E970796}"/>
              </a:ext>
            </a:extLst>
          </p:cNvPr>
          <p:cNvSpPr>
            <a:spLocks noGrp="1"/>
          </p:cNvSpPr>
          <p:nvPr>
            <p:ph idx="1"/>
          </p:nvPr>
        </p:nvSpPr>
        <p:spPr/>
        <p:txBody>
          <a:bodyPr>
            <a:normAutofit fontScale="85000" lnSpcReduction="10000"/>
          </a:bodyPr>
          <a:lstStyle/>
          <a:p>
            <a:r>
              <a:rPr lang="en-US" altLang="zh-TW" dirty="0"/>
              <a:t>the only theoretical constraint on precipitation efficiency comes from Romps (2014), who showed that in the entraining plume model with condensation</a:t>
            </a:r>
          </a:p>
          <a:p>
            <a:endParaRPr lang="en-US" altLang="zh-TW" dirty="0"/>
          </a:p>
          <a:p>
            <a:endParaRPr lang="en-US" altLang="zh-TW" dirty="0"/>
          </a:p>
          <a:p>
            <a:endParaRPr lang="en-US" altLang="zh-TW" dirty="0"/>
          </a:p>
          <a:p>
            <a:endParaRPr lang="en-US" altLang="zh-TW" dirty="0"/>
          </a:p>
          <a:p>
            <a:endParaRPr lang="en-US" altLang="zh-TW" dirty="0"/>
          </a:p>
          <a:p>
            <a:r>
              <a:rPr lang="zh-TW" altLang="en-US" i="1" dirty="0"/>
              <a:t>𝜖 </a:t>
            </a:r>
            <a:r>
              <a:rPr lang="en-US" altLang="zh-TW" dirty="0"/>
              <a:t>should decrease as relative humidity increases, but this is not a very stringent constraint, and applies only when convection behaves as a single entraining plume.</a:t>
            </a:r>
          </a:p>
          <a:p>
            <a:r>
              <a:rPr lang="en-US" altLang="zh-TW" dirty="0"/>
              <a:t>In simulations Romps found that </a:t>
            </a:r>
            <a:r>
              <a:rPr lang="zh-TW" altLang="en-US" i="1" dirty="0"/>
              <a:t>𝜖 </a:t>
            </a:r>
            <a:r>
              <a:rPr lang="en-US" altLang="zh-TW" dirty="0"/>
              <a:t>was sometimes twice as large as the 1−</a:t>
            </a:r>
            <a:r>
              <a:rPr lang="en-US" altLang="zh-TW" i="1" dirty="0"/>
              <a:t>RH </a:t>
            </a:r>
            <a:r>
              <a:rPr lang="en-US" altLang="zh-TW" dirty="0"/>
              <a:t>lower bound.</a:t>
            </a:r>
          </a:p>
          <a:p>
            <a:endParaRPr lang="en-US" altLang="zh-TW" dirty="0"/>
          </a:p>
          <a:p>
            <a:endParaRPr lang="en-US" altLang="zh-TW" dirty="0"/>
          </a:p>
          <a:p>
            <a:endParaRPr lang="en-US" altLang="zh-TW" dirty="0"/>
          </a:p>
          <a:p>
            <a:endParaRPr lang="en-US" altLang="zh-TW" dirty="0"/>
          </a:p>
        </p:txBody>
      </p:sp>
      <p:pic>
        <p:nvPicPr>
          <p:cNvPr id="5" name="圖片 4">
            <a:extLst>
              <a:ext uri="{FF2B5EF4-FFF2-40B4-BE49-F238E27FC236}">
                <a16:creationId xmlns:a16="http://schemas.microsoft.com/office/drawing/2014/main" id="{98326870-46ED-4BD7-BD6E-78C597FC0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613" y="2530362"/>
            <a:ext cx="2450775" cy="480848"/>
          </a:xfrm>
          <a:prstGeom prst="rect">
            <a:avLst/>
          </a:prstGeom>
        </p:spPr>
      </p:pic>
      <p:sp>
        <p:nvSpPr>
          <p:cNvPr id="6" name="文字方塊 5">
            <a:extLst>
              <a:ext uri="{FF2B5EF4-FFF2-40B4-BE49-F238E27FC236}">
                <a16:creationId xmlns:a16="http://schemas.microsoft.com/office/drawing/2014/main" id="{18CE22B7-CDAF-4A35-A49D-508F5CD2635F}"/>
              </a:ext>
            </a:extLst>
          </p:cNvPr>
          <p:cNvSpPr txBox="1"/>
          <p:nvPr/>
        </p:nvSpPr>
        <p:spPr>
          <a:xfrm>
            <a:off x="2460710" y="3146147"/>
            <a:ext cx="7270580" cy="120032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zh-TW" altLang="en-US" i="1" dirty="0">
                <a:solidFill>
                  <a:schemeClr val="tx1"/>
                </a:solidFill>
              </a:rPr>
              <a:t>𝜖</a:t>
            </a:r>
            <a:r>
              <a:rPr lang="en-US" altLang="zh-TW" i="1" dirty="0">
                <a:solidFill>
                  <a:schemeClr val="tx1"/>
                </a:solidFill>
              </a:rPr>
              <a:t>e </a:t>
            </a:r>
            <a:r>
              <a:rPr lang="en-US" altLang="zh-TW" dirty="0">
                <a:solidFill>
                  <a:schemeClr val="tx1"/>
                </a:solidFill>
              </a:rPr>
              <a:t>: precipitation efficiency calculated using the precipitation flux at height </a:t>
            </a:r>
            <a:r>
              <a:rPr lang="en-US" altLang="zh-TW" i="1" dirty="0">
                <a:solidFill>
                  <a:schemeClr val="tx1"/>
                </a:solidFill>
              </a:rPr>
              <a:t>z</a:t>
            </a:r>
          </a:p>
          <a:p>
            <a:r>
              <a:rPr lang="en-US" altLang="zh-TW" i="1" dirty="0">
                <a:solidFill>
                  <a:schemeClr val="tx1"/>
                </a:solidFill>
              </a:rPr>
              <a:t>P</a:t>
            </a:r>
            <a:r>
              <a:rPr lang="en-US" altLang="zh-TW" dirty="0">
                <a:solidFill>
                  <a:schemeClr val="tx1"/>
                </a:solidFill>
              </a:rPr>
              <a:t>(</a:t>
            </a:r>
            <a:r>
              <a:rPr lang="en-US" altLang="zh-TW" i="1" dirty="0">
                <a:solidFill>
                  <a:schemeClr val="tx1"/>
                </a:solidFill>
              </a:rPr>
              <a:t>z</a:t>
            </a:r>
            <a:r>
              <a:rPr lang="en-US" altLang="zh-TW" dirty="0">
                <a:solidFill>
                  <a:schemeClr val="tx1"/>
                </a:solidFill>
              </a:rPr>
              <a:t>) : precipitation flux at height </a:t>
            </a:r>
            <a:r>
              <a:rPr lang="en-US" altLang="zh-TW" i="1" dirty="0">
                <a:solidFill>
                  <a:schemeClr val="tx1"/>
                </a:solidFill>
              </a:rPr>
              <a:t>z</a:t>
            </a:r>
          </a:p>
          <a:p>
            <a:r>
              <a:rPr lang="en-US" altLang="zh-TW" i="1" dirty="0">
                <a:solidFill>
                  <a:schemeClr val="tx1"/>
                </a:solidFill>
              </a:rPr>
              <a:t>C</a:t>
            </a:r>
            <a:r>
              <a:rPr lang="en-US" altLang="zh-TW" dirty="0">
                <a:solidFill>
                  <a:schemeClr val="tx1"/>
                </a:solidFill>
              </a:rPr>
              <a:t>(</a:t>
            </a:r>
            <a:r>
              <a:rPr lang="en-US" altLang="zh-TW" i="1" dirty="0">
                <a:solidFill>
                  <a:schemeClr val="tx1"/>
                </a:solidFill>
              </a:rPr>
              <a:t>z</a:t>
            </a:r>
            <a:r>
              <a:rPr lang="en-US" altLang="zh-TW" dirty="0">
                <a:solidFill>
                  <a:schemeClr val="tx1"/>
                </a:solidFill>
              </a:rPr>
              <a:t>): the integrated condensation above the height </a:t>
            </a:r>
            <a:r>
              <a:rPr lang="en-US" altLang="zh-TW" i="1" dirty="0">
                <a:solidFill>
                  <a:schemeClr val="tx1"/>
                </a:solidFill>
              </a:rPr>
              <a:t>z</a:t>
            </a:r>
            <a:r>
              <a:rPr lang="en-US" altLang="zh-TW" dirty="0">
                <a:solidFill>
                  <a:schemeClr val="tx1"/>
                </a:solidFill>
              </a:rPr>
              <a:t>. </a:t>
            </a:r>
          </a:p>
          <a:p>
            <a:r>
              <a:rPr lang="en-US" altLang="zh-TW" dirty="0">
                <a:solidFill>
                  <a:schemeClr val="tx1"/>
                </a:solidFill>
              </a:rPr>
              <a:t>As </a:t>
            </a:r>
            <a:r>
              <a:rPr lang="en-US" altLang="zh-TW" i="1" dirty="0">
                <a:solidFill>
                  <a:schemeClr val="tx1"/>
                </a:solidFill>
              </a:rPr>
              <a:t>z </a:t>
            </a:r>
            <a:r>
              <a:rPr lang="en-US" altLang="zh-TW" dirty="0">
                <a:solidFill>
                  <a:schemeClr val="tx1"/>
                </a:solidFill>
              </a:rPr>
              <a:t>→ 0, </a:t>
            </a:r>
            <a:r>
              <a:rPr lang="zh-TW" altLang="en-US" i="1" dirty="0">
                <a:solidFill>
                  <a:schemeClr val="tx1"/>
                </a:solidFill>
              </a:rPr>
              <a:t>𝜖</a:t>
            </a:r>
            <a:r>
              <a:rPr lang="en-US" altLang="zh-TW" i="1" dirty="0">
                <a:solidFill>
                  <a:schemeClr val="tx1"/>
                </a:solidFill>
              </a:rPr>
              <a:t>e </a:t>
            </a:r>
            <a:r>
              <a:rPr lang="en-US" altLang="zh-TW" dirty="0">
                <a:solidFill>
                  <a:schemeClr val="tx1"/>
                </a:solidFill>
              </a:rPr>
              <a:t>approaches the </a:t>
            </a:r>
            <a:r>
              <a:rPr lang="zh-TW" altLang="en-US" i="1" dirty="0">
                <a:solidFill>
                  <a:schemeClr val="tx1"/>
                </a:solidFill>
              </a:rPr>
              <a:t>𝜖 </a:t>
            </a:r>
            <a:r>
              <a:rPr lang="en-US" altLang="zh-TW" dirty="0">
                <a:solidFill>
                  <a:schemeClr val="tx1"/>
                </a:solidFill>
              </a:rPr>
              <a:t>defined in the first paragraph.</a:t>
            </a:r>
            <a:endParaRPr lang="zh-TW" altLang="en-US" dirty="0">
              <a:solidFill>
                <a:schemeClr val="tx1"/>
              </a:solidFill>
            </a:endParaRPr>
          </a:p>
        </p:txBody>
      </p:sp>
    </p:spTree>
    <p:extLst>
      <p:ext uri="{BB962C8B-B14F-4D97-AF65-F5344CB8AC3E}">
        <p14:creationId xmlns:p14="http://schemas.microsoft.com/office/powerpoint/2010/main" val="3590407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CE5BC8A-2260-4DFC-9ECA-666D524DA419}"/>
              </a:ext>
            </a:extLst>
          </p:cNvPr>
          <p:cNvSpPr>
            <a:spLocks noGrp="1"/>
          </p:cNvSpPr>
          <p:nvPr>
            <p:ph idx="1"/>
          </p:nvPr>
        </p:nvSpPr>
        <p:spPr>
          <a:xfrm>
            <a:off x="838200" y="662152"/>
            <a:ext cx="10515600" cy="5514811"/>
          </a:xfrm>
        </p:spPr>
        <p:txBody>
          <a:bodyPr>
            <a:normAutofit fontScale="92500" lnSpcReduction="20000"/>
          </a:bodyPr>
          <a:lstStyle/>
          <a:p>
            <a:r>
              <a:rPr lang="en-US" altLang="zh-TW" dirty="0"/>
              <a:t>Three sets of simulations were performed with each setup in order to test the sensitivity of </a:t>
            </a:r>
            <a:r>
              <a:rPr lang="zh-TW" altLang="en-US" i="1" dirty="0"/>
              <a:t>𝜖 </a:t>
            </a:r>
            <a:r>
              <a:rPr lang="en-US" altLang="zh-TW" dirty="0"/>
              <a:t>to the microphysical scheme.</a:t>
            </a:r>
          </a:p>
          <a:p>
            <a:r>
              <a:rPr lang="en-US" altLang="zh-TW" dirty="0"/>
              <a:t>Two sets of simulations used the single-moment microphysics scheme implemented in SAM by </a:t>
            </a:r>
            <a:r>
              <a:rPr lang="en-US" altLang="zh-TW" dirty="0" err="1"/>
              <a:t>Khairoutdinov</a:t>
            </a:r>
            <a:r>
              <a:rPr lang="en-US" altLang="zh-TW" dirty="0"/>
              <a:t> and Randall (2003), one with the original parameter settings described by </a:t>
            </a:r>
            <a:r>
              <a:rPr lang="en-US" altLang="zh-TW" dirty="0" err="1"/>
              <a:t>Khairoutdinov</a:t>
            </a:r>
            <a:r>
              <a:rPr lang="en-US" altLang="zh-TW" dirty="0"/>
              <a:t> and Randall (2003), and one with the “NOSEDAALIQ5” setup of Lopez et al. (2009). </a:t>
            </a:r>
          </a:p>
          <a:p>
            <a:r>
              <a:rPr lang="en-US" altLang="zh-TW" dirty="0"/>
              <a:t>In this configuration there is no ice sedimentation, the ice </a:t>
            </a:r>
            <a:r>
              <a:rPr lang="en-US" altLang="zh-TW" dirty="0" err="1"/>
              <a:t>autoconversion</a:t>
            </a:r>
            <a:r>
              <a:rPr lang="en-US" altLang="zh-TW" dirty="0"/>
              <a:t> threshold is lowered by a factor of 100, and the </a:t>
            </a:r>
            <a:r>
              <a:rPr lang="en-US" altLang="zh-TW" dirty="0" err="1"/>
              <a:t>autoconversion</a:t>
            </a:r>
            <a:r>
              <a:rPr lang="en-US" altLang="zh-TW" dirty="0"/>
              <a:t> and accretion rates for liquid water are increased by a factor of 5. </a:t>
            </a:r>
          </a:p>
          <a:p>
            <a:r>
              <a:rPr lang="en-US" altLang="zh-TW" dirty="0"/>
              <a:t>Harrop and Hartmann (2016) showed that this configuration produces more realistic atmospheric cloud radiative heating profiles than the original configuration of </a:t>
            </a:r>
            <a:r>
              <a:rPr lang="en-US" altLang="zh-TW" dirty="0" err="1"/>
              <a:t>Khairoutdinov</a:t>
            </a:r>
            <a:r>
              <a:rPr lang="en-US" altLang="zh-TW" dirty="0"/>
              <a:t> and Randall (2003).</a:t>
            </a:r>
          </a:p>
          <a:p>
            <a:r>
              <a:rPr lang="en-US" altLang="zh-TW" dirty="0"/>
              <a:t>We will refer to the two sets of single-moment simulations as the “K03” and “NA5” simulations, respectively. </a:t>
            </a:r>
          </a:p>
          <a:p>
            <a:r>
              <a:rPr lang="en-US" altLang="zh-TW" dirty="0"/>
              <a:t>The third set of simulations used the double-moment scheme of Morrison et al. (2005) and will be referred to as the “M05” simulations.</a:t>
            </a:r>
            <a:endParaRPr lang="zh-TW" altLang="en-US" dirty="0"/>
          </a:p>
        </p:txBody>
      </p:sp>
    </p:spTree>
    <p:extLst>
      <p:ext uri="{BB962C8B-B14F-4D97-AF65-F5344CB8AC3E}">
        <p14:creationId xmlns:p14="http://schemas.microsoft.com/office/powerpoint/2010/main" val="3343304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3D4B02F-B35B-42E4-A671-3AD332685AB5}"/>
              </a:ext>
            </a:extLst>
          </p:cNvPr>
          <p:cNvSpPr>
            <a:spLocks noGrp="1"/>
          </p:cNvSpPr>
          <p:nvPr>
            <p:ph idx="1"/>
          </p:nvPr>
        </p:nvSpPr>
        <p:spPr>
          <a:xfrm>
            <a:off x="838200" y="614855"/>
            <a:ext cx="10515600" cy="5562108"/>
          </a:xfrm>
        </p:spPr>
        <p:txBody>
          <a:bodyPr>
            <a:normAutofit fontScale="92500" lnSpcReduction="20000"/>
          </a:bodyPr>
          <a:lstStyle/>
          <a:p>
            <a:r>
              <a:rPr lang="en-US" altLang="zh-TW" dirty="0"/>
              <a:t>A variable time step is used, with maximum interval 10 s, and radiative fluxes are calculated every 40 time steps using the CAM radiation scheme. </a:t>
            </a:r>
          </a:p>
          <a:p>
            <a:r>
              <a:rPr lang="en-US" altLang="zh-TW" dirty="0"/>
              <a:t>The incoming solar radiation is fixed at 650.83 W/m2 with a zenith angle of 50.5∘ (Tompkins &amp; Craig, 1998), producing a net insolation close to the tropical-mean value, and the simulations were initialized with a small amount of white noise added to the temperature field near the surface to initiate convection.</a:t>
            </a:r>
          </a:p>
          <a:p>
            <a:r>
              <a:rPr lang="en-US" altLang="zh-TW" dirty="0"/>
              <a:t>Greenhouse gases are fixed at present day levels and the mean SST is varied in increments of 2.5 K from 290 K to 310 K in both setups. </a:t>
            </a:r>
          </a:p>
          <a:p>
            <a:r>
              <a:rPr lang="en-US" altLang="zh-TW" dirty="0"/>
              <a:t>Simulations with SSTs less than 300 K were run for 150 days, with averages taken over the last 50 days.</a:t>
            </a:r>
          </a:p>
          <a:p>
            <a:r>
              <a:rPr lang="en-US" altLang="zh-TW" dirty="0"/>
              <a:t>The simulations with higher SSTs equilibrated more quickly, and so these were run for 100 days, and averages were again taken over the last 50 days.</a:t>
            </a:r>
          </a:p>
          <a:p>
            <a:r>
              <a:rPr lang="en-US" altLang="zh-TW" dirty="0"/>
              <a:t>The SSTs in the mock-Walker simulations have a sinusoidal profile, with the difference between the warmest SSTs (plotted in the center of the domain) and the coldest SSTs kept fixed at 5 K, which creates a comparable SST gradient to the equatorial Pacific.</a:t>
            </a:r>
            <a:endParaRPr lang="zh-TW" altLang="en-US" dirty="0"/>
          </a:p>
        </p:txBody>
      </p:sp>
    </p:spTree>
    <p:extLst>
      <p:ext uri="{BB962C8B-B14F-4D97-AF65-F5344CB8AC3E}">
        <p14:creationId xmlns:p14="http://schemas.microsoft.com/office/powerpoint/2010/main" val="338216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C425855-11DF-4AAF-92A0-F5F8B19C3211}"/>
              </a:ext>
            </a:extLst>
          </p:cNvPr>
          <p:cNvSpPr>
            <a:spLocks noGrp="1"/>
          </p:cNvSpPr>
          <p:nvPr>
            <p:ph idx="1"/>
          </p:nvPr>
        </p:nvSpPr>
        <p:spPr>
          <a:xfrm>
            <a:off x="838200" y="478971"/>
            <a:ext cx="10515600" cy="6226629"/>
          </a:xfrm>
        </p:spPr>
        <p:txBody>
          <a:bodyPr>
            <a:normAutofit fontScale="55000" lnSpcReduction="20000"/>
          </a:bodyPr>
          <a:lstStyle/>
          <a:p>
            <a:r>
              <a:rPr lang="en-US" altLang="zh-TW" b="1" dirty="0"/>
              <a:t>the main differences between the two schemes are as follows:</a:t>
            </a:r>
          </a:p>
          <a:p>
            <a:pPr marL="514350" indent="-514350">
              <a:buFont typeface="+mj-lt"/>
              <a:buAutoNum type="arabicPeriod"/>
            </a:pPr>
            <a:r>
              <a:rPr lang="en-US" altLang="zh-TW" dirty="0"/>
              <a:t>single-moment scheme:</a:t>
            </a:r>
          </a:p>
          <a:p>
            <a:pPr marL="723900"/>
            <a:r>
              <a:rPr lang="en-US" altLang="zh-TW" dirty="0"/>
              <a:t>the </a:t>
            </a:r>
            <a:r>
              <a:rPr lang="en-US" altLang="zh-TW" dirty="0" err="1"/>
              <a:t>autoconversion</a:t>
            </a:r>
            <a:r>
              <a:rPr lang="en-US" altLang="zh-TW" dirty="0"/>
              <a:t> of cloud condensate : Kessler formulation</a:t>
            </a:r>
          </a:p>
          <a:p>
            <a:pPr marL="723900"/>
            <a:r>
              <a:rPr lang="en-US" altLang="zh-TW" dirty="0"/>
              <a:t>droplet collection : continuous growth equations</a:t>
            </a:r>
          </a:p>
          <a:p>
            <a:pPr marL="495300" indent="0">
              <a:buNone/>
            </a:pPr>
            <a:r>
              <a:rPr lang="en-US" altLang="zh-TW" dirty="0"/>
              <a:t>double-moment Morrison scheme :</a:t>
            </a:r>
          </a:p>
          <a:p>
            <a:pPr marL="723900"/>
            <a:r>
              <a:rPr lang="en-US" altLang="zh-TW" dirty="0"/>
              <a:t>the </a:t>
            </a:r>
            <a:r>
              <a:rPr lang="en-US" altLang="zh-TW" dirty="0" err="1"/>
              <a:t>autoconversion</a:t>
            </a:r>
            <a:r>
              <a:rPr lang="en-US" altLang="zh-TW" dirty="0"/>
              <a:t> of cloud droplets to rain : stochastic collection of </a:t>
            </a:r>
            <a:r>
              <a:rPr lang="en-US" altLang="zh-TW" dirty="0" err="1"/>
              <a:t>Beheng</a:t>
            </a:r>
            <a:r>
              <a:rPr lang="en-US" altLang="zh-TW" dirty="0"/>
              <a:t> (1994) </a:t>
            </a:r>
          </a:p>
          <a:p>
            <a:pPr marL="723900"/>
            <a:r>
              <a:rPr lang="en-US" altLang="zh-TW" dirty="0"/>
              <a:t>the </a:t>
            </a:r>
            <a:r>
              <a:rPr lang="en-US" altLang="zh-TW" dirty="0" err="1"/>
              <a:t>autoconversion</a:t>
            </a:r>
            <a:r>
              <a:rPr lang="en-US" altLang="zh-TW" dirty="0"/>
              <a:t> of cloud ice to snow : a vapor diffusion growth rate</a:t>
            </a:r>
          </a:p>
          <a:p>
            <a:pPr marL="723900"/>
            <a:r>
              <a:rPr lang="en-US" altLang="zh-TW" dirty="0"/>
              <a:t>the collection of droplets by falling hydrometeors : a gravitational collection kernel</a:t>
            </a:r>
          </a:p>
          <a:p>
            <a:pPr marL="514350" indent="-514350">
              <a:buFont typeface="+mj-lt"/>
              <a:buAutoNum type="arabicPeriod" startAt="2"/>
            </a:pPr>
            <a:endParaRPr lang="en-US" altLang="zh-TW" dirty="0"/>
          </a:p>
          <a:p>
            <a:pPr marL="514350" indent="-514350">
              <a:buFont typeface="+mj-lt"/>
              <a:buAutoNum type="arabicPeriod" startAt="2"/>
            </a:pPr>
            <a:r>
              <a:rPr lang="en-US" altLang="zh-TW" dirty="0"/>
              <a:t>the phase of nonprecipitating and precipitating condensates:</a:t>
            </a:r>
          </a:p>
          <a:p>
            <a:pPr marL="723900"/>
            <a:r>
              <a:rPr lang="en-US" altLang="zh-TW" dirty="0"/>
              <a:t>single-moment scheme : diagnosed from the temperature</a:t>
            </a:r>
          </a:p>
          <a:p>
            <a:pPr marL="723900"/>
            <a:r>
              <a:rPr lang="en-US" altLang="zh-TW" dirty="0"/>
              <a:t>Morrison scheme : cloud ice is assumed to melt at 273.15 K,</a:t>
            </a:r>
          </a:p>
          <a:p>
            <a:pPr marL="495300" indent="0">
              <a:buNone/>
            </a:pPr>
            <a:r>
              <a:rPr lang="en-US" altLang="zh-TW" dirty="0"/>
              <a:t>                              homogeneous freezing of cloud liquid water and rain occurs for temperatures below 233.15 K,</a:t>
            </a:r>
          </a:p>
          <a:p>
            <a:pPr marL="0" indent="0">
              <a:buNone/>
            </a:pPr>
            <a:r>
              <a:rPr lang="en-US" altLang="zh-TW" dirty="0"/>
              <a:t>                                       the phase of condensates between these temperatures is simulated prognostically by the model.</a:t>
            </a:r>
          </a:p>
          <a:p>
            <a:pPr marL="514350" indent="-514350">
              <a:buFont typeface="+mj-lt"/>
              <a:buAutoNum type="arabicPeriod" startAt="3"/>
            </a:pPr>
            <a:r>
              <a:rPr lang="en-US" altLang="zh-TW" dirty="0"/>
              <a:t>the size distributions of precipitating hydrometeors :</a:t>
            </a:r>
          </a:p>
          <a:p>
            <a:pPr marL="711200"/>
            <a:r>
              <a:rPr lang="en-US" altLang="zh-TW" dirty="0"/>
              <a:t>the single-moment scheme: Marshall and Palmer (1948) distributions</a:t>
            </a:r>
          </a:p>
          <a:p>
            <a:pPr marL="711200"/>
            <a:r>
              <a:rPr lang="en-US" altLang="zh-TW" dirty="0"/>
              <a:t>Morrison scheme : gamma distributions</a:t>
            </a:r>
          </a:p>
          <a:p>
            <a:pPr marL="514350" indent="-514350">
              <a:buFont typeface="+mj-lt"/>
              <a:buAutoNum type="arabicPeriod" startAt="4"/>
            </a:pPr>
            <a:r>
              <a:rPr lang="en-US" altLang="zh-TW" dirty="0"/>
              <a:t>The two schemes have slightly different formulations of the terminal fall velocities of both rain and snow, as well as of the sedimentation rate of cloud ice.</a:t>
            </a:r>
          </a:p>
          <a:p>
            <a:pPr marL="514350" indent="-514350">
              <a:buFont typeface="+mj-lt"/>
              <a:buAutoNum type="arabicPeriod" startAt="4"/>
            </a:pPr>
            <a:r>
              <a:rPr lang="en-US" altLang="zh-TW" dirty="0"/>
              <a:t>In both schemes, the evaporation of rain and the sublimation of snow are modelled by vapor diffusion, but the formulations are different.</a:t>
            </a:r>
            <a:endParaRPr lang="zh-TW" altLang="en-US" dirty="0"/>
          </a:p>
        </p:txBody>
      </p:sp>
    </p:spTree>
    <p:extLst>
      <p:ext uri="{BB962C8B-B14F-4D97-AF65-F5344CB8AC3E}">
        <p14:creationId xmlns:p14="http://schemas.microsoft.com/office/powerpoint/2010/main" val="182681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42194A-4D82-4913-86E0-0E729B2820A7}"/>
              </a:ext>
            </a:extLst>
          </p:cNvPr>
          <p:cNvSpPr>
            <a:spLocks noGrp="1"/>
          </p:cNvSpPr>
          <p:nvPr>
            <p:ph type="title"/>
          </p:nvPr>
        </p:nvSpPr>
        <p:spPr>
          <a:xfrm>
            <a:off x="838200" y="20715"/>
            <a:ext cx="10515600" cy="1325563"/>
          </a:xfrm>
        </p:spPr>
        <p:txBody>
          <a:bodyPr>
            <a:normAutofit/>
          </a:bodyPr>
          <a:lstStyle/>
          <a:p>
            <a:r>
              <a:rPr lang="en-US" altLang="zh-TW" sz="2800" b="1" dirty="0"/>
              <a:t>Model and Experiments</a:t>
            </a:r>
            <a:endParaRPr lang="zh-TW" altLang="en-US" sz="2800" dirty="0"/>
          </a:p>
        </p:txBody>
      </p:sp>
      <p:sp>
        <p:nvSpPr>
          <p:cNvPr id="3" name="內容版面配置區 2">
            <a:extLst>
              <a:ext uri="{FF2B5EF4-FFF2-40B4-BE49-F238E27FC236}">
                <a16:creationId xmlns:a16="http://schemas.microsoft.com/office/drawing/2014/main" id="{96CD4F26-A055-4C98-B352-42C48F5425F8}"/>
              </a:ext>
            </a:extLst>
          </p:cNvPr>
          <p:cNvSpPr>
            <a:spLocks noGrp="1"/>
          </p:cNvSpPr>
          <p:nvPr>
            <p:ph idx="1"/>
          </p:nvPr>
        </p:nvSpPr>
        <p:spPr>
          <a:xfrm>
            <a:off x="838200" y="1050658"/>
            <a:ext cx="10515600" cy="4486275"/>
          </a:xfrm>
        </p:spPr>
        <p:txBody>
          <a:bodyPr/>
          <a:lstStyle/>
          <a:p>
            <a:r>
              <a:rPr lang="en-US" altLang="zh-TW" sz="2000" dirty="0"/>
              <a:t>Model: System for Atmospheric Modeling  version 6.10.8 (SAM; </a:t>
            </a:r>
            <a:r>
              <a:rPr lang="en-US" altLang="zh-TW" sz="2000" dirty="0" err="1"/>
              <a:t>Khairoutdinov</a:t>
            </a:r>
            <a:r>
              <a:rPr lang="en-US" altLang="zh-TW" sz="2000" dirty="0"/>
              <a:t> &amp; Randall, 2003).</a:t>
            </a:r>
          </a:p>
          <a:p>
            <a:r>
              <a:rPr lang="en-US" altLang="zh-TW" sz="2000" dirty="0"/>
              <a:t>Gravity waves are damped at the top of the domain</a:t>
            </a:r>
          </a:p>
          <a:p>
            <a:r>
              <a:rPr lang="en-US" altLang="zh-TW" sz="2000" dirty="0" err="1"/>
              <a:t>subgrid</a:t>
            </a:r>
            <a:r>
              <a:rPr lang="en-US" altLang="zh-TW" sz="2000" dirty="0"/>
              <a:t>-scale fluxes are parameterized using </a:t>
            </a:r>
            <a:r>
              <a:rPr lang="en-US" altLang="zh-TW" sz="2000" dirty="0" err="1"/>
              <a:t>Smagorinsky’s</a:t>
            </a:r>
            <a:r>
              <a:rPr lang="en-US" altLang="zh-TW" sz="2000" dirty="0"/>
              <a:t> eddy diffusivity model.</a:t>
            </a:r>
          </a:p>
          <a:p>
            <a:r>
              <a:rPr lang="en-US" altLang="zh-TW" sz="2000" dirty="0"/>
              <a:t>A small amount of white noise added to the temperature field near the surface to initiate convection.</a:t>
            </a:r>
            <a:endParaRPr lang="zh-TW" altLang="en-US" sz="2000" dirty="0"/>
          </a:p>
          <a:p>
            <a:endParaRPr lang="en-US" altLang="zh-TW" sz="2000" dirty="0"/>
          </a:p>
          <a:p>
            <a:endParaRPr lang="zh-TW" altLang="en-US" dirty="0"/>
          </a:p>
        </p:txBody>
      </p:sp>
      <p:grpSp>
        <p:nvGrpSpPr>
          <p:cNvPr id="17" name="群組 16">
            <a:extLst>
              <a:ext uri="{FF2B5EF4-FFF2-40B4-BE49-F238E27FC236}">
                <a16:creationId xmlns:a16="http://schemas.microsoft.com/office/drawing/2014/main" id="{73E69511-F90A-4614-9F08-C7C31573749A}"/>
              </a:ext>
            </a:extLst>
          </p:cNvPr>
          <p:cNvGrpSpPr/>
          <p:nvPr/>
        </p:nvGrpSpPr>
        <p:grpSpPr>
          <a:xfrm>
            <a:off x="1263554" y="3202278"/>
            <a:ext cx="3529163" cy="3536701"/>
            <a:chOff x="1031386" y="2849180"/>
            <a:chExt cx="3941477" cy="3949896"/>
          </a:xfrm>
        </p:grpSpPr>
        <p:sp>
          <p:nvSpPr>
            <p:cNvPr id="4" name="矩形 3">
              <a:extLst>
                <a:ext uri="{FF2B5EF4-FFF2-40B4-BE49-F238E27FC236}">
                  <a16:creationId xmlns:a16="http://schemas.microsoft.com/office/drawing/2014/main" id="{D6B1154C-2EB0-4CB7-9566-924A2B01AEB2}"/>
                </a:ext>
              </a:extLst>
            </p:cNvPr>
            <p:cNvSpPr/>
            <p:nvPr/>
          </p:nvSpPr>
          <p:spPr>
            <a:xfrm>
              <a:off x="1529255" y="3253390"/>
              <a:ext cx="3058510" cy="305851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E55E1ABC-4F5B-42AD-88F1-CABD9B3EA4BC}"/>
                </a:ext>
              </a:extLst>
            </p:cNvPr>
            <p:cNvSpPr txBox="1"/>
            <p:nvPr/>
          </p:nvSpPr>
          <p:spPr>
            <a:xfrm rot="16200000">
              <a:off x="659136" y="4496007"/>
              <a:ext cx="1113831" cy="369332"/>
            </a:xfrm>
            <a:prstGeom prst="rect">
              <a:avLst/>
            </a:prstGeom>
            <a:noFill/>
          </p:spPr>
          <p:txBody>
            <a:bodyPr wrap="none" rtlCol="0">
              <a:spAutoFit/>
            </a:bodyPr>
            <a:lstStyle/>
            <a:p>
              <a:r>
                <a:rPr lang="en-US" altLang="zh-TW" dirty="0"/>
                <a:t>Y =96 km</a:t>
              </a:r>
              <a:endParaRPr lang="zh-TW" altLang="en-US" dirty="0"/>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A6FD6044-AA7A-4997-B90A-030C63A42B7C}"/>
                    </a:ext>
                  </a:extLst>
                </p:cNvPr>
                <p:cNvSpPr txBox="1"/>
                <p:nvPr/>
              </p:nvSpPr>
              <p:spPr>
                <a:xfrm>
                  <a:off x="1764098" y="6386595"/>
                  <a:ext cx="2588821" cy="412481"/>
                </a:xfrm>
                <a:prstGeom prst="rect">
                  <a:avLst/>
                </a:prstGeom>
                <a:noFill/>
              </p:spPr>
              <p:txBody>
                <a:bodyPr wrap="none" rtlCol="0">
                  <a:spAutoFit/>
                </a:bodyPr>
                <a:lstStyle/>
                <a:p>
                  <a:r>
                    <a:rPr lang="en-US" altLang="zh-TW" dirty="0"/>
                    <a:t>X = 96 km,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𝑥</m:t>
                      </m:r>
                      <m:r>
                        <a:rPr lang="en-US" altLang="zh-TW" b="0" i="1" smtClean="0">
                          <a:latin typeface="Cambria Math" panose="02040503050406030204" pitchFamily="18" charset="0"/>
                          <a:ea typeface="Cambria Math" panose="02040503050406030204" pitchFamily="18" charset="0"/>
                        </a:rPr>
                        <m:t>=1</m:t>
                      </m:r>
                      <m:r>
                        <a:rPr lang="en-US" altLang="zh-TW" b="0" i="1" smtClean="0">
                          <a:latin typeface="Cambria Math" panose="02040503050406030204" pitchFamily="18" charset="0"/>
                          <a:ea typeface="Cambria Math" panose="02040503050406030204" pitchFamily="18" charset="0"/>
                        </a:rPr>
                        <m:t>𝑘𝑚</m:t>
                      </m:r>
                    </m:oMath>
                  </a14:m>
                  <a:endParaRPr lang="zh-TW" altLang="en-US" dirty="0"/>
                </a:p>
              </p:txBody>
            </p:sp>
          </mc:Choice>
          <mc:Fallback xmlns="">
            <p:sp>
              <p:nvSpPr>
                <p:cNvPr id="6" name="文字方塊 5">
                  <a:extLst>
                    <a:ext uri="{FF2B5EF4-FFF2-40B4-BE49-F238E27FC236}">
                      <a16:creationId xmlns:a16="http://schemas.microsoft.com/office/drawing/2014/main" id="{A6FD6044-AA7A-4997-B90A-030C63A42B7C}"/>
                    </a:ext>
                  </a:extLst>
                </p:cNvPr>
                <p:cNvSpPr txBox="1">
                  <a:spLocks noRot="1" noChangeAspect="1" noMove="1" noResize="1" noEditPoints="1" noAdjustHandles="1" noChangeArrowheads="1" noChangeShapeType="1" noTextEdit="1"/>
                </p:cNvSpPr>
                <p:nvPr/>
              </p:nvSpPr>
              <p:spPr>
                <a:xfrm>
                  <a:off x="1764098" y="6386595"/>
                  <a:ext cx="2588821" cy="412481"/>
                </a:xfrm>
                <a:prstGeom prst="rect">
                  <a:avLst/>
                </a:prstGeom>
                <a:blipFill>
                  <a:blip r:embed="rId3"/>
                  <a:stretch>
                    <a:fillRect l="-2368" t="-10000" b="-26667"/>
                  </a:stretch>
                </a:blipFill>
              </p:spPr>
              <p:txBody>
                <a:bodyPr/>
                <a:lstStyle/>
                <a:p>
                  <a:r>
                    <a:rPr lang="zh-TW" altLang="en-US">
                      <a:noFill/>
                    </a:rPr>
                    <a:t> </a:t>
                  </a:r>
                </a:p>
              </p:txBody>
            </p:sp>
          </mc:Fallback>
        </mc:AlternateContent>
        <p:sp>
          <p:nvSpPr>
            <p:cNvPr id="13" name="矩形 12">
              <a:extLst>
                <a:ext uri="{FF2B5EF4-FFF2-40B4-BE49-F238E27FC236}">
                  <a16:creationId xmlns:a16="http://schemas.microsoft.com/office/drawing/2014/main" id="{6698509B-7BCA-4AF6-8B3D-74B431634035}"/>
                </a:ext>
              </a:extLst>
            </p:cNvPr>
            <p:cNvSpPr/>
            <p:nvPr/>
          </p:nvSpPr>
          <p:spPr>
            <a:xfrm>
              <a:off x="2515380" y="4475116"/>
              <a:ext cx="1086259" cy="369332"/>
            </a:xfrm>
            <a:prstGeom prst="rect">
              <a:avLst/>
            </a:prstGeom>
          </p:spPr>
          <p:txBody>
            <a:bodyPr wrap="none">
              <a:spAutoFit/>
            </a:bodyPr>
            <a:lstStyle/>
            <a:p>
              <a:r>
                <a:rPr lang="en-US" altLang="zh-TW" dirty="0">
                  <a:latin typeface="MyriadPro-Regular"/>
                </a:rPr>
                <a:t>fixed SSTs</a:t>
              </a:r>
              <a:endParaRPr lang="zh-TW" altLang="en-US" dirty="0"/>
            </a:p>
          </p:txBody>
        </p:sp>
        <p:sp>
          <p:nvSpPr>
            <p:cNvPr id="14" name="矩形 13">
              <a:extLst>
                <a:ext uri="{FF2B5EF4-FFF2-40B4-BE49-F238E27FC236}">
                  <a16:creationId xmlns:a16="http://schemas.microsoft.com/office/drawing/2014/main" id="{5A417638-A160-4690-87A8-87424C4E9FA8}"/>
                </a:ext>
              </a:extLst>
            </p:cNvPr>
            <p:cNvSpPr/>
            <p:nvPr/>
          </p:nvSpPr>
          <p:spPr>
            <a:xfrm>
              <a:off x="2230324" y="2849180"/>
              <a:ext cx="1704313" cy="369332"/>
            </a:xfrm>
            <a:prstGeom prst="rect">
              <a:avLst/>
            </a:prstGeom>
          </p:spPr>
          <p:txBody>
            <a:bodyPr wrap="none">
              <a:spAutoFit/>
            </a:bodyPr>
            <a:lstStyle/>
            <a:p>
              <a:r>
                <a:rPr lang="en-US" altLang="zh-TW" dirty="0"/>
                <a:t>Periodic domain</a:t>
              </a:r>
              <a:endParaRPr lang="zh-TW" altLang="en-US" dirty="0"/>
            </a:p>
          </p:txBody>
        </p:sp>
        <p:sp>
          <p:nvSpPr>
            <p:cNvPr id="15" name="矩形 14">
              <a:extLst>
                <a:ext uri="{FF2B5EF4-FFF2-40B4-BE49-F238E27FC236}">
                  <a16:creationId xmlns:a16="http://schemas.microsoft.com/office/drawing/2014/main" id="{A10FEBB2-5548-4A81-ADE6-BC35E7267620}"/>
                </a:ext>
              </a:extLst>
            </p:cNvPr>
            <p:cNvSpPr/>
            <p:nvPr/>
          </p:nvSpPr>
          <p:spPr>
            <a:xfrm rot="16200000">
              <a:off x="3934341" y="4496008"/>
              <a:ext cx="1707712" cy="369332"/>
            </a:xfrm>
            <a:prstGeom prst="rect">
              <a:avLst/>
            </a:prstGeom>
          </p:spPr>
          <p:txBody>
            <a:bodyPr wrap="none">
              <a:spAutoFit/>
            </a:bodyPr>
            <a:lstStyle/>
            <a:p>
              <a:r>
                <a:rPr lang="en-US" altLang="zh-TW" dirty="0">
                  <a:latin typeface="MyriadPro-Regular"/>
                </a:rPr>
                <a:t>Periodic domain</a:t>
              </a:r>
              <a:endParaRPr lang="zh-TW" altLang="en-US" dirty="0"/>
            </a:p>
          </p:txBody>
        </p:sp>
      </p:grpSp>
      <p:sp>
        <p:nvSpPr>
          <p:cNvPr id="16" name="矩形 15">
            <a:extLst>
              <a:ext uri="{FF2B5EF4-FFF2-40B4-BE49-F238E27FC236}">
                <a16:creationId xmlns:a16="http://schemas.microsoft.com/office/drawing/2014/main" id="{1CB4F510-4257-4387-A6CA-D6C87A7861F9}"/>
              </a:ext>
            </a:extLst>
          </p:cNvPr>
          <p:cNvSpPr/>
          <p:nvPr/>
        </p:nvSpPr>
        <p:spPr>
          <a:xfrm>
            <a:off x="1769407" y="2832439"/>
            <a:ext cx="2857962" cy="369332"/>
          </a:xfrm>
          <a:prstGeom prst="rect">
            <a:avLst/>
          </a:prstGeom>
        </p:spPr>
        <p:txBody>
          <a:bodyPr wrap="none">
            <a:spAutoFit/>
          </a:bodyPr>
          <a:lstStyle/>
          <a:p>
            <a:r>
              <a:rPr lang="en-US" altLang="zh-TW" dirty="0">
                <a:latin typeface="MyriadPro-Regular"/>
              </a:rPr>
              <a:t>1. small domain simulation:</a:t>
            </a:r>
            <a:endParaRPr lang="zh-TW" altLang="en-US" dirty="0"/>
          </a:p>
        </p:txBody>
      </p:sp>
      <p:sp>
        <p:nvSpPr>
          <p:cNvPr id="18" name="矩形 17">
            <a:extLst>
              <a:ext uri="{FF2B5EF4-FFF2-40B4-BE49-F238E27FC236}">
                <a16:creationId xmlns:a16="http://schemas.microsoft.com/office/drawing/2014/main" id="{04F010C0-FB5A-4656-8F09-A44261F41613}"/>
              </a:ext>
            </a:extLst>
          </p:cNvPr>
          <p:cNvSpPr/>
          <p:nvPr/>
        </p:nvSpPr>
        <p:spPr>
          <a:xfrm>
            <a:off x="7101811" y="2874227"/>
            <a:ext cx="2857129" cy="369332"/>
          </a:xfrm>
          <a:prstGeom prst="rect">
            <a:avLst/>
          </a:prstGeom>
        </p:spPr>
        <p:txBody>
          <a:bodyPr wrap="none">
            <a:spAutoFit/>
          </a:bodyPr>
          <a:lstStyle/>
          <a:p>
            <a:r>
              <a:rPr lang="en-US" altLang="zh-TW" dirty="0">
                <a:latin typeface="MyriadPro-Regular"/>
              </a:rPr>
              <a:t>2. </a:t>
            </a:r>
            <a:r>
              <a:rPr lang="en-US" altLang="zh-TW" dirty="0"/>
              <a:t>mock-Walker </a:t>
            </a:r>
            <a:r>
              <a:rPr lang="en-US" altLang="zh-TW" dirty="0">
                <a:latin typeface="MyriadPro-Regular"/>
              </a:rPr>
              <a:t>simulation:</a:t>
            </a:r>
            <a:endParaRPr lang="zh-TW" altLang="en-US" dirty="0"/>
          </a:p>
        </p:txBody>
      </p:sp>
      <p:sp>
        <p:nvSpPr>
          <p:cNvPr id="19" name="矩形 18">
            <a:extLst>
              <a:ext uri="{FF2B5EF4-FFF2-40B4-BE49-F238E27FC236}">
                <a16:creationId xmlns:a16="http://schemas.microsoft.com/office/drawing/2014/main" id="{412AAEAC-8E8E-4227-8B4A-12145C6A5D2F}"/>
              </a:ext>
            </a:extLst>
          </p:cNvPr>
          <p:cNvSpPr/>
          <p:nvPr/>
        </p:nvSpPr>
        <p:spPr>
          <a:xfrm>
            <a:off x="6252259" y="3883826"/>
            <a:ext cx="4556234" cy="2099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156D9316-41CD-4396-9C24-E0CA423D2E5E}"/>
                  </a:ext>
                </a:extLst>
              </p:cNvPr>
              <p:cNvSpPr txBox="1"/>
              <p:nvPr/>
            </p:nvSpPr>
            <p:spPr>
              <a:xfrm>
                <a:off x="6481557" y="6100660"/>
                <a:ext cx="4585247" cy="369332"/>
              </a:xfrm>
              <a:prstGeom prst="rect">
                <a:avLst/>
              </a:prstGeom>
              <a:noFill/>
            </p:spPr>
            <p:txBody>
              <a:bodyPr wrap="square" rtlCol="0">
                <a:spAutoFit/>
              </a:bodyPr>
              <a:lstStyle/>
              <a:p>
                <a:r>
                  <a:rPr lang="en-US" altLang="zh-TW" dirty="0"/>
                  <a:t>X = 24,576 km, </a:t>
                </a:r>
                <a14:m>
                  <m:oMath xmlns:m="http://schemas.openxmlformats.org/officeDocument/2006/math">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𝑥</m:t>
                    </m:r>
                    <m:r>
                      <a:rPr lang="en-US" altLang="zh-TW" i="1">
                        <a:latin typeface="Cambria Math" panose="02040503050406030204" pitchFamily="18" charset="0"/>
                        <a:ea typeface="Cambria Math" panose="02040503050406030204" pitchFamily="18" charset="0"/>
                      </a:rPr>
                      <m:t>=3 </m:t>
                    </m:r>
                    <m:r>
                      <a:rPr lang="en-US" altLang="zh-TW" i="1">
                        <a:latin typeface="Cambria Math" panose="02040503050406030204" pitchFamily="18" charset="0"/>
                        <a:ea typeface="Cambria Math" panose="02040503050406030204" pitchFamily="18" charset="0"/>
                      </a:rPr>
                      <m:t>𝑘𝑚</m:t>
                    </m:r>
                  </m:oMath>
                </a14:m>
                <a:r>
                  <a:rPr lang="en-US" altLang="zh-TW" dirty="0"/>
                  <a:t> (</a:t>
                </a:r>
                <a:r>
                  <a:rPr lang="en-US" altLang="zh-TW" dirty="0">
                    <a:latin typeface="MyriadPro-Regular"/>
                  </a:rPr>
                  <a:t>Periodic domain</a:t>
                </a:r>
                <a:r>
                  <a:rPr lang="en-US" altLang="zh-TW" dirty="0"/>
                  <a:t>)</a:t>
                </a:r>
                <a:endParaRPr lang="zh-TW" altLang="en-US" dirty="0"/>
              </a:p>
            </p:txBody>
          </p:sp>
        </mc:Choice>
        <mc:Fallback xmlns="">
          <p:sp>
            <p:nvSpPr>
              <p:cNvPr id="20" name="文字方塊 19">
                <a:extLst>
                  <a:ext uri="{FF2B5EF4-FFF2-40B4-BE49-F238E27FC236}">
                    <a16:creationId xmlns:a16="http://schemas.microsoft.com/office/drawing/2014/main" id="{156D9316-41CD-4396-9C24-E0CA423D2E5E}"/>
                  </a:ext>
                </a:extLst>
              </p:cNvPr>
              <p:cNvSpPr txBox="1">
                <a:spLocks noRot="1" noChangeAspect="1" noMove="1" noResize="1" noEditPoints="1" noAdjustHandles="1" noChangeArrowheads="1" noChangeShapeType="1" noTextEdit="1"/>
              </p:cNvSpPr>
              <p:nvPr/>
            </p:nvSpPr>
            <p:spPr>
              <a:xfrm>
                <a:off x="6481557" y="6100660"/>
                <a:ext cx="4585247" cy="369332"/>
              </a:xfrm>
              <a:prstGeom prst="rect">
                <a:avLst/>
              </a:prstGeom>
              <a:blipFill>
                <a:blip r:embed="rId4"/>
                <a:stretch>
                  <a:fillRect l="-1064" t="-11667" b="-26667"/>
                </a:stretch>
              </a:blipFill>
            </p:spPr>
            <p:txBody>
              <a:bodyPr/>
              <a:lstStyle/>
              <a:p>
                <a:r>
                  <a:rPr lang="zh-TW" altLang="en-US">
                    <a:noFill/>
                  </a:rPr>
                  <a:t> </a:t>
                </a:r>
              </a:p>
            </p:txBody>
          </p:sp>
        </mc:Fallback>
      </mc:AlternateContent>
      <p:sp>
        <p:nvSpPr>
          <p:cNvPr id="21" name="文字方塊 20">
            <a:extLst>
              <a:ext uri="{FF2B5EF4-FFF2-40B4-BE49-F238E27FC236}">
                <a16:creationId xmlns:a16="http://schemas.microsoft.com/office/drawing/2014/main" id="{1333494A-C5CF-43DE-B6D4-4E2334722B7F}"/>
              </a:ext>
            </a:extLst>
          </p:cNvPr>
          <p:cNvSpPr txBox="1"/>
          <p:nvPr/>
        </p:nvSpPr>
        <p:spPr>
          <a:xfrm rot="16200000">
            <a:off x="4537692" y="4722762"/>
            <a:ext cx="2829621" cy="369332"/>
          </a:xfrm>
          <a:prstGeom prst="rect">
            <a:avLst/>
          </a:prstGeom>
          <a:noFill/>
        </p:spPr>
        <p:txBody>
          <a:bodyPr wrap="none" rtlCol="0">
            <a:spAutoFit/>
          </a:bodyPr>
          <a:lstStyle/>
          <a:p>
            <a:r>
              <a:rPr lang="en-US" altLang="zh-TW" dirty="0"/>
              <a:t>Z = 64 levels (50 m </a:t>
            </a:r>
            <a:r>
              <a:rPr lang="en-US" altLang="zh-TW" dirty="0">
                <a:sym typeface="Wingdings" panose="05000000000000000000" pitchFamily="2" charset="2"/>
              </a:rPr>
              <a:t>1 km</a:t>
            </a:r>
            <a:r>
              <a:rPr lang="en-US" altLang="zh-TW" dirty="0"/>
              <a:t>)</a:t>
            </a:r>
            <a:endParaRPr lang="zh-TW" altLang="en-US" dirty="0"/>
          </a:p>
        </p:txBody>
      </p:sp>
      <p:sp>
        <p:nvSpPr>
          <p:cNvPr id="8" name="文字方塊 7">
            <a:extLst>
              <a:ext uri="{FF2B5EF4-FFF2-40B4-BE49-F238E27FC236}">
                <a16:creationId xmlns:a16="http://schemas.microsoft.com/office/drawing/2014/main" id="{3B043DE5-ADC2-4DCE-B5CB-A828671B3EED}"/>
              </a:ext>
            </a:extLst>
          </p:cNvPr>
          <p:cNvSpPr txBox="1"/>
          <p:nvPr/>
        </p:nvSpPr>
        <p:spPr>
          <a:xfrm>
            <a:off x="7452427" y="4619491"/>
            <a:ext cx="2245166" cy="369332"/>
          </a:xfrm>
          <a:prstGeom prst="rect">
            <a:avLst/>
          </a:prstGeom>
          <a:noFill/>
        </p:spPr>
        <p:txBody>
          <a:bodyPr wrap="none" rtlCol="0">
            <a:spAutoFit/>
          </a:bodyPr>
          <a:lstStyle/>
          <a:p>
            <a:r>
              <a:rPr lang="en-US" altLang="zh-TW" dirty="0"/>
              <a:t>sinusoidal SST profile</a:t>
            </a:r>
            <a:endParaRPr lang="zh-TW" altLang="en-US" dirty="0"/>
          </a:p>
        </p:txBody>
      </p:sp>
      <p:sp>
        <p:nvSpPr>
          <p:cNvPr id="24" name="手繪多邊形: 圖案 23">
            <a:extLst>
              <a:ext uri="{FF2B5EF4-FFF2-40B4-BE49-F238E27FC236}">
                <a16:creationId xmlns:a16="http://schemas.microsoft.com/office/drawing/2014/main" id="{18DEBEC7-3F96-4736-86A2-459E850CF1A9}"/>
              </a:ext>
            </a:extLst>
          </p:cNvPr>
          <p:cNvSpPr/>
          <p:nvPr/>
        </p:nvSpPr>
        <p:spPr>
          <a:xfrm>
            <a:off x="6245157" y="5214006"/>
            <a:ext cx="4572000" cy="797688"/>
          </a:xfrm>
          <a:custGeom>
            <a:avLst/>
            <a:gdLst>
              <a:gd name="connsiteX0" fmla="*/ 0 w 4572000"/>
              <a:gd name="connsiteY0" fmla="*/ 797688 h 797688"/>
              <a:gd name="connsiteX1" fmla="*/ 2217907 w 4572000"/>
              <a:gd name="connsiteY1" fmla="*/ 20 h 797688"/>
              <a:gd name="connsiteX2" fmla="*/ 4572000 w 4572000"/>
              <a:gd name="connsiteY2" fmla="*/ 778232 h 797688"/>
            </a:gdLst>
            <a:ahLst/>
            <a:cxnLst>
              <a:cxn ang="0">
                <a:pos x="connsiteX0" y="connsiteY0"/>
              </a:cxn>
              <a:cxn ang="0">
                <a:pos x="connsiteX1" y="connsiteY1"/>
              </a:cxn>
              <a:cxn ang="0">
                <a:pos x="connsiteX2" y="connsiteY2"/>
              </a:cxn>
            </a:cxnLst>
            <a:rect l="l" t="t" r="r" b="b"/>
            <a:pathLst>
              <a:path w="4572000" h="797688">
                <a:moveTo>
                  <a:pt x="0" y="797688"/>
                </a:moveTo>
                <a:cubicBezTo>
                  <a:pt x="727953" y="400475"/>
                  <a:pt x="1455907" y="3263"/>
                  <a:pt x="2217907" y="20"/>
                </a:cubicBezTo>
                <a:cubicBezTo>
                  <a:pt x="2979907" y="-3223"/>
                  <a:pt x="3775953" y="387504"/>
                  <a:pt x="4572000" y="7782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a:extLst>
              <a:ext uri="{FF2B5EF4-FFF2-40B4-BE49-F238E27FC236}">
                <a16:creationId xmlns:a16="http://schemas.microsoft.com/office/drawing/2014/main" id="{F515279D-F88F-4B5C-B68D-2130FF822508}"/>
              </a:ext>
            </a:extLst>
          </p:cNvPr>
          <p:cNvCxnSpPr>
            <a:cxnSpLocks/>
          </p:cNvCxnSpPr>
          <p:nvPr/>
        </p:nvCxnSpPr>
        <p:spPr>
          <a:xfrm>
            <a:off x="8618704" y="5214026"/>
            <a:ext cx="2890736" cy="1941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id="{F26A93A0-304A-4247-84B1-BF4CAE850F2B}"/>
              </a:ext>
            </a:extLst>
          </p:cNvPr>
          <p:cNvCxnSpPr>
            <a:cxnSpLocks/>
          </p:cNvCxnSpPr>
          <p:nvPr/>
        </p:nvCxnSpPr>
        <p:spPr>
          <a:xfrm>
            <a:off x="8693086" y="5973435"/>
            <a:ext cx="2890736" cy="1941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672C0693-6032-4091-B3B2-DB8A3242A17E}"/>
                  </a:ext>
                </a:extLst>
              </p:cNvPr>
              <p:cNvSpPr txBox="1"/>
              <p:nvPr/>
            </p:nvSpPr>
            <p:spPr>
              <a:xfrm>
                <a:off x="11004817" y="5448275"/>
                <a:ext cx="5395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5</m:t>
                      </m:r>
                      <m:r>
                        <a:rPr lang="en-US" altLang="zh-TW" b="0" i="1" smtClean="0">
                          <a:latin typeface="Cambria Math" panose="02040503050406030204" pitchFamily="18" charset="0"/>
                        </a:rPr>
                        <m:t>𝐾</m:t>
                      </m:r>
                    </m:oMath>
                  </m:oMathPara>
                </a14:m>
                <a:endParaRPr lang="zh-TW" altLang="en-US" dirty="0"/>
              </a:p>
            </p:txBody>
          </p:sp>
        </mc:Choice>
        <mc:Fallback xmlns="">
          <p:sp>
            <p:nvSpPr>
              <p:cNvPr id="30" name="文字方塊 29">
                <a:extLst>
                  <a:ext uri="{FF2B5EF4-FFF2-40B4-BE49-F238E27FC236}">
                    <a16:creationId xmlns:a16="http://schemas.microsoft.com/office/drawing/2014/main" id="{672C0693-6032-4091-B3B2-DB8A3242A17E}"/>
                  </a:ext>
                </a:extLst>
              </p:cNvPr>
              <p:cNvSpPr txBox="1">
                <a:spLocks noRot="1" noChangeAspect="1" noMove="1" noResize="1" noEditPoints="1" noAdjustHandles="1" noChangeArrowheads="1" noChangeShapeType="1" noTextEdit="1"/>
              </p:cNvSpPr>
              <p:nvPr/>
            </p:nvSpPr>
            <p:spPr>
              <a:xfrm>
                <a:off x="11004817" y="5448275"/>
                <a:ext cx="539507" cy="369332"/>
              </a:xfrm>
              <a:prstGeom prst="rect">
                <a:avLst/>
              </a:prstGeom>
              <a:blipFill>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8925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BA314E-7954-4357-8D9A-DCBC118E8470}"/>
              </a:ext>
            </a:extLst>
          </p:cNvPr>
          <p:cNvSpPr>
            <a:spLocks noGrp="1"/>
          </p:cNvSpPr>
          <p:nvPr>
            <p:ph type="title"/>
          </p:nvPr>
        </p:nvSpPr>
        <p:spPr/>
        <p:txBody>
          <a:bodyPr/>
          <a:lstStyle/>
          <a:p>
            <a:r>
              <a:rPr lang="en-US" altLang="zh-TW" dirty="0"/>
              <a:t>in order to test the sensitivity of </a:t>
            </a:r>
            <a:r>
              <a:rPr lang="zh-TW" altLang="en-US" i="1" dirty="0"/>
              <a:t>𝜖 </a:t>
            </a:r>
            <a:r>
              <a:rPr lang="en-US" altLang="zh-TW" dirty="0"/>
              <a:t>to the microphysical scheme</a:t>
            </a:r>
            <a:endParaRPr lang="zh-TW" altLang="en-US" dirty="0"/>
          </a:p>
        </p:txBody>
      </p:sp>
      <p:sp>
        <p:nvSpPr>
          <p:cNvPr id="3" name="內容版面配置區 2">
            <a:extLst>
              <a:ext uri="{FF2B5EF4-FFF2-40B4-BE49-F238E27FC236}">
                <a16:creationId xmlns:a16="http://schemas.microsoft.com/office/drawing/2014/main" id="{070E2F5E-15DC-40CC-B043-B0E9DB761AB3}"/>
              </a:ext>
            </a:extLst>
          </p:cNvPr>
          <p:cNvSpPr>
            <a:spLocks noGrp="1"/>
          </p:cNvSpPr>
          <p:nvPr>
            <p:ph idx="1"/>
          </p:nvPr>
        </p:nvSpPr>
        <p:spPr/>
        <p:txBody>
          <a:bodyPr/>
          <a:lstStyle/>
          <a:p>
            <a:r>
              <a:rPr lang="en-US" altLang="zh-TW" dirty="0"/>
              <a:t>Two single-moment scheme:</a:t>
            </a:r>
          </a:p>
          <a:p>
            <a:pPr marL="514350" indent="-514350">
              <a:buFont typeface="+mj-lt"/>
              <a:buAutoNum type="arabicPeriod"/>
            </a:pPr>
            <a:r>
              <a:rPr lang="en-US" altLang="zh-TW" dirty="0" err="1"/>
              <a:t>Khairoutdinov</a:t>
            </a:r>
            <a:r>
              <a:rPr lang="en-US" altLang="zh-TW" dirty="0"/>
              <a:t> and Randall (2003) </a:t>
            </a:r>
            <a:r>
              <a:rPr lang="en-US" altLang="zh-TW" dirty="0">
                <a:sym typeface="Wingdings" panose="05000000000000000000" pitchFamily="2" charset="2"/>
              </a:rPr>
              <a:t></a:t>
            </a:r>
            <a:r>
              <a:rPr lang="en-US" altLang="zh-TW" dirty="0"/>
              <a:t> K03</a:t>
            </a:r>
          </a:p>
          <a:p>
            <a:pPr marL="514350" indent="-514350">
              <a:buFont typeface="+mj-lt"/>
              <a:buAutoNum type="arabicPeriod"/>
            </a:pPr>
            <a:r>
              <a:rPr lang="en-US" altLang="zh-TW" dirty="0"/>
              <a:t>“NOSEDAALIQ5” setup of Lopez et al. (2009)</a:t>
            </a:r>
            <a:r>
              <a:rPr lang="en-US" altLang="zh-TW" dirty="0">
                <a:sym typeface="Wingdings" panose="05000000000000000000" pitchFamily="2" charset="2"/>
              </a:rPr>
              <a:t> </a:t>
            </a:r>
            <a:r>
              <a:rPr lang="en-US" altLang="zh-TW" dirty="0"/>
              <a:t>NA5</a:t>
            </a:r>
          </a:p>
          <a:p>
            <a:r>
              <a:rPr lang="en-US" altLang="zh-TW" dirty="0"/>
              <a:t>One double-moment scheme:</a:t>
            </a:r>
          </a:p>
          <a:p>
            <a:pPr marL="514350" indent="-514350">
              <a:buFont typeface="+mj-lt"/>
              <a:buAutoNum type="arabicPeriod"/>
            </a:pPr>
            <a:r>
              <a:rPr lang="en-US" altLang="zh-TW" dirty="0"/>
              <a:t>Morrison et al. (2005) </a:t>
            </a:r>
            <a:r>
              <a:rPr lang="en-US" altLang="zh-TW" dirty="0">
                <a:sym typeface="Wingdings" panose="05000000000000000000" pitchFamily="2" charset="2"/>
              </a:rPr>
              <a:t> </a:t>
            </a:r>
            <a:r>
              <a:rPr lang="en-US" altLang="zh-TW" dirty="0"/>
              <a:t>M05</a:t>
            </a:r>
          </a:p>
          <a:p>
            <a:endParaRPr lang="zh-TW" altLang="en-US" dirty="0"/>
          </a:p>
        </p:txBody>
      </p:sp>
    </p:spTree>
    <p:extLst>
      <p:ext uri="{BB962C8B-B14F-4D97-AF65-F5344CB8AC3E}">
        <p14:creationId xmlns:p14="http://schemas.microsoft.com/office/powerpoint/2010/main" val="55658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3093F5-8F5B-4E5B-846F-0BF0241B1FC2}"/>
              </a:ext>
            </a:extLst>
          </p:cNvPr>
          <p:cNvSpPr>
            <a:spLocks noGrp="1"/>
          </p:cNvSpPr>
          <p:nvPr>
            <p:ph type="title"/>
          </p:nvPr>
        </p:nvSpPr>
        <p:spPr/>
        <p:txBody>
          <a:bodyPr/>
          <a:lstStyle/>
          <a:p>
            <a:r>
              <a:rPr lang="en-US" altLang="zh-TW" b="1" dirty="0"/>
              <a:t>Diagnostic Framework</a:t>
            </a:r>
            <a:endParaRPr lang="zh-TW" altLang="en-US" dirty="0"/>
          </a:p>
        </p:txBody>
      </p:sp>
      <p:sp>
        <p:nvSpPr>
          <p:cNvPr id="3" name="內容版面配置區 2">
            <a:extLst>
              <a:ext uri="{FF2B5EF4-FFF2-40B4-BE49-F238E27FC236}">
                <a16:creationId xmlns:a16="http://schemas.microsoft.com/office/drawing/2014/main" id="{B117DBB0-3769-4B9C-9F54-48F94D60AF87}"/>
              </a:ext>
            </a:extLst>
          </p:cNvPr>
          <p:cNvSpPr>
            <a:spLocks noGrp="1"/>
          </p:cNvSpPr>
          <p:nvPr>
            <p:ph idx="1"/>
          </p:nvPr>
        </p:nvSpPr>
        <p:spPr/>
        <p:txBody>
          <a:bodyPr>
            <a:normAutofit/>
          </a:bodyPr>
          <a:lstStyle/>
          <a:p>
            <a:r>
              <a:rPr lang="en-US" altLang="zh-TW" dirty="0"/>
              <a:t>a similar framework to </a:t>
            </a:r>
            <a:r>
              <a:rPr lang="en-US" altLang="zh-TW" dirty="0" err="1"/>
              <a:t>Langhans</a:t>
            </a:r>
            <a:r>
              <a:rPr lang="en-US" altLang="zh-TW" dirty="0"/>
              <a:t> et al. (2015) to diagnose the causes of changes in precipitation</a:t>
            </a:r>
            <a:r>
              <a:rPr lang="zh-TW" altLang="en-US" dirty="0"/>
              <a:t> </a:t>
            </a:r>
            <a:r>
              <a:rPr lang="en-US" altLang="zh-TW" dirty="0"/>
              <a:t>efficiency.</a:t>
            </a:r>
          </a:p>
          <a:p>
            <a:r>
              <a:rPr lang="en-US" altLang="zh-TW" dirty="0"/>
              <a:t>The total precipitation reaching the surface</a:t>
            </a:r>
            <a:r>
              <a:rPr lang="zh-TW" altLang="en-US" dirty="0"/>
              <a:t> </a:t>
            </a:r>
            <a:r>
              <a:rPr lang="en-US" altLang="zh-TW" dirty="0"/>
              <a:t>:</a:t>
            </a:r>
            <a:r>
              <a:rPr lang="zh-TW" altLang="en-US" dirty="0"/>
              <a:t> </a:t>
            </a:r>
          </a:p>
        </p:txBody>
      </p:sp>
      <p:pic>
        <p:nvPicPr>
          <p:cNvPr id="5" name="圖片 4">
            <a:extLst>
              <a:ext uri="{FF2B5EF4-FFF2-40B4-BE49-F238E27FC236}">
                <a16:creationId xmlns:a16="http://schemas.microsoft.com/office/drawing/2014/main" id="{3968358D-47F5-421F-A644-43372592D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3562144"/>
            <a:ext cx="2590800" cy="571500"/>
          </a:xfrm>
          <a:prstGeom prst="rect">
            <a:avLst/>
          </a:prstGeom>
        </p:spPr>
      </p:pic>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A00C966A-F1CD-4CEC-A479-BDCA485E124A}"/>
                  </a:ext>
                </a:extLst>
              </p:cNvPr>
              <p:cNvSpPr txBox="1"/>
              <p:nvPr/>
            </p:nvSpPr>
            <p:spPr>
              <a:xfrm>
                <a:off x="5872963" y="4133644"/>
                <a:ext cx="5968698" cy="184665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14:m>
                  <m:oMath xmlns:m="http://schemas.openxmlformats.org/officeDocument/2006/math">
                    <m:r>
                      <a:rPr lang="zh-TW" altLang="en-US" sz="2400" i="1" smtClean="0">
                        <a:solidFill>
                          <a:schemeClr val="tx1"/>
                        </a:solidFill>
                        <a:latin typeface="Cambria Math" panose="02040503050406030204" pitchFamily="18" charset="0"/>
                      </a:rPr>
                      <m:t>𝛼</m:t>
                    </m:r>
                    <m:r>
                      <a:rPr lang="en-US" altLang="zh-TW" sz="2400" i="1">
                        <a:solidFill>
                          <a:schemeClr val="tx1"/>
                        </a:solidFill>
                        <a:latin typeface="Cambria Math" panose="02040503050406030204" pitchFamily="18" charset="0"/>
                      </a:rPr>
                      <m:t>:</m:t>
                    </m:r>
                    <m:r>
                      <a:rPr lang="zh-TW" altLang="en-US" sz="2400" i="1" smtClean="0">
                        <a:solidFill>
                          <a:schemeClr val="tx1"/>
                        </a:solidFill>
                        <a:latin typeface="Cambria Math" panose="02040503050406030204" pitchFamily="18" charset="0"/>
                      </a:rPr>
                      <m:t> </m:t>
                    </m:r>
                  </m:oMath>
                </a14:m>
                <a:r>
                  <a:rPr lang="en-US" altLang="zh-TW" sz="2400" dirty="0">
                    <a:solidFill>
                      <a:schemeClr val="tx1"/>
                    </a:solidFill>
                  </a:rPr>
                  <a:t>cloud condensate</a:t>
                </a:r>
              </a:p>
              <a:p>
                <a14:m>
                  <m:oMath xmlns:m="http://schemas.openxmlformats.org/officeDocument/2006/math">
                    <m:r>
                      <a:rPr lang="zh-TW" altLang="en-US" sz="2400" i="1" smtClean="0">
                        <a:solidFill>
                          <a:schemeClr val="tx1"/>
                        </a:solidFill>
                        <a:latin typeface="Cambria Math" panose="02040503050406030204" pitchFamily="18" charset="0"/>
                      </a:rPr>
                      <m:t>𝛽</m:t>
                    </m:r>
                    <m:r>
                      <a:rPr lang="en-US" altLang="zh-TW" sz="2400" i="1">
                        <a:solidFill>
                          <a:schemeClr val="tx1"/>
                        </a:solidFill>
                        <a:latin typeface="Cambria Math" panose="02040503050406030204" pitchFamily="18" charset="0"/>
                      </a:rPr>
                      <m:t>:</m:t>
                    </m:r>
                  </m:oMath>
                </a14:m>
                <a:r>
                  <a:rPr lang="zh-TW" altLang="en-US" sz="2400" dirty="0">
                    <a:solidFill>
                      <a:schemeClr val="tx1"/>
                    </a:solidFill>
                  </a:rPr>
                  <a:t> </a:t>
                </a:r>
                <a:r>
                  <a:rPr lang="en-US" altLang="zh-TW" sz="2400" dirty="0">
                    <a:solidFill>
                      <a:schemeClr val="tx1"/>
                    </a:solidFill>
                  </a:rPr>
                  <a:t>re-evaporation</a:t>
                </a:r>
              </a:p>
              <a:p>
                <a:r>
                  <a:rPr lang="en-US" altLang="zh-TW" sz="2400" dirty="0">
                    <a:solidFill>
                      <a:schemeClr val="tx1"/>
                    </a:solidFill>
                  </a:rPr>
                  <a:t>C: column-integrated condensation rate </a:t>
                </a:r>
              </a:p>
              <a:p>
                <a:pPr marL="361950" indent="-361950"/>
                <a:r>
                  <a:rPr lang="en-US" altLang="zh-TW" sz="2400" dirty="0">
                    <a:solidFill>
                      <a:schemeClr val="tx1"/>
                    </a:solidFill>
                  </a:rPr>
                  <a:t>E : column-integrated sink of precipitation due to evaporation</a:t>
                </a:r>
                <a:endParaRPr lang="zh-TW" altLang="en-US" sz="2400" dirty="0">
                  <a:solidFill>
                    <a:schemeClr val="tx1"/>
                  </a:solidFill>
                </a:endParaRPr>
              </a:p>
            </p:txBody>
          </p:sp>
        </mc:Choice>
        <mc:Fallback xmlns="">
          <p:sp>
            <p:nvSpPr>
              <p:cNvPr id="4" name="文字方塊 3">
                <a:extLst>
                  <a:ext uri="{FF2B5EF4-FFF2-40B4-BE49-F238E27FC236}">
                    <a16:creationId xmlns:a16="http://schemas.microsoft.com/office/drawing/2014/main" id="{A00C966A-F1CD-4CEC-A479-BDCA485E124A}"/>
                  </a:ext>
                </a:extLst>
              </p:cNvPr>
              <p:cNvSpPr txBox="1">
                <a:spLocks noRot="1" noChangeAspect="1" noMove="1" noResize="1" noEditPoints="1" noAdjustHandles="1" noChangeArrowheads="1" noChangeShapeType="1" noTextEdit="1"/>
              </p:cNvSpPr>
              <p:nvPr/>
            </p:nvSpPr>
            <p:spPr>
              <a:xfrm>
                <a:off x="5872963" y="4133644"/>
                <a:ext cx="5968698" cy="1846659"/>
              </a:xfrm>
              <a:prstGeom prst="rect">
                <a:avLst/>
              </a:prstGeom>
              <a:blipFill>
                <a:blip r:embed="rId4"/>
                <a:stretch>
                  <a:fillRect l="-3061" t="-4950" b="-9241"/>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BF09126D-8A71-4D9B-BA05-E2E428470D25}"/>
                  </a:ext>
                </a:extLst>
              </p:cNvPr>
              <p:cNvSpPr/>
              <p:nvPr/>
            </p:nvSpPr>
            <p:spPr>
              <a:xfrm>
                <a:off x="2094160" y="4370473"/>
                <a:ext cx="215539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800" i="1" dirty="0" smtClean="0">
                          <a:latin typeface="Cambria Math" panose="02040503050406030204" pitchFamily="18" charset="0"/>
                        </a:rPr>
                        <m:t>𝛽</m:t>
                      </m:r>
                      <m:r>
                        <a:rPr lang="zh-TW" altLang="en-US" sz="2800" i="1" dirty="0" smtClean="0">
                          <a:latin typeface="Cambria Math" panose="02040503050406030204" pitchFamily="18" charset="0"/>
                        </a:rPr>
                        <m:t> = </m:t>
                      </m:r>
                      <m:r>
                        <a:rPr lang="en-US" altLang="zh-TW" sz="2800" i="1" dirty="0">
                          <a:latin typeface="Cambria Math" panose="02040503050406030204" pitchFamily="18" charset="0"/>
                        </a:rPr>
                        <m:t>𝐸</m:t>
                      </m:r>
                      <m:r>
                        <a:rPr lang="en-US" altLang="zh-TW" sz="2800" i="1" dirty="0">
                          <a:latin typeface="Cambria Math" panose="02040503050406030204" pitchFamily="18" charset="0"/>
                        </a:rPr>
                        <m:t>∕</m:t>
                      </m:r>
                      <m:r>
                        <a:rPr lang="zh-TW" altLang="en-US" sz="2800" i="1" dirty="0">
                          <a:latin typeface="Cambria Math" panose="02040503050406030204" pitchFamily="18" charset="0"/>
                        </a:rPr>
                        <m:t>𝛼</m:t>
                      </m:r>
                      <m:r>
                        <a:rPr lang="en-US" altLang="zh-TW" sz="2800" i="1" dirty="0">
                          <a:latin typeface="Cambria Math" panose="02040503050406030204" pitchFamily="18" charset="0"/>
                        </a:rPr>
                        <m:t>𝐶</m:t>
                      </m:r>
                    </m:oMath>
                  </m:oMathPara>
                </a14:m>
                <a:endParaRPr lang="zh-TW" altLang="en-US" sz="2800" dirty="0"/>
              </a:p>
            </p:txBody>
          </p:sp>
        </mc:Choice>
        <mc:Fallback xmlns="">
          <p:sp>
            <p:nvSpPr>
              <p:cNvPr id="6" name="矩形 5">
                <a:extLst>
                  <a:ext uri="{FF2B5EF4-FFF2-40B4-BE49-F238E27FC236}">
                    <a16:creationId xmlns:a16="http://schemas.microsoft.com/office/drawing/2014/main" id="{BF09126D-8A71-4D9B-BA05-E2E428470D25}"/>
                  </a:ext>
                </a:extLst>
              </p:cNvPr>
              <p:cNvSpPr>
                <a:spLocks noRot="1" noChangeAspect="1" noMove="1" noResize="1" noEditPoints="1" noAdjustHandles="1" noChangeArrowheads="1" noChangeShapeType="1" noTextEdit="1"/>
              </p:cNvSpPr>
              <p:nvPr/>
            </p:nvSpPr>
            <p:spPr>
              <a:xfrm>
                <a:off x="2094160" y="4370473"/>
                <a:ext cx="2155398" cy="523220"/>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1F157EE1-43A9-474B-8082-464C997BA14D}"/>
                  </a:ext>
                </a:extLst>
              </p:cNvPr>
              <p:cNvSpPr txBox="1"/>
              <p:nvPr/>
            </p:nvSpPr>
            <p:spPr>
              <a:xfrm>
                <a:off x="2256804" y="5056973"/>
                <a:ext cx="827791" cy="6914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𝜖</m:t>
                      </m:r>
                      <m:r>
                        <a:rPr lang="en-US" altLang="zh-TW" sz="2400" i="1" smtClean="0">
                          <a:latin typeface="Cambria Math" panose="02040503050406030204" pitchFamily="18" charset="0"/>
                          <a:ea typeface="Cambria Math" panose="02040503050406030204" pitchFamily="18" charset="0"/>
                        </a:rPr>
                        <m:t>=</m:t>
                      </m:r>
                      <m:f>
                        <m:fPr>
                          <m:ctrlPr>
                            <a:rPr lang="en-US" altLang="zh-TW" sz="240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𝑃</m:t>
                          </m:r>
                        </m:num>
                        <m:den>
                          <m:r>
                            <a:rPr lang="en-US" altLang="zh-TW" sz="2400" b="0" i="1" smtClean="0">
                              <a:latin typeface="Cambria Math" panose="02040503050406030204" pitchFamily="18" charset="0"/>
                              <a:ea typeface="Cambria Math" panose="02040503050406030204" pitchFamily="18" charset="0"/>
                            </a:rPr>
                            <m:t>𝐶</m:t>
                          </m:r>
                        </m:den>
                      </m:f>
                    </m:oMath>
                  </m:oMathPara>
                </a14:m>
                <a:endParaRPr lang="zh-TW" altLang="en-US" sz="2400" dirty="0"/>
              </a:p>
            </p:txBody>
          </p:sp>
        </mc:Choice>
        <mc:Fallback xmlns="">
          <p:sp>
            <p:nvSpPr>
              <p:cNvPr id="7" name="文字方塊 6">
                <a:extLst>
                  <a:ext uri="{FF2B5EF4-FFF2-40B4-BE49-F238E27FC236}">
                    <a16:creationId xmlns:a16="http://schemas.microsoft.com/office/drawing/2014/main" id="{1F157EE1-43A9-474B-8082-464C997BA14D}"/>
                  </a:ext>
                </a:extLst>
              </p:cNvPr>
              <p:cNvSpPr txBox="1">
                <a:spLocks noRot="1" noChangeAspect="1" noMove="1" noResize="1" noEditPoints="1" noAdjustHandles="1" noChangeArrowheads="1" noChangeShapeType="1" noTextEdit="1"/>
              </p:cNvSpPr>
              <p:nvPr/>
            </p:nvSpPr>
            <p:spPr>
              <a:xfrm>
                <a:off x="2256804" y="5056973"/>
                <a:ext cx="827791" cy="691408"/>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07D732CF-8290-4BE4-AFD4-E32AB283BE9E}"/>
                  </a:ext>
                </a:extLst>
              </p:cNvPr>
              <p:cNvSpPr/>
              <p:nvPr/>
            </p:nvSpPr>
            <p:spPr>
              <a:xfrm>
                <a:off x="2094160" y="5929589"/>
                <a:ext cx="23946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400" i="1" dirty="0" smtClean="0">
                          <a:latin typeface="Cambria Math" panose="02040503050406030204" pitchFamily="18" charset="0"/>
                        </a:rPr>
                        <m:t>𝜖</m:t>
                      </m:r>
                      <m:r>
                        <a:rPr lang="zh-TW" altLang="en-US" sz="2400" i="1" dirty="0" smtClean="0">
                          <a:latin typeface="Cambria Math" panose="02040503050406030204" pitchFamily="18" charset="0"/>
                        </a:rPr>
                        <m:t> = </m:t>
                      </m:r>
                      <m:r>
                        <a:rPr lang="zh-TW" altLang="en-US" sz="2400" i="1" dirty="0">
                          <a:latin typeface="Cambria Math" panose="02040503050406030204" pitchFamily="18" charset="0"/>
                        </a:rPr>
                        <m:t>𝛼</m:t>
                      </m:r>
                      <m:r>
                        <a:rPr lang="en-US" altLang="zh-TW" sz="2400" i="1" dirty="0">
                          <a:latin typeface="Cambria Math" panose="02040503050406030204" pitchFamily="18" charset="0"/>
                        </a:rPr>
                        <m:t>(1 </m:t>
                      </m:r>
                      <m:r>
                        <a:rPr lang="zh-TW" altLang="en-US" sz="2400" i="1" dirty="0">
                          <a:latin typeface="Cambria Math" panose="02040503050406030204" pitchFamily="18" charset="0"/>
                        </a:rPr>
                        <m:t>− </m:t>
                      </m:r>
                      <m:r>
                        <a:rPr lang="zh-TW" altLang="en-US" sz="2400" i="1" dirty="0">
                          <a:latin typeface="Cambria Math" panose="02040503050406030204" pitchFamily="18" charset="0"/>
                        </a:rPr>
                        <m:t>𝛽</m:t>
                      </m:r>
                      <m:r>
                        <a:rPr lang="en-US" altLang="zh-TW" sz="2400" i="1" dirty="0">
                          <a:latin typeface="Cambria Math" panose="02040503050406030204" pitchFamily="18" charset="0"/>
                        </a:rPr>
                        <m:t>) </m:t>
                      </m:r>
                    </m:oMath>
                  </m:oMathPara>
                </a14:m>
                <a:endParaRPr lang="zh-TW" altLang="en-US" sz="2400" dirty="0"/>
              </a:p>
            </p:txBody>
          </p:sp>
        </mc:Choice>
        <mc:Fallback xmlns="">
          <p:sp>
            <p:nvSpPr>
              <p:cNvPr id="8" name="矩形 7">
                <a:extLst>
                  <a:ext uri="{FF2B5EF4-FFF2-40B4-BE49-F238E27FC236}">
                    <a16:creationId xmlns:a16="http://schemas.microsoft.com/office/drawing/2014/main" id="{07D732CF-8290-4BE4-AFD4-E32AB283BE9E}"/>
                  </a:ext>
                </a:extLst>
              </p:cNvPr>
              <p:cNvSpPr>
                <a:spLocks noRot="1" noChangeAspect="1" noMove="1" noResize="1" noEditPoints="1" noAdjustHandles="1" noChangeArrowheads="1" noChangeShapeType="1" noTextEdit="1"/>
              </p:cNvSpPr>
              <p:nvPr/>
            </p:nvSpPr>
            <p:spPr>
              <a:xfrm>
                <a:off x="2094160" y="5929589"/>
                <a:ext cx="2394695" cy="461665"/>
              </a:xfrm>
              <a:prstGeom prst="rect">
                <a:avLst/>
              </a:prstGeom>
              <a:blipFill>
                <a:blip r:embed="rId7"/>
                <a:stretch>
                  <a:fillRect b="-20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4713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B2BB7987-8960-4014-B4FB-216FE434FA06}"/>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004887" y="1266704"/>
            <a:ext cx="10182225" cy="3887788"/>
          </a:xfrm>
        </p:spPr>
      </p:pic>
      <p:sp>
        <p:nvSpPr>
          <p:cNvPr id="2" name="矩形 1">
            <a:extLst>
              <a:ext uri="{FF2B5EF4-FFF2-40B4-BE49-F238E27FC236}">
                <a16:creationId xmlns:a16="http://schemas.microsoft.com/office/drawing/2014/main" id="{3A318666-F20F-48A5-81C0-D65DE3DA9802}"/>
              </a:ext>
            </a:extLst>
          </p:cNvPr>
          <p:cNvSpPr/>
          <p:nvPr/>
        </p:nvSpPr>
        <p:spPr>
          <a:xfrm>
            <a:off x="8139112" y="274124"/>
            <a:ext cx="6096000" cy="646331"/>
          </a:xfrm>
          <a:prstGeom prst="rect">
            <a:avLst/>
          </a:prstGeom>
        </p:spPr>
        <p:txBody>
          <a:bodyPr>
            <a:spAutoFit/>
          </a:bodyPr>
          <a:lstStyle/>
          <a:p>
            <a:r>
              <a:rPr lang="en-US" altLang="zh-TW" dirty="0"/>
              <a:t>single-moment scheme : K03, NA5</a:t>
            </a:r>
          </a:p>
          <a:p>
            <a:r>
              <a:rPr lang="en-US" altLang="zh-TW" dirty="0"/>
              <a:t>double-moment scheme : M05</a:t>
            </a: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648BC6C4-DE9C-4A31-A457-5DE727577166}"/>
                  </a:ext>
                </a:extLst>
              </p:cNvPr>
              <p:cNvSpPr txBox="1"/>
              <p:nvPr/>
            </p:nvSpPr>
            <p:spPr>
              <a:xfrm>
                <a:off x="9682533" y="989705"/>
                <a:ext cx="6081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1−</m:t>
                      </m:r>
                      <m:r>
                        <a:rPr lang="zh-TW" altLang="en-US" i="1" smtClean="0">
                          <a:latin typeface="Cambria Math" panose="02040503050406030204" pitchFamily="18" charset="0"/>
                        </a:rPr>
                        <m:t>𝛽</m:t>
                      </m:r>
                    </m:oMath>
                  </m:oMathPara>
                </a14:m>
                <a:endParaRPr lang="zh-TW" altLang="en-US" dirty="0"/>
              </a:p>
            </p:txBody>
          </p:sp>
        </mc:Choice>
        <mc:Fallback xmlns="">
          <p:sp>
            <p:nvSpPr>
              <p:cNvPr id="3" name="文字方塊 2">
                <a:extLst>
                  <a:ext uri="{FF2B5EF4-FFF2-40B4-BE49-F238E27FC236}">
                    <a16:creationId xmlns:a16="http://schemas.microsoft.com/office/drawing/2014/main" id="{648BC6C4-DE9C-4A31-A457-5DE727577166}"/>
                  </a:ext>
                </a:extLst>
              </p:cNvPr>
              <p:cNvSpPr txBox="1">
                <a:spLocks noRot="1" noChangeAspect="1" noMove="1" noResize="1" noEditPoints="1" noAdjustHandles="1" noChangeArrowheads="1" noChangeShapeType="1" noTextEdit="1"/>
              </p:cNvSpPr>
              <p:nvPr/>
            </p:nvSpPr>
            <p:spPr>
              <a:xfrm>
                <a:off x="9682533" y="989705"/>
                <a:ext cx="608115" cy="276999"/>
              </a:xfrm>
              <a:prstGeom prst="rect">
                <a:avLst/>
              </a:prstGeom>
              <a:blipFill>
                <a:blip r:embed="rId4"/>
                <a:stretch>
                  <a:fillRect l="-8000" r="-12000" b="-3478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82A496A6-F2C8-44F5-8E1F-CFD8131DE167}"/>
                  </a:ext>
                </a:extLst>
              </p:cNvPr>
              <p:cNvSpPr txBox="1"/>
              <p:nvPr/>
            </p:nvSpPr>
            <p:spPr>
              <a:xfrm>
                <a:off x="6095999" y="989704"/>
                <a:ext cx="2025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𝛼</m:t>
                      </m:r>
                    </m:oMath>
                  </m:oMathPara>
                </a14:m>
                <a:endParaRPr lang="zh-TW" altLang="en-US" dirty="0"/>
              </a:p>
            </p:txBody>
          </p:sp>
        </mc:Choice>
        <mc:Fallback xmlns="">
          <p:sp>
            <p:nvSpPr>
              <p:cNvPr id="5" name="文字方塊 4">
                <a:extLst>
                  <a:ext uri="{FF2B5EF4-FFF2-40B4-BE49-F238E27FC236}">
                    <a16:creationId xmlns:a16="http://schemas.microsoft.com/office/drawing/2014/main" id="{82A496A6-F2C8-44F5-8E1F-CFD8131DE167}"/>
                  </a:ext>
                </a:extLst>
              </p:cNvPr>
              <p:cNvSpPr txBox="1">
                <a:spLocks noRot="1" noChangeAspect="1" noMove="1" noResize="1" noEditPoints="1" noAdjustHandles="1" noChangeArrowheads="1" noChangeShapeType="1" noTextEdit="1"/>
              </p:cNvSpPr>
              <p:nvPr/>
            </p:nvSpPr>
            <p:spPr>
              <a:xfrm>
                <a:off x="6095999" y="989704"/>
                <a:ext cx="202556" cy="276999"/>
              </a:xfrm>
              <a:prstGeom prst="rect">
                <a:avLst/>
              </a:prstGeom>
              <a:blipFill>
                <a:blip r:embed="rId5"/>
                <a:stretch>
                  <a:fillRect l="-15152" r="-1515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0A6D71C8-5278-4803-AACA-27A31137E4A9}"/>
                  </a:ext>
                </a:extLst>
              </p:cNvPr>
              <p:cNvSpPr txBox="1"/>
              <p:nvPr/>
            </p:nvSpPr>
            <p:spPr>
              <a:xfrm>
                <a:off x="2937640" y="989704"/>
                <a:ext cx="1724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𝜖</m:t>
                      </m:r>
                    </m:oMath>
                  </m:oMathPara>
                </a14:m>
                <a:endParaRPr lang="zh-TW" altLang="en-US" dirty="0"/>
              </a:p>
            </p:txBody>
          </p:sp>
        </mc:Choice>
        <mc:Fallback xmlns="">
          <p:sp>
            <p:nvSpPr>
              <p:cNvPr id="7" name="文字方塊 6">
                <a:extLst>
                  <a:ext uri="{FF2B5EF4-FFF2-40B4-BE49-F238E27FC236}">
                    <a16:creationId xmlns:a16="http://schemas.microsoft.com/office/drawing/2014/main" id="{0A6D71C8-5278-4803-AACA-27A31137E4A9}"/>
                  </a:ext>
                </a:extLst>
              </p:cNvPr>
              <p:cNvSpPr txBox="1">
                <a:spLocks noRot="1" noChangeAspect="1" noMove="1" noResize="1" noEditPoints="1" noAdjustHandles="1" noChangeArrowheads="1" noChangeShapeType="1" noTextEdit="1"/>
              </p:cNvSpPr>
              <p:nvPr/>
            </p:nvSpPr>
            <p:spPr>
              <a:xfrm>
                <a:off x="2937640" y="989704"/>
                <a:ext cx="172420" cy="276999"/>
              </a:xfrm>
              <a:prstGeom prst="rect">
                <a:avLst/>
              </a:prstGeom>
              <a:blipFill>
                <a:blip r:embed="rId6"/>
                <a:stretch>
                  <a:fillRect l="-17857" r="-17857"/>
                </a:stretch>
              </a:blipFill>
            </p:spPr>
            <p:txBody>
              <a:bodyPr/>
              <a:lstStyle/>
              <a:p>
                <a:r>
                  <a:rPr lang="zh-TW" altLang="en-US">
                    <a:noFill/>
                  </a:rPr>
                  <a:t> </a:t>
                </a:r>
              </a:p>
            </p:txBody>
          </p:sp>
        </mc:Fallback>
      </mc:AlternateContent>
      <p:sp>
        <p:nvSpPr>
          <p:cNvPr id="4" name="矩形 3">
            <a:extLst>
              <a:ext uri="{FF2B5EF4-FFF2-40B4-BE49-F238E27FC236}">
                <a16:creationId xmlns:a16="http://schemas.microsoft.com/office/drawing/2014/main" id="{6A5169D7-BB72-4334-8CB8-6E24B4E2F030}"/>
              </a:ext>
            </a:extLst>
          </p:cNvPr>
          <p:cNvSpPr/>
          <p:nvPr/>
        </p:nvSpPr>
        <p:spPr>
          <a:xfrm>
            <a:off x="4920164" y="435706"/>
            <a:ext cx="2554225" cy="369332"/>
          </a:xfrm>
          <a:prstGeom prst="rect">
            <a:avLst/>
          </a:prstGeom>
        </p:spPr>
        <p:txBody>
          <a:bodyPr wrap="none">
            <a:spAutoFit/>
          </a:bodyPr>
          <a:lstStyle/>
          <a:p>
            <a:r>
              <a:rPr lang="en-US" altLang="zh-TW" b="1" dirty="0"/>
              <a:t>Variation of </a:t>
            </a:r>
            <a:r>
              <a:rPr lang="zh-TW" altLang="en-US" b="1" i="1" dirty="0"/>
              <a:t>𝝐 </a:t>
            </a:r>
            <a:r>
              <a:rPr lang="en-US" altLang="zh-TW" b="1" dirty="0"/>
              <a:t>With SST</a:t>
            </a:r>
            <a:endParaRPr lang="zh-TW" altLang="en-US" dirty="0"/>
          </a:p>
        </p:txBody>
      </p:sp>
      <p:sp>
        <p:nvSpPr>
          <p:cNvPr id="8" name="矩形 7">
            <a:extLst>
              <a:ext uri="{FF2B5EF4-FFF2-40B4-BE49-F238E27FC236}">
                <a16:creationId xmlns:a16="http://schemas.microsoft.com/office/drawing/2014/main" id="{C089D7A2-5363-4169-A530-4999394CE6C6}"/>
              </a:ext>
            </a:extLst>
          </p:cNvPr>
          <p:cNvSpPr/>
          <p:nvPr/>
        </p:nvSpPr>
        <p:spPr>
          <a:xfrm>
            <a:off x="669654" y="389539"/>
            <a:ext cx="3690434"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altLang="zh-TW" sz="2400" b="1" dirty="0"/>
              <a:t>Small Domain Simulations</a:t>
            </a:r>
            <a:endParaRPr lang="zh-TW" altLang="en-US" sz="2400" dirty="0"/>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2AD402B2-AD48-43EE-ABEB-C503A376548D}"/>
                  </a:ext>
                </a:extLst>
              </p:cNvPr>
              <p:cNvSpPr/>
              <p:nvPr/>
            </p:nvSpPr>
            <p:spPr>
              <a:xfrm>
                <a:off x="1004887" y="5431491"/>
                <a:ext cx="8542723" cy="1200329"/>
              </a:xfrm>
              <a:prstGeom prst="rect">
                <a:avLst/>
              </a:prstGeom>
            </p:spPr>
            <p:txBody>
              <a:bodyPr wrap="none">
                <a:spAutoFit/>
              </a:bodyPr>
              <a:lstStyle/>
              <a:p>
                <a:pPr marL="285750" indent="-285750">
                  <a:buFont typeface="Arial" panose="020B0604020202020204" pitchFamily="34" charset="0"/>
                  <a:buChar char="•"/>
                </a:pPr>
                <a:r>
                  <a:rPr lang="zh-TW" altLang="en-US" i="1" dirty="0"/>
                  <a:t>𝜖 </a:t>
                </a:r>
                <a:r>
                  <a:rPr lang="en-US" altLang="zh-TW" dirty="0"/>
                  <a:t>increases monotonically as the SST is increased </a:t>
                </a:r>
              </a:p>
              <a:p>
                <a:pPr marL="285750" indent="-285750">
                  <a:buFont typeface="Arial" panose="020B0604020202020204" pitchFamily="34" charset="0"/>
                  <a:buChar char="•"/>
                </a:pPr>
                <a:r>
                  <a:rPr lang="en-US" altLang="zh-TW" dirty="0"/>
                  <a:t>In the simulations with the single-moment scheme </a:t>
                </a:r>
                <a:r>
                  <a:rPr lang="zh-TW" altLang="en-US" i="1" dirty="0"/>
                  <a:t>𝛼 </a:t>
                </a:r>
                <a:r>
                  <a:rPr lang="en-US" altLang="zh-TW" dirty="0"/>
                  <a:t>increases monotonically with SST</a:t>
                </a:r>
              </a:p>
              <a:p>
                <a:pPr marL="285750" indent="-285750">
                  <a:buFont typeface="Arial" panose="020B0604020202020204" pitchFamily="34" charset="0"/>
                  <a:buChar char="•"/>
                </a:pPr>
                <a:r>
                  <a:rPr lang="en-US" altLang="zh-TW" dirty="0"/>
                  <a:t>The changes of </a:t>
                </a:r>
                <a14:m>
                  <m:oMath xmlns:m="http://schemas.openxmlformats.org/officeDocument/2006/math">
                    <m:r>
                      <a:rPr lang="en-US" altLang="zh-TW" b="0" i="0" smtClean="0">
                        <a:latin typeface="Cambria Math" panose="02040503050406030204" pitchFamily="18" charset="0"/>
                      </a:rPr>
                      <m:t>1−</m:t>
                    </m:r>
                    <m:r>
                      <a:rPr lang="zh-TW" altLang="en-US" i="1" smtClean="0">
                        <a:latin typeface="Cambria Math" panose="02040503050406030204" pitchFamily="18" charset="0"/>
                      </a:rPr>
                      <m:t>𝛽</m:t>
                    </m:r>
                  </m:oMath>
                </a14:m>
                <a:r>
                  <a:rPr lang="en-US" altLang="zh-TW" dirty="0"/>
                  <a:t> are small</a:t>
                </a:r>
              </a:p>
              <a:p>
                <a:pPr marL="285750" indent="-285750">
                  <a:buFont typeface="Arial" panose="020B0604020202020204" pitchFamily="34" charset="0"/>
                  <a:buChar char="•"/>
                </a:pPr>
                <a:r>
                  <a:rPr lang="en-US" altLang="zh-TW" dirty="0"/>
                  <a:t>the increasing precipitation efficiency is due to the increasing conversion efficiency</a:t>
                </a:r>
                <a:endParaRPr lang="zh-TW" altLang="en-US" dirty="0"/>
              </a:p>
            </p:txBody>
          </p:sp>
        </mc:Choice>
        <mc:Fallback xmlns="">
          <p:sp>
            <p:nvSpPr>
              <p:cNvPr id="9" name="矩形 8">
                <a:extLst>
                  <a:ext uri="{FF2B5EF4-FFF2-40B4-BE49-F238E27FC236}">
                    <a16:creationId xmlns:a16="http://schemas.microsoft.com/office/drawing/2014/main" id="{2AD402B2-AD48-43EE-ABEB-C503A376548D}"/>
                  </a:ext>
                </a:extLst>
              </p:cNvPr>
              <p:cNvSpPr>
                <a:spLocks noRot="1" noChangeAspect="1" noMove="1" noResize="1" noEditPoints="1" noAdjustHandles="1" noChangeArrowheads="1" noChangeShapeType="1" noTextEdit="1"/>
              </p:cNvSpPr>
              <p:nvPr/>
            </p:nvSpPr>
            <p:spPr>
              <a:xfrm>
                <a:off x="1004887" y="5431491"/>
                <a:ext cx="8542723" cy="1200329"/>
              </a:xfrm>
              <a:prstGeom prst="rect">
                <a:avLst/>
              </a:prstGeom>
              <a:blipFill>
                <a:blip r:embed="rId7"/>
                <a:stretch>
                  <a:fillRect l="-500" t="-3553" b="-710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4803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B2BB7987-8960-4014-B4FB-216FE434FA06}"/>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75085" y="1857254"/>
            <a:ext cx="11300965" cy="4314946"/>
          </a:xfrm>
        </p:spPr>
      </p:pic>
      <p:sp>
        <p:nvSpPr>
          <p:cNvPr id="2" name="矩形 1">
            <a:extLst>
              <a:ext uri="{FF2B5EF4-FFF2-40B4-BE49-F238E27FC236}">
                <a16:creationId xmlns:a16="http://schemas.microsoft.com/office/drawing/2014/main" id="{3A318666-F20F-48A5-81C0-D65DE3DA9802}"/>
              </a:ext>
            </a:extLst>
          </p:cNvPr>
          <p:cNvSpPr/>
          <p:nvPr/>
        </p:nvSpPr>
        <p:spPr>
          <a:xfrm>
            <a:off x="8139111" y="628676"/>
            <a:ext cx="6096000" cy="646331"/>
          </a:xfrm>
          <a:prstGeom prst="rect">
            <a:avLst/>
          </a:prstGeom>
        </p:spPr>
        <p:txBody>
          <a:bodyPr>
            <a:spAutoFit/>
          </a:bodyPr>
          <a:lstStyle/>
          <a:p>
            <a:r>
              <a:rPr lang="en-US" altLang="zh-TW" dirty="0"/>
              <a:t>single-moment scheme : K03, NA5</a:t>
            </a:r>
          </a:p>
          <a:p>
            <a:r>
              <a:rPr lang="en-US" altLang="zh-TW" dirty="0"/>
              <a:t>double-moment scheme : M05</a:t>
            </a: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648BC6C4-DE9C-4A31-A457-5DE727577166}"/>
                  </a:ext>
                </a:extLst>
              </p:cNvPr>
              <p:cNvSpPr txBox="1"/>
              <p:nvPr/>
            </p:nvSpPr>
            <p:spPr>
              <a:xfrm>
                <a:off x="9778179" y="1515255"/>
                <a:ext cx="6081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1−</m:t>
                      </m:r>
                      <m:r>
                        <a:rPr lang="zh-TW" altLang="en-US" i="1" smtClean="0">
                          <a:latin typeface="Cambria Math" panose="02040503050406030204" pitchFamily="18" charset="0"/>
                        </a:rPr>
                        <m:t>𝛽</m:t>
                      </m:r>
                    </m:oMath>
                  </m:oMathPara>
                </a14:m>
                <a:endParaRPr lang="zh-TW" altLang="en-US" dirty="0"/>
              </a:p>
            </p:txBody>
          </p:sp>
        </mc:Choice>
        <mc:Fallback xmlns="">
          <p:sp>
            <p:nvSpPr>
              <p:cNvPr id="3" name="文字方塊 2">
                <a:extLst>
                  <a:ext uri="{FF2B5EF4-FFF2-40B4-BE49-F238E27FC236}">
                    <a16:creationId xmlns:a16="http://schemas.microsoft.com/office/drawing/2014/main" id="{648BC6C4-DE9C-4A31-A457-5DE727577166}"/>
                  </a:ext>
                </a:extLst>
              </p:cNvPr>
              <p:cNvSpPr txBox="1">
                <a:spLocks noRot="1" noChangeAspect="1" noMove="1" noResize="1" noEditPoints="1" noAdjustHandles="1" noChangeArrowheads="1" noChangeShapeType="1" noTextEdit="1"/>
              </p:cNvSpPr>
              <p:nvPr/>
            </p:nvSpPr>
            <p:spPr>
              <a:xfrm>
                <a:off x="9778179" y="1515255"/>
                <a:ext cx="608115" cy="276999"/>
              </a:xfrm>
              <a:prstGeom prst="rect">
                <a:avLst/>
              </a:prstGeom>
              <a:blipFill>
                <a:blip r:embed="rId4"/>
                <a:stretch>
                  <a:fillRect l="-8000" t="-2222" r="-12000" b="-3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82A496A6-F2C8-44F5-8E1F-CFD8131DE167}"/>
                  </a:ext>
                </a:extLst>
              </p:cNvPr>
              <p:cNvSpPr txBox="1"/>
              <p:nvPr/>
            </p:nvSpPr>
            <p:spPr>
              <a:xfrm>
                <a:off x="6197276" y="1515256"/>
                <a:ext cx="2025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𝛼</m:t>
                      </m:r>
                    </m:oMath>
                  </m:oMathPara>
                </a14:m>
                <a:endParaRPr lang="zh-TW" altLang="en-US" dirty="0"/>
              </a:p>
            </p:txBody>
          </p:sp>
        </mc:Choice>
        <mc:Fallback xmlns="">
          <p:sp>
            <p:nvSpPr>
              <p:cNvPr id="5" name="文字方塊 4">
                <a:extLst>
                  <a:ext uri="{FF2B5EF4-FFF2-40B4-BE49-F238E27FC236}">
                    <a16:creationId xmlns:a16="http://schemas.microsoft.com/office/drawing/2014/main" id="{82A496A6-F2C8-44F5-8E1F-CFD8131DE167}"/>
                  </a:ext>
                </a:extLst>
              </p:cNvPr>
              <p:cNvSpPr txBox="1">
                <a:spLocks noRot="1" noChangeAspect="1" noMove="1" noResize="1" noEditPoints="1" noAdjustHandles="1" noChangeArrowheads="1" noChangeShapeType="1" noTextEdit="1"/>
              </p:cNvSpPr>
              <p:nvPr/>
            </p:nvSpPr>
            <p:spPr>
              <a:xfrm>
                <a:off x="6197276" y="1515256"/>
                <a:ext cx="202556" cy="276999"/>
              </a:xfrm>
              <a:prstGeom prst="rect">
                <a:avLst/>
              </a:prstGeom>
              <a:blipFill>
                <a:blip r:embed="rId5"/>
                <a:stretch>
                  <a:fillRect l="-15152" r="-15152" b="-222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0A6D71C8-5278-4803-AACA-27A31137E4A9}"/>
                  </a:ext>
                </a:extLst>
              </p:cNvPr>
              <p:cNvSpPr txBox="1"/>
              <p:nvPr/>
            </p:nvSpPr>
            <p:spPr>
              <a:xfrm>
                <a:off x="2342451" y="1515257"/>
                <a:ext cx="1724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𝜖</m:t>
                      </m:r>
                    </m:oMath>
                  </m:oMathPara>
                </a14:m>
                <a:endParaRPr lang="zh-TW" altLang="en-US" dirty="0"/>
              </a:p>
            </p:txBody>
          </p:sp>
        </mc:Choice>
        <mc:Fallback xmlns="">
          <p:sp>
            <p:nvSpPr>
              <p:cNvPr id="7" name="文字方塊 6">
                <a:extLst>
                  <a:ext uri="{FF2B5EF4-FFF2-40B4-BE49-F238E27FC236}">
                    <a16:creationId xmlns:a16="http://schemas.microsoft.com/office/drawing/2014/main" id="{0A6D71C8-5278-4803-AACA-27A31137E4A9}"/>
                  </a:ext>
                </a:extLst>
              </p:cNvPr>
              <p:cNvSpPr txBox="1">
                <a:spLocks noRot="1" noChangeAspect="1" noMove="1" noResize="1" noEditPoints="1" noAdjustHandles="1" noChangeArrowheads="1" noChangeShapeType="1" noTextEdit="1"/>
              </p:cNvSpPr>
              <p:nvPr/>
            </p:nvSpPr>
            <p:spPr>
              <a:xfrm>
                <a:off x="2342451" y="1515257"/>
                <a:ext cx="172420" cy="276999"/>
              </a:xfrm>
              <a:prstGeom prst="rect">
                <a:avLst/>
              </a:prstGeom>
              <a:blipFill>
                <a:blip r:embed="rId6"/>
                <a:stretch>
                  <a:fillRect l="-17241" r="-13793" b="-2222"/>
                </a:stretch>
              </a:blipFill>
            </p:spPr>
            <p:txBody>
              <a:bodyPr/>
              <a:lstStyle/>
              <a:p>
                <a:r>
                  <a:rPr lang="zh-TW" altLang="en-US">
                    <a:noFill/>
                  </a:rPr>
                  <a:t> </a:t>
                </a:r>
              </a:p>
            </p:txBody>
          </p:sp>
        </mc:Fallback>
      </mc:AlternateContent>
      <p:sp>
        <p:nvSpPr>
          <p:cNvPr id="4" name="矩形 3">
            <a:extLst>
              <a:ext uri="{FF2B5EF4-FFF2-40B4-BE49-F238E27FC236}">
                <a16:creationId xmlns:a16="http://schemas.microsoft.com/office/drawing/2014/main" id="{6A5169D7-BB72-4334-8CB8-6E24B4E2F030}"/>
              </a:ext>
            </a:extLst>
          </p:cNvPr>
          <p:cNvSpPr/>
          <p:nvPr/>
        </p:nvSpPr>
        <p:spPr>
          <a:xfrm>
            <a:off x="4920163" y="790258"/>
            <a:ext cx="2554225" cy="369332"/>
          </a:xfrm>
          <a:prstGeom prst="rect">
            <a:avLst/>
          </a:prstGeom>
        </p:spPr>
        <p:txBody>
          <a:bodyPr wrap="none">
            <a:spAutoFit/>
          </a:bodyPr>
          <a:lstStyle/>
          <a:p>
            <a:r>
              <a:rPr lang="en-US" altLang="zh-TW" b="1" dirty="0"/>
              <a:t>Variation of </a:t>
            </a:r>
            <a:r>
              <a:rPr lang="zh-TW" altLang="en-US" b="1" i="1" dirty="0"/>
              <a:t>𝝐 </a:t>
            </a:r>
            <a:r>
              <a:rPr lang="en-US" altLang="zh-TW" b="1" dirty="0"/>
              <a:t>With SST</a:t>
            </a:r>
            <a:endParaRPr lang="zh-TW" altLang="en-US" dirty="0"/>
          </a:p>
        </p:txBody>
      </p:sp>
      <p:sp>
        <p:nvSpPr>
          <p:cNvPr id="8" name="矩形 7">
            <a:extLst>
              <a:ext uri="{FF2B5EF4-FFF2-40B4-BE49-F238E27FC236}">
                <a16:creationId xmlns:a16="http://schemas.microsoft.com/office/drawing/2014/main" id="{C089D7A2-5363-4169-A530-4999394CE6C6}"/>
              </a:ext>
            </a:extLst>
          </p:cNvPr>
          <p:cNvSpPr/>
          <p:nvPr/>
        </p:nvSpPr>
        <p:spPr>
          <a:xfrm>
            <a:off x="669653" y="744091"/>
            <a:ext cx="3690434"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altLang="zh-TW" sz="2400" b="1" dirty="0"/>
              <a:t>Small Domain Simulations</a:t>
            </a:r>
            <a:endParaRPr lang="zh-TW" altLang="en-US" sz="2400" dirty="0"/>
          </a:p>
        </p:txBody>
      </p:sp>
      <p:cxnSp>
        <p:nvCxnSpPr>
          <p:cNvPr id="12" name="直線接點 11">
            <a:extLst>
              <a:ext uri="{FF2B5EF4-FFF2-40B4-BE49-F238E27FC236}">
                <a16:creationId xmlns:a16="http://schemas.microsoft.com/office/drawing/2014/main" id="{4E4F298F-229E-4461-8CA8-85D542670524}"/>
              </a:ext>
            </a:extLst>
          </p:cNvPr>
          <p:cNvCxnSpPr/>
          <p:nvPr/>
        </p:nvCxnSpPr>
        <p:spPr>
          <a:xfrm flipV="1">
            <a:off x="1543050" y="2381250"/>
            <a:ext cx="0" cy="321945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978025CB-B497-4350-B088-9A53E8B6BF2E}"/>
              </a:ext>
            </a:extLst>
          </p:cNvPr>
          <p:cNvCxnSpPr/>
          <p:nvPr/>
        </p:nvCxnSpPr>
        <p:spPr>
          <a:xfrm flipV="1">
            <a:off x="2838450" y="2381250"/>
            <a:ext cx="0" cy="321945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B5D262F2-3217-41E8-B4F4-1A0459F775B9}"/>
              </a:ext>
            </a:extLst>
          </p:cNvPr>
          <p:cNvCxnSpPr/>
          <p:nvPr/>
        </p:nvCxnSpPr>
        <p:spPr>
          <a:xfrm flipV="1">
            <a:off x="5295900" y="2381250"/>
            <a:ext cx="0" cy="321945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3FB53CBB-9DEF-4E12-BE90-59600128071E}"/>
              </a:ext>
            </a:extLst>
          </p:cNvPr>
          <p:cNvCxnSpPr/>
          <p:nvPr/>
        </p:nvCxnSpPr>
        <p:spPr>
          <a:xfrm flipV="1">
            <a:off x="6591300" y="2381250"/>
            <a:ext cx="0" cy="321945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7C195233-61AA-41C8-A5E1-703EE6AB37E4}"/>
              </a:ext>
            </a:extLst>
          </p:cNvPr>
          <p:cNvCxnSpPr/>
          <p:nvPr/>
        </p:nvCxnSpPr>
        <p:spPr>
          <a:xfrm flipV="1">
            <a:off x="9090894" y="2381250"/>
            <a:ext cx="0" cy="321945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0816DAAB-3F2E-4760-B4E5-432EBAEF67E8}"/>
              </a:ext>
            </a:extLst>
          </p:cNvPr>
          <p:cNvCxnSpPr/>
          <p:nvPr/>
        </p:nvCxnSpPr>
        <p:spPr>
          <a:xfrm flipV="1">
            <a:off x="10386294" y="2381250"/>
            <a:ext cx="0" cy="321945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9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5E8600FF-24E5-452D-A364-19C1C93F7CBC}"/>
              </a:ext>
            </a:extLst>
          </p:cNvPr>
          <p:cNvPicPr>
            <a:picLocks noChangeAspect="1"/>
          </p:cNvPicPr>
          <p:nvPr/>
        </p:nvPicPr>
        <p:blipFill rotWithShape="1">
          <a:blip r:embed="rId3">
            <a:extLst>
              <a:ext uri="{28A0092B-C50C-407E-A947-70E740481C1C}">
                <a14:useLocalDpi xmlns:a14="http://schemas.microsoft.com/office/drawing/2010/main" val="0"/>
              </a:ext>
            </a:extLst>
          </a:blip>
          <a:srcRect l="1" r="-274"/>
          <a:stretch/>
        </p:blipFill>
        <p:spPr>
          <a:xfrm>
            <a:off x="1155183" y="807404"/>
            <a:ext cx="9881633" cy="5818060"/>
          </a:xfrm>
          <a:prstGeom prst="rect">
            <a:avLst/>
          </a:prstGeom>
        </p:spPr>
      </p:pic>
    </p:spTree>
    <p:extLst>
      <p:ext uri="{BB962C8B-B14F-4D97-AF65-F5344CB8AC3E}">
        <p14:creationId xmlns:p14="http://schemas.microsoft.com/office/powerpoint/2010/main" val="11101052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siaoKan">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2256</TotalTime>
  <Words>4220</Words>
  <Application>Microsoft Office PowerPoint</Application>
  <PresentationFormat>寬螢幕</PresentationFormat>
  <Paragraphs>314</Paragraphs>
  <Slides>33</Slides>
  <Notes>27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33</vt:i4>
      </vt:variant>
    </vt:vector>
  </HeadingPairs>
  <TitlesOfParts>
    <vt:vector size="42" baseType="lpstr">
      <vt:lpstr>MyriadPro-Regular</vt:lpstr>
      <vt:lpstr>STIXMath-Italic</vt:lpstr>
      <vt:lpstr>STIXMath-Regular</vt:lpstr>
      <vt:lpstr>Arial</vt:lpstr>
      <vt:lpstr>Calibri</vt:lpstr>
      <vt:lpstr>Cambria Math</vt:lpstr>
      <vt:lpstr>Times New Roman</vt:lpstr>
      <vt:lpstr>Wingdings</vt:lpstr>
      <vt:lpstr>Office 佈景主題</vt:lpstr>
      <vt:lpstr>Increase in Precipitation Efficiency With Surface Warming in Radiative-Convective Equilibrium</vt:lpstr>
      <vt:lpstr>Introduction</vt:lpstr>
      <vt:lpstr>PowerPoint 簡報</vt:lpstr>
      <vt:lpstr>Model and Experiments</vt:lpstr>
      <vt:lpstr>in order to test the sensitivity of 𝜖 to the microphysical scheme</vt:lpstr>
      <vt:lpstr>Diagnostic Framework</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Summary and Conclusion</vt:lpstr>
      <vt:lpstr>PowerPoint 簡報</vt:lpstr>
      <vt:lpstr>PowerPoint 簡報</vt:lpstr>
      <vt:lpstr>abstract</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Increase in Precipitation Efficiency With Surface Warming in Radiative-Convective Equilibrium</dc:title>
  <dc:creator>chang-hong Lin</dc:creator>
  <cp:lastModifiedBy>chang-hong Lin</cp:lastModifiedBy>
  <cp:revision>129</cp:revision>
  <dcterms:created xsi:type="dcterms:W3CDTF">2019-03-04T03:53:40Z</dcterms:created>
  <dcterms:modified xsi:type="dcterms:W3CDTF">2019-03-26T06:12:54Z</dcterms:modified>
</cp:coreProperties>
</file>