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07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13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5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8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01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21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0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53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46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02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54FF-96BF-46DB-9A54-043D601072A2}" type="datetimeFigureOut">
              <a:rPr lang="zh-TW" altLang="en-US" smtClean="0"/>
              <a:t>2019/3/19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6DBF3-A28F-48CC-BB51-1388F64D20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8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4290" y="1122363"/>
            <a:ext cx="11466786" cy="2387600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Centaur" panose="02030504050205020304" pitchFamily="18" charset="0"/>
              </a:rPr>
              <a:t>Assessment of Numerical Weather Prediction Model Reforecasts of the </a:t>
            </a:r>
            <a:r>
              <a:rPr lang="en-US" altLang="zh-TW" sz="3600" dirty="0" smtClean="0">
                <a:latin typeface="Centaur" panose="02030504050205020304" pitchFamily="18" charset="0"/>
              </a:rPr>
              <a:t>Occurrence, Intensity</a:t>
            </a:r>
            <a:r>
              <a:rPr lang="en-US" altLang="zh-TW" sz="3600" dirty="0">
                <a:latin typeface="Centaur" panose="02030504050205020304" pitchFamily="18" charset="0"/>
              </a:rPr>
              <a:t>, and Location of Atmospheric Rivers along the West Coast of North America</a:t>
            </a:r>
            <a:endParaRPr lang="zh-TW" altLang="en-US" sz="3600" dirty="0">
              <a:latin typeface="Centaur" panose="020305040502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TW" dirty="0" smtClean="0">
              <a:latin typeface="Centaur" panose="02030504050205020304" pitchFamily="18" charset="0"/>
            </a:endParaRPr>
          </a:p>
          <a:p>
            <a:r>
              <a:rPr lang="en-US" altLang="zh-TW" dirty="0" smtClean="0">
                <a:latin typeface="Centaur" panose="02030504050205020304" pitchFamily="18" charset="0"/>
              </a:rPr>
              <a:t>2019.03.19</a:t>
            </a:r>
          </a:p>
          <a:p>
            <a:endParaRPr lang="en-US" altLang="zh-TW" dirty="0">
              <a:latin typeface="Centaur" panose="02030504050205020304" pitchFamily="18" charset="0"/>
            </a:endParaRPr>
          </a:p>
          <a:p>
            <a:r>
              <a:rPr lang="en-US" altLang="zh-TW" dirty="0" err="1" smtClean="0">
                <a:latin typeface="Centaur" panose="02030504050205020304" pitchFamily="18" charset="0"/>
              </a:rPr>
              <a:t>Nardi</a:t>
            </a:r>
            <a:r>
              <a:rPr lang="en-US" altLang="zh-TW" dirty="0" smtClean="0">
                <a:latin typeface="Centaur" panose="02030504050205020304" pitchFamily="18" charset="0"/>
              </a:rPr>
              <a:t> K. M., E. A. Barnes and, F. M. Ralph, 2018; MWR</a:t>
            </a:r>
            <a:endParaRPr lang="zh-TW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9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63" y="674098"/>
            <a:ext cx="4700051" cy="577895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84" y="1130506"/>
            <a:ext cx="4753157" cy="532254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989018" y="304766"/>
            <a:ext cx="417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Higher ARs climatological frequency in NDJF 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cxnSp>
        <p:nvCxnSpPr>
          <p:cNvPr id="9" name="肘形接點 8"/>
          <p:cNvCxnSpPr>
            <a:stCxn id="2" idx="2"/>
          </p:cNvCxnSpPr>
          <p:nvPr/>
        </p:nvCxnSpPr>
        <p:spPr>
          <a:xfrm rot="5400000">
            <a:off x="5830461" y="-1225492"/>
            <a:ext cx="345404" cy="414458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29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07545" y="233499"/>
            <a:ext cx="6076135" cy="6415496"/>
            <a:chOff x="794929" y="494756"/>
            <a:chExt cx="4514850" cy="501967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929" y="494756"/>
              <a:ext cx="4514850" cy="354330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929" y="4038056"/>
              <a:ext cx="4495800" cy="1476375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866" y="3499945"/>
            <a:ext cx="4493507" cy="2748456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10800000">
            <a:off x="11507573" y="3939990"/>
            <a:ext cx="472966" cy="2942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10800000">
            <a:off x="11507573" y="4485145"/>
            <a:ext cx="472966" cy="2942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59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1" y="129945"/>
            <a:ext cx="5466009" cy="63231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377" y="3590790"/>
            <a:ext cx="5324763" cy="286225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749725" y="35352"/>
            <a:ext cx="375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Centaur" panose="02030504050205020304" pitchFamily="18" charset="0"/>
              </a:rPr>
              <a:t>ARs landfall location</a:t>
            </a:r>
            <a:endParaRPr lang="zh-TW" altLang="en-US" sz="3600" dirty="0">
              <a:latin typeface="Centaur" panose="020305040502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76377" y="831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>
                <a:latin typeface="Centaur" panose="02030504050205020304" pitchFamily="18" charset="0"/>
              </a:rPr>
              <a:t>We define landfall location as the </a:t>
            </a:r>
            <a:r>
              <a:rPr lang="zh-TW" altLang="en-US" dirty="0" smtClean="0">
                <a:solidFill>
                  <a:srgbClr val="FF0000"/>
                </a:solidFill>
                <a:latin typeface="Centaur" panose="02030504050205020304" pitchFamily="18" charset="0"/>
              </a:rPr>
              <a:t>median latitude and longitude</a:t>
            </a:r>
            <a:r>
              <a:rPr lang="zh-TW" altLang="en-US" dirty="0" smtClean="0">
                <a:latin typeface="Centaur" panose="02030504050205020304" pitchFamily="18" charset="0"/>
              </a:rPr>
              <a:t> of the landfall grid cells with which the AR makes contact</a:t>
            </a:r>
            <a:r>
              <a:rPr lang="en-US" altLang="zh-TW" dirty="0" smtClean="0">
                <a:latin typeface="Centaur" panose="02030504050205020304" pitchFamily="18" charset="0"/>
              </a:rPr>
              <a:t>.</a:t>
            </a:r>
            <a:endParaRPr lang="zh-TW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1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52" y="544965"/>
            <a:ext cx="4979669" cy="607790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43" y="3967161"/>
            <a:ext cx="4840976" cy="2655708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H="1">
            <a:off x="3584027" y="312164"/>
            <a:ext cx="325821" cy="2328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909848" y="127498"/>
            <a:ext cx="4513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Perfect landfall location reforecasts are not included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5566" y="1862663"/>
            <a:ext cx="1241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" panose="02040503050406030204" pitchFamily="18" charset="0"/>
              </a:rPr>
              <a:t>northward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76565" y="5609601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southward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29407" y="2701158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Cambria" panose="02040503050406030204" pitchFamily="18" charset="0"/>
              </a:rPr>
              <a:t>BOM/NCEP/ECMWF</a:t>
            </a:r>
            <a:endParaRPr lang="zh-TW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1187669" y="2648607"/>
            <a:ext cx="231228" cy="210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5580993" y="1303282"/>
            <a:ext cx="418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Reforecast-reanalysis &gt; 0: northward prediction</a:t>
            </a:r>
            <a:endParaRPr lang="zh-TW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0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3986" y="1074241"/>
            <a:ext cx="11277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Centaur" panose="02030504050205020304" pitchFamily="18" charset="0"/>
              </a:rPr>
              <a:t>Our study examines reforecasts of </a:t>
            </a:r>
            <a:r>
              <a:rPr lang="en-US" altLang="zh-TW" sz="2000" dirty="0" err="1">
                <a:latin typeface="Centaur" panose="02030504050205020304" pitchFamily="18" charset="0"/>
              </a:rPr>
              <a:t>landfalling</a:t>
            </a:r>
            <a:r>
              <a:rPr lang="en-US" altLang="zh-TW" sz="2000" dirty="0">
                <a:latin typeface="Centaur" panose="02030504050205020304" pitchFamily="18" charset="0"/>
              </a:rPr>
              <a:t> </a:t>
            </a:r>
            <a:r>
              <a:rPr lang="en-US" altLang="zh-TW" sz="2000" dirty="0" smtClean="0">
                <a:latin typeface="Centaur" panose="02030504050205020304" pitchFamily="18" charset="0"/>
              </a:rPr>
              <a:t>atmospheric rivers </a:t>
            </a:r>
            <a:r>
              <a:rPr lang="en-US" altLang="zh-TW" sz="2000" dirty="0">
                <a:latin typeface="Centaur" panose="02030504050205020304" pitchFamily="18" charset="0"/>
              </a:rPr>
              <a:t>(ARs) along the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west coast of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North America </a:t>
            </a:r>
            <a:r>
              <a:rPr lang="en-US" altLang="zh-TW" sz="2000" dirty="0">
                <a:latin typeface="Centaur" panose="02030504050205020304" pitchFamily="18" charset="0"/>
              </a:rPr>
              <a:t>from the control runs of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9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numerical weather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prediction (NWP) models</a:t>
            </a:r>
            <a:r>
              <a:rPr lang="en-US" altLang="zh-TW" sz="2000" dirty="0">
                <a:latin typeface="Centaur" panose="02030504050205020304" pitchFamily="18" charset="0"/>
              </a:rPr>
              <a:t>, each </a:t>
            </a:r>
            <a:r>
              <a:rPr lang="en-US" altLang="zh-TW" sz="2000" dirty="0" smtClean="0">
                <a:latin typeface="Centaur" panose="02030504050205020304" pitchFamily="18" charset="0"/>
              </a:rPr>
              <a:t>covering about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10–30 years of reforecasts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Occurrence-based reforecast skill </a:t>
            </a:r>
            <a:r>
              <a:rPr lang="en-US" altLang="zh-TW" sz="2000" dirty="0">
                <a:latin typeface="Centaur" panose="02030504050205020304" pitchFamily="18" charset="0"/>
              </a:rPr>
              <a:t>is examined for </a:t>
            </a:r>
            <a:r>
              <a:rPr lang="en-US" altLang="zh-TW" sz="2000" dirty="0" smtClean="0">
                <a:latin typeface="Centaur" panose="02030504050205020304" pitchFamily="18" charset="0"/>
              </a:rPr>
              <a:t>all </a:t>
            </a:r>
            <a:r>
              <a:rPr lang="en-US" altLang="zh-TW" sz="2000" dirty="0" smtClean="0">
                <a:latin typeface="Centaur" panose="02030504050205020304" pitchFamily="18" charset="0"/>
              </a:rPr>
              <a:t>9 </a:t>
            </a:r>
            <a:r>
              <a:rPr lang="en-US" altLang="zh-TW" sz="2000" dirty="0">
                <a:latin typeface="Centaur" panose="02030504050205020304" pitchFamily="18" charset="0"/>
              </a:rPr>
              <a:t>models in order to determine how often each </a:t>
            </a:r>
            <a:r>
              <a:rPr lang="en-US" altLang="zh-TW" sz="2000" dirty="0" smtClean="0">
                <a:latin typeface="Centaur" panose="02030504050205020304" pitchFamily="18" charset="0"/>
              </a:rPr>
              <a:t>model correctly </a:t>
            </a:r>
            <a:r>
              <a:rPr lang="en-US" altLang="zh-TW" sz="2000" dirty="0">
                <a:latin typeface="Centaur" panose="02030504050205020304" pitchFamily="18" charset="0"/>
              </a:rPr>
              <a:t>reforecasts the </a:t>
            </a:r>
            <a:r>
              <a:rPr lang="en-US" altLang="zh-TW" sz="2000" dirty="0" smtClean="0">
                <a:latin typeface="Centaur" panose="02030504050205020304" pitchFamily="18" charset="0"/>
              </a:rPr>
              <a:t>presence </a:t>
            </a:r>
            <a:r>
              <a:rPr lang="en-US" altLang="zh-TW" sz="2000" dirty="0">
                <a:latin typeface="Centaur" panose="02030504050205020304" pitchFamily="18" charset="0"/>
              </a:rPr>
              <a:t>of </a:t>
            </a:r>
            <a:r>
              <a:rPr lang="en-US" altLang="zh-TW" sz="2000" dirty="0" smtClean="0">
                <a:latin typeface="Centaur" panose="02030504050205020304" pitchFamily="18" charset="0"/>
              </a:rPr>
              <a:t>a </a:t>
            </a:r>
            <a:r>
              <a:rPr lang="en-US" altLang="zh-TW" sz="2000" dirty="0" err="1" smtClean="0">
                <a:latin typeface="Centaur" panose="02030504050205020304" pitchFamily="18" charset="0"/>
              </a:rPr>
              <a:t>landfalling</a:t>
            </a:r>
            <a:r>
              <a:rPr lang="en-US" altLang="zh-TW" sz="2000" dirty="0" smtClean="0">
                <a:latin typeface="Centaur" panose="02030504050205020304" pitchFamily="18" charset="0"/>
              </a:rPr>
              <a:t> </a:t>
            </a:r>
            <a:r>
              <a:rPr lang="en-US" altLang="zh-TW" sz="2000" dirty="0">
                <a:latin typeface="Centaur" panose="02030504050205020304" pitchFamily="18" charset="0"/>
              </a:rPr>
              <a:t>AR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>
                <a:latin typeface="Centaur" panose="02030504050205020304" pitchFamily="18" charset="0"/>
              </a:rPr>
              <a:t>R</a:t>
            </a:r>
            <a:r>
              <a:rPr lang="en-US" altLang="zh-TW" sz="2000" dirty="0" smtClean="0">
                <a:latin typeface="Centaur" panose="02030504050205020304" pitchFamily="18" charset="0"/>
              </a:rPr>
              <a:t>eforecast </a:t>
            </a:r>
            <a:r>
              <a:rPr lang="en-US" altLang="zh-TW" sz="2000" dirty="0">
                <a:latin typeface="Centaur" panose="02030504050205020304" pitchFamily="18" charset="0"/>
              </a:rPr>
              <a:t>skill </a:t>
            </a:r>
            <a:r>
              <a:rPr lang="en-US" altLang="zh-TW" sz="2000" dirty="0" smtClean="0">
                <a:latin typeface="Centaur" panose="02030504050205020304" pitchFamily="18" charset="0"/>
              </a:rPr>
              <a:t>varies by </a:t>
            </a:r>
            <a:r>
              <a:rPr lang="en-US" altLang="zh-TW" sz="2000" dirty="0" err="1">
                <a:latin typeface="Centaur" panose="02030504050205020304" pitchFamily="18" charset="0"/>
              </a:rPr>
              <a:t>subregion</a:t>
            </a:r>
            <a:r>
              <a:rPr lang="en-US" altLang="zh-TW" sz="2000" dirty="0">
                <a:latin typeface="Centaur" panose="02030504050205020304" pitchFamily="18" charset="0"/>
              </a:rPr>
              <a:t>, with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BC/AK</a:t>
            </a:r>
            <a:r>
              <a:rPr lang="en-US" altLang="zh-TW" sz="2000" dirty="0">
                <a:latin typeface="Centaur" panose="020305040502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having less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occurrence-based skill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than CA and OR/WA</a:t>
            </a:r>
            <a:r>
              <a:rPr lang="en-US" altLang="zh-TW" sz="2000" dirty="0">
                <a:latin typeface="Centaur" panose="02030504050205020304" pitchFamily="18" charset="0"/>
              </a:rPr>
              <a:t>. </a:t>
            </a:r>
            <a:endParaRPr lang="en-US" altLang="zh-TW" sz="2000" dirty="0" smtClean="0">
              <a:latin typeface="Centaur" panose="02030504050205020304" pitchFamily="18" charset="0"/>
            </a:endParaRP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latin typeface="Centaur" panose="02030504050205020304" pitchFamily="18" charset="0"/>
              </a:rPr>
              <a:t>Our </a:t>
            </a:r>
            <a:r>
              <a:rPr lang="en-US" altLang="zh-TW" sz="2000" dirty="0">
                <a:latin typeface="Centaur" panose="02030504050205020304" pitchFamily="18" charset="0"/>
              </a:rPr>
              <a:t>study also shows </a:t>
            </a:r>
            <a:r>
              <a:rPr lang="en-US" altLang="zh-TW" sz="2000" dirty="0" smtClean="0">
                <a:latin typeface="Centaur" panose="02030504050205020304" pitchFamily="18" charset="0"/>
              </a:rPr>
              <a:t>that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ECMWF</a:t>
            </a:r>
            <a:r>
              <a:rPr lang="en-US" altLang="zh-TW" sz="2000" dirty="0">
                <a:latin typeface="Centaur" panose="02030504050205020304" pitchFamily="18" charset="0"/>
              </a:rPr>
              <a:t>, on average,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predicts fewer AR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occurrences </a:t>
            </a:r>
            <a:r>
              <a:rPr lang="en-US" altLang="zh-TW" sz="2000" dirty="0" smtClean="0">
                <a:latin typeface="Centaur" panose="02030504050205020304" pitchFamily="18" charset="0"/>
              </a:rPr>
              <a:t>than </a:t>
            </a:r>
            <a:r>
              <a:rPr lang="en-US" altLang="zh-TW" sz="2000" dirty="0">
                <a:latin typeface="Centaur" panose="02030504050205020304" pitchFamily="18" charset="0"/>
              </a:rPr>
              <a:t>reanalysis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at all lead times for the entire west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coast of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North America</a:t>
            </a:r>
            <a:r>
              <a:rPr lang="en-US" altLang="zh-TW" sz="2000" dirty="0">
                <a:latin typeface="Centaur" panose="02030504050205020304" pitchFamily="18" charset="0"/>
              </a:rPr>
              <a:t>.</a:t>
            </a:r>
            <a:endParaRPr lang="en-US" altLang="zh-TW" sz="2000" dirty="0" smtClean="0">
              <a:latin typeface="Centaur" panose="02030504050205020304" pitchFamily="18" charset="0"/>
            </a:endParaRP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latin typeface="Centaur" panose="02030504050205020304" pitchFamily="18" charset="0"/>
              </a:rPr>
              <a:t>AR intensity (IVT) </a:t>
            </a:r>
            <a:r>
              <a:rPr lang="en-US" altLang="zh-TW" sz="2000" dirty="0">
                <a:latin typeface="Centaur" panose="02030504050205020304" pitchFamily="18" charset="0"/>
              </a:rPr>
              <a:t>RMSEs </a:t>
            </a:r>
            <a:r>
              <a:rPr lang="en-US" altLang="zh-TW" sz="2000" dirty="0" smtClean="0">
                <a:latin typeface="Centaur" panose="02030504050205020304" pitchFamily="18" charset="0"/>
              </a:rPr>
              <a:t>typically range </a:t>
            </a:r>
            <a:r>
              <a:rPr lang="en-US" altLang="zh-TW" sz="2000" dirty="0">
                <a:latin typeface="Centaur" panose="02030504050205020304" pitchFamily="18" charset="0"/>
              </a:rPr>
              <a:t>from approximately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100–250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kgm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-1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 s</a:t>
            </a:r>
            <a:r>
              <a:rPr lang="en-US" altLang="zh-TW" sz="2000" baseline="30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-1</a:t>
            </a:r>
            <a:r>
              <a:rPr lang="en-US" altLang="zh-TW" sz="2000" dirty="0">
                <a:latin typeface="Centaur" panose="02030504050205020304" pitchFamily="18" charset="0"/>
              </a:rPr>
              <a:t>. At </a:t>
            </a:r>
            <a:r>
              <a:rPr lang="en-US" altLang="zh-TW" sz="2000" dirty="0" smtClean="0">
                <a:latin typeface="Centaur" panose="02030504050205020304" pitchFamily="18" charset="0"/>
              </a:rPr>
              <a:t>leads of </a:t>
            </a:r>
            <a:r>
              <a:rPr lang="en-US" altLang="zh-TW" sz="2000" dirty="0">
                <a:latin typeface="Centaur" panose="02030504050205020304" pitchFamily="18" charset="0"/>
              </a:rPr>
              <a:t>1–3 days, positive and negative absolute IVT </a:t>
            </a:r>
            <a:r>
              <a:rPr lang="en-US" altLang="zh-TW" sz="2000" dirty="0" smtClean="0">
                <a:latin typeface="Centaur" panose="02030504050205020304" pitchFamily="18" charset="0"/>
              </a:rPr>
              <a:t>errors appear </a:t>
            </a:r>
            <a:r>
              <a:rPr lang="en-US" altLang="zh-TW" sz="2000" dirty="0">
                <a:latin typeface="Centaur" panose="02030504050205020304" pitchFamily="18" charset="0"/>
              </a:rPr>
              <a:t>to be equally likely, though positive </a:t>
            </a:r>
            <a:r>
              <a:rPr lang="en-US" altLang="zh-TW" sz="2000" dirty="0" smtClean="0">
                <a:latin typeface="Centaur" panose="02030504050205020304" pitchFamily="18" charset="0"/>
              </a:rPr>
              <a:t>absolute IVT </a:t>
            </a:r>
            <a:r>
              <a:rPr lang="en-US" altLang="zh-TW" sz="2000" dirty="0">
                <a:latin typeface="Centaur" panose="02030504050205020304" pitchFamily="18" charset="0"/>
              </a:rPr>
              <a:t>errors appear to be slightly favored at lead </a:t>
            </a:r>
            <a:r>
              <a:rPr lang="en-US" altLang="zh-TW" sz="2000" dirty="0" smtClean="0">
                <a:latin typeface="Centaur" panose="02030504050205020304" pitchFamily="18" charset="0"/>
              </a:rPr>
              <a:t>times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beyond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3 days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>
                <a:latin typeface="Centaur" panose="02030504050205020304" pitchFamily="18" charset="0"/>
              </a:rPr>
              <a:t>E</a:t>
            </a:r>
            <a:r>
              <a:rPr lang="en-US" altLang="zh-TW" sz="2000" dirty="0" smtClean="0">
                <a:latin typeface="Centaur" panose="02030504050205020304" pitchFamily="18" charset="0"/>
              </a:rPr>
              <a:t>rrors </a:t>
            </a:r>
            <a:r>
              <a:rPr lang="en-US" altLang="zh-TW" sz="2000" dirty="0">
                <a:latin typeface="Centaur" panose="02030504050205020304" pitchFamily="18" charset="0"/>
              </a:rPr>
              <a:t>in AR landfall location are examined</a:t>
            </a:r>
            <a:r>
              <a:rPr lang="en-US" altLang="zh-TW" sz="2000" dirty="0" smtClean="0">
                <a:latin typeface="Centaur" panose="02030504050205020304" pitchFamily="18" charset="0"/>
              </a:rPr>
              <a:t>. For </a:t>
            </a:r>
            <a:r>
              <a:rPr lang="en-US" altLang="zh-TW" sz="2000" dirty="0">
                <a:latin typeface="Centaur" panose="02030504050205020304" pitchFamily="18" charset="0"/>
              </a:rPr>
              <a:t>all nine models, there is a pronounced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increase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in landfall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location RMSE as lead time increases</a:t>
            </a:r>
            <a:r>
              <a:rPr lang="en-US" altLang="zh-TW" sz="2000" dirty="0">
                <a:latin typeface="Centaur" panose="02030504050205020304" pitchFamily="18" charset="0"/>
              </a:rPr>
              <a:t>. At </a:t>
            </a:r>
            <a:r>
              <a:rPr lang="en-US" altLang="zh-TW" sz="2000" dirty="0" smtClean="0">
                <a:latin typeface="Centaur" panose="02030504050205020304" pitchFamily="18" charset="0"/>
              </a:rPr>
              <a:t>leads of </a:t>
            </a:r>
            <a:r>
              <a:rPr lang="en-US" altLang="zh-TW" sz="2000" dirty="0">
                <a:latin typeface="Centaur" panose="02030504050205020304" pitchFamily="18" charset="0"/>
              </a:rPr>
              <a:t>1–3 days, landfall location RMSEs generally </a:t>
            </a:r>
            <a:r>
              <a:rPr lang="en-US" altLang="zh-TW" sz="2000" dirty="0" smtClean="0">
                <a:latin typeface="Centaur" panose="02030504050205020304" pitchFamily="18" charset="0"/>
              </a:rPr>
              <a:t>range from </a:t>
            </a:r>
            <a:r>
              <a:rPr lang="en-US" altLang="zh-TW" sz="2000" dirty="0">
                <a:latin typeface="Centaur" panose="02030504050205020304" pitchFamily="18" charset="0"/>
              </a:rPr>
              <a:t>about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100 to 600 km</a:t>
            </a:r>
            <a:r>
              <a:rPr lang="en-US" altLang="zh-TW" sz="2000" dirty="0">
                <a:latin typeface="Centaur" panose="02030504050205020304" pitchFamily="18" charset="0"/>
              </a:rPr>
              <a:t>, with errors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exceeding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1000km at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leads greater than 14 days</a:t>
            </a:r>
            <a:r>
              <a:rPr lang="en-US" altLang="zh-TW" sz="2000" dirty="0">
                <a:latin typeface="Centaur" panose="02030504050205020304" pitchFamily="18" charset="0"/>
              </a:rPr>
              <a:t>.</a:t>
            </a:r>
            <a:endParaRPr lang="zh-TW" altLang="en-US" sz="2000" dirty="0">
              <a:latin typeface="Centaur" panose="020305040502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3986" y="304800"/>
            <a:ext cx="2694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Centaur" panose="02030504050205020304" pitchFamily="18" charset="0"/>
              </a:rPr>
              <a:t>Conclusions</a:t>
            </a:r>
            <a:endParaRPr lang="zh-TW" altLang="en-US" sz="44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9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683" y="1426550"/>
            <a:ext cx="107415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Atmospheric rivers (ARs) are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narrow plumes of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high water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vapor transport 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in the atmosphere that </a:t>
            </a:r>
            <a:r>
              <a:rPr lang="en-US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account for 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a significant portion of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total meridional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moisture </a:t>
            </a:r>
            <a:r>
              <a:rPr lang="en-US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transport 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in the </a:t>
            </a:r>
            <a:r>
              <a:rPr lang="en-US" altLang="zh-TW" sz="2000" dirty="0" err="1">
                <a:solidFill>
                  <a:srgbClr val="000000"/>
                </a:solidFill>
                <a:latin typeface="Centaur" panose="02030504050205020304" pitchFamily="18" charset="0"/>
              </a:rPr>
              <a:t>midlatitudes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 (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Zhu and Newell 1994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, 1998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). </a:t>
            </a:r>
            <a:endParaRPr lang="en-US" altLang="zh-TW" sz="2000" dirty="0" smtClean="0">
              <a:solidFill>
                <a:srgbClr val="000000"/>
              </a:solidFill>
              <a:latin typeface="Centaur" panose="02030504050205020304" pitchFamily="18" charset="0"/>
            </a:endParaRPr>
          </a:p>
          <a:p>
            <a:endParaRPr lang="en-US" altLang="zh-TW" sz="2000" dirty="0">
              <a:solidFill>
                <a:srgbClr val="000000"/>
              </a:solidFill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These 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filamentary structures in the lower </a:t>
            </a:r>
            <a:r>
              <a:rPr lang="en-US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troposphere are 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associated with transient extratropical </a:t>
            </a:r>
            <a:r>
              <a:rPr lang="en-US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storm systems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, often appearing in the vicinity of the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warm conveyor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belt/low-level jet stream ahead of a cold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front </a:t>
            </a:r>
            <a:r>
              <a:rPr lang="da-DK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(</a:t>
            </a:r>
            <a:r>
              <a:rPr lang="da-DK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e.g., </a:t>
            </a:r>
            <a:r>
              <a:rPr lang="da-DK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Ralph et al. 2004; Bao et al. 2006; Ralph et al</a:t>
            </a:r>
            <a:r>
              <a:rPr lang="da-DK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. 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2017b</a:t>
            </a:r>
            <a:r>
              <a:rPr lang="en-US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), and can be formed from both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local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convergence of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water vapor and direct transport from the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tropics </a:t>
            </a:r>
            <a:r>
              <a:rPr lang="da-DK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(</a:t>
            </a:r>
            <a:r>
              <a:rPr lang="da-DK" altLang="zh-TW" sz="2000" dirty="0">
                <a:solidFill>
                  <a:srgbClr val="000000"/>
                </a:solidFill>
                <a:latin typeface="Centaur" panose="02030504050205020304" pitchFamily="18" charset="0"/>
              </a:rPr>
              <a:t>e.g., </a:t>
            </a:r>
            <a:r>
              <a:rPr lang="da-DK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Bao et al. 2006; Dacre et al. 2015</a:t>
            </a:r>
            <a:r>
              <a:rPr lang="da-DK" altLang="zh-TW" sz="2000" dirty="0" smtClean="0">
                <a:solidFill>
                  <a:srgbClr val="000000"/>
                </a:solidFill>
                <a:latin typeface="Centaur" panose="02030504050205020304" pitchFamily="18" charset="0"/>
              </a:rPr>
              <a:t>).</a:t>
            </a:r>
          </a:p>
          <a:p>
            <a:endParaRPr lang="da-DK" altLang="zh-TW" sz="2000" dirty="0">
              <a:solidFill>
                <a:srgbClr val="000000"/>
              </a:solidFill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Wick et 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al. (2013) </a:t>
            </a:r>
            <a:r>
              <a:rPr lang="en-US" altLang="zh-TW" sz="2000" dirty="0">
                <a:latin typeface="Centaur" panose="02030504050205020304" pitchFamily="18" charset="0"/>
              </a:rPr>
              <a:t>demonstrated a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general decrease of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approximately 20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%–30% in model skill from initialization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to 10 days</a:t>
            </a:r>
            <a:r>
              <a:rPr lang="en-US" altLang="zh-TW" sz="2000" dirty="0">
                <a:latin typeface="Centaur" panose="02030504050205020304" pitchFamily="18" charset="0"/>
              </a:rPr>
              <a:t> in reforecasting the occurrence of </a:t>
            </a:r>
            <a:r>
              <a:rPr lang="en-US" altLang="zh-TW" sz="2000" dirty="0" err="1" smtClean="0">
                <a:latin typeface="Centaur" panose="02030504050205020304" pitchFamily="18" charset="0"/>
              </a:rPr>
              <a:t>landfalling</a:t>
            </a:r>
            <a:r>
              <a:rPr lang="en-US" altLang="zh-TW" sz="2000" dirty="0" smtClean="0">
                <a:latin typeface="Centaur" panose="02030504050205020304" pitchFamily="18" charset="0"/>
              </a:rPr>
              <a:t> ARs </a:t>
            </a:r>
            <a:r>
              <a:rPr lang="en-US" altLang="zh-TW" sz="2000" dirty="0">
                <a:latin typeface="Centaur" panose="02030504050205020304" pitchFamily="18" charset="0"/>
              </a:rPr>
              <a:t>in the western United States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</a:p>
          <a:p>
            <a:endParaRPr lang="en-US" altLang="zh-TW" sz="2000" dirty="0">
              <a:latin typeface="Centaur" panose="02030504050205020304" pitchFamily="18" charset="0"/>
            </a:endParaRPr>
          </a:p>
          <a:p>
            <a:r>
              <a:rPr lang="en-US" altLang="zh-TW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DeFlorio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 et al</a:t>
            </a:r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. (</a:t>
            </a:r>
            <a:r>
              <a:rPr lang="en-US" altLang="zh-TW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aur" panose="02030504050205020304" pitchFamily="18" charset="0"/>
              </a:rPr>
              <a:t>2018a) </a:t>
            </a:r>
            <a:r>
              <a:rPr lang="en-US" altLang="zh-TW" sz="2000" dirty="0">
                <a:latin typeface="Centaur" panose="02030504050205020304" pitchFamily="18" charset="0"/>
              </a:rPr>
              <a:t>examined European Centre for </a:t>
            </a:r>
            <a:r>
              <a:rPr lang="en-US" altLang="zh-TW" sz="2000" dirty="0" smtClean="0">
                <a:latin typeface="Centaur" panose="02030504050205020304" pitchFamily="18" charset="0"/>
              </a:rPr>
              <a:t>Medium-Range Weather </a:t>
            </a:r>
            <a:r>
              <a:rPr lang="en-US" altLang="zh-TW" sz="2000" dirty="0">
                <a:latin typeface="Centaur" panose="02030504050205020304" pitchFamily="18" charset="0"/>
              </a:rPr>
              <a:t>Forecasts (ECMWF) AR reforecasts at </a:t>
            </a:r>
            <a:r>
              <a:rPr lang="en-US" altLang="zh-TW" sz="2000" dirty="0" smtClean="0">
                <a:latin typeface="Centaur" panose="02030504050205020304" pitchFamily="18" charset="0"/>
              </a:rPr>
              <a:t>leads of </a:t>
            </a:r>
            <a:r>
              <a:rPr lang="en-US" altLang="zh-TW" sz="2000" dirty="0">
                <a:latin typeface="Centaur" panose="02030504050205020304" pitchFamily="18" charset="0"/>
              </a:rPr>
              <a:t>1–14 days and found a similar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decrease in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prediction skill </a:t>
            </a:r>
            <a:r>
              <a:rPr lang="en-US" altLang="zh-TW" sz="2000" dirty="0">
                <a:solidFill>
                  <a:srgbClr val="FF0000"/>
                </a:solidFill>
                <a:latin typeface="Centaur" panose="02030504050205020304" pitchFamily="18" charset="0"/>
              </a:rPr>
              <a:t>past 10 days</a:t>
            </a:r>
            <a:r>
              <a:rPr lang="en-US" altLang="zh-TW" sz="2000" dirty="0">
                <a:latin typeface="Centaur" panose="02030504050205020304" pitchFamily="18" charset="0"/>
              </a:rPr>
              <a:t> over the North Pacific </a:t>
            </a:r>
            <a:r>
              <a:rPr lang="en-US" altLang="zh-TW" sz="2000" dirty="0" smtClean="0">
                <a:latin typeface="Centaur" panose="02030504050205020304" pitchFamily="18" charset="0"/>
              </a:rPr>
              <a:t>and western United </a:t>
            </a:r>
            <a:r>
              <a:rPr lang="en-US" altLang="zh-TW" sz="2000" dirty="0">
                <a:latin typeface="Centaur" panose="02030504050205020304" pitchFamily="18" charset="0"/>
              </a:rPr>
              <a:t>States.</a:t>
            </a:r>
            <a:endParaRPr lang="zh-TW" altLang="en-US" sz="20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1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3075" y="2394181"/>
            <a:ext cx="10037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Centaur" panose="02030504050205020304" pitchFamily="18" charset="0"/>
              </a:rPr>
              <a:t>We expand on prior model verification studies by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examining reforecasts </a:t>
            </a:r>
            <a:r>
              <a:rPr lang="en-US" altLang="zh-TW" sz="2000" dirty="0" smtClean="0">
                <a:latin typeface="Centaur" panose="02030504050205020304" pitchFamily="18" charset="0"/>
              </a:rPr>
              <a:t>(also known as </a:t>
            </a:r>
            <a:r>
              <a:rPr lang="en-US" altLang="zh-TW" sz="2000" dirty="0" err="1" smtClean="0">
                <a:latin typeface="Centaur" panose="02030504050205020304" pitchFamily="18" charset="0"/>
              </a:rPr>
              <a:t>hindcasts</a:t>
            </a:r>
            <a:r>
              <a:rPr lang="en-US" altLang="zh-TW" sz="2000" dirty="0" smtClean="0">
                <a:latin typeface="Centaur" panose="02030504050205020304" pitchFamily="18" charset="0"/>
              </a:rPr>
              <a:t>) of </a:t>
            </a:r>
            <a:r>
              <a:rPr lang="en-US" altLang="zh-TW" sz="2000" dirty="0" err="1" smtClean="0">
                <a:latin typeface="Centaur" panose="02030504050205020304" pitchFamily="18" charset="0"/>
              </a:rPr>
              <a:t>landfalling</a:t>
            </a:r>
            <a:r>
              <a:rPr lang="en-US" altLang="zh-TW" sz="2000" dirty="0" smtClean="0">
                <a:latin typeface="Centaur" panose="02030504050205020304" pitchFamily="18" charset="0"/>
              </a:rPr>
              <a:t> wintertime ARs from the control runs of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nine</a:t>
            </a:r>
            <a:r>
              <a:rPr lang="en-US" altLang="zh-TW" sz="2000" dirty="0" smtClean="0">
                <a:latin typeface="Centaur" panose="02030504050205020304" pitchFamily="18" charset="0"/>
              </a:rPr>
              <a:t> state-of-the-art weather models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at leads of 1–14 days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</a:p>
          <a:p>
            <a:endParaRPr lang="en-US" altLang="zh-TW" sz="2000" dirty="0" smtClean="0"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latin typeface="Centaur" panose="02030504050205020304" pitchFamily="18" charset="0"/>
              </a:rPr>
              <a:t>We highlight three important components of an effective </a:t>
            </a:r>
            <a:r>
              <a:rPr lang="en-US" altLang="zh-TW" sz="2000" dirty="0" err="1" smtClean="0">
                <a:latin typeface="Centaur" panose="02030504050205020304" pitchFamily="18" charset="0"/>
              </a:rPr>
              <a:t>ar</a:t>
            </a:r>
            <a:r>
              <a:rPr lang="en-US" altLang="zh-TW" sz="2000" dirty="0" smtClean="0">
                <a:latin typeface="Centaur" panose="02030504050205020304" pitchFamily="18" charset="0"/>
              </a:rPr>
              <a:t> reforecast (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AR occurrence, AR intensity, and AR landfall location</a:t>
            </a:r>
            <a:r>
              <a:rPr lang="en-US" altLang="zh-TW" sz="2000" dirty="0" smtClean="0">
                <a:latin typeface="Centaur" panose="02030504050205020304" pitchFamily="18" charset="0"/>
              </a:rPr>
              <a:t>) and quantify each model’s skill. </a:t>
            </a:r>
          </a:p>
          <a:p>
            <a:endParaRPr lang="en-US" altLang="zh-TW" sz="2000" dirty="0" smtClean="0">
              <a:latin typeface="Centaur" panose="02030504050205020304" pitchFamily="18" charset="0"/>
            </a:endParaRPr>
          </a:p>
          <a:p>
            <a:r>
              <a:rPr lang="en-US" altLang="zh-TW" sz="2000" dirty="0" smtClean="0">
                <a:latin typeface="Centaur" panose="02030504050205020304" pitchFamily="18" charset="0"/>
              </a:rPr>
              <a:t>The performance of the models with respect to these three components is analyzed at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varying lead times </a:t>
            </a:r>
            <a:r>
              <a:rPr lang="en-US" altLang="zh-TW" sz="2000" dirty="0" smtClean="0">
                <a:latin typeface="Centaur" panose="02030504050205020304" pitchFamily="18" charset="0"/>
              </a:rPr>
              <a:t>for the </a:t>
            </a:r>
            <a:r>
              <a:rPr lang="en-US" altLang="zh-TW" sz="2000" dirty="0" smtClean="0">
                <a:solidFill>
                  <a:srgbClr val="FF0000"/>
                </a:solidFill>
                <a:latin typeface="Centaur" panose="02030504050205020304" pitchFamily="18" charset="0"/>
              </a:rPr>
              <a:t>west coast of north </a:t>
            </a:r>
            <a:r>
              <a:rPr lang="en-US" altLang="zh-TW" sz="2000" dirty="0" err="1" smtClean="0">
                <a:solidFill>
                  <a:srgbClr val="FF0000"/>
                </a:solidFill>
                <a:latin typeface="Centaur" panose="02030504050205020304" pitchFamily="18" charset="0"/>
              </a:rPr>
              <a:t>america</a:t>
            </a:r>
            <a:r>
              <a:rPr lang="en-US" altLang="zh-TW" sz="2000" dirty="0" smtClean="0">
                <a:latin typeface="Centaur" panose="02030504050205020304" pitchFamily="18" charset="0"/>
              </a:rPr>
              <a:t>.</a:t>
            </a:r>
            <a:endParaRPr lang="zh-TW" altLang="en-US" sz="20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1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68" y="2334704"/>
            <a:ext cx="10325100" cy="28289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0621" y="888455"/>
            <a:ext cx="7062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Centaur" panose="02030504050205020304" pitchFamily="18" charset="0"/>
              </a:rPr>
              <a:t>Subseasonal</a:t>
            </a:r>
            <a:r>
              <a:rPr lang="en-US" altLang="zh-TW" dirty="0">
                <a:latin typeface="Centaur" panose="02030504050205020304" pitchFamily="18" charset="0"/>
              </a:rPr>
              <a:t> to </a:t>
            </a:r>
            <a:r>
              <a:rPr lang="en-US" altLang="zh-TW" dirty="0" smtClean="0">
                <a:latin typeface="Centaur" panose="02030504050205020304" pitchFamily="18" charset="0"/>
              </a:rPr>
              <a:t>Seasonal (S2S</a:t>
            </a:r>
            <a:r>
              <a:rPr lang="en-US" altLang="zh-TW" dirty="0">
                <a:latin typeface="Centaur" panose="02030504050205020304" pitchFamily="18" charset="0"/>
              </a:rPr>
              <a:t>) International Project </a:t>
            </a:r>
            <a:r>
              <a:rPr lang="en-US" altLang="zh-TW" dirty="0" smtClean="0">
                <a:latin typeface="Centaur" panose="02030504050205020304" pitchFamily="18" charset="0"/>
              </a:rPr>
              <a:t>database (</a:t>
            </a:r>
            <a:r>
              <a:rPr lang="en-US" altLang="zh-TW" dirty="0" err="1" smtClean="0">
                <a:latin typeface="Centaur" panose="02030504050205020304" pitchFamily="18" charset="0"/>
              </a:rPr>
              <a:t>Vitart</a:t>
            </a:r>
            <a:r>
              <a:rPr lang="en-US" altLang="zh-TW" dirty="0" smtClean="0">
                <a:latin typeface="Centaur" panose="02030504050205020304" pitchFamily="18" charset="0"/>
              </a:rPr>
              <a:t> et al. 2017)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57352" y="119014"/>
            <a:ext cx="6791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Centaur" panose="02030504050205020304" pitchFamily="18" charset="0"/>
              </a:rPr>
              <a:t>S2S database and reanalysis data</a:t>
            </a:r>
            <a:endParaRPr lang="zh-TW" altLang="en-US" sz="4400" dirty="0">
              <a:latin typeface="Centaur" panose="020305040502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0621" y="5348295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ECMWF ERA-Interim (ERAI)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9503" y="5717627"/>
            <a:ext cx="4802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Horizontal grid size: 1.5</a:t>
            </a:r>
            <a:r>
              <a:rPr lang="en-US" altLang="zh-TW" baseline="30000" dirty="0" smtClean="0">
                <a:latin typeface="Centaur" panose="02030504050205020304" pitchFamily="18" charset="0"/>
              </a:rPr>
              <a:t>o</a:t>
            </a:r>
            <a:r>
              <a:rPr lang="en-US" altLang="zh-TW" dirty="0" smtClean="0">
                <a:latin typeface="Centaur" panose="02030504050205020304" pitchFamily="18" charset="0"/>
              </a:rPr>
              <a:t> x 1.5</a:t>
            </a:r>
            <a:r>
              <a:rPr lang="en-US" altLang="zh-TW" baseline="30000" dirty="0" smtClean="0">
                <a:latin typeface="Centaur" panose="02030504050205020304" pitchFamily="18" charset="0"/>
              </a:rPr>
              <a:t>o</a:t>
            </a:r>
          </a:p>
          <a:p>
            <a:r>
              <a:rPr lang="en-US" altLang="zh-TW" dirty="0" smtClean="0">
                <a:latin typeface="Centaur" panose="02030504050205020304" pitchFamily="18" charset="0"/>
              </a:rPr>
              <a:t>Vertical: 1000/850/700/500/300 </a:t>
            </a:r>
            <a:r>
              <a:rPr lang="en-US" altLang="zh-TW" dirty="0" err="1" smtClean="0">
                <a:latin typeface="Centaur" panose="02030504050205020304" pitchFamily="18" charset="0"/>
              </a:rPr>
              <a:t>mb</a:t>
            </a:r>
            <a:endParaRPr lang="en-US" altLang="zh-TW" dirty="0" smtClean="0">
              <a:latin typeface="Centaur" panose="02030504050205020304" pitchFamily="18" charset="0"/>
            </a:endParaRPr>
          </a:p>
          <a:p>
            <a:r>
              <a:rPr lang="en-US" altLang="zh-TW" dirty="0" smtClean="0">
                <a:latin typeface="Centaur" panose="02030504050205020304" pitchFamily="18" charset="0"/>
              </a:rPr>
              <a:t>Period: 1 Jan 1979 - 31 Dec2016 (</a:t>
            </a:r>
            <a:r>
              <a:rPr lang="en-US" altLang="zh-TW" dirty="0" err="1" smtClean="0">
                <a:latin typeface="Centaur" panose="02030504050205020304" pitchFamily="18" charset="0"/>
              </a:rPr>
              <a:t>dt</a:t>
            </a:r>
            <a:r>
              <a:rPr lang="en-US" altLang="zh-TW" dirty="0" smtClean="0">
                <a:latin typeface="Centaur" panose="02030504050205020304" pitchFamily="18" charset="0"/>
              </a:rPr>
              <a:t>: 24-hr in NDJF)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19503" y="1257786"/>
            <a:ext cx="3576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Horizontal grid size: 1.5</a:t>
            </a:r>
            <a:r>
              <a:rPr lang="en-US" altLang="zh-TW" baseline="30000" dirty="0" smtClean="0">
                <a:latin typeface="Centaur" panose="02030504050205020304" pitchFamily="18" charset="0"/>
              </a:rPr>
              <a:t>o</a:t>
            </a:r>
            <a:r>
              <a:rPr lang="en-US" altLang="zh-TW" dirty="0" smtClean="0">
                <a:latin typeface="Centaur" panose="02030504050205020304" pitchFamily="18" charset="0"/>
              </a:rPr>
              <a:t> x 1.5</a:t>
            </a:r>
            <a:r>
              <a:rPr lang="en-US" altLang="zh-TW" baseline="30000" dirty="0" smtClean="0">
                <a:latin typeface="Centaur" panose="02030504050205020304" pitchFamily="18" charset="0"/>
              </a:rPr>
              <a:t>o</a:t>
            </a:r>
          </a:p>
          <a:p>
            <a:r>
              <a:rPr lang="en-US" altLang="zh-TW" dirty="0" smtClean="0">
                <a:latin typeface="Centaur" panose="02030504050205020304" pitchFamily="18" charset="0"/>
              </a:rPr>
              <a:t>Vertical: 1000/850/700/500/300 </a:t>
            </a:r>
            <a:r>
              <a:rPr lang="en-US" altLang="zh-TW" dirty="0" err="1" smtClean="0">
                <a:latin typeface="Centaur" panose="02030504050205020304" pitchFamily="18" charset="0"/>
              </a:rPr>
              <a:t>mb</a:t>
            </a:r>
            <a:endParaRPr lang="en-US" altLang="zh-TW" dirty="0" smtClean="0">
              <a:latin typeface="Centaur" panose="02030504050205020304" pitchFamily="18" charset="0"/>
            </a:endParaRPr>
          </a:p>
          <a:p>
            <a:r>
              <a:rPr lang="en-US" altLang="zh-TW" dirty="0" smtClean="0">
                <a:latin typeface="Centaur" panose="02030504050205020304" pitchFamily="18" charset="0"/>
              </a:rPr>
              <a:t>Period</a:t>
            </a:r>
            <a:r>
              <a:rPr lang="en-US" altLang="zh-TW" dirty="0" smtClean="0">
                <a:latin typeface="Centaur" panose="02030504050205020304" pitchFamily="18" charset="0"/>
              </a:rPr>
              <a:t>: </a:t>
            </a:r>
            <a:r>
              <a:rPr lang="en-US" altLang="zh-TW" dirty="0" smtClean="0">
                <a:latin typeface="Centaur" panose="02030504050205020304" pitchFamily="18" charset="0"/>
              </a:rPr>
              <a:t>table below (</a:t>
            </a:r>
            <a:r>
              <a:rPr lang="en-US" altLang="zh-TW" dirty="0" err="1" smtClean="0">
                <a:latin typeface="Centaur" panose="02030504050205020304" pitchFamily="18" charset="0"/>
              </a:rPr>
              <a:t>dt</a:t>
            </a:r>
            <a:r>
              <a:rPr lang="en-US" altLang="zh-TW" dirty="0" smtClean="0">
                <a:latin typeface="Centaur" panose="02030504050205020304" pitchFamily="18" charset="0"/>
              </a:rPr>
              <a:t>: 24-hr </a:t>
            </a:r>
            <a:r>
              <a:rPr lang="en-US" altLang="zh-TW" dirty="0" smtClean="0">
                <a:latin typeface="Centaur" panose="02030504050205020304" pitchFamily="18" charset="0"/>
              </a:rPr>
              <a:t>in NDJF)</a:t>
            </a:r>
            <a:endParaRPr lang="zh-TW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0" y="133350"/>
            <a:ext cx="6038850" cy="6591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6" y="3854235"/>
            <a:ext cx="5405151" cy="2583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15112" y="914401"/>
                <a:ext cx="440357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𝐼𝑉𝑇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000</m:t>
                                      </m:r>
                                    </m:sub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300</m:t>
                                      </m:r>
                                    </m:sup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𝑞𝑢</m:t>
                                      </m:r>
                                    </m:e>
                                  </m:nary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den>
                                  </m:f>
                                  <m:nary>
                                    <m:nary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000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300</m:t>
                                      </m:r>
                                    </m:sup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nary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dirty="0">
                  <a:latin typeface="Centaur" panose="020305040502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12" y="914401"/>
                <a:ext cx="4403578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14326" y="231228"/>
            <a:ext cx="2810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Centaur" panose="02030504050205020304" pitchFamily="18" charset="0"/>
              </a:rPr>
              <a:t>AR Detection</a:t>
            </a:r>
            <a:endParaRPr lang="zh-TW" altLang="en-US" sz="4000" dirty="0">
              <a:latin typeface="Centaur" panose="020305040502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4326" y="1928770"/>
            <a:ext cx="306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Threshold: IVT &gt; 500 (kg/m/s)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4326" y="2298102"/>
            <a:ext cx="6474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(Which is recognized as </a:t>
            </a:r>
            <a:r>
              <a:rPr lang="en-US" altLang="zh-TW" dirty="0">
                <a:latin typeface="Centaur" panose="02030504050205020304" pitchFamily="18" charset="0"/>
              </a:rPr>
              <a:t>a lower limit for moderate to strong </a:t>
            </a:r>
            <a:r>
              <a:rPr lang="en-US" altLang="zh-TW" dirty="0" smtClean="0">
                <a:latin typeface="Centaur" panose="02030504050205020304" pitchFamily="18" charset="0"/>
              </a:rPr>
              <a:t>ARs)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6431" y="5276193"/>
            <a:ext cx="3316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Centaur" panose="02030504050205020304" pitchFamily="18" charset="0"/>
              </a:rPr>
              <a:t>Landfall region</a:t>
            </a:r>
            <a:endParaRPr lang="zh-TW" altLang="en-US" sz="4400" dirty="0">
              <a:latin typeface="Centaur" panose="020305040502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40031" y="6437809"/>
            <a:ext cx="335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0000 UTC 14 Oct 2016 from ERAI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326" y="2667434"/>
            <a:ext cx="21739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entaur" panose="02030504050205020304" pitchFamily="18" charset="0"/>
              </a:rPr>
              <a:t>Geometric </a:t>
            </a:r>
            <a:r>
              <a:rPr lang="en-US" altLang="zh-TW" dirty="0" smtClean="0">
                <a:latin typeface="Centaur" panose="02030504050205020304" pitchFamily="18" charset="0"/>
              </a:rPr>
              <a:t>criteria</a:t>
            </a:r>
          </a:p>
          <a:p>
            <a:r>
              <a:rPr lang="en-US" altLang="zh-TW" dirty="0" smtClean="0">
                <a:latin typeface="Centaur" panose="02030504050205020304" pitchFamily="18" charset="0"/>
              </a:rPr>
              <a:t>1. Area &gt; 300000 km</a:t>
            </a:r>
            <a:r>
              <a:rPr lang="en-US" altLang="zh-TW" baseline="30000" dirty="0" smtClean="0">
                <a:latin typeface="Centaur" panose="02030504050205020304" pitchFamily="18" charset="0"/>
              </a:rPr>
              <a:t>2</a:t>
            </a:r>
          </a:p>
          <a:p>
            <a:r>
              <a:rPr lang="en-US" altLang="zh-TW" dirty="0" smtClean="0">
                <a:latin typeface="Centaur" panose="02030504050205020304" pitchFamily="18" charset="0"/>
              </a:rPr>
              <a:t>2. Length &gt; 1400 km</a:t>
            </a:r>
          </a:p>
          <a:p>
            <a:r>
              <a:rPr lang="en-US" altLang="zh-TW" dirty="0" smtClean="0">
                <a:latin typeface="Centaur" panose="02030504050205020304" pitchFamily="18" charset="0"/>
              </a:rPr>
              <a:t>3. Aspect ratio &gt; 1.4</a:t>
            </a:r>
            <a:endParaRPr lang="zh-TW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09" y="2037262"/>
            <a:ext cx="6957187" cy="4255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81655" y="3889072"/>
                <a:ext cx="3455498" cy="530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𝐻𝑖𝑡𝑠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𝐴𝑙𝑎𝑟𝑚𝑠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𝐻𝑖𝑡𝑠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𝑀𝑖𝑠𝑠𝑒𝑠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55" y="3889072"/>
                <a:ext cx="3455498" cy="530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835045"/>
              </p:ext>
            </p:extLst>
          </p:nvPr>
        </p:nvGraphicFramePr>
        <p:xfrm>
          <a:off x="113950" y="1041119"/>
          <a:ext cx="4790908" cy="2296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96244">
                  <a:extLst>
                    <a:ext uri="{9D8B030D-6E8A-4147-A177-3AD203B41FA5}">
                      <a16:colId xmlns:a16="http://schemas.microsoft.com/office/drawing/2014/main" val="846267077"/>
                    </a:ext>
                  </a:extLst>
                </a:gridCol>
                <a:gridCol w="1264888">
                  <a:extLst>
                    <a:ext uri="{9D8B030D-6E8A-4147-A177-3AD203B41FA5}">
                      <a16:colId xmlns:a16="http://schemas.microsoft.com/office/drawing/2014/main" val="3393646721"/>
                    </a:ext>
                  </a:extLst>
                </a:gridCol>
                <a:gridCol w="1264888">
                  <a:extLst>
                    <a:ext uri="{9D8B030D-6E8A-4147-A177-3AD203B41FA5}">
                      <a16:colId xmlns:a16="http://schemas.microsoft.com/office/drawing/2014/main" val="888539374"/>
                    </a:ext>
                  </a:extLst>
                </a:gridCol>
                <a:gridCol w="1264888">
                  <a:extLst>
                    <a:ext uri="{9D8B030D-6E8A-4147-A177-3AD203B41FA5}">
                      <a16:colId xmlns:a16="http://schemas.microsoft.com/office/drawing/2014/main" val="2876016391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Event Observed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199619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Yes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No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2481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Event Forecast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Yes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Hits 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(a)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False Alarms</a:t>
                      </a:r>
                      <a:r>
                        <a:rPr lang="en-US" altLang="zh-TW" baseline="0" dirty="0" smtClean="0">
                          <a:latin typeface="Centaur" panose="02030504050205020304" pitchFamily="18" charset="0"/>
                        </a:rPr>
                        <a:t> (b)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954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No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Misses 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(c)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Centaur" panose="02030504050205020304" pitchFamily="18" charset="0"/>
                        </a:rPr>
                        <a:t>Correct Rejections (d)</a:t>
                      </a:r>
                      <a:endParaRPr lang="zh-TW" altLang="en-US" dirty="0">
                        <a:latin typeface="Centaur" panose="020305040502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612409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068185" y="6081662"/>
            <a:ext cx="699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" panose="02040503050406030204" pitchFamily="18" charset="0"/>
              </a:rPr>
              <a:t>Quiet ARs                                                                                            Active </a:t>
            </a:r>
            <a:r>
              <a:rPr lang="en-US" altLang="zh-TW" dirty="0">
                <a:latin typeface="Cambria" panose="02040503050406030204" pitchFamily="18" charset="0"/>
              </a:rPr>
              <a:t>ARs </a:t>
            </a:r>
            <a:endParaRPr lang="en-US" altLang="zh-TW" dirty="0" smtClean="0">
              <a:latin typeface="Cambria" panose="02040503050406030204" pitchFamily="18" charset="0"/>
            </a:endParaRPr>
          </a:p>
          <a:p>
            <a:r>
              <a:rPr lang="en-US" altLang="zh-TW" dirty="0" smtClean="0">
                <a:latin typeface="Cambria" panose="02040503050406030204" pitchFamily="18" charset="0"/>
              </a:rPr>
              <a:t>(fewer ARs Occurrence)                                          (more ARs Occurrence)</a:t>
            </a:r>
            <a:endParaRPr lang="zh-TW" altLang="en-US" dirty="0">
              <a:latin typeface="Cambria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9696" y="164235"/>
            <a:ext cx="7684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Centaur" panose="02030504050205020304" pitchFamily="18" charset="0"/>
              </a:rPr>
              <a:t>Occurrence-based model verification</a:t>
            </a:r>
            <a:endParaRPr lang="zh-TW" altLang="en-US" sz="4400" dirty="0">
              <a:latin typeface="Centaur" panose="020305040502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50069" y="1267821"/>
            <a:ext cx="3251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latin typeface="Centaur" panose="02030504050205020304" pitchFamily="18" charset="0"/>
              </a:rPr>
              <a:t>AR occurrence</a:t>
            </a:r>
            <a:endParaRPr lang="zh-TW" altLang="en-US" sz="44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0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19" y="144846"/>
            <a:ext cx="6800850" cy="6610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61548" y="2428735"/>
                <a:ext cx="2473818" cy="465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𝐻𝑖𝑡𝑠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𝐻𝑖𝑡𝑠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𝑀𝑖𝑠𝑠𝑒𝑠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8" y="2428735"/>
                <a:ext cx="2473818" cy="465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61548" y="3340135"/>
                <a:ext cx="4403578" cy="510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𝐴𝑙𝑎𝑟𝑚𝑠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𝐹𝑎𝑙𝑠𝑒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𝐴𝑙𝑎𝑟𝑚𝑠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𝐶𝑜𝑟𝑟𝑒𝑐𝑡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𝑅𝑒𝑗𝑒𝑐𝑡𝑖𝑜𝑛𝑠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8" y="3340135"/>
                <a:ext cx="4403578" cy="510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61548" y="4302831"/>
                <a:ext cx="5180777" cy="93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𝑃𝑆𝑆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8" y="4302831"/>
                <a:ext cx="5180777" cy="9368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6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1" y="2580813"/>
            <a:ext cx="3631134" cy="39633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92" y="1954430"/>
            <a:ext cx="8543925" cy="47148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71" y="198216"/>
            <a:ext cx="4229100" cy="225742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42896" y="957596"/>
            <a:ext cx="52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entaur" panose="02030504050205020304" pitchFamily="18" charset="0"/>
              </a:rPr>
              <a:t>statistically significant at 95% using a bootstrapping </a:t>
            </a:r>
            <a:r>
              <a:rPr lang="en-US" altLang="zh-TW" dirty="0">
                <a:latin typeface="Centaur" panose="02030504050205020304" pitchFamily="18" charset="0"/>
              </a:rPr>
              <a:t>analysis</a:t>
            </a:r>
            <a:endParaRPr lang="zh-TW" altLang="en-US" dirty="0">
              <a:latin typeface="Centaur" panose="020305040502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8276" y="198216"/>
            <a:ext cx="1713186" cy="1987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>
            <a:stCxn id="5" idx="1"/>
          </p:cNvCxnSpPr>
          <p:nvPr/>
        </p:nvCxnSpPr>
        <p:spPr>
          <a:xfrm flipH="1">
            <a:off x="2575821" y="1142262"/>
            <a:ext cx="367075" cy="49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98428" y="4014952"/>
            <a:ext cx="4677103" cy="13768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肘形接點 10"/>
          <p:cNvCxnSpPr/>
          <p:nvPr/>
        </p:nvCxnSpPr>
        <p:spPr>
          <a:xfrm rot="10800000">
            <a:off x="4690371" y="2112579"/>
            <a:ext cx="5946098" cy="343062"/>
          </a:xfrm>
          <a:prstGeom prst="bentConnector3">
            <a:avLst>
              <a:gd name="adj1" fmla="val -2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75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72" y="712852"/>
            <a:ext cx="4886869" cy="58086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1" y="3853543"/>
            <a:ext cx="4923184" cy="266795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9712" y="66521"/>
            <a:ext cx="3677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latin typeface="Centaur" panose="02030504050205020304" pitchFamily="18" charset="0"/>
              </a:rPr>
              <a:t>ARs </a:t>
            </a:r>
            <a:r>
              <a:rPr lang="en-US" altLang="zh-TW" sz="3600" dirty="0" smtClean="0">
                <a:latin typeface="Centaur" panose="02030504050205020304" pitchFamily="18" charset="0"/>
              </a:rPr>
              <a:t>intensity (IVT)</a:t>
            </a:r>
            <a:endParaRPr lang="zh-TW" altLang="en-US" sz="36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88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815</Words>
  <Application>Microsoft Office PowerPoint</Application>
  <PresentationFormat>寬螢幕</PresentationFormat>
  <Paragraphs>79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Cambria</vt:lpstr>
      <vt:lpstr>Cambria Math</vt:lpstr>
      <vt:lpstr>Centaur</vt:lpstr>
      <vt:lpstr>Office 佈景主題</vt:lpstr>
      <vt:lpstr>Assessment of Numerical Weather Prediction Model Reforecasts of the Occurrence, Intensity, and Location of Atmospheric Rivers along the West Coast of North America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Numerical Weather Prediction Model Reforecasts of the Occurrence, Intensity, and Location of Atmospheric Rivers along the West Coast of North America</dc:title>
  <dc:creator>admin</dc:creator>
  <cp:lastModifiedBy>admin</cp:lastModifiedBy>
  <cp:revision>46</cp:revision>
  <dcterms:created xsi:type="dcterms:W3CDTF">2019-03-13T07:33:03Z</dcterms:created>
  <dcterms:modified xsi:type="dcterms:W3CDTF">2019-03-19T07:08:12Z</dcterms:modified>
</cp:coreProperties>
</file>