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7" r:id="rId3"/>
    <p:sldId id="373" r:id="rId4"/>
    <p:sldId id="388" r:id="rId5"/>
    <p:sldId id="394" r:id="rId6"/>
    <p:sldId id="393" r:id="rId7"/>
    <p:sldId id="392" r:id="rId8"/>
    <p:sldId id="391" r:id="rId9"/>
    <p:sldId id="390" r:id="rId10"/>
    <p:sldId id="399" r:id="rId11"/>
    <p:sldId id="398" r:id="rId12"/>
    <p:sldId id="397" r:id="rId13"/>
    <p:sldId id="396" r:id="rId14"/>
    <p:sldId id="395" r:id="rId15"/>
    <p:sldId id="389" r:id="rId16"/>
    <p:sldId id="400" r:id="rId17"/>
    <p:sldId id="401" r:id="rId18"/>
    <p:sldId id="387" r:id="rId19"/>
    <p:sldId id="384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561" autoAdjust="0"/>
  </p:normalViewPr>
  <p:slideViewPr>
    <p:cSldViewPr>
      <p:cViewPr>
        <p:scale>
          <a:sx n="100" d="100"/>
          <a:sy n="100" d="100"/>
        </p:scale>
        <p:origin x="-1308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82F91-7C45-4174-9C81-65D77FDAE98E}" type="datetimeFigureOut">
              <a:rPr lang="zh-TW" altLang="en-US" smtClean="0"/>
              <a:pPr/>
              <a:t>2019/3/12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70FB-45B9-406C-86E8-B0D57AF9C7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745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2019/3/12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2019/3/12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2019/3/12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2019/3/12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2019/3/12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2019/3/12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2019/3/12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2019/3/12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2019/3/12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2019/3/12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2019/3/12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68E71-02A2-4F4C-A484-55167B98FADA}" type="datetimeFigureOut">
              <a:rPr lang="zh-TW" altLang="en-US" smtClean="0"/>
              <a:pPr/>
              <a:t>2019/3/12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TW" sz="3200" dirty="0"/>
              <a:t>Shallow-to-deep transition of continental moist convection: Cold pools, surface fluxes, and </a:t>
            </a:r>
            <a:r>
              <a:rPr lang="en-US" altLang="zh-TW" sz="3200" dirty="0" err="1"/>
              <a:t>mesoscale</a:t>
            </a:r>
            <a:r>
              <a:rPr lang="en-US" altLang="zh-TW" sz="3200" dirty="0"/>
              <a:t> </a:t>
            </a:r>
            <a:r>
              <a:rPr lang="en-US" altLang="zh-TW" sz="3200" dirty="0" smtClean="0"/>
              <a:t>organization</a:t>
            </a:r>
            <a:endParaRPr lang="zh-TW" altLang="en-US" sz="3100" b="1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15616" y="5517232"/>
            <a:ext cx="6872808" cy="1080120"/>
          </a:xfrm>
        </p:spPr>
        <p:txBody>
          <a:bodyPr>
            <a:normAutofit/>
          </a:bodyPr>
          <a:lstStyle/>
          <a:p>
            <a:r>
              <a:rPr lang="de-DE" altLang="zh-TW" sz="1800" dirty="0"/>
              <a:t>Kurowski, M .J., K. Suselj, W. W. Grabowski, and J. Teixeira, </a:t>
            </a:r>
            <a:r>
              <a:rPr lang="de-DE" altLang="zh-TW" sz="1800" dirty="0" smtClean="0"/>
              <a:t>2018</a:t>
            </a:r>
          </a:p>
          <a:p>
            <a:r>
              <a:rPr lang="fr-FR" altLang="zh-TW" sz="1800" dirty="0"/>
              <a:t>J. Atmos. Sci., 75, 4071–4090.</a:t>
            </a:r>
            <a:endParaRPr lang="zh-TW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836712"/>
            <a:ext cx="45529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845815"/>
            <a:ext cx="44577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314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4811445" cy="635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530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07803"/>
            <a:ext cx="5183733" cy="530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831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" y="1844824"/>
            <a:ext cx="448627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990600"/>
            <a:ext cx="439102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547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67" y="740618"/>
            <a:ext cx="4419600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421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1668"/>
            <a:ext cx="9102053" cy="37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949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55626"/>
            <a:ext cx="516255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679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715094"/>
            <a:ext cx="5172075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514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The present study uses a robust method to extract </a:t>
            </a:r>
            <a:r>
              <a:rPr lang="en-US" altLang="zh-TW" sz="2000" dirty="0" smtClean="0"/>
              <a:t>and quantify </a:t>
            </a:r>
            <a:r>
              <a:rPr lang="en-US" altLang="zh-TW" sz="2000" dirty="0"/>
              <a:t>the impact of </a:t>
            </a:r>
            <a:r>
              <a:rPr lang="en-US" altLang="zh-TW" sz="2000" dirty="0">
                <a:solidFill>
                  <a:srgbClr val="FF0000"/>
                </a:solidFill>
              </a:rPr>
              <a:t>cold pools </a:t>
            </a:r>
            <a:r>
              <a:rPr lang="en-US" altLang="zh-TW" sz="2000" dirty="0"/>
              <a:t>and </a:t>
            </a:r>
            <a:r>
              <a:rPr lang="en-US" altLang="zh-TW" sz="2000" dirty="0">
                <a:solidFill>
                  <a:srgbClr val="FF0000"/>
                </a:solidFill>
              </a:rPr>
              <a:t>interactive </a:t>
            </a:r>
            <a:r>
              <a:rPr lang="en-US" altLang="zh-TW" sz="2000" dirty="0" smtClean="0">
                <a:solidFill>
                  <a:srgbClr val="FF0000"/>
                </a:solidFill>
              </a:rPr>
              <a:t>surface heat </a:t>
            </a:r>
            <a:r>
              <a:rPr lang="en-US" altLang="zh-TW" sz="2000" dirty="0">
                <a:solidFill>
                  <a:srgbClr val="FF0000"/>
                </a:solidFill>
              </a:rPr>
              <a:t>fluxes </a:t>
            </a:r>
            <a:r>
              <a:rPr lang="en-US" altLang="zh-TW" sz="2000" dirty="0"/>
              <a:t>on shallow-to-deep convection </a:t>
            </a:r>
            <a:r>
              <a:rPr lang="en-US" altLang="zh-TW" sz="2000" dirty="0" smtClean="0"/>
              <a:t>transition over </a:t>
            </a:r>
            <a:r>
              <a:rPr lang="en-US" altLang="zh-TW" sz="2000" dirty="0"/>
              <a:t>land in a large-eddy simulation (LES</a:t>
            </a:r>
            <a:r>
              <a:rPr lang="en-US" altLang="zh-TW" sz="2000" dirty="0" smtClean="0"/>
              <a:t>).</a:t>
            </a:r>
          </a:p>
          <a:p>
            <a:endParaRPr lang="en-US" altLang="zh-TW" sz="2000" dirty="0" smtClean="0"/>
          </a:p>
          <a:p>
            <a:r>
              <a:rPr lang="en-US" altLang="zh-TW" sz="2000" dirty="0"/>
              <a:t>One of the most apparent direct impacts of cold </a:t>
            </a:r>
            <a:r>
              <a:rPr lang="en-US" altLang="zh-TW" sz="2000" dirty="0" smtClean="0"/>
              <a:t>pools is </a:t>
            </a:r>
            <a:r>
              <a:rPr lang="en-US" altLang="zh-TW" sz="2000" dirty="0"/>
              <a:t>the enhancement of mean </a:t>
            </a:r>
            <a:r>
              <a:rPr lang="en-US" altLang="zh-TW" sz="2000" dirty="0">
                <a:solidFill>
                  <a:srgbClr val="FF0000"/>
                </a:solidFill>
              </a:rPr>
              <a:t>surface latent and </a:t>
            </a:r>
            <a:r>
              <a:rPr lang="en-US" altLang="zh-TW" sz="2000" dirty="0" smtClean="0">
                <a:solidFill>
                  <a:srgbClr val="FF0000"/>
                </a:solidFill>
              </a:rPr>
              <a:t>sensible heat </a:t>
            </a:r>
            <a:r>
              <a:rPr lang="en-US" altLang="zh-TW" sz="2000" dirty="0">
                <a:solidFill>
                  <a:srgbClr val="FF0000"/>
                </a:solidFill>
              </a:rPr>
              <a:t>fluxes</a:t>
            </a:r>
            <a:r>
              <a:rPr lang="en-US" altLang="zh-TW" sz="2000" dirty="0"/>
              <a:t>. The enhancement is driven mostly by </a:t>
            </a:r>
            <a:r>
              <a:rPr lang="en-US" altLang="zh-TW" sz="2000" dirty="0" smtClean="0"/>
              <a:t>the associated </a:t>
            </a:r>
            <a:r>
              <a:rPr lang="en-US" altLang="zh-TW" sz="2000" dirty="0"/>
              <a:t>wind bursts as shown by additional </a:t>
            </a:r>
            <a:r>
              <a:rPr lang="en-US" altLang="zh-TW" sz="2000" dirty="0" smtClean="0"/>
              <a:t>analysis and </a:t>
            </a:r>
            <a:r>
              <a:rPr lang="en-US" altLang="zh-TW" sz="2000" dirty="0"/>
              <a:t>sensitivity simulations. As a result, daily flux maxima in </a:t>
            </a:r>
            <a:r>
              <a:rPr lang="en-US" altLang="zh-TW" sz="2000" dirty="0" err="1"/>
              <a:t>CP_i</a:t>
            </a:r>
            <a:r>
              <a:rPr lang="en-US" altLang="zh-TW" sz="2000" dirty="0"/>
              <a:t> are </a:t>
            </a:r>
            <a:r>
              <a:rPr lang="en-US" altLang="zh-TW" sz="2000" dirty="0">
                <a:solidFill>
                  <a:srgbClr val="FF0000"/>
                </a:solidFill>
              </a:rPr>
              <a:t>delayed by about an hour </a:t>
            </a:r>
            <a:r>
              <a:rPr lang="en-US" altLang="zh-TW" sz="2000" dirty="0"/>
              <a:t>when compared to the </a:t>
            </a:r>
            <a:r>
              <a:rPr lang="en-US" altLang="zh-TW" sz="2000" dirty="0" err="1"/>
              <a:t>NOCP_i</a:t>
            </a:r>
            <a:r>
              <a:rPr lang="en-US" altLang="zh-TW" sz="2000" dirty="0"/>
              <a:t> ensemble. </a:t>
            </a:r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The near-surface </a:t>
            </a:r>
            <a:r>
              <a:rPr lang="en-US" altLang="zh-TW" sz="2000" dirty="0">
                <a:solidFill>
                  <a:srgbClr val="FF0000"/>
                </a:solidFill>
              </a:rPr>
              <a:t>standard deviations of air temperature </a:t>
            </a:r>
            <a:r>
              <a:rPr lang="en-US" altLang="zh-TW" sz="2000" dirty="0" smtClean="0">
                <a:solidFill>
                  <a:srgbClr val="FF0000"/>
                </a:solidFill>
              </a:rPr>
              <a:t>and moisture </a:t>
            </a:r>
            <a:r>
              <a:rPr lang="en-US" altLang="zh-TW" sz="2000" dirty="0"/>
              <a:t>spatial distributions are significantly </a:t>
            </a:r>
            <a:r>
              <a:rPr lang="en-US" altLang="zh-TW" sz="2000" dirty="0" smtClean="0"/>
              <a:t>larger when </a:t>
            </a:r>
            <a:r>
              <a:rPr lang="en-US" altLang="zh-TW" sz="2000" dirty="0"/>
              <a:t>cold pools are present, while the </a:t>
            </a:r>
            <a:r>
              <a:rPr lang="en-US" altLang="zh-TW" sz="2000" dirty="0" smtClean="0"/>
              <a:t>near-surface </a:t>
            </a:r>
            <a:r>
              <a:rPr lang="en-US" altLang="zh-TW" sz="2000" dirty="0" smtClean="0">
                <a:solidFill>
                  <a:srgbClr val="FF0000"/>
                </a:solidFill>
              </a:rPr>
              <a:t>vertical </a:t>
            </a:r>
            <a:r>
              <a:rPr lang="en-US" altLang="zh-TW" sz="2000" dirty="0">
                <a:solidFill>
                  <a:srgbClr val="FF0000"/>
                </a:solidFill>
              </a:rPr>
              <a:t>velocity standard deviation </a:t>
            </a:r>
            <a:r>
              <a:rPr lang="en-US" altLang="zh-TW" sz="2000" dirty="0"/>
              <a:t>is only weakly affected. </a:t>
            </a:r>
            <a:r>
              <a:rPr lang="en-US" altLang="zh-TW" sz="2000" dirty="0" smtClean="0"/>
              <a:t>Although </a:t>
            </a:r>
            <a:r>
              <a:rPr lang="en-US" altLang="zh-TW" sz="2000" dirty="0"/>
              <a:t>the mean </a:t>
            </a:r>
            <a:r>
              <a:rPr lang="en-US" altLang="zh-TW" sz="2000" dirty="0" smtClean="0"/>
              <a:t>and standard </a:t>
            </a:r>
            <a:r>
              <a:rPr lang="en-US" altLang="zh-TW" sz="2000" dirty="0"/>
              <a:t>deviation of the near-surface vertical </a:t>
            </a:r>
            <a:r>
              <a:rPr lang="en-US" altLang="zh-TW" sz="2000" dirty="0" smtClean="0"/>
              <a:t>velocity are </a:t>
            </a:r>
            <a:r>
              <a:rPr lang="en-US" altLang="zh-TW" sz="2000" dirty="0"/>
              <a:t>relatively weakly affected by the presence of </a:t>
            </a:r>
            <a:r>
              <a:rPr lang="en-US" altLang="zh-TW" sz="2000" dirty="0" smtClean="0"/>
              <a:t>cold pools</a:t>
            </a:r>
            <a:r>
              <a:rPr lang="en-US" altLang="zh-TW" sz="2000" dirty="0"/>
              <a:t>, the </a:t>
            </a:r>
            <a:r>
              <a:rPr lang="en-US" altLang="zh-TW" sz="2000" dirty="0">
                <a:solidFill>
                  <a:srgbClr val="FF0000"/>
                </a:solidFill>
              </a:rPr>
              <a:t>maximum vertical velocities </a:t>
            </a:r>
            <a:r>
              <a:rPr lang="en-US" altLang="zh-TW" sz="2000" dirty="0"/>
              <a:t>near the </a:t>
            </a:r>
            <a:r>
              <a:rPr lang="en-US" altLang="zh-TW" sz="2000" dirty="0" smtClean="0"/>
              <a:t>surface and </a:t>
            </a:r>
            <a:r>
              <a:rPr lang="en-US" altLang="zh-TW" sz="2000" dirty="0"/>
              <a:t>especially at the cloud base increase </a:t>
            </a:r>
            <a:r>
              <a:rPr lang="en-US" altLang="zh-TW" sz="2000" dirty="0" smtClean="0"/>
              <a:t>significantly when </a:t>
            </a:r>
            <a:r>
              <a:rPr lang="en-US" altLang="zh-TW" sz="2000" dirty="0"/>
              <a:t>cold pools are </a:t>
            </a:r>
            <a:r>
              <a:rPr lang="en-US" altLang="zh-TW" sz="2000" dirty="0" smtClean="0"/>
              <a:t>present.</a:t>
            </a:r>
          </a:p>
          <a:p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106529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Cold pools are </a:t>
            </a:r>
            <a:r>
              <a:rPr lang="en-US" altLang="zh-TW" sz="2000" dirty="0"/>
              <a:t>found to strongly increase the </a:t>
            </a:r>
            <a:r>
              <a:rPr lang="en-US" altLang="zh-TW" sz="2000" dirty="0">
                <a:solidFill>
                  <a:srgbClr val="FF0000"/>
                </a:solidFill>
              </a:rPr>
              <a:t>convective </a:t>
            </a:r>
            <a:r>
              <a:rPr lang="en-US" altLang="zh-TW" sz="2000" dirty="0" smtClean="0">
                <a:solidFill>
                  <a:srgbClr val="FF0000"/>
                </a:solidFill>
              </a:rPr>
              <a:t>heating</a:t>
            </a:r>
            <a:r>
              <a:rPr lang="en-US" altLang="zh-TW" sz="2000" dirty="0" smtClean="0"/>
              <a:t> rates </a:t>
            </a:r>
            <a:r>
              <a:rPr lang="en-US" altLang="zh-TW" sz="2000" dirty="0"/>
              <a:t>in the cloud layer, while only slightly </a:t>
            </a:r>
            <a:r>
              <a:rPr lang="en-US" altLang="zh-TW" sz="2000" dirty="0" smtClean="0"/>
              <a:t>modifying the </a:t>
            </a:r>
            <a:r>
              <a:rPr lang="en-US" altLang="zh-TW" sz="2000" dirty="0"/>
              <a:t>cloud-base convective mass flux. They also </a:t>
            </a:r>
            <a:r>
              <a:rPr lang="en-US" altLang="zh-TW" sz="2000" dirty="0">
                <a:solidFill>
                  <a:srgbClr val="FF0000"/>
                </a:solidFill>
              </a:rPr>
              <a:t>reduce </a:t>
            </a:r>
            <a:r>
              <a:rPr lang="en-US" altLang="zh-TW" sz="2000" dirty="0" smtClean="0">
                <a:solidFill>
                  <a:srgbClr val="FF0000"/>
                </a:solidFill>
              </a:rPr>
              <a:t>the bulk </a:t>
            </a:r>
            <a:r>
              <a:rPr lang="en-US" altLang="zh-TW" sz="2000" dirty="0">
                <a:solidFill>
                  <a:srgbClr val="FF0000"/>
                </a:solidFill>
              </a:rPr>
              <a:t>entrainment rate aloft by up to 30%–40%</a:t>
            </a:r>
            <a:r>
              <a:rPr lang="en-US" altLang="zh-TW" sz="2000" dirty="0"/>
              <a:t>, </a:t>
            </a:r>
            <a:r>
              <a:rPr lang="en-US" altLang="zh-TW" sz="2000" dirty="0" smtClean="0"/>
              <a:t>arguably because </a:t>
            </a:r>
            <a:r>
              <a:rPr lang="en-US" altLang="zh-TW" sz="2000" dirty="0"/>
              <a:t>of convection </a:t>
            </a:r>
            <a:r>
              <a:rPr lang="en-US" altLang="zh-TW" sz="2000" dirty="0" smtClean="0"/>
              <a:t>organization. This </a:t>
            </a:r>
            <a:r>
              <a:rPr lang="en-US" altLang="zh-TW" sz="2000" dirty="0"/>
              <a:t>translates into </a:t>
            </a:r>
            <a:r>
              <a:rPr lang="en-US" altLang="zh-TW" sz="2000" dirty="0" smtClean="0"/>
              <a:t>a few-kilometer-deeper </a:t>
            </a:r>
            <a:r>
              <a:rPr lang="en-US" altLang="zh-TW" sz="2000" dirty="0"/>
              <a:t>cloud layer with cold pools, and notably increases the mean condensed water paths </a:t>
            </a:r>
            <a:r>
              <a:rPr lang="en-US" altLang="zh-TW" sz="2000" dirty="0" smtClean="0"/>
              <a:t>and the </a:t>
            </a:r>
            <a:r>
              <a:rPr lang="en-US" altLang="zh-TW" sz="2000" dirty="0"/>
              <a:t>surface </a:t>
            </a:r>
            <a:r>
              <a:rPr lang="en-US" altLang="zh-TW" sz="2000" dirty="0" smtClean="0"/>
              <a:t>precipitation.</a:t>
            </a:r>
          </a:p>
          <a:p>
            <a:endParaRPr lang="en-US" altLang="zh-TW" sz="2000" dirty="0" smtClean="0"/>
          </a:p>
          <a:p>
            <a:r>
              <a:rPr lang="en-US" altLang="zh-TW" sz="2000" dirty="0" err="1" smtClean="0">
                <a:solidFill>
                  <a:srgbClr val="FF0000"/>
                </a:solidFill>
              </a:rPr>
              <a:t>CP_p</a:t>
            </a:r>
            <a:r>
              <a:rPr lang="en-US" altLang="zh-TW" sz="2000" dirty="0" smtClean="0">
                <a:solidFill>
                  <a:srgbClr val="FF0000"/>
                </a:solidFill>
              </a:rPr>
              <a:t> </a:t>
            </a:r>
            <a:r>
              <a:rPr lang="en-US" altLang="zh-TW" sz="2000" dirty="0">
                <a:solidFill>
                  <a:srgbClr val="FF0000"/>
                </a:solidFill>
              </a:rPr>
              <a:t>has larger values of the </a:t>
            </a:r>
            <a:r>
              <a:rPr lang="en-US" altLang="zh-TW" sz="2000" dirty="0" smtClean="0">
                <a:solidFill>
                  <a:srgbClr val="FF0000"/>
                </a:solidFill>
              </a:rPr>
              <a:t>upper-tropospheric </a:t>
            </a:r>
            <a:r>
              <a:rPr lang="en-US" altLang="zh-TW" sz="2000" dirty="0">
                <a:solidFill>
                  <a:srgbClr val="FF0000"/>
                </a:solidFill>
              </a:rPr>
              <a:t>cloud fractions, rain, and ice water </a:t>
            </a:r>
            <a:r>
              <a:rPr lang="en-US" altLang="zh-TW" sz="2000" dirty="0" smtClean="0">
                <a:solidFill>
                  <a:srgbClr val="FF0000"/>
                </a:solidFill>
              </a:rPr>
              <a:t>paths</a:t>
            </a:r>
            <a:r>
              <a:rPr lang="en-US" altLang="zh-TW" sz="2000" dirty="0" smtClean="0"/>
              <a:t>, as </a:t>
            </a:r>
            <a:r>
              <a:rPr lang="en-US" altLang="zh-TW" sz="2000" dirty="0"/>
              <a:t>well as surface rain accumulations than </a:t>
            </a:r>
            <a:r>
              <a:rPr lang="en-US" altLang="zh-TW" sz="2000" dirty="0" err="1"/>
              <a:t>CP_i</a:t>
            </a:r>
            <a:r>
              <a:rPr lang="en-US" altLang="zh-TW" sz="2000" dirty="0"/>
              <a:t>. It </a:t>
            </a:r>
            <a:r>
              <a:rPr lang="en-US" altLang="zh-TW" sz="2000" dirty="0" smtClean="0"/>
              <a:t>also features </a:t>
            </a:r>
            <a:r>
              <a:rPr lang="en-US" altLang="zh-TW" sz="2000" dirty="0"/>
              <a:t>larger near-surface temperature of </a:t>
            </a:r>
            <a:r>
              <a:rPr lang="en-US" altLang="zh-TW" sz="2000" dirty="0" smtClean="0"/>
              <a:t>moisture maxima </a:t>
            </a:r>
            <a:r>
              <a:rPr lang="en-US" altLang="zh-TW" sz="2000" dirty="0"/>
              <a:t>and standard deviations of their spatial distributions. We argue that all these come from the </a:t>
            </a:r>
            <a:r>
              <a:rPr lang="en-US" altLang="zh-TW" sz="2000" dirty="0" smtClean="0">
                <a:solidFill>
                  <a:srgbClr val="FF0000"/>
                </a:solidFill>
              </a:rPr>
              <a:t>damping mechanism </a:t>
            </a:r>
            <a:r>
              <a:rPr lang="en-US" altLang="zh-TW" sz="2000" dirty="0">
                <a:solidFill>
                  <a:srgbClr val="FF0000"/>
                </a:solidFill>
              </a:rPr>
              <a:t>associated with the interactive surface </a:t>
            </a:r>
            <a:r>
              <a:rPr lang="en-US" altLang="zh-TW" sz="2000" dirty="0" smtClean="0">
                <a:solidFill>
                  <a:srgbClr val="FF0000"/>
                </a:solidFill>
              </a:rPr>
              <a:t>fluxes</a:t>
            </a:r>
            <a:r>
              <a:rPr lang="en-US" altLang="zh-TW" sz="2000" dirty="0" smtClean="0"/>
              <a:t> as </a:t>
            </a:r>
            <a:r>
              <a:rPr lang="en-US" altLang="zh-TW" sz="2000" dirty="0"/>
              <a:t>schematically explained in the description of Fig. 9.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6396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905"/>
            <a:ext cx="8229600" cy="922114"/>
          </a:xfrm>
        </p:spPr>
        <p:txBody>
          <a:bodyPr/>
          <a:lstStyle/>
          <a:p>
            <a:r>
              <a:rPr lang="en-US" altLang="zh-TW" b="1" dirty="0"/>
              <a:t>Introduction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6021288"/>
          </a:xfrm>
        </p:spPr>
        <p:txBody>
          <a:bodyPr>
            <a:normAutofit lnSpcReduction="10000"/>
          </a:bodyPr>
          <a:lstStyle/>
          <a:p>
            <a:r>
              <a:rPr lang="en-US" altLang="zh-TW" sz="2000" dirty="0"/>
              <a:t> The effects of </a:t>
            </a:r>
            <a:r>
              <a:rPr lang="en-US" altLang="zh-TW" sz="2000" dirty="0">
                <a:solidFill>
                  <a:srgbClr val="FF0000"/>
                </a:solidFill>
              </a:rPr>
              <a:t>cold pools </a:t>
            </a:r>
            <a:r>
              <a:rPr lang="en-US" altLang="zh-TW" sz="2000" dirty="0"/>
              <a:t>include </a:t>
            </a:r>
            <a:r>
              <a:rPr lang="en-US" altLang="zh-TW" sz="2000" dirty="0" smtClean="0"/>
              <a:t>the </a:t>
            </a:r>
            <a:r>
              <a:rPr lang="en-US" altLang="zh-TW" sz="2000" dirty="0" smtClean="0">
                <a:solidFill>
                  <a:srgbClr val="FF0000"/>
                </a:solidFill>
              </a:rPr>
              <a:t>deepening </a:t>
            </a:r>
            <a:r>
              <a:rPr lang="en-US" altLang="zh-TW" sz="2000" dirty="0">
                <a:solidFill>
                  <a:srgbClr val="FF0000"/>
                </a:solidFill>
              </a:rPr>
              <a:t>and widening of clouds </a:t>
            </a:r>
            <a:r>
              <a:rPr lang="en-US" altLang="zh-TW" sz="2000" dirty="0"/>
              <a:t>yielding more precipitation because of a better organization of </a:t>
            </a:r>
            <a:r>
              <a:rPr lang="en-US" altLang="zh-TW" sz="2000" dirty="0" smtClean="0"/>
              <a:t>secondary convective </a:t>
            </a:r>
            <a:r>
              <a:rPr lang="en-US" altLang="zh-TW" sz="2000" dirty="0"/>
              <a:t>cells forming at the edges of negatively buoyant density currents (Tompkins 2001; </a:t>
            </a:r>
            <a:r>
              <a:rPr lang="en-US" altLang="zh-TW" sz="2000" dirty="0" err="1"/>
              <a:t>Khairoutdinov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and Randall </a:t>
            </a:r>
            <a:r>
              <a:rPr lang="en-US" altLang="zh-TW" sz="2000" dirty="0"/>
              <a:t>2006; </a:t>
            </a:r>
            <a:r>
              <a:rPr lang="en-US" altLang="zh-TW" sz="2000" dirty="0" err="1"/>
              <a:t>Schlemmer</a:t>
            </a:r>
            <a:r>
              <a:rPr lang="en-US" altLang="zh-TW" sz="2000" dirty="0"/>
              <a:t> and </a:t>
            </a:r>
            <a:r>
              <a:rPr lang="en-US" altLang="zh-TW" sz="2000" dirty="0" err="1"/>
              <a:t>Hohenegger</a:t>
            </a:r>
            <a:r>
              <a:rPr lang="en-US" altLang="zh-TW" sz="2000" dirty="0"/>
              <a:t> 2014; </a:t>
            </a:r>
            <a:r>
              <a:rPr lang="en-US" altLang="zh-TW" sz="2000" dirty="0" err="1" smtClean="0"/>
              <a:t>Feng</a:t>
            </a:r>
            <a:r>
              <a:rPr lang="en-US" altLang="zh-TW" sz="2000" dirty="0" smtClean="0"/>
              <a:t> et </a:t>
            </a:r>
            <a:r>
              <a:rPr lang="en-US" altLang="zh-TW" sz="2000" dirty="0"/>
              <a:t>al. 2015; </a:t>
            </a:r>
            <a:r>
              <a:rPr lang="en-US" altLang="zh-TW" sz="2000" dirty="0" err="1"/>
              <a:t>Torri</a:t>
            </a:r>
            <a:r>
              <a:rPr lang="en-US" altLang="zh-TW" sz="2000" dirty="0"/>
              <a:t> et al. 2015) and especially at their intersections (</a:t>
            </a:r>
            <a:r>
              <a:rPr lang="en-US" altLang="zh-TW" sz="2000" dirty="0" err="1"/>
              <a:t>Böing</a:t>
            </a:r>
            <a:r>
              <a:rPr lang="en-US" altLang="zh-TW" sz="2000" dirty="0"/>
              <a:t> et al. 2012</a:t>
            </a:r>
            <a:r>
              <a:rPr lang="en-US" altLang="zh-TW" sz="2000" dirty="0" smtClean="0"/>
              <a:t>).</a:t>
            </a:r>
          </a:p>
          <a:p>
            <a:r>
              <a:rPr lang="en-US" altLang="zh-TW" sz="2000" dirty="0"/>
              <a:t>A 2005 workshop on boundary layer </a:t>
            </a:r>
            <a:r>
              <a:rPr lang="en-US" altLang="zh-TW" sz="2000" dirty="0" smtClean="0"/>
              <a:t>parameterization (Teixeira </a:t>
            </a:r>
            <a:r>
              <a:rPr lang="en-US" altLang="zh-TW" sz="2000" dirty="0"/>
              <a:t>et al. 2008) recognized the interaction </a:t>
            </a:r>
            <a:r>
              <a:rPr lang="en-US" altLang="zh-TW" sz="2000" dirty="0" smtClean="0"/>
              <a:t>between the </a:t>
            </a:r>
            <a:r>
              <a:rPr lang="en-US" altLang="zh-TW" sz="2000" dirty="0" err="1">
                <a:solidFill>
                  <a:srgbClr val="FF0000"/>
                </a:solidFill>
              </a:rPr>
              <a:t>subcloud</a:t>
            </a:r>
            <a:r>
              <a:rPr lang="en-US" altLang="zh-TW" sz="2000" dirty="0">
                <a:solidFill>
                  <a:srgbClr val="FF0000"/>
                </a:solidFill>
              </a:rPr>
              <a:t> layer </a:t>
            </a:r>
            <a:r>
              <a:rPr lang="en-US" altLang="zh-TW" sz="2000" dirty="0"/>
              <a:t>and </a:t>
            </a:r>
            <a:r>
              <a:rPr lang="en-US" altLang="zh-TW" sz="2000" dirty="0">
                <a:solidFill>
                  <a:srgbClr val="FF0000"/>
                </a:solidFill>
              </a:rPr>
              <a:t>deep convection </a:t>
            </a:r>
            <a:r>
              <a:rPr lang="en-US" altLang="zh-TW" sz="2000" dirty="0"/>
              <a:t>and the </a:t>
            </a:r>
            <a:r>
              <a:rPr lang="en-US" altLang="zh-TW" sz="2000" dirty="0" smtClean="0"/>
              <a:t>physics of </a:t>
            </a:r>
            <a:r>
              <a:rPr lang="en-US" altLang="zh-TW" sz="2000" dirty="0">
                <a:solidFill>
                  <a:srgbClr val="FF0000"/>
                </a:solidFill>
              </a:rPr>
              <a:t>cold pools </a:t>
            </a:r>
            <a:r>
              <a:rPr lang="en-US" altLang="zh-TW" sz="2000" dirty="0"/>
              <a:t>as a key parameterization challenge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Although important, the effects of cold pools are </a:t>
            </a:r>
            <a:r>
              <a:rPr lang="en-US" altLang="zh-TW" sz="2000" dirty="0" smtClean="0"/>
              <a:t>poorly represented </a:t>
            </a:r>
            <a:r>
              <a:rPr lang="en-US" altLang="zh-TW" sz="2000" dirty="0"/>
              <a:t>in coarse-resolution global </a:t>
            </a:r>
            <a:r>
              <a:rPr lang="en-US" altLang="zh-TW" sz="2000" dirty="0" smtClean="0"/>
              <a:t>circulation models </a:t>
            </a:r>
            <a:r>
              <a:rPr lang="en-US" altLang="zh-TW" sz="2000" dirty="0"/>
              <a:t>(GCMs). </a:t>
            </a:r>
            <a:r>
              <a:rPr lang="en-US" altLang="zh-TW" sz="2000" dirty="0" smtClean="0"/>
              <a:t>The development </a:t>
            </a:r>
            <a:r>
              <a:rPr lang="en-US" altLang="zh-TW" sz="2000" dirty="0"/>
              <a:t>of </a:t>
            </a:r>
            <a:r>
              <a:rPr lang="en-US" altLang="zh-TW" sz="2000" dirty="0">
                <a:solidFill>
                  <a:srgbClr val="FF0000"/>
                </a:solidFill>
              </a:rPr>
              <a:t>organized convection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still </a:t>
            </a:r>
            <a:r>
              <a:rPr lang="en-US" altLang="zh-TW" sz="2000" dirty="0"/>
              <a:t>remain beyond the scope of contemporary </a:t>
            </a:r>
            <a:r>
              <a:rPr lang="en-US" altLang="zh-TW" sz="2000" dirty="0" smtClean="0"/>
              <a:t>1-dim parameterizations.</a:t>
            </a:r>
          </a:p>
          <a:p>
            <a:r>
              <a:rPr lang="en-US" altLang="zh-TW" sz="2000" dirty="0"/>
              <a:t>The </a:t>
            </a:r>
            <a:r>
              <a:rPr lang="en-US" altLang="zh-TW" sz="2000" dirty="0" smtClean="0"/>
              <a:t>present study </a:t>
            </a:r>
            <a:r>
              <a:rPr lang="en-US" altLang="zh-TW" sz="2000" dirty="0"/>
              <a:t>extends the approach used in </a:t>
            </a:r>
            <a:r>
              <a:rPr lang="en-US" altLang="zh-TW" sz="2000" dirty="0" err="1"/>
              <a:t>Khairoutdinov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and Randall </a:t>
            </a:r>
            <a:r>
              <a:rPr lang="en-US" altLang="zh-TW" sz="2000" dirty="0"/>
              <a:t>(2006) by distributing evaporative cooling </a:t>
            </a:r>
            <a:r>
              <a:rPr lang="en-US" altLang="zh-TW" sz="2000" dirty="0" smtClean="0"/>
              <a:t>and moistening </a:t>
            </a:r>
            <a:r>
              <a:rPr lang="en-US" altLang="zh-TW" sz="2000" dirty="0"/>
              <a:t>over the entire horizontal domain [as done </a:t>
            </a:r>
            <a:r>
              <a:rPr lang="en-US" altLang="zh-TW" sz="2000" dirty="0" smtClean="0"/>
              <a:t>in </a:t>
            </a:r>
            <a:r>
              <a:rPr lang="en-US" altLang="zh-TW" sz="2000" dirty="0" err="1" smtClean="0"/>
              <a:t>Böing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et al. (2012)] and thus maintaining the mean </a:t>
            </a:r>
            <a:r>
              <a:rPr lang="en-US" altLang="zh-TW" sz="2000" dirty="0" err="1"/>
              <a:t>nearsurface</a:t>
            </a:r>
            <a:r>
              <a:rPr lang="en-US" altLang="zh-TW" sz="2000" dirty="0"/>
              <a:t> temperature and water vapor budgets. Moreover, we consider the </a:t>
            </a:r>
            <a:r>
              <a:rPr lang="en-US" altLang="zh-TW" sz="2000" dirty="0" smtClean="0"/>
              <a:t>impact of </a:t>
            </a:r>
            <a:r>
              <a:rPr lang="en-US" altLang="zh-TW" sz="2000" dirty="0">
                <a:solidFill>
                  <a:srgbClr val="FF0000"/>
                </a:solidFill>
              </a:rPr>
              <a:t>interactive surface heat fluxes </a:t>
            </a:r>
            <a:r>
              <a:rPr lang="en-US" altLang="zh-TW" sz="2000" dirty="0"/>
              <a:t>on the </a:t>
            </a:r>
            <a:r>
              <a:rPr lang="en-US" altLang="zh-TW" sz="2000" dirty="0" smtClean="0"/>
              <a:t>shallow-to-deep convection </a:t>
            </a:r>
            <a:r>
              <a:rPr lang="en-US" altLang="zh-TW" sz="2000" dirty="0"/>
              <a:t>transition.</a:t>
            </a:r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12022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905"/>
            <a:ext cx="8229600" cy="922114"/>
          </a:xfrm>
        </p:spPr>
        <p:txBody>
          <a:bodyPr/>
          <a:lstStyle/>
          <a:p>
            <a:r>
              <a:rPr lang="en-US" altLang="zh-TW" b="1" dirty="0" smtClean="0"/>
              <a:t>Numerical experiments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544616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I</a:t>
            </a:r>
            <a:r>
              <a:rPr lang="en-US" altLang="zh-TW" sz="2000" dirty="0" smtClean="0"/>
              <a:t>dealized WRF simulation</a:t>
            </a:r>
          </a:p>
          <a:p>
            <a:r>
              <a:rPr lang="en-US" altLang="zh-TW" sz="2000" dirty="0" smtClean="0"/>
              <a:t>computational domain: </a:t>
            </a:r>
            <a:r>
              <a:rPr lang="en-US" altLang="zh-TW" sz="2000" dirty="0"/>
              <a:t>70 km </a:t>
            </a:r>
            <a:r>
              <a:rPr lang="en-US" altLang="zh-TW" sz="2000" dirty="0" smtClean="0"/>
              <a:t>X </a:t>
            </a:r>
            <a:r>
              <a:rPr lang="en-US" altLang="zh-TW" sz="2000" dirty="0"/>
              <a:t>70 km </a:t>
            </a:r>
            <a:r>
              <a:rPr lang="en-US" altLang="zh-TW" sz="2000" dirty="0" smtClean="0"/>
              <a:t>X </a:t>
            </a:r>
            <a:r>
              <a:rPr lang="en-US" altLang="zh-TW" sz="2000" dirty="0"/>
              <a:t>21 </a:t>
            </a:r>
            <a:r>
              <a:rPr lang="en-US" altLang="zh-TW" sz="2000" dirty="0" smtClean="0"/>
              <a:t>km</a:t>
            </a:r>
            <a:endParaRPr lang="en-US" altLang="zh-TW" sz="2000" dirty="0"/>
          </a:p>
          <a:p>
            <a:r>
              <a:rPr lang="en-US" altLang="zh-TW" sz="2000" dirty="0" smtClean="0"/>
              <a:t>Horizontal </a:t>
            </a:r>
            <a:r>
              <a:rPr lang="en-US" altLang="zh-TW" sz="2000" dirty="0" smtClean="0"/>
              <a:t>grid </a:t>
            </a:r>
            <a:r>
              <a:rPr lang="en-US" altLang="zh-TW" sz="2000" dirty="0" smtClean="0"/>
              <a:t>size: 100 m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r>
              <a:rPr lang="en-US" altLang="zh-TW" sz="2000" dirty="0" smtClean="0"/>
              <a:t>vertical grid size:  </a:t>
            </a:r>
            <a:r>
              <a:rPr lang="en-US" altLang="zh-TW" sz="2000" dirty="0"/>
              <a:t>60 m near the ground </a:t>
            </a:r>
            <a:r>
              <a:rPr lang="en-US" altLang="zh-TW" sz="2000" dirty="0" smtClean="0"/>
              <a:t>to 350 </a:t>
            </a:r>
            <a:r>
              <a:rPr lang="en-US" altLang="zh-TW" sz="2000" dirty="0"/>
              <a:t>m near the </a:t>
            </a:r>
            <a:r>
              <a:rPr lang="en-US" altLang="zh-TW" sz="2000" dirty="0" smtClean="0"/>
              <a:t>top.</a:t>
            </a:r>
          </a:p>
          <a:p>
            <a:r>
              <a:rPr lang="en-US" altLang="zh-TW" sz="2000" dirty="0"/>
              <a:t>Periodic </a:t>
            </a:r>
            <a:r>
              <a:rPr lang="en-US" altLang="zh-TW" sz="2000" dirty="0" smtClean="0"/>
              <a:t>lateral boundary conditions</a:t>
            </a:r>
          </a:p>
          <a:p>
            <a:r>
              <a:rPr lang="en-US" altLang="zh-TW" sz="2000" dirty="0"/>
              <a:t>Initial </a:t>
            </a:r>
            <a:r>
              <a:rPr lang="en-US" altLang="zh-TW" sz="2000" dirty="0" smtClean="0"/>
              <a:t>condition: same as Grabowski </a:t>
            </a:r>
            <a:r>
              <a:rPr lang="en-US" altLang="zh-TW" sz="2000" dirty="0"/>
              <a:t>et al. (2006</a:t>
            </a:r>
            <a:r>
              <a:rPr lang="en-US" altLang="zh-TW" sz="2000" dirty="0" smtClean="0"/>
              <a:t>).</a:t>
            </a:r>
          </a:p>
          <a:p>
            <a:r>
              <a:rPr lang="en-US" altLang="zh-TW" sz="2000" dirty="0" smtClean="0"/>
              <a:t>Cloud microphysics: Lin et </a:t>
            </a:r>
            <a:r>
              <a:rPr lang="en-US" altLang="zh-TW" sz="2000" dirty="0"/>
              <a:t>al. (1983) scheme</a:t>
            </a:r>
            <a:endParaRPr lang="en-US" altLang="zh-TW" sz="2000" dirty="0"/>
          </a:p>
          <a:p>
            <a:endParaRPr lang="fr-FR" altLang="zh-TW" sz="2000" dirty="0" smtClean="0"/>
          </a:p>
          <a:p>
            <a:endParaRPr lang="fr-FR" altLang="zh-TW" sz="2000" dirty="0" smtClean="0"/>
          </a:p>
          <a:p>
            <a:endParaRPr lang="fr-FR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792"/>
            <a:ext cx="593407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02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19" y="0"/>
            <a:ext cx="6507633" cy="685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143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483821" cy="683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176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90573"/>
            <a:ext cx="5163954" cy="602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883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106" y="0"/>
            <a:ext cx="6527254" cy="687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418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36" y="0"/>
            <a:ext cx="6930156" cy="683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486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5354195" cy="572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832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5888</TotalTime>
  <Words>636</Words>
  <Application>Microsoft Office PowerPoint</Application>
  <PresentationFormat>如螢幕大小 (4:3)</PresentationFormat>
  <Paragraphs>30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Shallow-to-deep transition of continental moist convection: Cold pools, surface fluxes, and mesoscale organization</vt:lpstr>
      <vt:lpstr>Introduction</vt:lpstr>
      <vt:lpstr>Numerical experiments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Conclusions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jack</cp:lastModifiedBy>
  <cp:revision>274</cp:revision>
  <dcterms:created xsi:type="dcterms:W3CDTF">2013-11-23T06:53:26Z</dcterms:created>
  <dcterms:modified xsi:type="dcterms:W3CDTF">2019-03-12T07:24:42Z</dcterms:modified>
</cp:coreProperties>
</file>