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7"/>
  </p:notesMasterIdLst>
  <p:sldIdLst>
    <p:sldId id="256" r:id="rId2"/>
    <p:sldId id="280" r:id="rId3"/>
    <p:sldId id="257" r:id="rId4"/>
    <p:sldId id="278" r:id="rId5"/>
    <p:sldId id="279" r:id="rId6"/>
    <p:sldId id="258" r:id="rId7"/>
    <p:sldId id="259" r:id="rId8"/>
    <p:sldId id="260" r:id="rId9"/>
    <p:sldId id="263" r:id="rId10"/>
    <p:sldId id="261" r:id="rId11"/>
    <p:sldId id="262"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6B1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938" autoAdjust="0"/>
  </p:normalViewPr>
  <p:slideViewPr>
    <p:cSldViewPr snapToGrid="0">
      <p:cViewPr>
        <p:scale>
          <a:sx n="100" d="100"/>
          <a:sy n="100" d="100"/>
        </p:scale>
        <p:origin x="-990" y="-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60FDB-4E04-47E8-9A28-BC467FDA579A}" type="datetimeFigureOut">
              <a:rPr lang="zh-TW" altLang="en-US" smtClean="0"/>
              <a:t>2018/12/25</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D62342-BED5-45BE-B2CD-B67B0981AA4E}" type="slidenum">
              <a:rPr lang="zh-TW" altLang="en-US" smtClean="0"/>
              <a:t>‹#›</a:t>
            </a:fld>
            <a:endParaRPr lang="zh-TW" altLang="en-US"/>
          </a:p>
        </p:txBody>
      </p:sp>
    </p:spTree>
    <p:extLst>
      <p:ext uri="{BB962C8B-B14F-4D97-AF65-F5344CB8AC3E}">
        <p14:creationId xmlns:p14="http://schemas.microsoft.com/office/powerpoint/2010/main" val="4180149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AD62342-BED5-45BE-B2CD-B67B0981AA4E}" type="slidenum">
              <a:rPr lang="zh-TW" altLang="en-US" smtClean="0"/>
              <a:t>4</a:t>
            </a:fld>
            <a:endParaRPr lang="zh-TW" altLang="en-US"/>
          </a:p>
        </p:txBody>
      </p:sp>
    </p:spTree>
    <p:extLst>
      <p:ext uri="{BB962C8B-B14F-4D97-AF65-F5344CB8AC3E}">
        <p14:creationId xmlns:p14="http://schemas.microsoft.com/office/powerpoint/2010/main" val="3961314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和</a:t>
            </a:r>
            <a:r>
              <a:rPr lang="en-US" altLang="zh-TW" dirty="0" smtClean="0"/>
              <a:t>AS</a:t>
            </a:r>
            <a:r>
              <a:rPr lang="zh-TW" altLang="en-US" dirty="0" smtClean="0"/>
              <a:t>差不多，但屬於間接影響</a:t>
            </a:r>
            <a:r>
              <a:rPr lang="en-US" altLang="zh-TW" dirty="0" smtClean="0"/>
              <a:t>.</a:t>
            </a:r>
          </a:p>
          <a:p>
            <a:endParaRPr lang="zh-TW" altLang="en-US" dirty="0"/>
          </a:p>
        </p:txBody>
      </p:sp>
      <p:sp>
        <p:nvSpPr>
          <p:cNvPr id="4" name="投影片編號版面配置區 3"/>
          <p:cNvSpPr>
            <a:spLocks noGrp="1"/>
          </p:cNvSpPr>
          <p:nvPr>
            <p:ph type="sldNum" sz="quarter" idx="10"/>
          </p:nvPr>
        </p:nvSpPr>
        <p:spPr/>
        <p:txBody>
          <a:bodyPr/>
          <a:lstStyle/>
          <a:p>
            <a:fld id="{5AD62342-BED5-45BE-B2CD-B67B0981AA4E}" type="slidenum">
              <a:rPr lang="zh-TW" altLang="en-US" smtClean="0"/>
              <a:t>18</a:t>
            </a:fld>
            <a:endParaRPr lang="zh-TW" altLang="en-US"/>
          </a:p>
        </p:txBody>
      </p:sp>
    </p:spTree>
    <p:extLst>
      <p:ext uri="{BB962C8B-B14F-4D97-AF65-F5344CB8AC3E}">
        <p14:creationId xmlns:p14="http://schemas.microsoft.com/office/powerpoint/2010/main" val="2565160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For WRA=2</a:t>
            </a:r>
            <a:r>
              <a:rPr lang="en-US" altLang="zh-TW" baseline="0" dirty="0" smtClean="0"/>
              <a:t> ,upwind slope </a:t>
            </a:r>
            <a:r>
              <a:rPr lang="zh-TW" altLang="en-US" baseline="0" dirty="0" smtClean="0"/>
              <a:t>的垂直速度較大，這是因為大部分的</a:t>
            </a:r>
            <a:r>
              <a:rPr lang="en-US" altLang="zh-TW" baseline="0" dirty="0" smtClean="0"/>
              <a:t>cloud water </a:t>
            </a:r>
            <a:r>
              <a:rPr lang="zh-TW" altLang="en-US" baseline="0" dirty="0" smtClean="0"/>
              <a:t>被移除了，所以減少</a:t>
            </a:r>
            <a:r>
              <a:rPr lang="en-US" altLang="zh-TW" baseline="0" dirty="0" smtClean="0"/>
              <a:t>condensate</a:t>
            </a:r>
            <a:r>
              <a:rPr lang="zh-TW" altLang="en-US" baseline="0" dirty="0" smtClean="0"/>
              <a:t> </a:t>
            </a:r>
            <a:r>
              <a:rPr lang="en-US" altLang="zh-TW" baseline="0" dirty="0" smtClean="0"/>
              <a:t>loading</a:t>
            </a:r>
            <a:r>
              <a:rPr lang="zh-TW" altLang="en-US" baseline="0" dirty="0" smtClean="0"/>
              <a:t>，而這上升速度同時增加</a:t>
            </a:r>
            <a:r>
              <a:rPr lang="en-US" altLang="zh-TW" baseline="0" dirty="0" smtClean="0"/>
              <a:t>COND10%(</a:t>
            </a:r>
            <a:r>
              <a:rPr lang="zh-TW" altLang="en-US" baseline="0" dirty="0" smtClean="0"/>
              <a:t>只有這部分隨</a:t>
            </a:r>
            <a:r>
              <a:rPr lang="en-US" altLang="zh-TW" baseline="0" dirty="0" smtClean="0"/>
              <a:t>WRA</a:t>
            </a:r>
            <a:r>
              <a:rPr lang="zh-TW" altLang="en-US" baseline="0" dirty="0" smtClean="0"/>
              <a:t>增加其餘都下降。</a:t>
            </a:r>
            <a:r>
              <a:rPr lang="en-US" altLang="zh-TW" baseline="0" dirty="0" smtClean="0"/>
              <a:t>)</a:t>
            </a:r>
          </a:p>
          <a:p>
            <a:r>
              <a:rPr lang="en-US" altLang="zh-TW" baseline="0" dirty="0" smtClean="0"/>
              <a:t>For </a:t>
            </a:r>
            <a:r>
              <a:rPr lang="zh-TW" altLang="en-US" baseline="0" dirty="0" smtClean="0"/>
              <a:t>小的</a:t>
            </a:r>
            <a:r>
              <a:rPr lang="en-US" altLang="zh-TW" baseline="0" dirty="0" smtClean="0"/>
              <a:t>WRA</a:t>
            </a:r>
            <a:r>
              <a:rPr lang="zh-TW" altLang="en-US" baseline="0" dirty="0" smtClean="0"/>
              <a:t>，有更多的雲，這也代表有較多的水氣能夠被蒸發</a:t>
            </a:r>
            <a:r>
              <a:rPr lang="en-US" altLang="zh-TW" baseline="0" dirty="0" smtClean="0"/>
              <a:t>in</a:t>
            </a:r>
            <a:r>
              <a:rPr lang="zh-TW" altLang="en-US" baseline="0" dirty="0" smtClean="0"/>
              <a:t> </a:t>
            </a:r>
            <a:r>
              <a:rPr lang="en-US" altLang="zh-TW" baseline="0" dirty="0" smtClean="0"/>
              <a:t>downdraft</a:t>
            </a:r>
            <a:r>
              <a:rPr lang="zh-TW" altLang="en-US" baseline="0" dirty="0" smtClean="0"/>
              <a:t>，</a:t>
            </a:r>
            <a:r>
              <a:rPr lang="en-US" altLang="zh-TW" baseline="0" dirty="0" smtClean="0"/>
              <a:t>WRA</a:t>
            </a:r>
            <a:r>
              <a:rPr lang="zh-TW" altLang="en-US" baseline="0" dirty="0" smtClean="0"/>
              <a:t>小，雲會比較大朵，比較深且到達較地面。</a:t>
            </a:r>
            <a:endParaRPr lang="en-US" altLang="zh-TW" baseline="0" dirty="0" smtClean="0"/>
          </a:p>
          <a:p>
            <a:r>
              <a:rPr lang="zh-TW" altLang="en-US" baseline="0" dirty="0" smtClean="0"/>
              <a:t>雲較深，代表</a:t>
            </a:r>
            <a:r>
              <a:rPr lang="en-US" altLang="zh-TW" baseline="0" dirty="0" smtClean="0"/>
              <a:t>COND</a:t>
            </a:r>
            <a:r>
              <a:rPr lang="zh-TW" altLang="en-US" baseline="0" dirty="0" smtClean="0"/>
              <a:t>大，因為有較多可積分的地方</a:t>
            </a:r>
            <a:endParaRPr lang="en-US" altLang="zh-TW" baseline="0" dirty="0" smtClean="0"/>
          </a:p>
          <a:p>
            <a:r>
              <a:rPr lang="en-US" altLang="zh-TW" baseline="0" dirty="0" smtClean="0"/>
              <a:t>WRA</a:t>
            </a:r>
            <a:r>
              <a:rPr lang="zh-TW" altLang="en-US" baseline="0" dirty="0" smtClean="0"/>
              <a:t>大 </a:t>
            </a:r>
            <a:r>
              <a:rPr lang="en-US" altLang="zh-TW" baseline="0" dirty="0" smtClean="0"/>
              <a:t>rain</a:t>
            </a:r>
            <a:r>
              <a:rPr lang="zh-TW" altLang="en-US" baseline="0" dirty="0" smtClean="0"/>
              <a:t> </a:t>
            </a:r>
            <a:r>
              <a:rPr lang="en-US" altLang="zh-TW" baseline="0" dirty="0" smtClean="0"/>
              <a:t>accretion</a:t>
            </a:r>
            <a:r>
              <a:rPr lang="zh-TW" altLang="en-US" baseline="0" dirty="0" smtClean="0"/>
              <a:t> 大，</a:t>
            </a:r>
            <a:r>
              <a:rPr lang="en-US" altLang="zh-TW" baseline="0" dirty="0" smtClean="0"/>
              <a:t>PE</a:t>
            </a:r>
            <a:r>
              <a:rPr lang="zh-TW" altLang="en-US" baseline="0" dirty="0" smtClean="0"/>
              <a:t>大。</a:t>
            </a:r>
            <a:endParaRPr lang="en-US" altLang="zh-TW" baseline="0" dirty="0" smtClean="0"/>
          </a:p>
          <a:p>
            <a:endParaRPr lang="en-US" altLang="zh-TW" baseline="0" dirty="0" smtClean="0"/>
          </a:p>
        </p:txBody>
      </p:sp>
      <p:sp>
        <p:nvSpPr>
          <p:cNvPr id="4" name="投影片編號版面配置區 3"/>
          <p:cNvSpPr>
            <a:spLocks noGrp="1"/>
          </p:cNvSpPr>
          <p:nvPr>
            <p:ph type="sldNum" sz="quarter" idx="10"/>
          </p:nvPr>
        </p:nvSpPr>
        <p:spPr/>
        <p:txBody>
          <a:bodyPr/>
          <a:lstStyle/>
          <a:p>
            <a:fld id="{5AD62342-BED5-45BE-B2CD-B67B0981AA4E}" type="slidenum">
              <a:rPr lang="zh-TW" altLang="en-US" smtClean="0"/>
              <a:t>19</a:t>
            </a:fld>
            <a:endParaRPr lang="zh-TW" altLang="en-US"/>
          </a:p>
        </p:txBody>
      </p:sp>
    </p:spTree>
    <p:extLst>
      <p:ext uri="{BB962C8B-B14F-4D97-AF65-F5344CB8AC3E}">
        <p14:creationId xmlns:p14="http://schemas.microsoft.com/office/powerpoint/2010/main" val="3387842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baseline="0" dirty="0" smtClean="0"/>
              <a:t>ECI </a:t>
            </a:r>
            <a:r>
              <a:rPr lang="zh-TW" altLang="en-US" baseline="0" dirty="0" smtClean="0"/>
              <a:t>越大，</a:t>
            </a:r>
            <a:r>
              <a:rPr lang="en-US" altLang="zh-TW" baseline="0" dirty="0" smtClean="0"/>
              <a:t>riming</a:t>
            </a:r>
            <a:r>
              <a:rPr lang="zh-TW" altLang="en-US" baseline="0" dirty="0" smtClean="0"/>
              <a:t>越強</a:t>
            </a:r>
            <a:r>
              <a:rPr lang="en-US" altLang="zh-TW" baseline="0" dirty="0" smtClean="0"/>
              <a:t>(</a:t>
            </a:r>
            <a:r>
              <a:rPr lang="zh-TW" altLang="en-US" baseline="0" dirty="0" smtClean="0"/>
              <a:t>限於</a:t>
            </a:r>
            <a:r>
              <a:rPr lang="en-US" altLang="zh-TW" baseline="0" dirty="0" smtClean="0"/>
              <a:t>0</a:t>
            </a:r>
            <a:r>
              <a:rPr lang="zh-TW" altLang="en-US" baseline="0" dirty="0" smtClean="0"/>
              <a:t>度</a:t>
            </a:r>
            <a:r>
              <a:rPr lang="en-US" altLang="zh-TW" baseline="0" dirty="0" smtClean="0"/>
              <a:t>C</a:t>
            </a:r>
            <a:r>
              <a:rPr lang="zh-TW" altLang="en-US" baseline="0" dirty="0" smtClean="0"/>
              <a:t>以上</a:t>
            </a:r>
            <a:r>
              <a:rPr lang="en-US" altLang="zh-TW" baseline="0" dirty="0" smtClean="0"/>
              <a:t>)</a:t>
            </a:r>
            <a:r>
              <a:rPr lang="zh-TW" altLang="en-US" baseline="0" dirty="0" smtClean="0"/>
              <a:t>，雪量越多，雪落下後融化，變成水，降水變多</a:t>
            </a:r>
            <a:r>
              <a:rPr lang="zh-TW" altLang="en-US" baseline="0" dirty="0" smtClean="0"/>
              <a:t>。 </a:t>
            </a:r>
            <a:r>
              <a:rPr lang="en-US" altLang="zh-TW" baseline="0" dirty="0" smtClean="0"/>
              <a:t>Upwind</a:t>
            </a:r>
            <a:r>
              <a:rPr lang="zh-TW" altLang="en-US" baseline="0" dirty="0" smtClean="0"/>
              <a:t>增加 所以 </a:t>
            </a:r>
            <a:r>
              <a:rPr lang="en-US" altLang="zh-TW" baseline="0" dirty="0" smtClean="0"/>
              <a:t>downwind</a:t>
            </a:r>
            <a:r>
              <a:rPr lang="zh-TW" altLang="en-US" baseline="0" dirty="0" smtClean="0"/>
              <a:t>相對來說減少，因為再向上坡已經先下完了。</a:t>
            </a:r>
            <a:endParaRPr lang="en-US" altLang="zh-TW" dirty="0" smtClean="0"/>
          </a:p>
          <a:p>
            <a:r>
              <a:rPr lang="en-US" altLang="zh-TW" dirty="0" smtClean="0"/>
              <a:t>COND</a:t>
            </a:r>
            <a:r>
              <a:rPr lang="en-US" altLang="zh-TW" baseline="0" dirty="0" smtClean="0"/>
              <a:t> change a little(</a:t>
            </a:r>
            <a:r>
              <a:rPr lang="zh-TW" altLang="en-US" baseline="0" dirty="0" smtClean="0"/>
              <a:t>因為</a:t>
            </a:r>
            <a:r>
              <a:rPr lang="en-US" altLang="zh-TW" baseline="0" dirty="0" smtClean="0"/>
              <a:t>ECI</a:t>
            </a:r>
            <a:r>
              <a:rPr lang="zh-TW" altLang="en-US" baseline="0" dirty="0" smtClean="0"/>
              <a:t>跟</a:t>
            </a:r>
            <a:r>
              <a:rPr lang="en-US" altLang="zh-TW" baseline="0" dirty="0" smtClean="0"/>
              <a:t>WRA</a:t>
            </a:r>
            <a:r>
              <a:rPr lang="zh-TW" altLang="en-US" baseline="0" dirty="0" smtClean="0"/>
              <a:t>差不多，只是</a:t>
            </a:r>
            <a:r>
              <a:rPr lang="en-US" altLang="zh-TW" baseline="0" dirty="0" smtClean="0"/>
              <a:t>ECI</a:t>
            </a:r>
            <a:r>
              <a:rPr lang="zh-TW" altLang="en-US" baseline="0" dirty="0" smtClean="0"/>
              <a:t>是跟零度線以上有關的，此部分不太造成雲底的變化，所以</a:t>
            </a:r>
            <a:r>
              <a:rPr lang="en-US" altLang="zh-TW" baseline="0" dirty="0" smtClean="0"/>
              <a:t>COND</a:t>
            </a:r>
            <a:r>
              <a:rPr lang="zh-TW" altLang="en-US" baseline="0" dirty="0" smtClean="0"/>
              <a:t>相對於</a:t>
            </a:r>
            <a:r>
              <a:rPr lang="en-US" altLang="zh-TW" baseline="0" dirty="0" smtClean="0"/>
              <a:t>WRA</a:t>
            </a:r>
            <a:r>
              <a:rPr lang="zh-TW" altLang="en-US" baseline="0" dirty="0" smtClean="0"/>
              <a:t>變化小</a:t>
            </a:r>
            <a:r>
              <a:rPr lang="en-US" altLang="zh-TW" baseline="0" dirty="0" smtClean="0"/>
              <a:t>.)</a:t>
            </a:r>
          </a:p>
          <a:p>
            <a:r>
              <a:rPr lang="en-US" altLang="zh-TW" baseline="0" dirty="0" smtClean="0"/>
              <a:t>RIMING</a:t>
            </a:r>
            <a:r>
              <a:rPr lang="zh-TW" altLang="en-US" baseline="0" dirty="0" smtClean="0"/>
              <a:t>，過冷水滴</a:t>
            </a:r>
            <a:r>
              <a:rPr lang="en-US" altLang="zh-TW" baseline="0" dirty="0" smtClean="0"/>
              <a:t>(cloud water)</a:t>
            </a:r>
            <a:r>
              <a:rPr lang="zh-TW" altLang="en-US" baseline="0" dirty="0" smtClean="0"/>
              <a:t>減少</a:t>
            </a:r>
            <a:r>
              <a:rPr lang="en-US" altLang="zh-TW" baseline="0" dirty="0" smtClean="0"/>
              <a:t>.</a:t>
            </a:r>
          </a:p>
          <a:p>
            <a:r>
              <a:rPr lang="en-US" altLang="zh-TW" baseline="0" dirty="0" smtClean="0"/>
              <a:t>PREC</a:t>
            </a:r>
            <a:r>
              <a:rPr lang="zh-TW" altLang="en-US" baseline="0" dirty="0" smtClean="0"/>
              <a:t>和</a:t>
            </a:r>
            <a:r>
              <a:rPr lang="en-US" altLang="zh-TW" baseline="0" dirty="0" smtClean="0"/>
              <a:t>PE</a:t>
            </a:r>
            <a:r>
              <a:rPr lang="zh-TW" altLang="en-US" baseline="0" dirty="0" smtClean="0"/>
              <a:t>走向一樣。  </a:t>
            </a:r>
            <a:endParaRPr lang="zh-TW" altLang="en-US" dirty="0"/>
          </a:p>
        </p:txBody>
      </p:sp>
      <p:sp>
        <p:nvSpPr>
          <p:cNvPr id="4" name="投影片編號版面配置區 3"/>
          <p:cNvSpPr>
            <a:spLocks noGrp="1"/>
          </p:cNvSpPr>
          <p:nvPr>
            <p:ph type="sldNum" sz="quarter" idx="10"/>
          </p:nvPr>
        </p:nvSpPr>
        <p:spPr/>
        <p:txBody>
          <a:bodyPr/>
          <a:lstStyle/>
          <a:p>
            <a:fld id="{5AD62342-BED5-45BE-B2CD-B67B0981AA4E}" type="slidenum">
              <a:rPr lang="zh-TW" altLang="en-US" smtClean="0"/>
              <a:t>20</a:t>
            </a:fld>
            <a:endParaRPr lang="zh-TW" altLang="en-US"/>
          </a:p>
        </p:txBody>
      </p:sp>
    </p:spTree>
    <p:extLst>
      <p:ext uri="{BB962C8B-B14F-4D97-AF65-F5344CB8AC3E}">
        <p14:creationId xmlns:p14="http://schemas.microsoft.com/office/powerpoint/2010/main" val="1993448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LowFL</a:t>
            </a:r>
            <a:r>
              <a:rPr lang="en-US" altLang="zh-TW" dirty="0" smtClean="0"/>
              <a:t>:</a:t>
            </a:r>
            <a:r>
              <a:rPr lang="zh-TW" altLang="en-US" dirty="0" smtClean="0"/>
              <a:t>讓</a:t>
            </a:r>
            <a:r>
              <a:rPr lang="en-US" altLang="zh-TW" dirty="0" smtClean="0"/>
              <a:t>0</a:t>
            </a:r>
            <a:r>
              <a:rPr lang="zh-TW" altLang="en-US" dirty="0" smtClean="0"/>
              <a:t>度</a:t>
            </a:r>
            <a:r>
              <a:rPr lang="en-US" altLang="zh-TW" dirty="0" smtClean="0"/>
              <a:t>C</a:t>
            </a:r>
            <a:r>
              <a:rPr lang="zh-TW" altLang="en-US" dirty="0" smtClean="0"/>
              <a:t>低於山頂</a:t>
            </a:r>
            <a:endParaRPr lang="en-US" altLang="zh-TW" dirty="0" smtClean="0"/>
          </a:p>
          <a:p>
            <a:r>
              <a:rPr lang="en-US" altLang="zh-TW" dirty="0" smtClean="0"/>
              <a:t>LOWU:</a:t>
            </a:r>
            <a:r>
              <a:rPr lang="zh-TW" altLang="en-US" dirty="0" smtClean="0"/>
              <a:t> 風速減小，造成垂直速度減小，雲較</a:t>
            </a:r>
            <a:r>
              <a:rPr lang="en-US" altLang="zh-TW" dirty="0" smtClean="0"/>
              <a:t>shallower</a:t>
            </a:r>
          </a:p>
          <a:p>
            <a:r>
              <a:rPr lang="en-US" altLang="zh-TW" dirty="0" smtClean="0"/>
              <a:t>LOWFL</a:t>
            </a:r>
            <a:r>
              <a:rPr lang="zh-TW" altLang="en-US" dirty="0" smtClean="0"/>
              <a:t>的</a:t>
            </a:r>
            <a:r>
              <a:rPr lang="en-US" altLang="zh-TW" dirty="0" smtClean="0"/>
              <a:t>PE</a:t>
            </a:r>
            <a:r>
              <a:rPr lang="zh-TW" altLang="en-US" dirty="0" smtClean="0"/>
              <a:t>極高，所以造成</a:t>
            </a:r>
            <a:r>
              <a:rPr lang="en-US" altLang="zh-TW" dirty="0" smtClean="0"/>
              <a:t>PREC</a:t>
            </a:r>
            <a:r>
              <a:rPr lang="zh-TW" altLang="en-US" dirty="0" smtClean="0"/>
              <a:t>接近</a:t>
            </a:r>
            <a:r>
              <a:rPr lang="en-US" altLang="zh-TW" dirty="0" smtClean="0"/>
              <a:t>CTL</a:t>
            </a:r>
            <a:r>
              <a:rPr lang="zh-TW" altLang="en-US" dirty="0" smtClean="0"/>
              <a:t>。</a:t>
            </a:r>
            <a:endParaRPr lang="zh-TW" altLang="en-US" dirty="0"/>
          </a:p>
        </p:txBody>
      </p:sp>
      <p:sp>
        <p:nvSpPr>
          <p:cNvPr id="4" name="投影片編號版面配置區 3"/>
          <p:cNvSpPr>
            <a:spLocks noGrp="1"/>
          </p:cNvSpPr>
          <p:nvPr>
            <p:ph type="sldNum" sz="quarter" idx="10"/>
          </p:nvPr>
        </p:nvSpPr>
        <p:spPr/>
        <p:txBody>
          <a:bodyPr/>
          <a:lstStyle/>
          <a:p>
            <a:fld id="{5AD62342-BED5-45BE-B2CD-B67B0981AA4E}" type="slidenum">
              <a:rPr lang="zh-TW" altLang="en-US" smtClean="0"/>
              <a:t>21</a:t>
            </a:fld>
            <a:endParaRPr lang="zh-TW" altLang="en-US"/>
          </a:p>
        </p:txBody>
      </p:sp>
    </p:spTree>
    <p:extLst>
      <p:ext uri="{BB962C8B-B14F-4D97-AF65-F5344CB8AC3E}">
        <p14:creationId xmlns:p14="http://schemas.microsoft.com/office/powerpoint/2010/main" val="1868523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PREC</a:t>
            </a:r>
            <a:r>
              <a:rPr lang="zh-TW" altLang="en-US" dirty="0" smtClean="0"/>
              <a:t>都少許多主要是和環境有關。</a:t>
            </a:r>
            <a:endParaRPr lang="en-US" altLang="zh-TW" dirty="0" smtClean="0"/>
          </a:p>
          <a:p>
            <a:endParaRPr lang="en-US" altLang="zh-TW" dirty="0" smtClean="0"/>
          </a:p>
          <a:p>
            <a:r>
              <a:rPr lang="en-US" altLang="zh-TW" dirty="0" smtClean="0"/>
              <a:t>For</a:t>
            </a:r>
            <a:r>
              <a:rPr lang="en-US" altLang="zh-TW" baseline="0" dirty="0" smtClean="0"/>
              <a:t> ECI</a:t>
            </a:r>
            <a:r>
              <a:rPr lang="zh-TW" altLang="en-US" baseline="0" dirty="0" smtClean="0"/>
              <a:t> 沒什麼變動的原因在於，</a:t>
            </a:r>
            <a:r>
              <a:rPr lang="en-US" altLang="zh-TW" baseline="0" dirty="0" smtClean="0"/>
              <a:t>LOWU</a:t>
            </a:r>
            <a:r>
              <a:rPr lang="zh-TW" altLang="en-US" baseline="0" dirty="0" smtClean="0"/>
              <a:t>，造成上升速度小，根本沒有冷雲過程，自然而然</a:t>
            </a:r>
            <a:r>
              <a:rPr lang="en-US" altLang="zh-TW" baseline="0" dirty="0" smtClean="0"/>
              <a:t>riming</a:t>
            </a:r>
            <a:r>
              <a:rPr lang="zh-TW" altLang="en-US" baseline="0" dirty="0" smtClean="0"/>
              <a:t>那些都變少，因為</a:t>
            </a:r>
            <a:r>
              <a:rPr lang="en-US" altLang="zh-TW" baseline="0" dirty="0" smtClean="0"/>
              <a:t>ECI</a:t>
            </a:r>
            <a:r>
              <a:rPr lang="zh-TW" altLang="en-US" baseline="0" dirty="0" smtClean="0"/>
              <a:t>是跟冷雲有關，這邊完全沒冷雲所以幾乎沒啥變化。</a:t>
            </a:r>
            <a:endParaRPr lang="zh-TW" altLang="en-US" dirty="0"/>
          </a:p>
        </p:txBody>
      </p:sp>
      <p:sp>
        <p:nvSpPr>
          <p:cNvPr id="4" name="投影片編號版面配置區 3"/>
          <p:cNvSpPr>
            <a:spLocks noGrp="1"/>
          </p:cNvSpPr>
          <p:nvPr>
            <p:ph type="sldNum" sz="quarter" idx="10"/>
          </p:nvPr>
        </p:nvSpPr>
        <p:spPr/>
        <p:txBody>
          <a:bodyPr/>
          <a:lstStyle/>
          <a:p>
            <a:fld id="{5AD62342-BED5-45BE-B2CD-B67B0981AA4E}" type="slidenum">
              <a:rPr lang="zh-TW" altLang="en-US" smtClean="0"/>
              <a:t>22</a:t>
            </a:fld>
            <a:endParaRPr lang="zh-TW" altLang="en-US"/>
          </a:p>
        </p:txBody>
      </p:sp>
    </p:spTree>
    <p:extLst>
      <p:ext uri="{BB962C8B-B14F-4D97-AF65-F5344CB8AC3E}">
        <p14:creationId xmlns:p14="http://schemas.microsoft.com/office/powerpoint/2010/main" val="2685377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As</a:t>
            </a:r>
            <a:r>
              <a:rPr lang="zh-TW" altLang="en-US" dirty="0" smtClean="0"/>
              <a:t>在</a:t>
            </a:r>
            <a:r>
              <a:rPr lang="en-US" altLang="zh-TW" dirty="0" smtClean="0"/>
              <a:t>LOWFL</a:t>
            </a:r>
            <a:r>
              <a:rPr lang="zh-TW" altLang="en-US" dirty="0" smtClean="0"/>
              <a:t>的變化較不同，其在</a:t>
            </a:r>
            <a:r>
              <a:rPr lang="en-US" altLang="zh-TW" dirty="0" smtClean="0"/>
              <a:t>COND</a:t>
            </a:r>
            <a:r>
              <a:rPr lang="zh-TW" altLang="en-US" dirty="0" smtClean="0"/>
              <a:t>有很大的變動，因為有更多的雲在</a:t>
            </a:r>
            <a:r>
              <a:rPr lang="en-US" altLang="zh-TW" dirty="0" smtClean="0"/>
              <a:t>0</a:t>
            </a:r>
            <a:r>
              <a:rPr lang="zh-TW" altLang="en-US" dirty="0" smtClean="0"/>
              <a:t>度線以上。</a:t>
            </a:r>
            <a:endParaRPr lang="en-US" altLang="zh-TW" dirty="0" smtClean="0"/>
          </a:p>
          <a:p>
            <a:r>
              <a:rPr lang="zh-TW" altLang="en-US" dirty="0" smtClean="0"/>
              <a:t>至於</a:t>
            </a:r>
            <a:r>
              <a:rPr lang="en-US" altLang="zh-TW" dirty="0" smtClean="0"/>
              <a:t>WRA</a:t>
            </a:r>
            <a:r>
              <a:rPr lang="zh-TW" altLang="en-US" dirty="0" smtClean="0"/>
              <a:t>，由於</a:t>
            </a:r>
            <a:r>
              <a:rPr lang="en-US" altLang="zh-TW" dirty="0" smtClean="0"/>
              <a:t>LOWFL</a:t>
            </a:r>
            <a:r>
              <a:rPr lang="zh-TW" altLang="en-US" dirty="0" smtClean="0"/>
              <a:t>幾乎都是冷雨過程，所以對於</a:t>
            </a:r>
            <a:r>
              <a:rPr lang="en-US" altLang="zh-TW" dirty="0" smtClean="0"/>
              <a:t>WRA</a:t>
            </a:r>
            <a:r>
              <a:rPr lang="zh-TW" altLang="en-US" dirty="0" smtClean="0"/>
              <a:t>這個</a:t>
            </a:r>
            <a:r>
              <a:rPr lang="en-US" altLang="zh-TW" dirty="0" smtClean="0"/>
              <a:t>warm-rain </a:t>
            </a:r>
            <a:r>
              <a:rPr lang="en-US" altLang="zh-TW" dirty="0" err="1" smtClean="0"/>
              <a:t>procrss</a:t>
            </a:r>
            <a:r>
              <a:rPr lang="zh-TW" altLang="en-US" dirty="0" smtClean="0"/>
              <a:t>來說，對於</a:t>
            </a:r>
            <a:r>
              <a:rPr lang="en-US" altLang="zh-TW" dirty="0" smtClean="0"/>
              <a:t>COND</a:t>
            </a:r>
            <a:r>
              <a:rPr lang="zh-TW" altLang="en-US" dirty="0" smtClean="0"/>
              <a:t>的影響就小許多。</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5AD62342-BED5-45BE-B2CD-B67B0981AA4E}" type="slidenum">
              <a:rPr lang="zh-TW" altLang="en-US" smtClean="0"/>
              <a:t>23</a:t>
            </a:fld>
            <a:endParaRPr lang="zh-TW" altLang="en-US"/>
          </a:p>
        </p:txBody>
      </p:sp>
    </p:spTree>
    <p:extLst>
      <p:ext uri="{BB962C8B-B14F-4D97-AF65-F5344CB8AC3E}">
        <p14:creationId xmlns:p14="http://schemas.microsoft.com/office/powerpoint/2010/main" val="82013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For example, increasing surface potential temperature did not result in higher rain rates on upwind slopes, since processes such as riming occur at lower temperatures and can contribute to surface precipitation (MR06)</a:t>
            </a:r>
          </a:p>
          <a:p>
            <a:endParaRPr lang="en-US" altLang="zh-TW" dirty="0" smtClean="0"/>
          </a:p>
          <a:p>
            <a:r>
              <a:rPr lang="en-US" altLang="zh-TW" dirty="0" smtClean="0"/>
              <a:t>T15 performed a more systematic analysis of  the parameter space for mountain geometry and upstream conditions, finding non monotonic responses for mountain half-width, moist static stability, and mean zonal wind  speed and monotonic responses to mountain height, relative humidity, and surface  potential temperature</a:t>
            </a:r>
            <a:endParaRPr lang="zh-TW" altLang="en-US" dirty="0"/>
          </a:p>
        </p:txBody>
      </p:sp>
      <p:sp>
        <p:nvSpPr>
          <p:cNvPr id="4" name="投影片編號版面配置區 3"/>
          <p:cNvSpPr>
            <a:spLocks noGrp="1"/>
          </p:cNvSpPr>
          <p:nvPr>
            <p:ph type="sldNum" sz="quarter" idx="10"/>
          </p:nvPr>
        </p:nvSpPr>
        <p:spPr/>
        <p:txBody>
          <a:bodyPr/>
          <a:lstStyle/>
          <a:p>
            <a:fld id="{5AD62342-BED5-45BE-B2CD-B67B0981AA4E}" type="slidenum">
              <a:rPr lang="zh-TW" altLang="en-US" smtClean="0"/>
              <a:t>5</a:t>
            </a:fld>
            <a:endParaRPr lang="zh-TW" altLang="en-US"/>
          </a:p>
        </p:txBody>
      </p:sp>
    </p:spTree>
    <p:extLst>
      <p:ext uri="{BB962C8B-B14F-4D97-AF65-F5344CB8AC3E}">
        <p14:creationId xmlns:p14="http://schemas.microsoft.com/office/powerpoint/2010/main" val="1905359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探空 風速 濕度 都符合</a:t>
            </a:r>
            <a:r>
              <a:rPr lang="en-US" altLang="zh-TW" dirty="0" smtClean="0"/>
              <a:t>ARs</a:t>
            </a:r>
            <a:r>
              <a:rPr lang="zh-TW" altLang="en-US" dirty="0" smtClean="0"/>
              <a:t>的條件</a:t>
            </a:r>
            <a:endParaRPr lang="en-US" altLang="zh-TW" dirty="0" smtClean="0"/>
          </a:p>
          <a:p>
            <a:endParaRPr lang="en-US" altLang="zh-TW" dirty="0" smtClean="0"/>
          </a:p>
          <a:p>
            <a:r>
              <a:rPr lang="zh-TW" altLang="en-US" dirty="0" smtClean="0"/>
              <a:t>另外</a:t>
            </a:r>
            <a:r>
              <a:rPr lang="en-US" altLang="zh-TW" dirty="0" smtClean="0"/>
              <a:t>N^2&gt;0</a:t>
            </a:r>
            <a:r>
              <a:rPr lang="zh-TW" altLang="en-US" dirty="0" smtClean="0"/>
              <a:t>  穩定的大氣條件</a:t>
            </a:r>
            <a:endParaRPr lang="zh-TW" altLang="en-US" dirty="0"/>
          </a:p>
        </p:txBody>
      </p:sp>
      <p:sp>
        <p:nvSpPr>
          <p:cNvPr id="4" name="投影片編號版面配置區 3"/>
          <p:cNvSpPr>
            <a:spLocks noGrp="1"/>
          </p:cNvSpPr>
          <p:nvPr>
            <p:ph type="sldNum" sz="quarter" idx="10"/>
          </p:nvPr>
        </p:nvSpPr>
        <p:spPr/>
        <p:txBody>
          <a:bodyPr/>
          <a:lstStyle/>
          <a:p>
            <a:fld id="{5AD62342-BED5-45BE-B2CD-B67B0981AA4E}" type="slidenum">
              <a:rPr lang="zh-TW" altLang="en-US" smtClean="0"/>
              <a:t>7</a:t>
            </a:fld>
            <a:endParaRPr lang="zh-TW" altLang="en-US"/>
          </a:p>
        </p:txBody>
      </p:sp>
    </p:spTree>
    <p:extLst>
      <p:ext uri="{BB962C8B-B14F-4D97-AF65-F5344CB8AC3E}">
        <p14:creationId xmlns:p14="http://schemas.microsoft.com/office/powerpoint/2010/main" val="4105225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Morrison</a:t>
            </a:r>
            <a:r>
              <a:rPr lang="zh-TW" altLang="en-US" dirty="0" smtClean="0"/>
              <a:t>裡面的微物理參數</a:t>
            </a:r>
            <a:r>
              <a:rPr lang="en-US" altLang="zh-TW" dirty="0" smtClean="0"/>
              <a:t>(CONTROL)</a:t>
            </a:r>
          </a:p>
          <a:p>
            <a:endParaRPr lang="en-US" altLang="zh-TW" dirty="0" smtClean="0"/>
          </a:p>
          <a:p>
            <a:r>
              <a:rPr lang="zh-TW" altLang="en-US" dirty="0" smtClean="0"/>
              <a:t>所以敏感度實驗就是要每個參數都改變五個值。 </a:t>
            </a:r>
            <a:r>
              <a:rPr lang="en-US" altLang="zh-TW" dirty="0" smtClean="0"/>
              <a:t>MAX</a:t>
            </a:r>
            <a:r>
              <a:rPr lang="zh-TW" altLang="en-US" dirty="0" smtClean="0"/>
              <a:t>   </a:t>
            </a:r>
            <a:r>
              <a:rPr lang="en-US" altLang="zh-TW" dirty="0" smtClean="0"/>
              <a:t>2</a:t>
            </a:r>
            <a:r>
              <a:rPr lang="zh-TW" altLang="en-US" dirty="0" smtClean="0"/>
              <a:t> </a:t>
            </a:r>
            <a:r>
              <a:rPr lang="en-US" altLang="zh-TW" dirty="0" smtClean="0"/>
              <a:t>CTL</a:t>
            </a:r>
            <a:r>
              <a:rPr lang="zh-TW" altLang="en-US" dirty="0" smtClean="0"/>
              <a:t> </a:t>
            </a:r>
            <a:r>
              <a:rPr lang="en-US" altLang="zh-TW" dirty="0" smtClean="0"/>
              <a:t>4</a:t>
            </a:r>
            <a:r>
              <a:rPr lang="zh-TW" altLang="en-US" dirty="0" smtClean="0"/>
              <a:t> </a:t>
            </a:r>
            <a:r>
              <a:rPr lang="en-US" altLang="zh-TW" dirty="0" smtClean="0"/>
              <a:t>MIN</a:t>
            </a:r>
            <a:endParaRPr lang="zh-TW" altLang="en-US" dirty="0"/>
          </a:p>
        </p:txBody>
      </p:sp>
      <p:sp>
        <p:nvSpPr>
          <p:cNvPr id="4" name="投影片編號版面配置區 3"/>
          <p:cNvSpPr>
            <a:spLocks noGrp="1"/>
          </p:cNvSpPr>
          <p:nvPr>
            <p:ph type="sldNum" sz="quarter" idx="10"/>
          </p:nvPr>
        </p:nvSpPr>
        <p:spPr/>
        <p:txBody>
          <a:bodyPr/>
          <a:lstStyle/>
          <a:p>
            <a:fld id="{5AD62342-BED5-45BE-B2CD-B67B0981AA4E}" type="slidenum">
              <a:rPr lang="zh-TW" altLang="en-US" smtClean="0"/>
              <a:t>10</a:t>
            </a:fld>
            <a:endParaRPr lang="zh-TW" altLang="en-US"/>
          </a:p>
        </p:txBody>
      </p:sp>
    </p:spTree>
    <p:extLst>
      <p:ext uri="{BB962C8B-B14F-4D97-AF65-F5344CB8AC3E}">
        <p14:creationId xmlns:p14="http://schemas.microsoft.com/office/powerpoint/2010/main" val="935698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改變環境的條件，看看這些參數的改變是否對於降水等等造成的影響 是否雷同。</a:t>
            </a:r>
            <a:endParaRPr lang="zh-TW" altLang="en-US" dirty="0"/>
          </a:p>
        </p:txBody>
      </p:sp>
      <p:sp>
        <p:nvSpPr>
          <p:cNvPr id="4" name="投影片編號版面配置區 3"/>
          <p:cNvSpPr>
            <a:spLocks noGrp="1"/>
          </p:cNvSpPr>
          <p:nvPr>
            <p:ph type="sldNum" sz="quarter" idx="10"/>
          </p:nvPr>
        </p:nvSpPr>
        <p:spPr/>
        <p:txBody>
          <a:bodyPr/>
          <a:lstStyle/>
          <a:p>
            <a:fld id="{5AD62342-BED5-45BE-B2CD-B67B0981AA4E}" type="slidenum">
              <a:rPr lang="zh-TW" altLang="en-US" smtClean="0"/>
              <a:t>11</a:t>
            </a:fld>
            <a:endParaRPr lang="zh-TW" altLang="en-US"/>
          </a:p>
        </p:txBody>
      </p:sp>
    </p:spTree>
    <p:extLst>
      <p:ext uri="{BB962C8B-B14F-4D97-AF65-F5344CB8AC3E}">
        <p14:creationId xmlns:p14="http://schemas.microsoft.com/office/powerpoint/2010/main" val="2181286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雪線</a:t>
            </a:r>
            <a:r>
              <a:rPr lang="en-US" altLang="zh-TW" dirty="0" smtClean="0"/>
              <a:t>2.5KM </a:t>
            </a:r>
            <a:r>
              <a:rPr lang="zh-TW" altLang="en-US" dirty="0" smtClean="0"/>
              <a:t>讓上方的冰雲降水能夠有足夠的時間融化成水，造成地面降水。</a:t>
            </a:r>
            <a:endParaRPr lang="en-US" altLang="zh-TW" dirty="0" smtClean="0"/>
          </a:p>
          <a:p>
            <a:r>
              <a:rPr lang="en-US" altLang="zh-TW" dirty="0" smtClean="0"/>
              <a:t>The reason that average is beginning from hour 6(</a:t>
            </a:r>
            <a:r>
              <a:rPr lang="zh-TW" altLang="en-US" dirty="0" smtClean="0"/>
              <a:t>且降水趨於穩定</a:t>
            </a:r>
            <a:r>
              <a:rPr lang="en-US" altLang="zh-TW" dirty="0" smtClean="0"/>
              <a:t>) </a:t>
            </a:r>
          </a:p>
          <a:p>
            <a:r>
              <a:rPr lang="en-US" altLang="zh-TW" dirty="0" smtClean="0">
                <a:sym typeface="Wingdings" panose="05000000000000000000" pitchFamily="2" charset="2"/>
              </a:rPr>
              <a:t></a:t>
            </a:r>
            <a:r>
              <a:rPr lang="en-US" altLang="zh-TW" dirty="0" err="1" smtClean="0">
                <a:sym typeface="Wingdings" panose="05000000000000000000" pitchFamily="2" charset="2"/>
              </a:rPr>
              <a:t>Graupel</a:t>
            </a:r>
            <a:r>
              <a:rPr lang="en-US" altLang="zh-TW" dirty="0" smtClean="0">
                <a:sym typeface="Wingdings" panose="05000000000000000000" pitchFamily="2" charset="2"/>
              </a:rPr>
              <a:t> no longer occurs(</a:t>
            </a:r>
            <a:r>
              <a:rPr lang="zh-TW" altLang="en-US" dirty="0" smtClean="0">
                <a:sym typeface="Wingdings" panose="05000000000000000000" pitchFamily="2" charset="2"/>
              </a:rPr>
              <a:t>前期</a:t>
            </a:r>
            <a:r>
              <a:rPr lang="en-US" altLang="zh-TW" dirty="0" smtClean="0">
                <a:sym typeface="Wingdings" panose="05000000000000000000" pitchFamily="2" charset="2"/>
              </a:rPr>
              <a:t>0~6</a:t>
            </a:r>
            <a:r>
              <a:rPr lang="zh-TW" altLang="en-US" dirty="0" smtClean="0">
                <a:sym typeface="Wingdings" panose="05000000000000000000" pitchFamily="2" charset="2"/>
              </a:rPr>
              <a:t>還有些</a:t>
            </a:r>
            <a:r>
              <a:rPr lang="en-US" altLang="zh-TW" dirty="0" err="1" smtClean="0">
                <a:sym typeface="Wingdings" panose="05000000000000000000" pitchFamily="2" charset="2"/>
              </a:rPr>
              <a:t>grapuel</a:t>
            </a:r>
            <a:r>
              <a:rPr lang="en-US" altLang="zh-TW" dirty="0" smtClean="0">
                <a:sym typeface="Wingdings" panose="05000000000000000000" pitchFamily="2" charset="2"/>
              </a:rPr>
              <a:t> transition</a:t>
            </a:r>
            <a:r>
              <a:rPr lang="zh-TW" altLang="en-US" dirty="0" smtClean="0">
                <a:sym typeface="Wingdings" panose="05000000000000000000" pitchFamily="2" charset="2"/>
              </a:rPr>
              <a:t>期</a:t>
            </a:r>
            <a:r>
              <a:rPr lang="en-US" altLang="zh-TW" dirty="0" smtClean="0">
                <a:sym typeface="Wingdings" panose="05000000000000000000" pitchFamily="2" charset="2"/>
              </a:rPr>
              <a:t>)</a:t>
            </a:r>
            <a:endParaRPr lang="en-US" altLang="zh-TW" dirty="0" smtClean="0"/>
          </a:p>
          <a:p>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5AD62342-BED5-45BE-B2CD-B67B0981AA4E}" type="slidenum">
              <a:rPr lang="zh-TW" altLang="en-US" smtClean="0"/>
              <a:t>12</a:t>
            </a:fld>
            <a:endParaRPr lang="zh-TW" altLang="en-US"/>
          </a:p>
        </p:txBody>
      </p:sp>
    </p:spTree>
    <p:extLst>
      <p:ext uri="{BB962C8B-B14F-4D97-AF65-F5344CB8AC3E}">
        <p14:creationId xmlns:p14="http://schemas.microsoft.com/office/powerpoint/2010/main" val="3608392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smtClean="0"/>
              <a:t>How to calculate this percentage relative</a:t>
            </a:r>
          </a:p>
          <a:p>
            <a:r>
              <a:rPr lang="en-US" altLang="zh-TW" sz="1200" dirty="0" smtClean="0"/>
              <a:t>:100*(max-min)/(average for each 5-point), all value are temporally and spatially averaged over hours 6-20 for the six regions.</a:t>
            </a:r>
            <a:endParaRPr lang="zh-TW" altLang="en-US" sz="1200" dirty="0" smtClean="0"/>
          </a:p>
          <a:p>
            <a:endParaRPr lang="zh-TW" altLang="en-US" dirty="0"/>
          </a:p>
        </p:txBody>
      </p:sp>
      <p:sp>
        <p:nvSpPr>
          <p:cNvPr id="4" name="投影片編號版面配置區 3"/>
          <p:cNvSpPr>
            <a:spLocks noGrp="1"/>
          </p:cNvSpPr>
          <p:nvPr>
            <p:ph type="sldNum" sz="quarter" idx="10"/>
          </p:nvPr>
        </p:nvSpPr>
        <p:spPr/>
        <p:txBody>
          <a:bodyPr/>
          <a:lstStyle/>
          <a:p>
            <a:fld id="{5AD62342-BED5-45BE-B2CD-B67B0981AA4E}" type="slidenum">
              <a:rPr lang="zh-TW" altLang="en-US" smtClean="0"/>
              <a:t>13</a:t>
            </a:fld>
            <a:endParaRPr lang="zh-TW" altLang="en-US"/>
          </a:p>
        </p:txBody>
      </p:sp>
    </p:spTree>
    <p:extLst>
      <p:ext uri="{BB962C8B-B14F-4D97-AF65-F5344CB8AC3E}">
        <p14:creationId xmlns:p14="http://schemas.microsoft.com/office/powerpoint/2010/main" val="2282260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不同的</a:t>
            </a:r>
            <a:r>
              <a:rPr lang="en-US" altLang="zh-TW" dirty="0" smtClean="0"/>
              <a:t>parameter perturbation</a:t>
            </a:r>
            <a:r>
              <a:rPr lang="zh-TW" altLang="en-US" dirty="0" smtClean="0"/>
              <a:t>和</a:t>
            </a:r>
            <a:r>
              <a:rPr lang="en-US" altLang="zh-TW" dirty="0" smtClean="0"/>
              <a:t>control run</a:t>
            </a:r>
            <a:r>
              <a:rPr lang="zh-TW" altLang="en-US" dirty="0" smtClean="0"/>
              <a:t>相比，對於降水的最大變率主要再小的</a:t>
            </a:r>
            <a:r>
              <a:rPr lang="en-US" altLang="zh-TW" dirty="0" smtClean="0"/>
              <a:t>perturbation</a:t>
            </a:r>
            <a:endParaRPr lang="zh-TW" altLang="en-US" dirty="0"/>
          </a:p>
        </p:txBody>
      </p:sp>
      <p:sp>
        <p:nvSpPr>
          <p:cNvPr id="4" name="投影片編號版面配置區 3"/>
          <p:cNvSpPr>
            <a:spLocks noGrp="1"/>
          </p:cNvSpPr>
          <p:nvPr>
            <p:ph type="sldNum" sz="quarter" idx="10"/>
          </p:nvPr>
        </p:nvSpPr>
        <p:spPr/>
        <p:txBody>
          <a:bodyPr/>
          <a:lstStyle/>
          <a:p>
            <a:fld id="{5AD62342-BED5-45BE-B2CD-B67B0981AA4E}" type="slidenum">
              <a:rPr lang="zh-TW" altLang="en-US" smtClean="0"/>
              <a:t>15</a:t>
            </a:fld>
            <a:endParaRPr lang="zh-TW" altLang="en-US"/>
          </a:p>
        </p:txBody>
      </p:sp>
    </p:spTree>
    <p:extLst>
      <p:ext uri="{BB962C8B-B14F-4D97-AF65-F5344CB8AC3E}">
        <p14:creationId xmlns:p14="http://schemas.microsoft.com/office/powerpoint/2010/main" val="2135249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COND</a:t>
            </a:r>
            <a:r>
              <a:rPr lang="zh-TW" altLang="en-US" dirty="0" smtClean="0"/>
              <a:t>沒啥變</a:t>
            </a:r>
            <a:endParaRPr lang="en-US" altLang="zh-TW" dirty="0" smtClean="0"/>
          </a:p>
          <a:p>
            <a:r>
              <a:rPr lang="en-US" altLang="zh-TW" dirty="0" smtClean="0"/>
              <a:t>PREC </a:t>
            </a:r>
            <a:r>
              <a:rPr lang="zh-TW" altLang="en-US" dirty="0" smtClean="0"/>
              <a:t>和</a:t>
            </a:r>
            <a:r>
              <a:rPr lang="en-US" altLang="zh-TW" dirty="0" smtClean="0"/>
              <a:t>PE</a:t>
            </a:r>
            <a:r>
              <a:rPr lang="zh-TW" altLang="en-US" dirty="0" smtClean="0"/>
              <a:t>最有關聯</a:t>
            </a:r>
            <a:endParaRPr lang="en-US" altLang="zh-TW" dirty="0" smtClean="0"/>
          </a:p>
          <a:p>
            <a:r>
              <a:rPr lang="zh-TW" altLang="en-US" dirty="0" smtClean="0"/>
              <a:t>落速小 容易被背景風場帶到下游處</a:t>
            </a:r>
            <a:r>
              <a:rPr lang="en-US" altLang="zh-TW" dirty="0" smtClean="0"/>
              <a:t>.</a:t>
            </a:r>
            <a:r>
              <a:rPr lang="zh-TW" altLang="en-US" dirty="0" smtClean="0"/>
              <a:t>    </a:t>
            </a:r>
            <a:r>
              <a:rPr lang="en-US" altLang="zh-TW" dirty="0" smtClean="0"/>
              <a:t>Snow</a:t>
            </a:r>
            <a:r>
              <a:rPr lang="en-US" altLang="zh-TW" baseline="0" dirty="0" smtClean="0"/>
              <a:t> melting rate</a:t>
            </a:r>
            <a:r>
              <a:rPr lang="zh-TW" altLang="en-US" baseline="0" dirty="0" smtClean="0"/>
              <a:t>代表那邊雪多  所以當然變大。</a:t>
            </a:r>
            <a:endParaRPr lang="en-US" altLang="zh-TW" dirty="0" smtClean="0"/>
          </a:p>
        </p:txBody>
      </p:sp>
      <p:sp>
        <p:nvSpPr>
          <p:cNvPr id="4" name="投影片編號版面配置區 3"/>
          <p:cNvSpPr>
            <a:spLocks noGrp="1"/>
          </p:cNvSpPr>
          <p:nvPr>
            <p:ph type="sldNum" sz="quarter" idx="10"/>
          </p:nvPr>
        </p:nvSpPr>
        <p:spPr/>
        <p:txBody>
          <a:bodyPr/>
          <a:lstStyle/>
          <a:p>
            <a:fld id="{5AD62342-BED5-45BE-B2CD-B67B0981AA4E}" type="slidenum">
              <a:rPr lang="zh-TW" altLang="en-US" smtClean="0"/>
              <a:t>17</a:t>
            </a:fld>
            <a:endParaRPr lang="zh-TW" altLang="en-US"/>
          </a:p>
        </p:txBody>
      </p:sp>
    </p:spTree>
    <p:extLst>
      <p:ext uri="{BB962C8B-B14F-4D97-AF65-F5344CB8AC3E}">
        <p14:creationId xmlns:p14="http://schemas.microsoft.com/office/powerpoint/2010/main" val="2738150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7980C0F9-4E5B-472E-89D8-6CD2F1F254BA}" type="datetimeFigureOut">
              <a:rPr lang="zh-TW" altLang="en-US" smtClean="0"/>
              <a:t>2018/12/25</a:t>
            </a:fld>
            <a:endParaRPr lang="zh-TW" alt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zh-TW" alt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520BF78E-C265-44EB-ADF0-90506072D5A1}" type="slidenum">
              <a:rPr lang="zh-TW" altLang="en-US" smtClean="0"/>
              <a:t>‹#›</a:t>
            </a:fld>
            <a:endParaRPr lang="zh-TW" altLang="en-US"/>
          </a:p>
        </p:txBody>
      </p:sp>
    </p:spTree>
    <p:extLst>
      <p:ext uri="{BB962C8B-B14F-4D97-AF65-F5344CB8AC3E}">
        <p14:creationId xmlns:p14="http://schemas.microsoft.com/office/powerpoint/2010/main" val="377780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7980C0F9-4E5B-472E-89D8-6CD2F1F254BA}" type="datetimeFigureOut">
              <a:rPr lang="zh-TW" altLang="en-US" smtClean="0"/>
              <a:t>2018/12/25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20BF78E-C265-44EB-ADF0-90506072D5A1}" type="slidenum">
              <a:rPr lang="zh-TW" altLang="en-US" smtClean="0"/>
              <a:t>‹#›</a:t>
            </a:fld>
            <a:endParaRPr lang="zh-TW" altLang="en-US"/>
          </a:p>
        </p:txBody>
      </p:sp>
    </p:spTree>
    <p:extLst>
      <p:ext uri="{BB962C8B-B14F-4D97-AF65-F5344CB8AC3E}">
        <p14:creationId xmlns:p14="http://schemas.microsoft.com/office/powerpoint/2010/main" val="1715606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7980C0F9-4E5B-472E-89D8-6CD2F1F254BA}" type="datetimeFigureOut">
              <a:rPr lang="zh-TW" altLang="en-US" smtClean="0"/>
              <a:t>2018/12/25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20BF78E-C265-44EB-ADF0-90506072D5A1}" type="slidenum">
              <a:rPr lang="zh-TW" altLang="en-US" smtClean="0"/>
              <a:t>‹#›</a:t>
            </a:fld>
            <a:endParaRPr lang="zh-TW" altLang="en-US"/>
          </a:p>
        </p:txBody>
      </p:sp>
    </p:spTree>
    <p:extLst>
      <p:ext uri="{BB962C8B-B14F-4D97-AF65-F5344CB8AC3E}">
        <p14:creationId xmlns:p14="http://schemas.microsoft.com/office/powerpoint/2010/main" val="2677633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7980C0F9-4E5B-472E-89D8-6CD2F1F254BA}" type="datetimeFigureOut">
              <a:rPr lang="zh-TW" altLang="en-US" smtClean="0"/>
              <a:t>2018/12/25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20BF78E-C265-44EB-ADF0-90506072D5A1}" type="slidenum">
              <a:rPr lang="zh-TW" altLang="en-US" smtClean="0"/>
              <a:t>‹#›</a:t>
            </a:fld>
            <a:endParaRPr lang="zh-TW" altLang="en-US"/>
          </a:p>
        </p:txBody>
      </p:sp>
    </p:spTree>
    <p:extLst>
      <p:ext uri="{BB962C8B-B14F-4D97-AF65-F5344CB8AC3E}">
        <p14:creationId xmlns:p14="http://schemas.microsoft.com/office/powerpoint/2010/main" val="14224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7980C0F9-4E5B-472E-89D8-6CD2F1F254BA}" type="datetimeFigureOut">
              <a:rPr lang="zh-TW" altLang="en-US" smtClean="0"/>
              <a:t>2018/12/25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20BF78E-C265-44EB-ADF0-90506072D5A1}" type="slidenum">
              <a:rPr lang="zh-TW" altLang="en-US" smtClean="0"/>
              <a:t>‹#›</a:t>
            </a:fld>
            <a:endParaRPr lang="zh-TW" altLang="en-US"/>
          </a:p>
        </p:txBody>
      </p:sp>
    </p:spTree>
    <p:extLst>
      <p:ext uri="{BB962C8B-B14F-4D97-AF65-F5344CB8AC3E}">
        <p14:creationId xmlns:p14="http://schemas.microsoft.com/office/powerpoint/2010/main" val="3498750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7980C0F9-4E5B-472E-89D8-6CD2F1F254BA}" type="datetimeFigureOut">
              <a:rPr lang="zh-TW" altLang="en-US" smtClean="0"/>
              <a:t>2018/12/25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20BF78E-C265-44EB-ADF0-90506072D5A1}" type="slidenum">
              <a:rPr lang="zh-TW" altLang="en-US" smtClean="0"/>
              <a:t>‹#›</a:t>
            </a:fld>
            <a:endParaRPr lang="zh-TW" altLang="en-US"/>
          </a:p>
        </p:txBody>
      </p:sp>
    </p:spTree>
    <p:extLst>
      <p:ext uri="{BB962C8B-B14F-4D97-AF65-F5344CB8AC3E}">
        <p14:creationId xmlns:p14="http://schemas.microsoft.com/office/powerpoint/2010/main" val="1405485003"/>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7980C0F9-4E5B-472E-89D8-6CD2F1F254BA}" type="datetimeFigureOut">
              <a:rPr lang="zh-TW" altLang="en-US" smtClean="0"/>
              <a:t>2018/12/25</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520BF78E-C265-44EB-ADF0-90506072D5A1}" type="slidenum">
              <a:rPr lang="zh-TW" altLang="en-US" smtClean="0"/>
              <a:t>‹#›</a:t>
            </a:fld>
            <a:endParaRPr lang="zh-TW" altLang="en-US"/>
          </a:p>
        </p:txBody>
      </p:sp>
    </p:spTree>
    <p:extLst>
      <p:ext uri="{BB962C8B-B14F-4D97-AF65-F5344CB8AC3E}">
        <p14:creationId xmlns:p14="http://schemas.microsoft.com/office/powerpoint/2010/main" val="649056567"/>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7980C0F9-4E5B-472E-89D8-6CD2F1F254BA}" type="datetimeFigureOut">
              <a:rPr lang="zh-TW" altLang="en-US" smtClean="0"/>
              <a:t>2018/12/25</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520BF78E-C265-44EB-ADF0-90506072D5A1}" type="slidenum">
              <a:rPr lang="zh-TW" altLang="en-US" smtClean="0"/>
              <a:t>‹#›</a:t>
            </a:fld>
            <a:endParaRPr lang="zh-TW" altLang="en-US"/>
          </a:p>
        </p:txBody>
      </p:sp>
    </p:spTree>
    <p:extLst>
      <p:ext uri="{BB962C8B-B14F-4D97-AF65-F5344CB8AC3E}">
        <p14:creationId xmlns:p14="http://schemas.microsoft.com/office/powerpoint/2010/main" val="3433484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80C0F9-4E5B-472E-89D8-6CD2F1F254BA}" type="datetimeFigureOut">
              <a:rPr lang="zh-TW" altLang="en-US" smtClean="0"/>
              <a:t>2018/12/25</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520BF78E-C265-44EB-ADF0-90506072D5A1}" type="slidenum">
              <a:rPr lang="zh-TW" altLang="en-US" smtClean="0"/>
              <a:t>‹#›</a:t>
            </a:fld>
            <a:endParaRPr lang="zh-TW" altLang="en-US"/>
          </a:p>
        </p:txBody>
      </p:sp>
    </p:spTree>
    <p:extLst>
      <p:ext uri="{BB962C8B-B14F-4D97-AF65-F5344CB8AC3E}">
        <p14:creationId xmlns:p14="http://schemas.microsoft.com/office/powerpoint/2010/main" val="58953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zh-TW" altLang="en-US"/>
              <a:t>編輯母片文字樣式</a:t>
            </a:r>
          </a:p>
        </p:txBody>
      </p:sp>
      <p:sp>
        <p:nvSpPr>
          <p:cNvPr id="5" name="Date Placeholder 4"/>
          <p:cNvSpPr>
            <a:spLocks noGrp="1"/>
          </p:cNvSpPr>
          <p:nvPr>
            <p:ph type="dt" sz="half" idx="10"/>
          </p:nvPr>
        </p:nvSpPr>
        <p:spPr/>
        <p:txBody>
          <a:bodyPr/>
          <a:lstStyle/>
          <a:p>
            <a:fld id="{7980C0F9-4E5B-472E-89D8-6CD2F1F254BA}" type="datetimeFigureOut">
              <a:rPr lang="zh-TW" altLang="en-US" smtClean="0"/>
              <a:t>2018/12/25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520BF78E-C265-44EB-ADF0-90506072D5A1}" type="slidenum">
              <a:rPr lang="zh-TW" altLang="en-US" smtClean="0"/>
              <a:t>‹#›</a:t>
            </a:fld>
            <a:endParaRPr lang="zh-TW" altLang="en-US"/>
          </a:p>
        </p:txBody>
      </p:sp>
    </p:spTree>
    <p:extLst>
      <p:ext uri="{BB962C8B-B14F-4D97-AF65-F5344CB8AC3E}">
        <p14:creationId xmlns:p14="http://schemas.microsoft.com/office/powerpoint/2010/main" val="1645656544"/>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7980C0F9-4E5B-472E-89D8-6CD2F1F254BA}" type="datetimeFigureOut">
              <a:rPr lang="zh-TW" altLang="en-US" smtClean="0"/>
              <a:t>2018/12/25</a:t>
            </a:fld>
            <a:endParaRPr lang="zh-TW" alt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zh-TW" alt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520BF78E-C265-44EB-ADF0-90506072D5A1}" type="slidenum">
              <a:rPr lang="zh-TW" altLang="en-US" smtClean="0"/>
              <a:t>‹#›</a:t>
            </a:fld>
            <a:endParaRPr lang="zh-TW" altLang="en-US"/>
          </a:p>
        </p:txBody>
      </p:sp>
    </p:spTree>
    <p:extLst>
      <p:ext uri="{BB962C8B-B14F-4D97-AF65-F5344CB8AC3E}">
        <p14:creationId xmlns:p14="http://schemas.microsoft.com/office/powerpoint/2010/main" val="65435611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7980C0F9-4E5B-472E-89D8-6CD2F1F254BA}" type="datetimeFigureOut">
              <a:rPr lang="zh-TW" altLang="en-US" smtClean="0"/>
              <a:t>2018/12/25</a:t>
            </a:fld>
            <a:endParaRPr lang="zh-TW" alt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zh-TW" alt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520BF78E-C265-44EB-ADF0-90506072D5A1}" type="slidenum">
              <a:rPr lang="zh-TW" altLang="en-US" smtClean="0"/>
              <a:t>‹#›</a:t>
            </a:fld>
            <a:endParaRPr lang="zh-TW" altLang="en-US"/>
          </a:p>
        </p:txBody>
      </p:sp>
    </p:spTree>
    <p:extLst>
      <p:ext uri="{BB962C8B-B14F-4D97-AF65-F5344CB8AC3E}">
        <p14:creationId xmlns:p14="http://schemas.microsoft.com/office/powerpoint/2010/main" val="118918319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C7933CE4-8F14-4DC7-B21D-7F4ECBAF6B87}"/>
              </a:ext>
            </a:extLst>
          </p:cNvPr>
          <p:cNvSpPr>
            <a:spLocks noGrp="1"/>
          </p:cNvSpPr>
          <p:nvPr>
            <p:ph type="ctrTitle"/>
          </p:nvPr>
        </p:nvSpPr>
        <p:spPr>
          <a:xfrm>
            <a:off x="2227832" y="-391482"/>
            <a:ext cx="10782300" cy="3352800"/>
          </a:xfrm>
        </p:spPr>
        <p:txBody>
          <a:bodyPr/>
          <a:lstStyle/>
          <a:p>
            <a:r>
              <a:rPr lang="en-US" altLang="zh-TW" dirty="0">
                <a:solidFill>
                  <a:schemeClr val="tx1"/>
                </a:solidFill>
              </a:rPr>
              <a:t>Paper </a:t>
            </a:r>
            <a:r>
              <a:rPr lang="en-US" altLang="zh-TW" dirty="0" smtClean="0">
                <a:solidFill>
                  <a:schemeClr val="tx1"/>
                </a:solidFill>
              </a:rPr>
              <a:t>discussion</a:t>
            </a:r>
            <a:r>
              <a:rPr lang="en-US" altLang="zh-TW" dirty="0" smtClean="0"/>
              <a:t/>
            </a:r>
            <a:br>
              <a:rPr lang="en-US" altLang="zh-TW" dirty="0" smtClean="0"/>
            </a:br>
            <a:endParaRPr lang="zh-TW" altLang="en-US" sz="3200" dirty="0"/>
          </a:p>
        </p:txBody>
      </p:sp>
      <p:sp>
        <p:nvSpPr>
          <p:cNvPr id="3" name="副標題 2">
            <a:extLst>
              <a:ext uri="{FF2B5EF4-FFF2-40B4-BE49-F238E27FC236}">
                <a16:creationId xmlns:a16="http://schemas.microsoft.com/office/drawing/2014/main" xmlns="" id="{C09548D8-385F-4134-AB16-3A45CB9963F8}"/>
              </a:ext>
            </a:extLst>
          </p:cNvPr>
          <p:cNvSpPr>
            <a:spLocks noGrp="1"/>
          </p:cNvSpPr>
          <p:nvPr>
            <p:ph type="subTitle" idx="1"/>
          </p:nvPr>
        </p:nvSpPr>
        <p:spPr>
          <a:xfrm>
            <a:off x="1789682" y="4843088"/>
            <a:ext cx="8045373" cy="742279"/>
          </a:xfrm>
        </p:spPr>
        <p:txBody>
          <a:bodyPr>
            <a:noAutofit/>
          </a:bodyPr>
          <a:lstStyle/>
          <a:p>
            <a:pPr algn="ctr"/>
            <a:r>
              <a:rPr lang="en-US" altLang="zh-TW" sz="4000" dirty="0">
                <a:solidFill>
                  <a:schemeClr val="tx1"/>
                </a:solidFill>
              </a:rPr>
              <a:t>Professor:</a:t>
            </a:r>
            <a:r>
              <a:rPr lang="zh-TW" altLang="en-US" sz="4000" dirty="0">
                <a:solidFill>
                  <a:schemeClr val="tx1"/>
                </a:solidFill>
              </a:rPr>
              <a:t>楊明仁</a:t>
            </a:r>
            <a:endParaRPr lang="en-US" altLang="zh-TW" sz="4000" dirty="0">
              <a:solidFill>
                <a:schemeClr val="tx1"/>
              </a:solidFill>
            </a:endParaRPr>
          </a:p>
          <a:p>
            <a:pPr algn="ctr"/>
            <a:r>
              <a:rPr lang="en-US" altLang="zh-TW" sz="4000" dirty="0">
                <a:solidFill>
                  <a:schemeClr val="tx1"/>
                </a:solidFill>
              </a:rPr>
              <a:t>Speaker:</a:t>
            </a:r>
            <a:r>
              <a:rPr lang="zh-TW" altLang="en-US" sz="4000" dirty="0">
                <a:solidFill>
                  <a:schemeClr val="tx1"/>
                </a:solidFill>
              </a:rPr>
              <a:t>潘鈺太</a:t>
            </a:r>
          </a:p>
        </p:txBody>
      </p:sp>
    </p:spTree>
    <p:extLst>
      <p:ext uri="{BB962C8B-B14F-4D97-AF65-F5344CB8AC3E}">
        <p14:creationId xmlns:p14="http://schemas.microsoft.com/office/powerpoint/2010/main" val="3477118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675A917-6C4B-46E5-B3F9-DB38E72EBD9C}"/>
              </a:ext>
            </a:extLst>
          </p:cNvPr>
          <p:cNvSpPr>
            <a:spLocks noGrp="1"/>
          </p:cNvSpPr>
          <p:nvPr>
            <p:ph type="title"/>
          </p:nvPr>
        </p:nvSpPr>
        <p:spPr>
          <a:xfrm>
            <a:off x="709612" y="-402591"/>
            <a:ext cx="10772775" cy="1658198"/>
          </a:xfrm>
        </p:spPr>
        <p:txBody>
          <a:bodyPr/>
          <a:lstStyle/>
          <a:p>
            <a:pPr algn="ctr"/>
            <a:r>
              <a:rPr lang="en-US" altLang="zh-TW" dirty="0"/>
              <a:t>Microphysical parameters</a:t>
            </a:r>
            <a:endParaRPr lang="zh-TW" altLang="en-US" dirty="0"/>
          </a:p>
        </p:txBody>
      </p:sp>
      <p:sp>
        <p:nvSpPr>
          <p:cNvPr id="3" name="內容版面配置區 2">
            <a:extLst>
              <a:ext uri="{FF2B5EF4-FFF2-40B4-BE49-F238E27FC236}">
                <a16:creationId xmlns:a16="http://schemas.microsoft.com/office/drawing/2014/main" xmlns="" id="{493FF3A5-E970-451A-988E-D16D94ADD096}"/>
              </a:ext>
            </a:extLst>
          </p:cNvPr>
          <p:cNvSpPr>
            <a:spLocks noGrp="1"/>
          </p:cNvSpPr>
          <p:nvPr>
            <p:ph idx="1"/>
          </p:nvPr>
        </p:nvSpPr>
        <p:spPr/>
        <p:txBody>
          <a:bodyPr/>
          <a:lstStyle/>
          <a:p>
            <a:endParaRPr lang="zh-TW" altLang="en-US" dirty="0"/>
          </a:p>
        </p:txBody>
      </p:sp>
      <p:pic>
        <p:nvPicPr>
          <p:cNvPr id="4" name="圖片 3">
            <a:extLst>
              <a:ext uri="{FF2B5EF4-FFF2-40B4-BE49-F238E27FC236}">
                <a16:creationId xmlns:a16="http://schemas.microsoft.com/office/drawing/2014/main" xmlns="" id="{B5D7DA1D-9FED-4006-A013-598B71134DE0}"/>
              </a:ext>
            </a:extLst>
          </p:cNvPr>
          <p:cNvPicPr>
            <a:picLocks noChangeAspect="1"/>
          </p:cNvPicPr>
          <p:nvPr/>
        </p:nvPicPr>
        <p:blipFill>
          <a:blip r:embed="rId3"/>
          <a:stretch>
            <a:fillRect/>
          </a:stretch>
        </p:blipFill>
        <p:spPr>
          <a:xfrm>
            <a:off x="1257204" y="1330649"/>
            <a:ext cx="9592628" cy="5527351"/>
          </a:xfrm>
          <a:prstGeom prst="rect">
            <a:avLst/>
          </a:prstGeom>
        </p:spPr>
      </p:pic>
      <p:sp>
        <p:nvSpPr>
          <p:cNvPr id="5" name="文字方塊 4"/>
          <p:cNvSpPr txBox="1"/>
          <p:nvPr/>
        </p:nvSpPr>
        <p:spPr>
          <a:xfrm>
            <a:off x="3738879" y="886275"/>
            <a:ext cx="4714240" cy="369332"/>
          </a:xfrm>
          <a:prstGeom prst="rect">
            <a:avLst/>
          </a:prstGeom>
          <a:noFill/>
        </p:spPr>
        <p:txBody>
          <a:bodyPr wrap="square" rtlCol="0">
            <a:spAutoFit/>
          </a:bodyPr>
          <a:lstStyle/>
          <a:p>
            <a:r>
              <a:rPr lang="en-US" altLang="zh-TW" dirty="0" smtClean="0">
                <a:solidFill>
                  <a:srgbClr val="FF0000"/>
                </a:solidFill>
              </a:rPr>
              <a:t>1</a:t>
            </a:r>
            <a:r>
              <a:rPr lang="en-US" altLang="zh-TW" dirty="0" smtClean="0"/>
              <a:t>.</a:t>
            </a:r>
            <a:r>
              <a:rPr lang="zh-TW" altLang="en-US" dirty="0" smtClean="0"/>
              <a:t>  </a:t>
            </a:r>
            <a:r>
              <a:rPr lang="en-US" altLang="zh-TW" dirty="0" smtClean="0"/>
              <a:t>MAX</a:t>
            </a:r>
            <a:r>
              <a:rPr lang="zh-TW" altLang="en-US" dirty="0" smtClean="0"/>
              <a:t>  </a:t>
            </a:r>
            <a:r>
              <a:rPr lang="en-US" altLang="zh-TW" dirty="0" smtClean="0">
                <a:solidFill>
                  <a:srgbClr val="FF0000"/>
                </a:solidFill>
              </a:rPr>
              <a:t>2</a:t>
            </a:r>
            <a:r>
              <a:rPr lang="en-US" altLang="zh-TW" dirty="0" smtClean="0"/>
              <a:t>.MIDDLE</a:t>
            </a:r>
            <a:r>
              <a:rPr lang="zh-TW" altLang="en-US" dirty="0" smtClean="0"/>
              <a:t>  </a:t>
            </a:r>
            <a:r>
              <a:rPr lang="en-US" altLang="zh-TW" dirty="0" smtClean="0">
                <a:solidFill>
                  <a:srgbClr val="FF0000"/>
                </a:solidFill>
              </a:rPr>
              <a:t>3</a:t>
            </a:r>
            <a:r>
              <a:rPr lang="en-US" altLang="zh-TW" dirty="0" smtClean="0"/>
              <a:t>.CTL</a:t>
            </a:r>
            <a:r>
              <a:rPr lang="zh-TW" altLang="en-US" dirty="0" smtClean="0"/>
              <a:t>  </a:t>
            </a:r>
            <a:r>
              <a:rPr lang="en-US" altLang="zh-TW" dirty="0" smtClean="0">
                <a:solidFill>
                  <a:srgbClr val="FF0000"/>
                </a:solidFill>
              </a:rPr>
              <a:t>4</a:t>
            </a:r>
            <a:r>
              <a:rPr lang="en-US" altLang="zh-TW" dirty="0" smtClean="0"/>
              <a:t>.</a:t>
            </a:r>
            <a:r>
              <a:rPr lang="zh-TW" altLang="en-US" dirty="0" smtClean="0"/>
              <a:t> </a:t>
            </a:r>
            <a:r>
              <a:rPr lang="en-US" altLang="zh-TW" dirty="0" smtClean="0"/>
              <a:t>MIDDLE</a:t>
            </a:r>
            <a:r>
              <a:rPr lang="zh-TW" altLang="en-US" dirty="0" smtClean="0"/>
              <a:t> </a:t>
            </a:r>
            <a:r>
              <a:rPr lang="en-US" altLang="zh-TW" dirty="0" smtClean="0">
                <a:solidFill>
                  <a:srgbClr val="FF0000"/>
                </a:solidFill>
              </a:rPr>
              <a:t>5</a:t>
            </a:r>
            <a:r>
              <a:rPr lang="en-US" altLang="zh-TW" dirty="0" smtClean="0"/>
              <a:t>.MIN</a:t>
            </a:r>
            <a:r>
              <a:rPr lang="zh-TW" altLang="en-US" dirty="0" smtClean="0"/>
              <a:t> </a:t>
            </a:r>
            <a:endParaRPr lang="zh-TW" altLang="en-US" dirty="0"/>
          </a:p>
        </p:txBody>
      </p:sp>
    </p:spTree>
    <p:extLst>
      <p:ext uri="{BB962C8B-B14F-4D97-AF65-F5344CB8AC3E}">
        <p14:creationId xmlns:p14="http://schemas.microsoft.com/office/powerpoint/2010/main" val="2392413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55BE3754-5D62-486D-A33B-F2A40EF76A9C}"/>
              </a:ext>
            </a:extLst>
          </p:cNvPr>
          <p:cNvSpPr>
            <a:spLocks noGrp="1"/>
          </p:cNvSpPr>
          <p:nvPr>
            <p:ph type="title"/>
          </p:nvPr>
        </p:nvSpPr>
        <p:spPr>
          <a:xfrm>
            <a:off x="568829" y="-317213"/>
            <a:ext cx="10772775" cy="1658198"/>
          </a:xfrm>
        </p:spPr>
        <p:txBody>
          <a:bodyPr/>
          <a:lstStyle/>
          <a:p>
            <a:pPr algn="ctr"/>
            <a:r>
              <a:rPr lang="en-US" altLang="zh-TW" dirty="0"/>
              <a:t>Environmental </a:t>
            </a:r>
            <a:r>
              <a:rPr lang="en-US" altLang="zh-TW" dirty="0" smtClean="0"/>
              <a:t>experiments</a:t>
            </a:r>
            <a:endParaRPr lang="zh-TW" altLang="en-US" dirty="0"/>
          </a:p>
        </p:txBody>
      </p:sp>
      <p:sp>
        <p:nvSpPr>
          <p:cNvPr id="3" name="內容版面配置區 2">
            <a:extLst>
              <a:ext uri="{FF2B5EF4-FFF2-40B4-BE49-F238E27FC236}">
                <a16:creationId xmlns:a16="http://schemas.microsoft.com/office/drawing/2014/main" xmlns="" id="{BC238494-BA3D-460A-8A58-AF08C2D4EA29}"/>
              </a:ext>
            </a:extLst>
          </p:cNvPr>
          <p:cNvSpPr>
            <a:spLocks noGrp="1"/>
          </p:cNvSpPr>
          <p:nvPr>
            <p:ph idx="1"/>
          </p:nvPr>
        </p:nvSpPr>
        <p:spPr>
          <a:xfrm>
            <a:off x="587879" y="923278"/>
            <a:ext cx="10753725" cy="5788239"/>
          </a:xfrm>
        </p:spPr>
        <p:txBody>
          <a:bodyPr/>
          <a:lstStyle/>
          <a:p>
            <a:r>
              <a:rPr lang="en-US" altLang="zh-TW" dirty="0"/>
              <a:t>*Two additional experiments are performed to test if the sensitivities to changes in microphysical parameters remain the same with a different environment. </a:t>
            </a:r>
            <a:endParaRPr lang="zh-TW" altLang="en-US" dirty="0"/>
          </a:p>
        </p:txBody>
      </p:sp>
      <p:pic>
        <p:nvPicPr>
          <p:cNvPr id="4" name="圖片 3">
            <a:extLst>
              <a:ext uri="{FF2B5EF4-FFF2-40B4-BE49-F238E27FC236}">
                <a16:creationId xmlns:a16="http://schemas.microsoft.com/office/drawing/2014/main" xmlns="" id="{DC16A5DF-22A1-4A7D-8875-9E8B0291C5AA}"/>
              </a:ext>
            </a:extLst>
          </p:cNvPr>
          <p:cNvPicPr>
            <a:picLocks noChangeAspect="1"/>
          </p:cNvPicPr>
          <p:nvPr/>
        </p:nvPicPr>
        <p:blipFill>
          <a:blip r:embed="rId3"/>
          <a:stretch>
            <a:fillRect/>
          </a:stretch>
        </p:blipFill>
        <p:spPr>
          <a:xfrm>
            <a:off x="700367" y="2434993"/>
            <a:ext cx="4947351" cy="4276524"/>
          </a:xfrm>
          <a:prstGeom prst="rect">
            <a:avLst/>
          </a:prstGeom>
        </p:spPr>
      </p:pic>
      <p:pic>
        <p:nvPicPr>
          <p:cNvPr id="5" name="圖片 4">
            <a:extLst>
              <a:ext uri="{FF2B5EF4-FFF2-40B4-BE49-F238E27FC236}">
                <a16:creationId xmlns:a16="http://schemas.microsoft.com/office/drawing/2014/main" xmlns="" id="{C62F8776-B32B-46BD-88D9-2EC8135FC41E}"/>
              </a:ext>
            </a:extLst>
          </p:cNvPr>
          <p:cNvPicPr>
            <a:picLocks noChangeAspect="1"/>
          </p:cNvPicPr>
          <p:nvPr/>
        </p:nvPicPr>
        <p:blipFill>
          <a:blip r:embed="rId4"/>
          <a:stretch>
            <a:fillRect/>
          </a:stretch>
        </p:blipFill>
        <p:spPr>
          <a:xfrm>
            <a:off x="6292185" y="2581475"/>
            <a:ext cx="4198159" cy="4276525"/>
          </a:xfrm>
          <a:prstGeom prst="rect">
            <a:avLst/>
          </a:prstGeom>
        </p:spPr>
      </p:pic>
      <p:sp>
        <p:nvSpPr>
          <p:cNvPr id="6" name="文字方塊 5">
            <a:extLst>
              <a:ext uri="{FF2B5EF4-FFF2-40B4-BE49-F238E27FC236}">
                <a16:creationId xmlns:a16="http://schemas.microsoft.com/office/drawing/2014/main" xmlns="" id="{8D3CEADD-9235-4C2E-982B-9C2260661979}"/>
              </a:ext>
            </a:extLst>
          </p:cNvPr>
          <p:cNvSpPr txBox="1"/>
          <p:nvPr/>
        </p:nvSpPr>
        <p:spPr>
          <a:xfrm>
            <a:off x="1096861" y="1694216"/>
            <a:ext cx="6696511" cy="1200329"/>
          </a:xfrm>
          <a:prstGeom prst="rect">
            <a:avLst/>
          </a:prstGeom>
          <a:noFill/>
        </p:spPr>
        <p:txBody>
          <a:bodyPr wrap="square" rtlCol="0">
            <a:spAutoFit/>
          </a:bodyPr>
          <a:lstStyle/>
          <a:p>
            <a:r>
              <a:rPr lang="zh-TW" altLang="en-US" sz="2400" dirty="0"/>
              <a:t>藍線</a:t>
            </a:r>
            <a:r>
              <a:rPr lang="en-US" altLang="zh-TW" sz="2400" dirty="0"/>
              <a:t> :</a:t>
            </a:r>
            <a:r>
              <a:rPr lang="zh-TW" altLang="en-US" sz="2400" dirty="0"/>
              <a:t>減少</a:t>
            </a:r>
            <a:r>
              <a:rPr lang="en-US" altLang="zh-TW" sz="2400" dirty="0"/>
              <a:t>6k</a:t>
            </a:r>
            <a:r>
              <a:rPr lang="zh-TW" altLang="en-US" sz="2400" dirty="0"/>
              <a:t> </a:t>
            </a:r>
            <a:r>
              <a:rPr lang="en-US" altLang="zh-TW" sz="2400" dirty="0"/>
              <a:t>(</a:t>
            </a:r>
            <a:r>
              <a:rPr lang="en-US" altLang="zh-TW" sz="2400" dirty="0" err="1"/>
              <a:t>LowFL</a:t>
            </a:r>
            <a:r>
              <a:rPr lang="en-US" altLang="zh-TW" sz="2400" dirty="0" smtClean="0"/>
              <a:t>)</a:t>
            </a:r>
          </a:p>
          <a:p>
            <a:r>
              <a:rPr lang="en-US" altLang="zh-TW" sz="2400" dirty="0" smtClean="0"/>
              <a:t>(lower Freezing level, cold rain dominates.)</a:t>
            </a:r>
            <a:endParaRPr lang="en-US" altLang="zh-TW" sz="2400" dirty="0"/>
          </a:p>
          <a:p>
            <a:r>
              <a:rPr lang="en-US" altLang="zh-TW" sz="2400" dirty="0"/>
              <a:t> </a:t>
            </a:r>
            <a:endParaRPr lang="zh-TW" altLang="en-US" sz="2400" dirty="0"/>
          </a:p>
        </p:txBody>
      </p:sp>
      <p:sp>
        <p:nvSpPr>
          <p:cNvPr id="7" name="文字方塊 6">
            <a:extLst>
              <a:ext uri="{FF2B5EF4-FFF2-40B4-BE49-F238E27FC236}">
                <a16:creationId xmlns:a16="http://schemas.microsoft.com/office/drawing/2014/main" xmlns="" id="{960BEFB2-9B0D-4B33-B15E-FD589A589A35}"/>
              </a:ext>
            </a:extLst>
          </p:cNvPr>
          <p:cNvSpPr txBox="1"/>
          <p:nvPr/>
        </p:nvSpPr>
        <p:spPr>
          <a:xfrm>
            <a:off x="7019924" y="1887988"/>
            <a:ext cx="3571875" cy="830997"/>
          </a:xfrm>
          <a:prstGeom prst="rect">
            <a:avLst/>
          </a:prstGeom>
          <a:noFill/>
        </p:spPr>
        <p:txBody>
          <a:bodyPr wrap="square" rtlCol="0">
            <a:spAutoFit/>
          </a:bodyPr>
          <a:lstStyle/>
          <a:p>
            <a:r>
              <a:rPr lang="zh-TW" altLang="en-US" sz="2400" dirty="0"/>
              <a:t>橘線 </a:t>
            </a:r>
            <a:r>
              <a:rPr lang="en-US" altLang="zh-TW" sz="2400" dirty="0"/>
              <a:t>:</a:t>
            </a:r>
            <a:r>
              <a:rPr lang="zh-TW" altLang="en-US" sz="2400" dirty="0"/>
              <a:t>風速減小</a:t>
            </a:r>
            <a:r>
              <a:rPr lang="en-US" altLang="zh-TW" sz="2400" dirty="0"/>
              <a:t>30%(</a:t>
            </a:r>
            <a:r>
              <a:rPr lang="en-US" altLang="zh-TW" sz="2400" dirty="0" err="1" smtClean="0"/>
              <a:t>LowU</a:t>
            </a:r>
            <a:r>
              <a:rPr lang="en-US" altLang="zh-TW" sz="2400" dirty="0" smtClean="0"/>
              <a:t>)</a:t>
            </a:r>
          </a:p>
          <a:p>
            <a:r>
              <a:rPr lang="en-US" altLang="zh-TW" sz="2400" dirty="0" smtClean="0"/>
              <a:t>      Dynamic problem. </a:t>
            </a:r>
            <a:endParaRPr lang="zh-TW" altLang="en-US" sz="2400" dirty="0"/>
          </a:p>
        </p:txBody>
      </p:sp>
    </p:spTree>
    <p:extLst>
      <p:ext uri="{BB962C8B-B14F-4D97-AF65-F5344CB8AC3E}">
        <p14:creationId xmlns:p14="http://schemas.microsoft.com/office/powerpoint/2010/main" val="3446986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5935DA2-F480-4671-9EF2-588747431C87}"/>
              </a:ext>
            </a:extLst>
          </p:cNvPr>
          <p:cNvSpPr>
            <a:spLocks noGrp="1"/>
          </p:cNvSpPr>
          <p:nvPr>
            <p:ph type="title"/>
          </p:nvPr>
        </p:nvSpPr>
        <p:spPr>
          <a:xfrm>
            <a:off x="-2542794" y="0"/>
            <a:ext cx="10772775" cy="1658198"/>
          </a:xfrm>
        </p:spPr>
        <p:txBody>
          <a:bodyPr/>
          <a:lstStyle/>
          <a:p>
            <a:pPr algn="ctr"/>
            <a:r>
              <a:rPr lang="en-US" altLang="zh-TW" dirty="0"/>
              <a:t>Result and discussion</a:t>
            </a:r>
            <a:br>
              <a:rPr lang="en-US" altLang="zh-TW" dirty="0"/>
            </a:br>
            <a:r>
              <a:rPr lang="en-US" altLang="zh-TW" dirty="0"/>
              <a:t>a. control simulation</a:t>
            </a:r>
            <a:endParaRPr lang="zh-TW" altLang="en-US" dirty="0"/>
          </a:p>
        </p:txBody>
      </p:sp>
      <p:sp>
        <p:nvSpPr>
          <p:cNvPr id="3" name="內容版面配置區 2">
            <a:extLst>
              <a:ext uri="{FF2B5EF4-FFF2-40B4-BE49-F238E27FC236}">
                <a16:creationId xmlns:a16="http://schemas.microsoft.com/office/drawing/2014/main" xmlns="" id="{A8E1AA8A-4F72-4246-A211-DBC9E6A80BA4}"/>
              </a:ext>
            </a:extLst>
          </p:cNvPr>
          <p:cNvSpPr>
            <a:spLocks noGrp="1"/>
          </p:cNvSpPr>
          <p:nvPr>
            <p:ph idx="1"/>
          </p:nvPr>
        </p:nvSpPr>
        <p:spPr>
          <a:xfrm>
            <a:off x="0" y="1682320"/>
            <a:ext cx="10753725" cy="5175680"/>
          </a:xfrm>
        </p:spPr>
        <p:txBody>
          <a:bodyPr/>
          <a:lstStyle/>
          <a:p>
            <a:r>
              <a:rPr lang="en-US" altLang="zh-TW" dirty="0" err="1" smtClean="0"/>
              <a:t>Hovmoller</a:t>
            </a:r>
            <a:r>
              <a:rPr lang="en-US" altLang="zh-TW" dirty="0" smtClean="0"/>
              <a:t> </a:t>
            </a:r>
            <a:r>
              <a:rPr lang="en-US" altLang="zh-TW" dirty="0"/>
              <a:t>diagram of </a:t>
            </a:r>
          </a:p>
          <a:p>
            <a:r>
              <a:rPr lang="en-US" altLang="zh-TW" dirty="0"/>
              <a:t>Precipitation rate(mm/h).</a:t>
            </a:r>
            <a:endParaRPr lang="zh-TW" altLang="en-US" dirty="0"/>
          </a:p>
        </p:txBody>
      </p:sp>
      <p:pic>
        <p:nvPicPr>
          <p:cNvPr id="6" name="圖片 5">
            <a:extLst>
              <a:ext uri="{FF2B5EF4-FFF2-40B4-BE49-F238E27FC236}">
                <a16:creationId xmlns:a16="http://schemas.microsoft.com/office/drawing/2014/main" xmlns="" id="{ED311870-4295-48C4-8803-592B0D769040}"/>
              </a:ext>
            </a:extLst>
          </p:cNvPr>
          <p:cNvPicPr>
            <a:picLocks noChangeAspect="1"/>
          </p:cNvPicPr>
          <p:nvPr/>
        </p:nvPicPr>
        <p:blipFill>
          <a:blip r:embed="rId3"/>
          <a:stretch>
            <a:fillRect/>
          </a:stretch>
        </p:blipFill>
        <p:spPr>
          <a:xfrm>
            <a:off x="5952004" y="209270"/>
            <a:ext cx="5442137" cy="4035180"/>
          </a:xfrm>
          <a:prstGeom prst="rect">
            <a:avLst/>
          </a:prstGeom>
        </p:spPr>
      </p:pic>
      <p:pic>
        <p:nvPicPr>
          <p:cNvPr id="7" name="圖片 6"/>
          <p:cNvPicPr>
            <a:picLocks noChangeAspect="1"/>
          </p:cNvPicPr>
          <p:nvPr/>
        </p:nvPicPr>
        <p:blipFill>
          <a:blip r:embed="rId4"/>
          <a:stretch>
            <a:fillRect/>
          </a:stretch>
        </p:blipFill>
        <p:spPr>
          <a:xfrm>
            <a:off x="511561" y="2513990"/>
            <a:ext cx="4185945" cy="4119589"/>
          </a:xfrm>
          <a:prstGeom prst="rect">
            <a:avLst/>
          </a:prstGeom>
        </p:spPr>
      </p:pic>
      <p:sp>
        <p:nvSpPr>
          <p:cNvPr id="8" name="橢圓 7"/>
          <p:cNvSpPr/>
          <p:nvPr/>
        </p:nvSpPr>
        <p:spPr>
          <a:xfrm>
            <a:off x="304800" y="3012141"/>
            <a:ext cx="349624" cy="3944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p:nvSpPr>
        <p:spPr>
          <a:xfrm>
            <a:off x="336749" y="5053321"/>
            <a:ext cx="349624" cy="3944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5756284" y="4432105"/>
            <a:ext cx="5064116" cy="1754326"/>
          </a:xfrm>
          <a:prstGeom prst="rect">
            <a:avLst/>
          </a:prstGeom>
          <a:noFill/>
        </p:spPr>
        <p:txBody>
          <a:bodyPr wrap="square" rtlCol="0">
            <a:spAutoFit/>
          </a:bodyPr>
          <a:lstStyle/>
          <a:p>
            <a:r>
              <a:rPr lang="en-US" altLang="zh-TW" dirty="0" smtClean="0"/>
              <a:t>Temporally averaged graph(hours 6-20)</a:t>
            </a:r>
            <a:endParaRPr lang="en-US" altLang="zh-TW" dirty="0"/>
          </a:p>
          <a:p>
            <a:endParaRPr lang="en-US" altLang="zh-TW" dirty="0" smtClean="0"/>
          </a:p>
          <a:p>
            <a:r>
              <a:rPr lang="zh-TW" altLang="en-US" dirty="0" smtClean="0"/>
              <a:t>灰色</a:t>
            </a:r>
            <a:r>
              <a:rPr lang="en-US" altLang="zh-TW" dirty="0" smtClean="0"/>
              <a:t>:cloud water and ice mixing ratio(g/kg)</a:t>
            </a:r>
            <a:endParaRPr lang="en-US" altLang="zh-TW" dirty="0"/>
          </a:p>
          <a:p>
            <a:r>
              <a:rPr lang="zh-TW" altLang="en-US" dirty="0" smtClean="0"/>
              <a:t>藍色</a:t>
            </a:r>
            <a:r>
              <a:rPr lang="en-US" altLang="zh-TW" dirty="0" smtClean="0"/>
              <a:t>:snow mixing ratio 0.05(g/kg)</a:t>
            </a:r>
            <a:endParaRPr lang="en-US" altLang="zh-TW" dirty="0"/>
          </a:p>
          <a:p>
            <a:r>
              <a:rPr lang="zh-TW" altLang="en-US" dirty="0" smtClean="0"/>
              <a:t>橘色</a:t>
            </a:r>
            <a:r>
              <a:rPr lang="en-US" altLang="zh-TW" dirty="0" smtClean="0"/>
              <a:t>:rain mixing ratio 0.05(g/kg)</a:t>
            </a:r>
          </a:p>
          <a:p>
            <a:r>
              <a:rPr lang="zh-TW" altLang="en-US" dirty="0" smtClean="0"/>
              <a:t>黑線</a:t>
            </a:r>
            <a:r>
              <a:rPr lang="en-US" altLang="zh-TW" dirty="0" smtClean="0"/>
              <a:t>: Freezing level</a:t>
            </a:r>
            <a:endParaRPr lang="zh-TW" altLang="en-US" dirty="0"/>
          </a:p>
        </p:txBody>
      </p:sp>
      <p:sp>
        <p:nvSpPr>
          <p:cNvPr id="11" name="文字方塊 10"/>
          <p:cNvSpPr txBox="1"/>
          <p:nvPr/>
        </p:nvSpPr>
        <p:spPr>
          <a:xfrm>
            <a:off x="10246659" y="2106706"/>
            <a:ext cx="1147482" cy="646331"/>
          </a:xfrm>
          <a:prstGeom prst="rect">
            <a:avLst/>
          </a:prstGeom>
          <a:noFill/>
        </p:spPr>
        <p:txBody>
          <a:bodyPr wrap="square" rtlCol="0">
            <a:spAutoFit/>
          </a:bodyPr>
          <a:lstStyle/>
          <a:p>
            <a:r>
              <a:rPr lang="en-US" altLang="zh-TW" dirty="0" smtClean="0">
                <a:solidFill>
                  <a:srgbClr val="FF0000"/>
                </a:solidFill>
              </a:rPr>
              <a:t>Adiabatic warming</a:t>
            </a:r>
            <a:endParaRPr lang="zh-TW" altLang="en-US" dirty="0">
              <a:solidFill>
                <a:srgbClr val="FF0000"/>
              </a:solidFill>
            </a:endParaRPr>
          </a:p>
        </p:txBody>
      </p:sp>
      <p:cxnSp>
        <p:nvCxnSpPr>
          <p:cNvPr id="5" name="直線單箭頭接點 4"/>
          <p:cNvCxnSpPr/>
          <p:nvPr/>
        </p:nvCxnSpPr>
        <p:spPr>
          <a:xfrm>
            <a:off x="1880558" y="4796287"/>
            <a:ext cx="500333"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1573179" y="4611621"/>
            <a:ext cx="439947" cy="369332"/>
          </a:xfrm>
          <a:prstGeom prst="rect">
            <a:avLst/>
          </a:prstGeom>
          <a:noFill/>
        </p:spPr>
        <p:txBody>
          <a:bodyPr wrap="square" rtlCol="0">
            <a:spAutoFit/>
          </a:bodyPr>
          <a:lstStyle/>
          <a:p>
            <a:r>
              <a:rPr lang="en-US" altLang="zh-TW" dirty="0" smtClean="0"/>
              <a:t>1h</a:t>
            </a:r>
            <a:endParaRPr lang="zh-TW" altLang="en-US" dirty="0"/>
          </a:p>
        </p:txBody>
      </p:sp>
      <p:sp>
        <p:nvSpPr>
          <p:cNvPr id="14" name="文字方塊 13"/>
          <p:cNvSpPr txBox="1"/>
          <p:nvPr/>
        </p:nvSpPr>
        <p:spPr>
          <a:xfrm>
            <a:off x="2955736" y="4270160"/>
            <a:ext cx="658732" cy="646331"/>
          </a:xfrm>
          <a:prstGeom prst="rect">
            <a:avLst/>
          </a:prstGeom>
          <a:noFill/>
        </p:spPr>
        <p:txBody>
          <a:bodyPr wrap="square" rtlCol="0">
            <a:spAutoFit/>
          </a:bodyPr>
          <a:lstStyle/>
          <a:p>
            <a:r>
              <a:rPr lang="en-US" altLang="zh-TW" sz="1200" dirty="0" smtClean="0">
                <a:solidFill>
                  <a:srgbClr val="FF0000"/>
                </a:solidFill>
              </a:rPr>
              <a:t>Snow and </a:t>
            </a:r>
            <a:r>
              <a:rPr lang="en-US" altLang="zh-TW" sz="1200" dirty="0" err="1" smtClean="0">
                <a:solidFill>
                  <a:srgbClr val="FF0000"/>
                </a:solidFill>
              </a:rPr>
              <a:t>grapuel</a:t>
            </a:r>
            <a:endParaRPr lang="zh-TW" altLang="en-US" sz="1200" dirty="0">
              <a:solidFill>
                <a:srgbClr val="FF0000"/>
              </a:solidFill>
            </a:endParaRPr>
          </a:p>
        </p:txBody>
      </p:sp>
      <p:cxnSp>
        <p:nvCxnSpPr>
          <p:cNvPr id="17" name="直線單箭頭接點 16"/>
          <p:cNvCxnSpPr/>
          <p:nvPr/>
        </p:nvCxnSpPr>
        <p:spPr>
          <a:xfrm flipH="1" flipV="1">
            <a:off x="2688270" y="4573784"/>
            <a:ext cx="153797" cy="378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文字方塊 3"/>
          <p:cNvSpPr txBox="1"/>
          <p:nvPr/>
        </p:nvSpPr>
        <p:spPr>
          <a:xfrm>
            <a:off x="7126292" y="2131023"/>
            <a:ext cx="2143125" cy="307777"/>
          </a:xfrm>
          <a:prstGeom prst="rect">
            <a:avLst/>
          </a:prstGeom>
          <a:noFill/>
          <a:ln>
            <a:solidFill>
              <a:schemeClr val="accent1"/>
            </a:solidFill>
          </a:ln>
        </p:spPr>
        <p:txBody>
          <a:bodyPr wrap="square" rtlCol="0">
            <a:spAutoFit/>
          </a:bodyPr>
          <a:lstStyle/>
          <a:p>
            <a:r>
              <a:rPr lang="zh-TW" altLang="en-US" sz="1400" dirty="0" smtClean="0">
                <a:solidFill>
                  <a:srgbClr val="00B0F0"/>
                </a:solidFill>
              </a:rPr>
              <a:t>雪混合比</a:t>
            </a:r>
            <a:endParaRPr lang="zh-TW" altLang="en-US" sz="1400" dirty="0">
              <a:solidFill>
                <a:srgbClr val="00B0F0"/>
              </a:solidFill>
            </a:endParaRPr>
          </a:p>
        </p:txBody>
      </p:sp>
      <p:sp>
        <p:nvSpPr>
          <p:cNvPr id="15" name="文字方塊 14"/>
          <p:cNvSpPr txBox="1"/>
          <p:nvPr/>
        </p:nvSpPr>
        <p:spPr>
          <a:xfrm>
            <a:off x="7988304" y="3209364"/>
            <a:ext cx="2143125" cy="307777"/>
          </a:xfrm>
          <a:prstGeom prst="rect">
            <a:avLst/>
          </a:prstGeom>
          <a:noFill/>
          <a:ln>
            <a:solidFill>
              <a:schemeClr val="accent1"/>
            </a:solidFill>
          </a:ln>
        </p:spPr>
        <p:txBody>
          <a:bodyPr wrap="square" rtlCol="0">
            <a:spAutoFit/>
          </a:bodyPr>
          <a:lstStyle/>
          <a:p>
            <a:r>
              <a:rPr lang="zh-TW" altLang="en-US" sz="1400" dirty="0">
                <a:solidFill>
                  <a:srgbClr val="D36B1D"/>
                </a:solidFill>
              </a:rPr>
              <a:t>雨</a:t>
            </a:r>
            <a:r>
              <a:rPr lang="zh-TW" altLang="en-US" sz="1400" dirty="0" smtClean="0">
                <a:solidFill>
                  <a:srgbClr val="D36B1D"/>
                </a:solidFill>
              </a:rPr>
              <a:t>混合比</a:t>
            </a:r>
            <a:endParaRPr lang="zh-TW" altLang="en-US" sz="1400" dirty="0">
              <a:solidFill>
                <a:srgbClr val="D36B1D"/>
              </a:solidFill>
            </a:endParaRPr>
          </a:p>
        </p:txBody>
      </p:sp>
    </p:spTree>
    <p:extLst>
      <p:ext uri="{BB962C8B-B14F-4D97-AF65-F5344CB8AC3E}">
        <p14:creationId xmlns:p14="http://schemas.microsoft.com/office/powerpoint/2010/main" val="918014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42845"/>
            <a:ext cx="10772775" cy="1658198"/>
          </a:xfrm>
        </p:spPr>
        <p:txBody>
          <a:bodyPr>
            <a:normAutofit fontScale="90000"/>
          </a:bodyPr>
          <a:lstStyle/>
          <a:p>
            <a:r>
              <a:rPr lang="en-US" altLang="zh-TW" dirty="0"/>
              <a:t>Result and discussion</a:t>
            </a:r>
            <a:br>
              <a:rPr lang="en-US" altLang="zh-TW" dirty="0"/>
            </a:br>
            <a:r>
              <a:rPr lang="en-US" altLang="zh-TW" dirty="0" smtClean="0"/>
              <a:t>b. Microphysical </a:t>
            </a:r>
            <a:br>
              <a:rPr lang="en-US" altLang="zh-TW" dirty="0" smtClean="0"/>
            </a:br>
            <a:r>
              <a:rPr lang="en-US" altLang="zh-TW" dirty="0" smtClean="0"/>
              <a:t>parameter</a:t>
            </a:r>
            <a:endParaRPr lang="zh-TW" altLang="en-US" dirty="0"/>
          </a:p>
        </p:txBody>
      </p:sp>
      <p:sp>
        <p:nvSpPr>
          <p:cNvPr id="3" name="內容版面配置區 2"/>
          <p:cNvSpPr>
            <a:spLocks noGrp="1"/>
          </p:cNvSpPr>
          <p:nvPr>
            <p:ph idx="1"/>
          </p:nvPr>
        </p:nvSpPr>
        <p:spPr>
          <a:xfrm>
            <a:off x="105156" y="2169942"/>
            <a:ext cx="10753725" cy="3766185"/>
          </a:xfrm>
        </p:spPr>
        <p:txBody>
          <a:bodyPr/>
          <a:lstStyle/>
          <a:p>
            <a:endParaRPr lang="zh-TW" altLang="en-US" dirty="0"/>
          </a:p>
        </p:txBody>
      </p:sp>
      <p:pic>
        <p:nvPicPr>
          <p:cNvPr id="4" name="圖片 3"/>
          <p:cNvPicPr>
            <a:picLocks noChangeAspect="1"/>
          </p:cNvPicPr>
          <p:nvPr/>
        </p:nvPicPr>
        <p:blipFill rotWithShape="1">
          <a:blip r:embed="rId3"/>
          <a:srcRect b="6843"/>
          <a:stretch/>
        </p:blipFill>
        <p:spPr>
          <a:xfrm>
            <a:off x="949218" y="2882970"/>
            <a:ext cx="10454406" cy="3863839"/>
          </a:xfrm>
          <a:prstGeom prst="rect">
            <a:avLst/>
          </a:prstGeom>
        </p:spPr>
      </p:pic>
      <p:sp>
        <p:nvSpPr>
          <p:cNvPr id="6" name="文字方塊 5"/>
          <p:cNvSpPr txBox="1"/>
          <p:nvPr/>
        </p:nvSpPr>
        <p:spPr>
          <a:xfrm>
            <a:off x="105156" y="1787792"/>
            <a:ext cx="11975475" cy="369332"/>
          </a:xfrm>
          <a:prstGeom prst="rect">
            <a:avLst/>
          </a:prstGeom>
          <a:noFill/>
        </p:spPr>
        <p:txBody>
          <a:bodyPr wrap="square" rtlCol="0">
            <a:spAutoFit/>
          </a:bodyPr>
          <a:lstStyle/>
          <a:p>
            <a:endParaRPr lang="zh-TW" altLang="en-US" dirty="0"/>
          </a:p>
        </p:txBody>
      </p:sp>
      <p:sp>
        <p:nvSpPr>
          <p:cNvPr id="12" name="文字方塊 11"/>
          <p:cNvSpPr txBox="1"/>
          <p:nvPr/>
        </p:nvSpPr>
        <p:spPr>
          <a:xfrm>
            <a:off x="5169878" y="251781"/>
            <a:ext cx="6910753" cy="1631216"/>
          </a:xfrm>
          <a:prstGeom prst="rect">
            <a:avLst/>
          </a:prstGeom>
          <a:noFill/>
        </p:spPr>
        <p:txBody>
          <a:bodyPr wrap="square" rtlCol="0">
            <a:spAutoFit/>
          </a:bodyPr>
          <a:lstStyle/>
          <a:p>
            <a:r>
              <a:rPr lang="en-US" altLang="zh-TW" sz="2000" dirty="0" smtClean="0">
                <a:solidFill>
                  <a:srgbClr val="FF0000"/>
                </a:solidFill>
              </a:rPr>
              <a:t>LWP(Liquid water path)</a:t>
            </a:r>
            <a:r>
              <a:rPr lang="en-US" altLang="zh-TW" sz="2000" dirty="0" smtClean="0"/>
              <a:t>: </a:t>
            </a:r>
          </a:p>
          <a:p>
            <a:r>
              <a:rPr lang="en-US" altLang="zh-TW" sz="2000" dirty="0" smtClean="0">
                <a:solidFill>
                  <a:srgbClr val="FF0000"/>
                </a:solidFill>
              </a:rPr>
              <a:t>Total amount of </a:t>
            </a:r>
            <a:r>
              <a:rPr lang="en-US" altLang="zh-TW" sz="2000" dirty="0" smtClean="0"/>
              <a:t>cloud water and rain between the surface and model top.</a:t>
            </a:r>
          </a:p>
          <a:p>
            <a:r>
              <a:rPr lang="en-US" altLang="zh-TW" sz="2000" dirty="0" smtClean="0">
                <a:solidFill>
                  <a:srgbClr val="FF0000"/>
                </a:solidFill>
              </a:rPr>
              <a:t>IWP(Ice water path)</a:t>
            </a:r>
            <a:r>
              <a:rPr lang="en-US" altLang="zh-TW" sz="2000" dirty="0" smtClean="0"/>
              <a:t>: </a:t>
            </a:r>
          </a:p>
          <a:p>
            <a:r>
              <a:rPr lang="en-US" altLang="zh-TW" sz="2000" dirty="0" smtClean="0"/>
              <a:t>The same but for </a:t>
            </a:r>
            <a:r>
              <a:rPr lang="en-US" altLang="zh-TW" sz="2000" dirty="0" smtClean="0">
                <a:solidFill>
                  <a:srgbClr val="FF0000"/>
                </a:solidFill>
              </a:rPr>
              <a:t>cloud ice , snow and </a:t>
            </a:r>
            <a:r>
              <a:rPr lang="en-US" altLang="zh-TW" sz="2000" dirty="0" err="1" smtClean="0">
                <a:solidFill>
                  <a:srgbClr val="FF0000"/>
                </a:solidFill>
              </a:rPr>
              <a:t>graupel</a:t>
            </a:r>
            <a:r>
              <a:rPr lang="en-US" altLang="zh-TW" sz="2000" dirty="0" smtClean="0">
                <a:solidFill>
                  <a:srgbClr val="FF0000"/>
                </a:solidFill>
              </a:rPr>
              <a:t>.</a:t>
            </a:r>
            <a:endParaRPr lang="zh-TW" altLang="en-US" sz="2000" dirty="0"/>
          </a:p>
        </p:txBody>
      </p:sp>
      <p:sp>
        <p:nvSpPr>
          <p:cNvPr id="13" name="文字方塊 12"/>
          <p:cNvSpPr txBox="1"/>
          <p:nvPr/>
        </p:nvSpPr>
        <p:spPr>
          <a:xfrm>
            <a:off x="3367454" y="2882970"/>
            <a:ext cx="905608" cy="369332"/>
          </a:xfrm>
          <a:prstGeom prst="rect">
            <a:avLst/>
          </a:prstGeom>
          <a:noFill/>
        </p:spPr>
        <p:txBody>
          <a:bodyPr wrap="square" rtlCol="0">
            <a:spAutoFit/>
          </a:bodyPr>
          <a:lstStyle/>
          <a:p>
            <a:r>
              <a:rPr lang="en-US" altLang="zh-TW" dirty="0" smtClean="0"/>
              <a:t>(mm/</a:t>
            </a:r>
            <a:r>
              <a:rPr lang="en-US" altLang="zh-TW" dirty="0" err="1" smtClean="0"/>
              <a:t>hr</a:t>
            </a:r>
            <a:r>
              <a:rPr lang="en-US" altLang="zh-TW" dirty="0" smtClean="0"/>
              <a:t>)</a:t>
            </a:r>
            <a:endParaRPr lang="zh-TW" altLang="en-US" dirty="0"/>
          </a:p>
        </p:txBody>
      </p:sp>
      <p:sp>
        <p:nvSpPr>
          <p:cNvPr id="5" name="文字方塊 4"/>
          <p:cNvSpPr txBox="1"/>
          <p:nvPr/>
        </p:nvSpPr>
        <p:spPr>
          <a:xfrm>
            <a:off x="6385035" y="2882970"/>
            <a:ext cx="961696" cy="369332"/>
          </a:xfrm>
          <a:prstGeom prst="rect">
            <a:avLst/>
          </a:prstGeom>
          <a:noFill/>
        </p:spPr>
        <p:txBody>
          <a:bodyPr wrap="square" rtlCol="0">
            <a:spAutoFit/>
          </a:bodyPr>
          <a:lstStyle/>
          <a:p>
            <a:r>
              <a:rPr lang="en-US" altLang="zh-TW" dirty="0" smtClean="0"/>
              <a:t>(Kg/m2)</a:t>
            </a:r>
            <a:endParaRPr lang="zh-TW" altLang="en-US" dirty="0"/>
          </a:p>
        </p:txBody>
      </p:sp>
      <p:sp>
        <p:nvSpPr>
          <p:cNvPr id="14" name="文字方塊 13"/>
          <p:cNvSpPr txBox="1"/>
          <p:nvPr/>
        </p:nvSpPr>
        <p:spPr>
          <a:xfrm>
            <a:off x="9325304" y="2859462"/>
            <a:ext cx="961696" cy="369332"/>
          </a:xfrm>
          <a:prstGeom prst="rect">
            <a:avLst/>
          </a:prstGeom>
          <a:noFill/>
        </p:spPr>
        <p:txBody>
          <a:bodyPr wrap="square" rtlCol="0">
            <a:spAutoFit/>
          </a:bodyPr>
          <a:lstStyle/>
          <a:p>
            <a:r>
              <a:rPr lang="en-US" altLang="zh-TW" dirty="0" smtClean="0"/>
              <a:t>(Kg/m2)</a:t>
            </a:r>
            <a:endParaRPr lang="zh-TW" altLang="en-US" dirty="0"/>
          </a:p>
        </p:txBody>
      </p:sp>
      <p:sp>
        <p:nvSpPr>
          <p:cNvPr id="10" name="橢圓 9"/>
          <p:cNvSpPr/>
          <p:nvPr/>
        </p:nvSpPr>
        <p:spPr>
          <a:xfrm>
            <a:off x="1290473" y="3454947"/>
            <a:ext cx="441435" cy="1970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p:cNvSpPr/>
          <p:nvPr/>
        </p:nvSpPr>
        <p:spPr>
          <a:xfrm>
            <a:off x="1290472" y="4074072"/>
            <a:ext cx="441435" cy="1970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p:nvPr/>
        </p:nvSpPr>
        <p:spPr>
          <a:xfrm>
            <a:off x="1290472" y="5340897"/>
            <a:ext cx="441435" cy="1970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橢圓 15"/>
          <p:cNvSpPr/>
          <p:nvPr/>
        </p:nvSpPr>
        <p:spPr>
          <a:xfrm>
            <a:off x="1290471" y="5798097"/>
            <a:ext cx="441435" cy="1970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4457158" y="2582048"/>
            <a:ext cx="3438525" cy="276999"/>
          </a:xfrm>
          <a:prstGeom prst="rect">
            <a:avLst/>
          </a:prstGeom>
          <a:noFill/>
        </p:spPr>
        <p:txBody>
          <a:bodyPr wrap="square" rtlCol="0">
            <a:spAutoFit/>
          </a:bodyPr>
          <a:lstStyle/>
          <a:p>
            <a:r>
              <a:rPr lang="zh-TW" altLang="en-US" sz="1200" dirty="0" smtClean="0"/>
              <a:t>顏色越深代表有越顯著的變化</a:t>
            </a:r>
            <a:endParaRPr lang="zh-TW" altLang="en-US" sz="1200" dirty="0"/>
          </a:p>
        </p:txBody>
      </p:sp>
    </p:spTree>
    <p:extLst>
      <p:ext uri="{BB962C8B-B14F-4D97-AF65-F5344CB8AC3E}">
        <p14:creationId xmlns:p14="http://schemas.microsoft.com/office/powerpoint/2010/main" val="1395871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65425"/>
            <a:ext cx="10772775" cy="1658198"/>
          </a:xfrm>
        </p:spPr>
        <p:txBody>
          <a:bodyPr>
            <a:normAutofit/>
          </a:bodyPr>
          <a:lstStyle/>
          <a:p>
            <a:endParaRPr lang="zh-TW" altLang="en-US" dirty="0"/>
          </a:p>
        </p:txBody>
      </p:sp>
      <p:sp>
        <p:nvSpPr>
          <p:cNvPr id="3" name="內容版面配置區 2"/>
          <p:cNvSpPr>
            <a:spLocks noGrp="1"/>
          </p:cNvSpPr>
          <p:nvPr>
            <p:ph idx="1"/>
          </p:nvPr>
        </p:nvSpPr>
        <p:spPr>
          <a:xfrm>
            <a:off x="676656" y="2011680"/>
            <a:ext cx="10753725" cy="4688665"/>
          </a:xfrm>
        </p:spPr>
        <p:txBody>
          <a:bodyPr>
            <a:normAutofit/>
          </a:bodyPr>
          <a:lstStyle/>
          <a:p>
            <a:endParaRPr lang="en-US" altLang="zh-TW" dirty="0" smtClean="0"/>
          </a:p>
          <a:p>
            <a:endParaRPr lang="en-US" altLang="zh-TW" dirty="0"/>
          </a:p>
          <a:p>
            <a:endParaRPr lang="en-US" altLang="zh-TW" dirty="0" smtClean="0"/>
          </a:p>
          <a:p>
            <a:endParaRPr lang="en-US" altLang="zh-TW" dirty="0"/>
          </a:p>
          <a:p>
            <a:endParaRPr lang="en-US" altLang="zh-TW" dirty="0" smtClean="0"/>
          </a:p>
          <a:p>
            <a:r>
              <a:rPr lang="en-US" altLang="zh-TW" dirty="0" smtClean="0"/>
              <a:t>*Briefly explain these parameters</a:t>
            </a:r>
          </a:p>
          <a:p>
            <a:r>
              <a:rPr lang="en-US" altLang="zh-TW" dirty="0" smtClean="0"/>
              <a:t>As=Snow fall speed coefficient</a:t>
            </a:r>
          </a:p>
          <a:p>
            <a:r>
              <a:rPr lang="el-GR" altLang="zh-TW" dirty="0"/>
              <a:t>ρ</a:t>
            </a:r>
            <a:r>
              <a:rPr lang="en-US" altLang="zh-TW" dirty="0"/>
              <a:t>s =</a:t>
            </a:r>
            <a:r>
              <a:rPr lang="en-US" altLang="zh-TW" dirty="0" smtClean="0"/>
              <a:t>snow particle density</a:t>
            </a:r>
          </a:p>
          <a:p>
            <a:r>
              <a:rPr lang="en-US" altLang="zh-TW" dirty="0" smtClean="0"/>
              <a:t>ECI =Ice-cloud water collection efficiency</a:t>
            </a:r>
          </a:p>
          <a:p>
            <a:r>
              <a:rPr lang="en-US" altLang="zh-TW" dirty="0" smtClean="0"/>
              <a:t>WRA=Rain accretion multiplicative factor</a:t>
            </a:r>
            <a:endParaRPr lang="en-US" altLang="zh-TW" dirty="0"/>
          </a:p>
          <a:p>
            <a:endParaRPr lang="zh-TW" altLang="en-US" dirty="0"/>
          </a:p>
        </p:txBody>
      </p:sp>
      <p:pic>
        <p:nvPicPr>
          <p:cNvPr id="4" name="圖片 3"/>
          <p:cNvPicPr>
            <a:picLocks noChangeAspect="1"/>
          </p:cNvPicPr>
          <p:nvPr/>
        </p:nvPicPr>
        <p:blipFill rotWithShape="1">
          <a:blip r:embed="rId2"/>
          <a:srcRect b="6843"/>
          <a:stretch/>
        </p:blipFill>
        <p:spPr>
          <a:xfrm>
            <a:off x="573955" y="266529"/>
            <a:ext cx="10454406" cy="3863839"/>
          </a:xfrm>
          <a:prstGeom prst="rect">
            <a:avLst/>
          </a:prstGeom>
        </p:spPr>
      </p:pic>
      <p:sp>
        <p:nvSpPr>
          <p:cNvPr id="5" name="橢圓 4"/>
          <p:cNvSpPr/>
          <p:nvPr/>
        </p:nvSpPr>
        <p:spPr>
          <a:xfrm>
            <a:off x="938048" y="835572"/>
            <a:ext cx="441435" cy="1970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橢圓 5"/>
          <p:cNvSpPr/>
          <p:nvPr/>
        </p:nvSpPr>
        <p:spPr>
          <a:xfrm>
            <a:off x="938047" y="1503149"/>
            <a:ext cx="441435" cy="1970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938046" y="2763509"/>
            <a:ext cx="441435" cy="1970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890747" y="3165002"/>
            <a:ext cx="441435" cy="2088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6507333" y="4753637"/>
            <a:ext cx="4030462" cy="1323439"/>
          </a:xfrm>
          <a:prstGeom prst="rect">
            <a:avLst/>
          </a:prstGeom>
          <a:noFill/>
        </p:spPr>
        <p:txBody>
          <a:bodyPr wrap="square" rtlCol="0">
            <a:spAutoFit/>
          </a:bodyPr>
          <a:lstStyle/>
          <a:p>
            <a:r>
              <a:rPr lang="en-US" altLang="zh-TW" sz="4000" dirty="0" smtClean="0">
                <a:solidFill>
                  <a:srgbClr val="FF0000"/>
                </a:solidFill>
              </a:rPr>
              <a:t>This article is only discuss the PREC</a:t>
            </a:r>
            <a:r>
              <a:rPr lang="en-US" altLang="zh-TW" dirty="0" smtClean="0">
                <a:solidFill>
                  <a:srgbClr val="FF0000"/>
                </a:solidFill>
              </a:rPr>
              <a:t>.</a:t>
            </a:r>
            <a:endParaRPr lang="zh-TW" altLang="en-US" dirty="0">
              <a:solidFill>
                <a:srgbClr val="FF0000"/>
              </a:solidFill>
            </a:endParaRPr>
          </a:p>
        </p:txBody>
      </p:sp>
      <p:sp>
        <p:nvSpPr>
          <p:cNvPr id="10" name="圓角矩形 9"/>
          <p:cNvSpPr/>
          <p:nvPr/>
        </p:nvSpPr>
        <p:spPr>
          <a:xfrm>
            <a:off x="723900" y="266528"/>
            <a:ext cx="3314700" cy="407687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Tree>
    <p:extLst>
      <p:ext uri="{BB962C8B-B14F-4D97-AF65-F5344CB8AC3E}">
        <p14:creationId xmlns:p14="http://schemas.microsoft.com/office/powerpoint/2010/main" val="1768395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93982"/>
            <a:ext cx="10772775" cy="1658198"/>
          </a:xfrm>
        </p:spPr>
        <p:txBody>
          <a:bodyPr>
            <a:noAutofit/>
          </a:bodyPr>
          <a:lstStyle/>
          <a:p>
            <a:r>
              <a:rPr lang="en-US" altLang="zh-TW" sz="4800" dirty="0"/>
              <a:t>Difference between </a:t>
            </a:r>
            <a:br>
              <a:rPr lang="en-US" altLang="zh-TW" sz="4800" dirty="0"/>
            </a:br>
            <a:r>
              <a:rPr lang="en-US" altLang="zh-TW" sz="4800" dirty="0" err="1" smtClean="0"/>
              <a:t>Experiments&amp;control</a:t>
            </a:r>
            <a:r>
              <a:rPr lang="zh-TW" altLang="en-US" sz="4800" dirty="0"/>
              <a:t/>
            </a:r>
            <a:br>
              <a:rPr lang="zh-TW" altLang="en-US" sz="4800" dirty="0"/>
            </a:br>
            <a:endParaRPr lang="zh-TW" altLang="en-US" sz="4800" dirty="0"/>
          </a:p>
        </p:txBody>
      </p:sp>
      <p:sp>
        <p:nvSpPr>
          <p:cNvPr id="3" name="內容版面配置區 2"/>
          <p:cNvSpPr>
            <a:spLocks noGrp="1"/>
          </p:cNvSpPr>
          <p:nvPr>
            <p:ph idx="1"/>
          </p:nvPr>
        </p:nvSpPr>
        <p:spPr>
          <a:xfrm>
            <a:off x="-131966" y="1466182"/>
            <a:ext cx="10753725" cy="3766185"/>
          </a:xfrm>
        </p:spPr>
        <p:txBody>
          <a:bodyPr/>
          <a:lstStyle/>
          <a:p>
            <a:endParaRPr lang="zh-TW" altLang="en-US" dirty="0"/>
          </a:p>
        </p:txBody>
      </p:sp>
      <p:pic>
        <p:nvPicPr>
          <p:cNvPr id="4" name="圖片 3"/>
          <p:cNvPicPr>
            <a:picLocks noChangeAspect="1"/>
          </p:cNvPicPr>
          <p:nvPr/>
        </p:nvPicPr>
        <p:blipFill>
          <a:blip r:embed="rId3"/>
          <a:stretch>
            <a:fillRect/>
          </a:stretch>
        </p:blipFill>
        <p:spPr>
          <a:xfrm>
            <a:off x="4965647" y="34481"/>
            <a:ext cx="7226353" cy="6823519"/>
          </a:xfrm>
          <a:prstGeom prst="rect">
            <a:avLst/>
          </a:prstGeom>
        </p:spPr>
      </p:pic>
      <p:sp>
        <p:nvSpPr>
          <p:cNvPr id="5" name="文字方塊 4"/>
          <p:cNvSpPr txBox="1"/>
          <p:nvPr/>
        </p:nvSpPr>
        <p:spPr>
          <a:xfrm>
            <a:off x="148492" y="2011681"/>
            <a:ext cx="3993662" cy="2215991"/>
          </a:xfrm>
          <a:prstGeom prst="rect">
            <a:avLst/>
          </a:prstGeom>
          <a:noFill/>
        </p:spPr>
        <p:txBody>
          <a:bodyPr wrap="square" rtlCol="0">
            <a:spAutoFit/>
          </a:bodyPr>
          <a:lstStyle/>
          <a:p>
            <a:r>
              <a:rPr lang="en-US" altLang="zh-TW" sz="2000" dirty="0" smtClean="0"/>
              <a:t>For </a:t>
            </a:r>
            <a:r>
              <a:rPr lang="en-US" altLang="zh-TW" sz="2000" dirty="0"/>
              <a:t>As, </a:t>
            </a:r>
            <a:r>
              <a:rPr lang="el-GR" altLang="zh-TW" sz="2000" dirty="0"/>
              <a:t>ρ</a:t>
            </a:r>
            <a:r>
              <a:rPr lang="en-US" altLang="zh-TW" sz="2000" dirty="0"/>
              <a:t>s, </a:t>
            </a:r>
            <a:r>
              <a:rPr lang="en-US" altLang="zh-TW" sz="2000" dirty="0" smtClean="0"/>
              <a:t>ECI: left two graphs.</a:t>
            </a:r>
          </a:p>
          <a:p>
            <a:r>
              <a:rPr lang="en-US" altLang="zh-TW" sz="2000" dirty="0" smtClean="0"/>
              <a:t> </a:t>
            </a:r>
          </a:p>
          <a:p>
            <a:r>
              <a:rPr lang="en-US" altLang="zh-TW" sz="2000" dirty="0" smtClean="0"/>
              <a:t>For WRA: Max and Min.</a:t>
            </a:r>
          </a:p>
          <a:p>
            <a:endParaRPr lang="en-US" altLang="zh-TW" sz="2000" dirty="0"/>
          </a:p>
          <a:p>
            <a:r>
              <a:rPr lang="en-US" altLang="zh-TW" sz="2000" dirty="0" smtClean="0"/>
              <a:t>2.Compared to As, </a:t>
            </a:r>
            <a:r>
              <a:rPr lang="el-GR" altLang="zh-TW" sz="2000" dirty="0"/>
              <a:t>ρ</a:t>
            </a:r>
            <a:r>
              <a:rPr lang="en-US" altLang="zh-TW" sz="2000" dirty="0"/>
              <a:t>s, </a:t>
            </a:r>
            <a:r>
              <a:rPr lang="en-US" altLang="zh-TW" sz="2000" dirty="0" smtClean="0"/>
              <a:t>and ECI, WRA pattern shifts with time(</a:t>
            </a:r>
            <a:r>
              <a:rPr lang="en-US" altLang="zh-TW" sz="2000" dirty="0" err="1" smtClean="0"/>
              <a:t>m,p</a:t>
            </a:r>
            <a:r>
              <a:rPr lang="en-US" altLang="zh-TW" sz="2000" dirty="0" smtClean="0"/>
              <a:t>) </a:t>
            </a:r>
            <a:endParaRPr lang="zh-TW" altLang="en-US" sz="2000" dirty="0"/>
          </a:p>
          <a:p>
            <a:endParaRPr lang="zh-TW" altLang="en-US" dirty="0"/>
          </a:p>
        </p:txBody>
      </p:sp>
      <p:sp>
        <p:nvSpPr>
          <p:cNvPr id="6" name="圓角矩形 5"/>
          <p:cNvSpPr/>
          <p:nvPr/>
        </p:nvSpPr>
        <p:spPr>
          <a:xfrm>
            <a:off x="5040923" y="34481"/>
            <a:ext cx="3368431" cy="49595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圓角矩形 6"/>
          <p:cNvSpPr/>
          <p:nvPr/>
        </p:nvSpPr>
        <p:spPr>
          <a:xfrm>
            <a:off x="5139559" y="5044966"/>
            <a:ext cx="1631731" cy="181303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圓角矩形 7"/>
          <p:cNvSpPr/>
          <p:nvPr/>
        </p:nvSpPr>
        <p:spPr>
          <a:xfrm>
            <a:off x="9979805" y="5005990"/>
            <a:ext cx="1631731" cy="181303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8089758" y="9316"/>
            <a:ext cx="639192" cy="369332"/>
          </a:xfrm>
          <a:prstGeom prst="rect">
            <a:avLst/>
          </a:prstGeom>
          <a:noFill/>
        </p:spPr>
        <p:txBody>
          <a:bodyPr wrap="square" rtlCol="0">
            <a:spAutoFit/>
          </a:bodyPr>
          <a:lstStyle/>
          <a:p>
            <a:r>
              <a:rPr lang="en-US" altLang="zh-TW" dirty="0" smtClean="0">
                <a:solidFill>
                  <a:srgbClr val="FF0000"/>
                </a:solidFill>
              </a:rPr>
              <a:t>CTL</a:t>
            </a:r>
            <a:endParaRPr lang="zh-TW" altLang="en-US" dirty="0">
              <a:solidFill>
                <a:srgbClr val="FF0000"/>
              </a:solidFill>
            </a:endParaRPr>
          </a:p>
        </p:txBody>
      </p:sp>
    </p:spTree>
    <p:extLst>
      <p:ext uri="{BB962C8B-B14F-4D97-AF65-F5344CB8AC3E}">
        <p14:creationId xmlns:p14="http://schemas.microsoft.com/office/powerpoint/2010/main" val="21340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Introduce how to calculate PREC</a:t>
            </a:r>
            <a:endParaRPr lang="zh-TW" altLang="en-US" dirty="0"/>
          </a:p>
        </p:txBody>
      </p:sp>
      <p:sp>
        <p:nvSpPr>
          <p:cNvPr id="5" name="內容版面配置區 4"/>
          <p:cNvSpPr>
            <a:spLocks noGrp="1"/>
          </p:cNvSpPr>
          <p:nvPr>
            <p:ph idx="1"/>
          </p:nvPr>
        </p:nvSpPr>
        <p:spPr/>
        <p:txBody>
          <a:bodyPr>
            <a:normAutofit/>
          </a:bodyPr>
          <a:lstStyle/>
          <a:p>
            <a:r>
              <a:rPr lang="en-US" altLang="zh-TW" dirty="0" smtClean="0"/>
              <a:t>PREC=PE*&lt;COND&gt;</a:t>
            </a:r>
          </a:p>
          <a:p>
            <a:endParaRPr lang="en-US" altLang="zh-TW" dirty="0" smtClean="0"/>
          </a:p>
          <a:p>
            <a:r>
              <a:rPr lang="en-US" altLang="zh-TW" dirty="0" smtClean="0"/>
              <a:t>PREC(mm/h): Surface precipitation rate</a:t>
            </a:r>
          </a:p>
          <a:p>
            <a:endParaRPr lang="en-US" altLang="zh-TW" dirty="0" smtClean="0"/>
          </a:p>
          <a:p>
            <a:r>
              <a:rPr lang="en-US" altLang="zh-TW" dirty="0" smtClean="0"/>
              <a:t>PE: Precipitation Efficiency, if PE &gt;1</a:t>
            </a:r>
            <a:r>
              <a:rPr lang="en-US" altLang="zh-TW" dirty="0"/>
              <a:t>, </a:t>
            </a:r>
            <a:r>
              <a:rPr lang="en-US" altLang="zh-TW" dirty="0" smtClean="0"/>
              <a:t>due </a:t>
            </a:r>
            <a:r>
              <a:rPr lang="en-US" altLang="zh-TW" dirty="0"/>
              <a:t>to net convergence of the condensed water horizontal </a:t>
            </a:r>
            <a:r>
              <a:rPr lang="en-US" altLang="zh-TW" dirty="0" err="1"/>
              <a:t>advective</a:t>
            </a:r>
            <a:r>
              <a:rPr lang="en-US" altLang="zh-TW" dirty="0"/>
              <a:t> fluxes across the </a:t>
            </a:r>
            <a:r>
              <a:rPr lang="en-US" altLang="zh-TW" dirty="0" err="1"/>
              <a:t>subregion</a:t>
            </a:r>
            <a:r>
              <a:rPr lang="en-US" altLang="zh-TW" dirty="0"/>
              <a:t>.</a:t>
            </a:r>
            <a:endParaRPr lang="en-US" altLang="zh-TW" dirty="0" smtClean="0"/>
          </a:p>
          <a:p>
            <a:endParaRPr lang="en-US" altLang="zh-TW" dirty="0" smtClean="0"/>
          </a:p>
          <a:p>
            <a:r>
              <a:rPr lang="en-US" altLang="zh-TW" dirty="0" smtClean="0"/>
              <a:t>COND(mm/h): Vertically integrated total condensation rate.</a:t>
            </a:r>
            <a:endParaRPr lang="zh-TW" altLang="en-US" dirty="0"/>
          </a:p>
        </p:txBody>
      </p:sp>
    </p:spTree>
    <p:extLst>
      <p:ext uri="{BB962C8B-B14F-4D97-AF65-F5344CB8AC3E}">
        <p14:creationId xmlns:p14="http://schemas.microsoft.com/office/powerpoint/2010/main" val="34651564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339271"/>
            <a:ext cx="10772775" cy="1658198"/>
          </a:xfrm>
        </p:spPr>
        <p:txBody>
          <a:bodyPr/>
          <a:lstStyle/>
          <a:p>
            <a:r>
              <a:rPr lang="en-US" altLang="zh-TW" dirty="0" smtClean="0"/>
              <a:t>For As</a:t>
            </a:r>
            <a:br>
              <a:rPr lang="en-US" altLang="zh-TW" dirty="0" smtClean="0"/>
            </a:br>
            <a:r>
              <a:rPr lang="en-US" altLang="zh-TW" dirty="0" smtClean="0"/>
              <a:t>average(6~20hr)</a:t>
            </a:r>
            <a:endParaRPr lang="zh-TW" altLang="en-US" dirty="0"/>
          </a:p>
        </p:txBody>
      </p:sp>
      <p:sp>
        <p:nvSpPr>
          <p:cNvPr id="3" name="內容版面配置區 2"/>
          <p:cNvSpPr>
            <a:spLocks noGrp="1"/>
          </p:cNvSpPr>
          <p:nvPr>
            <p:ph idx="1"/>
          </p:nvPr>
        </p:nvSpPr>
        <p:spPr>
          <a:xfrm>
            <a:off x="0" y="4300981"/>
            <a:ext cx="10753725" cy="3766185"/>
          </a:xfrm>
        </p:spPr>
        <p:txBody>
          <a:bodyPr/>
          <a:lstStyle/>
          <a:p>
            <a:endParaRPr lang="en-US" altLang="zh-TW" dirty="0" smtClean="0"/>
          </a:p>
          <a:p>
            <a:r>
              <a:rPr lang="en-US" altLang="zh-TW" dirty="0" smtClean="0"/>
              <a:t>As</a:t>
            </a:r>
            <a:r>
              <a:rPr lang="zh-TW" altLang="en-US" dirty="0"/>
              <a:t> </a:t>
            </a:r>
            <a:r>
              <a:rPr lang="en-US" altLang="zh-TW" dirty="0" smtClean="0"/>
              <a:t>smaller </a:t>
            </a:r>
            <a:r>
              <a:rPr lang="en-US" altLang="zh-TW" dirty="0" smtClean="0">
                <a:sym typeface="Wingdings" panose="05000000000000000000" pitchFamily="2" charset="2"/>
              </a:rPr>
              <a:t> Vs smaller Snow fall slowly</a:t>
            </a:r>
          </a:p>
          <a:p>
            <a:r>
              <a:rPr lang="en-US" altLang="zh-TW" dirty="0" smtClean="0">
                <a:sym typeface="Wingdings" panose="05000000000000000000" pitchFamily="2" charset="2"/>
              </a:rPr>
              <a:t>Snow can be </a:t>
            </a:r>
            <a:r>
              <a:rPr lang="en-US" altLang="zh-TW" dirty="0" err="1" smtClean="0">
                <a:sym typeface="Wingdings" panose="05000000000000000000" pitchFamily="2" charset="2"/>
              </a:rPr>
              <a:t>advected</a:t>
            </a:r>
            <a:r>
              <a:rPr lang="en-US" altLang="zh-TW" dirty="0" smtClean="0">
                <a:sym typeface="Wingdings" panose="05000000000000000000" pitchFamily="2" charset="2"/>
              </a:rPr>
              <a:t>  downwind side.</a:t>
            </a:r>
          </a:p>
          <a:p>
            <a:endParaRPr lang="en-US" altLang="zh-TW" dirty="0" smtClean="0">
              <a:sym typeface="Wingdings" panose="05000000000000000000" pitchFamily="2" charset="2"/>
            </a:endParaRPr>
          </a:p>
        </p:txBody>
      </p:sp>
      <p:pic>
        <p:nvPicPr>
          <p:cNvPr id="4" name="圖片 3"/>
          <p:cNvPicPr>
            <a:picLocks noChangeAspect="1"/>
          </p:cNvPicPr>
          <p:nvPr/>
        </p:nvPicPr>
        <p:blipFill>
          <a:blip r:embed="rId3"/>
          <a:stretch>
            <a:fillRect/>
          </a:stretch>
        </p:blipFill>
        <p:spPr>
          <a:xfrm>
            <a:off x="5489330" y="726213"/>
            <a:ext cx="6476495" cy="5735027"/>
          </a:xfrm>
          <a:prstGeom prst="rect">
            <a:avLst/>
          </a:prstGeom>
        </p:spPr>
      </p:pic>
      <p:sp>
        <p:nvSpPr>
          <p:cNvPr id="5" name="文字方塊 4"/>
          <p:cNvSpPr txBox="1"/>
          <p:nvPr/>
        </p:nvSpPr>
        <p:spPr>
          <a:xfrm>
            <a:off x="4902879" y="565610"/>
            <a:ext cx="1891323" cy="369332"/>
          </a:xfrm>
          <a:prstGeom prst="rect">
            <a:avLst/>
          </a:prstGeom>
          <a:noFill/>
        </p:spPr>
        <p:txBody>
          <a:bodyPr wrap="square" rtlCol="0">
            <a:spAutoFit/>
          </a:bodyPr>
          <a:lstStyle/>
          <a:p>
            <a:pPr algn="ctr"/>
            <a:r>
              <a:rPr lang="en-US" altLang="zh-TW" dirty="0" smtClean="0">
                <a:solidFill>
                  <a:srgbClr val="FF0000"/>
                </a:solidFill>
              </a:rPr>
              <a:t>PREC</a:t>
            </a:r>
            <a:endParaRPr lang="zh-TW" altLang="en-US" dirty="0">
              <a:solidFill>
                <a:srgbClr val="FF0000"/>
              </a:solidFill>
            </a:endParaRPr>
          </a:p>
        </p:txBody>
      </p:sp>
      <p:sp>
        <p:nvSpPr>
          <p:cNvPr id="6" name="文字方塊 5"/>
          <p:cNvSpPr txBox="1"/>
          <p:nvPr/>
        </p:nvSpPr>
        <p:spPr>
          <a:xfrm>
            <a:off x="7926266" y="565610"/>
            <a:ext cx="1891323" cy="369332"/>
          </a:xfrm>
          <a:prstGeom prst="rect">
            <a:avLst/>
          </a:prstGeom>
          <a:noFill/>
        </p:spPr>
        <p:txBody>
          <a:bodyPr wrap="square" rtlCol="0">
            <a:spAutoFit/>
          </a:bodyPr>
          <a:lstStyle/>
          <a:p>
            <a:pPr algn="ctr"/>
            <a:r>
              <a:rPr lang="en-US" altLang="zh-TW" dirty="0" smtClean="0">
                <a:solidFill>
                  <a:srgbClr val="FF0000"/>
                </a:solidFill>
              </a:rPr>
              <a:t>PE</a:t>
            </a:r>
            <a:endParaRPr lang="zh-TW" altLang="en-US" dirty="0">
              <a:solidFill>
                <a:srgbClr val="FF0000"/>
              </a:solidFill>
            </a:endParaRPr>
          </a:p>
        </p:txBody>
      </p:sp>
      <p:sp>
        <p:nvSpPr>
          <p:cNvPr id="7" name="文字方塊 6"/>
          <p:cNvSpPr txBox="1"/>
          <p:nvPr/>
        </p:nvSpPr>
        <p:spPr>
          <a:xfrm>
            <a:off x="4997511" y="3433123"/>
            <a:ext cx="1891323" cy="369332"/>
          </a:xfrm>
          <a:prstGeom prst="rect">
            <a:avLst/>
          </a:prstGeom>
          <a:noFill/>
        </p:spPr>
        <p:txBody>
          <a:bodyPr wrap="square" rtlCol="0">
            <a:spAutoFit/>
          </a:bodyPr>
          <a:lstStyle/>
          <a:p>
            <a:pPr algn="ctr"/>
            <a:r>
              <a:rPr lang="en-US" altLang="zh-TW" dirty="0" smtClean="0">
                <a:solidFill>
                  <a:srgbClr val="FF0000"/>
                </a:solidFill>
              </a:rPr>
              <a:t>COND</a:t>
            </a:r>
            <a:endParaRPr lang="zh-TW" altLang="en-US" dirty="0">
              <a:solidFill>
                <a:srgbClr val="FF0000"/>
              </a:solidFill>
            </a:endParaRPr>
          </a:p>
        </p:txBody>
      </p:sp>
      <p:pic>
        <p:nvPicPr>
          <p:cNvPr id="9" name="圖片 8"/>
          <p:cNvPicPr>
            <a:picLocks noChangeAspect="1"/>
          </p:cNvPicPr>
          <p:nvPr/>
        </p:nvPicPr>
        <p:blipFill>
          <a:blip r:embed="rId4"/>
          <a:stretch>
            <a:fillRect/>
          </a:stretch>
        </p:blipFill>
        <p:spPr>
          <a:xfrm>
            <a:off x="1249748" y="2012382"/>
            <a:ext cx="2028825" cy="714375"/>
          </a:xfrm>
          <a:prstGeom prst="rect">
            <a:avLst/>
          </a:prstGeom>
        </p:spPr>
      </p:pic>
      <p:sp>
        <p:nvSpPr>
          <p:cNvPr id="10" name="文字方塊 9"/>
          <p:cNvSpPr txBox="1"/>
          <p:nvPr/>
        </p:nvSpPr>
        <p:spPr>
          <a:xfrm>
            <a:off x="977032" y="2741670"/>
            <a:ext cx="3320715" cy="1200329"/>
          </a:xfrm>
          <a:prstGeom prst="rect">
            <a:avLst/>
          </a:prstGeom>
          <a:noFill/>
        </p:spPr>
        <p:txBody>
          <a:bodyPr wrap="square" rtlCol="0">
            <a:spAutoFit/>
          </a:bodyPr>
          <a:lstStyle/>
          <a:p>
            <a:r>
              <a:rPr lang="en-US" altLang="zh-TW" dirty="0" smtClean="0"/>
              <a:t>Vs=fall speed</a:t>
            </a:r>
          </a:p>
          <a:p>
            <a:r>
              <a:rPr lang="en-US" altLang="zh-TW" dirty="0" smtClean="0"/>
              <a:t>As=fall speed coefficient</a:t>
            </a:r>
          </a:p>
          <a:p>
            <a:r>
              <a:rPr lang="en-US" altLang="zh-TW" dirty="0" smtClean="0"/>
              <a:t>D=Diameter</a:t>
            </a:r>
          </a:p>
          <a:p>
            <a:r>
              <a:rPr lang="en-US" altLang="zh-TW" dirty="0" err="1" smtClean="0"/>
              <a:t>Bs</a:t>
            </a:r>
            <a:r>
              <a:rPr lang="en-US" altLang="zh-TW" dirty="0" smtClean="0"/>
              <a:t>=exponent parameter</a:t>
            </a:r>
            <a:endParaRPr lang="zh-TW" altLang="en-US" dirty="0"/>
          </a:p>
        </p:txBody>
      </p:sp>
      <p:sp>
        <p:nvSpPr>
          <p:cNvPr id="11" name="文字方塊 10"/>
          <p:cNvSpPr txBox="1"/>
          <p:nvPr/>
        </p:nvSpPr>
        <p:spPr>
          <a:xfrm>
            <a:off x="8481668" y="3391519"/>
            <a:ext cx="1891323" cy="369332"/>
          </a:xfrm>
          <a:prstGeom prst="rect">
            <a:avLst/>
          </a:prstGeom>
          <a:noFill/>
        </p:spPr>
        <p:txBody>
          <a:bodyPr wrap="square" rtlCol="0">
            <a:spAutoFit/>
          </a:bodyPr>
          <a:lstStyle/>
          <a:p>
            <a:pPr algn="ctr"/>
            <a:r>
              <a:rPr lang="en-US" altLang="zh-TW" dirty="0" smtClean="0">
                <a:solidFill>
                  <a:srgbClr val="FF0000"/>
                </a:solidFill>
              </a:rPr>
              <a:t>Snow melting rate</a:t>
            </a:r>
            <a:endParaRPr lang="zh-TW" altLang="en-US" dirty="0">
              <a:solidFill>
                <a:srgbClr val="FF0000"/>
              </a:solidFill>
            </a:endParaRPr>
          </a:p>
        </p:txBody>
      </p:sp>
    </p:spTree>
    <p:extLst>
      <p:ext uri="{BB962C8B-B14F-4D97-AF65-F5344CB8AC3E}">
        <p14:creationId xmlns:p14="http://schemas.microsoft.com/office/powerpoint/2010/main" val="1411882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35" y="-284426"/>
            <a:ext cx="10772775" cy="1658198"/>
          </a:xfrm>
        </p:spPr>
        <p:txBody>
          <a:bodyPr/>
          <a:lstStyle/>
          <a:p>
            <a:r>
              <a:rPr lang="en-US" altLang="zh-TW" dirty="0" smtClean="0"/>
              <a:t>For </a:t>
            </a:r>
            <a:r>
              <a:rPr lang="el-GR" altLang="zh-TW" dirty="0" smtClean="0"/>
              <a:t>ρ</a:t>
            </a:r>
            <a:r>
              <a:rPr lang="en-US" altLang="zh-TW" dirty="0" smtClean="0"/>
              <a:t>s</a:t>
            </a:r>
            <a:r>
              <a:rPr lang="en-US" altLang="zh-TW" dirty="0" smtClean="0"/>
              <a:t>,</a:t>
            </a:r>
            <a:r>
              <a:rPr lang="zh-TW" altLang="en-US" dirty="0" smtClean="0"/>
              <a:t> </a:t>
            </a:r>
            <a:r>
              <a:rPr lang="en-US" altLang="zh-TW" dirty="0" smtClean="0"/>
              <a:t>average(6~20hr</a:t>
            </a:r>
            <a:r>
              <a:rPr lang="en-US" altLang="zh-TW" dirty="0"/>
              <a:t>)</a:t>
            </a:r>
            <a:endParaRPr lang="zh-TW" altLang="en-US" i="1" dirty="0"/>
          </a:p>
        </p:txBody>
      </p:sp>
      <p:sp>
        <p:nvSpPr>
          <p:cNvPr id="3" name="內容版面配置區 2"/>
          <p:cNvSpPr>
            <a:spLocks noGrp="1"/>
          </p:cNvSpPr>
          <p:nvPr>
            <p:ph idx="1"/>
          </p:nvPr>
        </p:nvSpPr>
        <p:spPr>
          <a:xfrm>
            <a:off x="0" y="1956420"/>
            <a:ext cx="10753725" cy="4901580"/>
          </a:xfrm>
        </p:spPr>
        <p:txBody>
          <a:bodyPr>
            <a:normAutofit/>
          </a:bodyPr>
          <a:lstStyle/>
          <a:p>
            <a:pPr marL="0" indent="0">
              <a:buNone/>
            </a:pPr>
            <a:r>
              <a:rPr lang="en-US" altLang="zh-TW" dirty="0" smtClean="0"/>
              <a:t>1.According to </a:t>
            </a:r>
            <a:r>
              <a:rPr lang="en-US" altLang="zh-TW" dirty="0" smtClean="0">
                <a:solidFill>
                  <a:srgbClr val="FF0000"/>
                </a:solidFill>
              </a:rPr>
              <a:t>(1), </a:t>
            </a:r>
            <a:r>
              <a:rPr lang="en-US" altLang="zh-TW" dirty="0" smtClean="0"/>
              <a:t>fall speed depends </a:t>
            </a:r>
          </a:p>
          <a:p>
            <a:r>
              <a:rPr lang="en-US" altLang="zh-TW" dirty="0"/>
              <a:t>o</a:t>
            </a:r>
            <a:r>
              <a:rPr lang="en-US" altLang="zh-TW" dirty="0" smtClean="0"/>
              <a:t>n As, </a:t>
            </a:r>
            <a:r>
              <a:rPr lang="en-US" altLang="zh-TW" dirty="0" err="1" smtClean="0"/>
              <a:t>Bs</a:t>
            </a:r>
            <a:r>
              <a:rPr lang="en-US" altLang="zh-TW" dirty="0" smtClean="0"/>
              <a:t>, and Diameter, density indirectly</a:t>
            </a:r>
          </a:p>
          <a:p>
            <a:r>
              <a:rPr lang="en-US" altLang="zh-TW" dirty="0"/>
              <a:t>i</a:t>
            </a:r>
            <a:r>
              <a:rPr lang="en-US" altLang="zh-TW" dirty="0" smtClean="0"/>
              <a:t>nfluence fall speed through the particle </a:t>
            </a:r>
          </a:p>
          <a:p>
            <a:r>
              <a:rPr lang="en-US" altLang="zh-TW" dirty="0" smtClean="0"/>
              <a:t>size distribution</a:t>
            </a:r>
            <a:r>
              <a:rPr lang="en-US" altLang="zh-TW" dirty="0" smtClean="0">
                <a:solidFill>
                  <a:schemeClr val="tx1"/>
                </a:solidFill>
              </a:rPr>
              <a:t>. </a:t>
            </a:r>
          </a:p>
          <a:p>
            <a:r>
              <a:rPr lang="en-US" altLang="zh-TW" dirty="0" smtClean="0">
                <a:solidFill>
                  <a:schemeClr val="tx1"/>
                </a:solidFill>
              </a:rPr>
              <a:t>2.</a:t>
            </a:r>
            <a:r>
              <a:rPr lang="en-US" altLang="zh-TW" dirty="0" smtClean="0">
                <a:solidFill>
                  <a:srgbClr val="FF0000"/>
                </a:solidFill>
              </a:rPr>
              <a:t> (2),</a:t>
            </a:r>
            <a:r>
              <a:rPr lang="zh-TW" altLang="en-US" dirty="0" smtClean="0">
                <a:solidFill>
                  <a:srgbClr val="FF0000"/>
                </a:solidFill>
              </a:rPr>
              <a:t> </a:t>
            </a:r>
            <a:r>
              <a:rPr lang="el-GR" altLang="zh-TW" dirty="0"/>
              <a:t>λ</a:t>
            </a:r>
            <a:r>
              <a:rPr lang="en-US" altLang="zh-TW" dirty="0" smtClean="0">
                <a:solidFill>
                  <a:schemeClr val="tx1"/>
                </a:solidFill>
              </a:rPr>
              <a:t> is slope parameter, which </a:t>
            </a:r>
          </a:p>
          <a:p>
            <a:pPr marL="0" indent="0">
              <a:buNone/>
            </a:pPr>
            <a:r>
              <a:rPr lang="en-US" altLang="zh-TW" dirty="0">
                <a:solidFill>
                  <a:schemeClr val="tx1"/>
                </a:solidFill>
              </a:rPr>
              <a:t>d</a:t>
            </a:r>
            <a:r>
              <a:rPr lang="en-US" altLang="zh-TW" dirty="0" smtClean="0">
                <a:solidFill>
                  <a:schemeClr val="tx1"/>
                </a:solidFill>
              </a:rPr>
              <a:t>escribes the slope of the gamma particle</a:t>
            </a:r>
          </a:p>
          <a:p>
            <a:pPr marL="0" indent="0">
              <a:buNone/>
            </a:pPr>
            <a:r>
              <a:rPr lang="en-US" altLang="zh-TW" dirty="0" smtClean="0">
                <a:solidFill>
                  <a:schemeClr val="tx1"/>
                </a:solidFill>
              </a:rPr>
              <a:t>size distribution.   </a:t>
            </a:r>
            <a:endParaRPr lang="en-US" altLang="zh-TW" dirty="0">
              <a:solidFill>
                <a:schemeClr val="tx1"/>
              </a:solidFill>
            </a:endParaRPr>
          </a:p>
          <a:p>
            <a:pPr marL="0" indent="0">
              <a:buNone/>
            </a:pPr>
            <a:r>
              <a:rPr lang="en-US" altLang="zh-TW" dirty="0" smtClean="0">
                <a:solidFill>
                  <a:schemeClr val="tx1"/>
                </a:solidFill>
              </a:rPr>
              <a:t>3.</a:t>
            </a:r>
            <a:r>
              <a:rPr lang="el-GR" altLang="zh-TW" dirty="0"/>
              <a:t> </a:t>
            </a:r>
            <a:r>
              <a:rPr lang="el-GR" altLang="zh-TW" dirty="0" smtClean="0"/>
              <a:t>ρ</a:t>
            </a:r>
            <a:r>
              <a:rPr lang="en-US" altLang="zh-TW" dirty="0" smtClean="0"/>
              <a:t>s bigger</a:t>
            </a:r>
            <a:r>
              <a:rPr lang="en-US" altLang="zh-TW" dirty="0" smtClean="0">
                <a:sym typeface="Wingdings" panose="05000000000000000000" pitchFamily="2" charset="2"/>
              </a:rPr>
              <a:t> </a:t>
            </a:r>
            <a:r>
              <a:rPr lang="el-GR" altLang="zh-TW" dirty="0" smtClean="0"/>
              <a:t>λ</a:t>
            </a:r>
            <a:r>
              <a:rPr lang="en-US" altLang="zh-TW" dirty="0" smtClean="0"/>
              <a:t> bigger </a:t>
            </a:r>
            <a:r>
              <a:rPr lang="en-US" altLang="zh-TW" dirty="0" smtClean="0">
                <a:sym typeface="Wingdings" panose="05000000000000000000" pitchFamily="2" charset="2"/>
              </a:rPr>
              <a:t>shift size </a:t>
            </a:r>
          </a:p>
          <a:p>
            <a:pPr marL="0" indent="0">
              <a:buNone/>
            </a:pPr>
            <a:r>
              <a:rPr lang="en-US" altLang="zh-TW" dirty="0">
                <a:sym typeface="Wingdings" panose="05000000000000000000" pitchFamily="2" charset="2"/>
              </a:rPr>
              <a:t>d</a:t>
            </a:r>
            <a:r>
              <a:rPr lang="en-US" altLang="zh-TW" dirty="0" smtClean="0">
                <a:sym typeface="Wingdings" panose="05000000000000000000" pitchFamily="2" charset="2"/>
              </a:rPr>
              <a:t>istribution </a:t>
            </a:r>
            <a:r>
              <a:rPr lang="en-US" altLang="zh-TW" dirty="0" smtClean="0"/>
              <a:t> toward smaller diameters</a:t>
            </a:r>
            <a:r>
              <a:rPr lang="en-US" altLang="zh-TW" dirty="0" smtClean="0">
                <a:sym typeface="Wingdings" panose="05000000000000000000" pitchFamily="2" charset="2"/>
              </a:rPr>
              <a:t></a:t>
            </a:r>
          </a:p>
          <a:p>
            <a:pPr marL="0" indent="0">
              <a:buNone/>
            </a:pPr>
            <a:r>
              <a:rPr lang="en-US" altLang="zh-TW" dirty="0">
                <a:solidFill>
                  <a:schemeClr val="tx1"/>
                </a:solidFill>
                <a:sym typeface="Wingdings" panose="05000000000000000000" pitchFamily="2" charset="2"/>
              </a:rPr>
              <a:t>s</a:t>
            </a:r>
            <a:r>
              <a:rPr lang="en-US" altLang="zh-TW" dirty="0" smtClean="0">
                <a:solidFill>
                  <a:schemeClr val="tx1"/>
                </a:solidFill>
                <a:sym typeface="Wingdings" panose="05000000000000000000" pitchFamily="2" charset="2"/>
              </a:rPr>
              <a:t>maller snow fall speed.</a:t>
            </a:r>
            <a:endParaRPr lang="en-US" altLang="zh-TW" dirty="0" smtClean="0">
              <a:solidFill>
                <a:schemeClr val="tx1"/>
              </a:solidFill>
            </a:endParaRPr>
          </a:p>
        </p:txBody>
      </p:sp>
      <p:pic>
        <p:nvPicPr>
          <p:cNvPr id="4" name="圖片 3"/>
          <p:cNvPicPr>
            <a:picLocks noChangeAspect="1"/>
          </p:cNvPicPr>
          <p:nvPr/>
        </p:nvPicPr>
        <p:blipFill>
          <a:blip r:embed="rId3"/>
          <a:stretch>
            <a:fillRect/>
          </a:stretch>
        </p:blipFill>
        <p:spPr>
          <a:xfrm>
            <a:off x="5543550" y="950514"/>
            <a:ext cx="6512091" cy="5739044"/>
          </a:xfrm>
          <a:prstGeom prst="rect">
            <a:avLst/>
          </a:prstGeom>
        </p:spPr>
      </p:pic>
      <p:sp>
        <p:nvSpPr>
          <p:cNvPr id="5" name="文字方塊 4"/>
          <p:cNvSpPr txBox="1"/>
          <p:nvPr/>
        </p:nvSpPr>
        <p:spPr>
          <a:xfrm>
            <a:off x="5543550" y="813092"/>
            <a:ext cx="1002631" cy="369332"/>
          </a:xfrm>
          <a:prstGeom prst="rect">
            <a:avLst/>
          </a:prstGeom>
          <a:noFill/>
        </p:spPr>
        <p:txBody>
          <a:bodyPr wrap="square" rtlCol="0">
            <a:spAutoFit/>
          </a:bodyPr>
          <a:lstStyle/>
          <a:p>
            <a:r>
              <a:rPr lang="en-US" altLang="zh-TW" dirty="0" smtClean="0">
                <a:solidFill>
                  <a:srgbClr val="FF0000"/>
                </a:solidFill>
              </a:rPr>
              <a:t>PREC</a:t>
            </a:r>
            <a:endParaRPr lang="zh-TW" altLang="en-US" dirty="0">
              <a:solidFill>
                <a:srgbClr val="FF0000"/>
              </a:solidFill>
            </a:endParaRPr>
          </a:p>
        </p:txBody>
      </p:sp>
      <p:sp>
        <p:nvSpPr>
          <p:cNvPr id="6" name="文字方塊 5"/>
          <p:cNvSpPr txBox="1"/>
          <p:nvPr/>
        </p:nvSpPr>
        <p:spPr>
          <a:xfrm>
            <a:off x="9151851" y="812954"/>
            <a:ext cx="1002631" cy="369332"/>
          </a:xfrm>
          <a:prstGeom prst="rect">
            <a:avLst/>
          </a:prstGeom>
          <a:noFill/>
        </p:spPr>
        <p:txBody>
          <a:bodyPr wrap="square" rtlCol="0">
            <a:spAutoFit/>
          </a:bodyPr>
          <a:lstStyle/>
          <a:p>
            <a:r>
              <a:rPr lang="en-US" altLang="zh-TW" dirty="0" smtClean="0">
                <a:solidFill>
                  <a:srgbClr val="FF0000"/>
                </a:solidFill>
              </a:rPr>
              <a:t>PE</a:t>
            </a:r>
            <a:endParaRPr lang="zh-TW" altLang="en-US" dirty="0">
              <a:solidFill>
                <a:srgbClr val="FF0000"/>
              </a:solidFill>
            </a:endParaRPr>
          </a:p>
        </p:txBody>
      </p:sp>
      <p:sp>
        <p:nvSpPr>
          <p:cNvPr id="7" name="文字方塊 6"/>
          <p:cNvSpPr txBox="1"/>
          <p:nvPr/>
        </p:nvSpPr>
        <p:spPr>
          <a:xfrm>
            <a:off x="5727032" y="3593250"/>
            <a:ext cx="1002631" cy="369332"/>
          </a:xfrm>
          <a:prstGeom prst="rect">
            <a:avLst/>
          </a:prstGeom>
          <a:noFill/>
        </p:spPr>
        <p:txBody>
          <a:bodyPr wrap="square" rtlCol="0">
            <a:spAutoFit/>
          </a:bodyPr>
          <a:lstStyle/>
          <a:p>
            <a:r>
              <a:rPr lang="en-US" altLang="zh-TW" dirty="0" smtClean="0">
                <a:solidFill>
                  <a:srgbClr val="FF0000"/>
                </a:solidFill>
              </a:rPr>
              <a:t>COND</a:t>
            </a:r>
            <a:endParaRPr lang="zh-TW" altLang="en-US" dirty="0">
              <a:solidFill>
                <a:srgbClr val="FF0000"/>
              </a:solidFill>
            </a:endParaRPr>
          </a:p>
        </p:txBody>
      </p:sp>
      <p:pic>
        <p:nvPicPr>
          <p:cNvPr id="8" name="圖片 7"/>
          <p:cNvPicPr>
            <a:picLocks noChangeAspect="1"/>
          </p:cNvPicPr>
          <p:nvPr/>
        </p:nvPicPr>
        <p:blipFill>
          <a:blip r:embed="rId4"/>
          <a:stretch>
            <a:fillRect/>
          </a:stretch>
        </p:blipFill>
        <p:spPr>
          <a:xfrm>
            <a:off x="705853" y="1254236"/>
            <a:ext cx="1711220" cy="602542"/>
          </a:xfrm>
          <a:prstGeom prst="rect">
            <a:avLst/>
          </a:prstGeom>
        </p:spPr>
      </p:pic>
      <p:pic>
        <p:nvPicPr>
          <p:cNvPr id="9" name="圖片 8"/>
          <p:cNvPicPr>
            <a:picLocks noChangeAspect="1"/>
          </p:cNvPicPr>
          <p:nvPr/>
        </p:nvPicPr>
        <p:blipFill>
          <a:blip r:embed="rId5"/>
          <a:stretch>
            <a:fillRect/>
          </a:stretch>
        </p:blipFill>
        <p:spPr>
          <a:xfrm>
            <a:off x="2987885" y="1093145"/>
            <a:ext cx="2392402" cy="924723"/>
          </a:xfrm>
          <a:prstGeom prst="rect">
            <a:avLst/>
          </a:prstGeom>
        </p:spPr>
      </p:pic>
      <p:sp>
        <p:nvSpPr>
          <p:cNvPr id="10" name="文字方塊 9"/>
          <p:cNvSpPr txBox="1"/>
          <p:nvPr/>
        </p:nvSpPr>
        <p:spPr>
          <a:xfrm>
            <a:off x="168442" y="1329111"/>
            <a:ext cx="537411" cy="369332"/>
          </a:xfrm>
          <a:prstGeom prst="rect">
            <a:avLst/>
          </a:prstGeom>
          <a:noFill/>
        </p:spPr>
        <p:txBody>
          <a:bodyPr wrap="square" rtlCol="0">
            <a:spAutoFit/>
          </a:bodyPr>
          <a:lstStyle/>
          <a:p>
            <a:r>
              <a:rPr lang="en-US" altLang="zh-TW" dirty="0" smtClean="0">
                <a:solidFill>
                  <a:srgbClr val="FF0000"/>
                </a:solidFill>
              </a:rPr>
              <a:t>(1):</a:t>
            </a:r>
            <a:endParaRPr lang="zh-TW" altLang="en-US" dirty="0">
              <a:solidFill>
                <a:srgbClr val="FF0000"/>
              </a:solidFill>
            </a:endParaRPr>
          </a:p>
        </p:txBody>
      </p:sp>
      <p:sp>
        <p:nvSpPr>
          <p:cNvPr id="11" name="文字方塊 10"/>
          <p:cNvSpPr txBox="1"/>
          <p:nvPr/>
        </p:nvSpPr>
        <p:spPr>
          <a:xfrm>
            <a:off x="2537583" y="1370841"/>
            <a:ext cx="450302" cy="369332"/>
          </a:xfrm>
          <a:prstGeom prst="rect">
            <a:avLst/>
          </a:prstGeom>
          <a:noFill/>
        </p:spPr>
        <p:txBody>
          <a:bodyPr wrap="square" rtlCol="0">
            <a:spAutoFit/>
          </a:bodyPr>
          <a:lstStyle/>
          <a:p>
            <a:r>
              <a:rPr lang="en-US" altLang="zh-TW" dirty="0" smtClean="0">
                <a:solidFill>
                  <a:srgbClr val="FF0000"/>
                </a:solidFill>
              </a:rPr>
              <a:t>(2):</a:t>
            </a:r>
            <a:endParaRPr lang="zh-TW" altLang="en-US" dirty="0">
              <a:solidFill>
                <a:srgbClr val="FF0000"/>
              </a:solidFill>
            </a:endParaRPr>
          </a:p>
        </p:txBody>
      </p:sp>
      <p:pic>
        <p:nvPicPr>
          <p:cNvPr id="1028" name="Picture 4" descr="ãmarshall palmer distribution formulaãçåçæå°çµæ"/>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4976" y="1856778"/>
            <a:ext cx="3333750" cy="315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86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14340"/>
            <a:ext cx="10772775" cy="1658198"/>
          </a:xfrm>
        </p:spPr>
        <p:txBody>
          <a:bodyPr/>
          <a:lstStyle/>
          <a:p>
            <a:r>
              <a:rPr lang="en-US" altLang="zh-TW" dirty="0" smtClean="0"/>
              <a:t>For </a:t>
            </a:r>
            <a:r>
              <a:rPr lang="en-US" altLang="zh-TW" dirty="0" smtClean="0"/>
              <a:t>WRA</a:t>
            </a:r>
            <a:r>
              <a:rPr lang="en-US" altLang="zh-TW" dirty="0" smtClean="0"/>
              <a:t>, average(6~20hr</a:t>
            </a:r>
            <a:r>
              <a:rPr lang="en-US" altLang="zh-TW" dirty="0"/>
              <a:t>)</a:t>
            </a:r>
            <a:endParaRPr lang="zh-TW" altLang="en-US" dirty="0"/>
          </a:p>
        </p:txBody>
      </p:sp>
      <p:sp>
        <p:nvSpPr>
          <p:cNvPr id="3" name="內容版面配置區 2"/>
          <p:cNvSpPr>
            <a:spLocks noGrp="1"/>
          </p:cNvSpPr>
          <p:nvPr>
            <p:ph idx="1"/>
          </p:nvPr>
        </p:nvSpPr>
        <p:spPr>
          <a:xfrm>
            <a:off x="19050" y="1229098"/>
            <a:ext cx="10753725" cy="3766185"/>
          </a:xfrm>
        </p:spPr>
        <p:txBody>
          <a:bodyPr/>
          <a:lstStyle/>
          <a:p>
            <a:r>
              <a:rPr lang="en-US" altLang="zh-TW" dirty="0" smtClean="0"/>
              <a:t>WRA is a multiplicative factor that acts to increase or decrease</a:t>
            </a:r>
          </a:p>
          <a:p>
            <a:r>
              <a:rPr lang="en-US" altLang="zh-TW" dirty="0" smtClean="0"/>
              <a:t>rain accretion in simulation.</a:t>
            </a:r>
          </a:p>
          <a:p>
            <a:r>
              <a:rPr lang="en-US" altLang="zh-TW" dirty="0" smtClean="0"/>
              <a:t>High WRA: Increase the accretion(cloud water to </a:t>
            </a:r>
          </a:p>
          <a:p>
            <a:r>
              <a:rPr lang="en-US" altLang="zh-TW" dirty="0"/>
              <a:t>r</a:t>
            </a:r>
            <a:r>
              <a:rPr lang="en-US" altLang="zh-TW" dirty="0" smtClean="0"/>
              <a:t>ain water) process.</a:t>
            </a:r>
          </a:p>
          <a:p>
            <a:r>
              <a:rPr lang="en-US" altLang="zh-TW" dirty="0" smtClean="0"/>
              <a:t>Low WRA: cloud water remains in atmosphere.</a:t>
            </a:r>
          </a:p>
          <a:p>
            <a:endParaRPr lang="zh-TW" altLang="en-US" dirty="0"/>
          </a:p>
        </p:txBody>
      </p:sp>
      <p:pic>
        <p:nvPicPr>
          <p:cNvPr id="4" name="圖片 3"/>
          <p:cNvPicPr>
            <a:picLocks noChangeAspect="1"/>
          </p:cNvPicPr>
          <p:nvPr/>
        </p:nvPicPr>
        <p:blipFill>
          <a:blip r:embed="rId3"/>
          <a:stretch>
            <a:fillRect/>
          </a:stretch>
        </p:blipFill>
        <p:spPr>
          <a:xfrm>
            <a:off x="6347884" y="1667331"/>
            <a:ext cx="5839164" cy="5063669"/>
          </a:xfrm>
          <a:prstGeom prst="rect">
            <a:avLst/>
          </a:prstGeom>
        </p:spPr>
      </p:pic>
      <p:pic>
        <p:nvPicPr>
          <p:cNvPr id="5" name="圖片 4"/>
          <p:cNvPicPr>
            <a:picLocks noChangeAspect="1"/>
          </p:cNvPicPr>
          <p:nvPr/>
        </p:nvPicPr>
        <p:blipFill rotWithShape="1">
          <a:blip r:embed="rId4"/>
          <a:srcRect r="3998" b="3463"/>
          <a:stretch/>
        </p:blipFill>
        <p:spPr>
          <a:xfrm>
            <a:off x="0" y="4083225"/>
            <a:ext cx="6347884" cy="2647775"/>
          </a:xfrm>
          <a:prstGeom prst="rect">
            <a:avLst/>
          </a:prstGeom>
        </p:spPr>
      </p:pic>
      <p:cxnSp>
        <p:nvCxnSpPr>
          <p:cNvPr id="7" name="直線單箭頭接點 6"/>
          <p:cNvCxnSpPr/>
          <p:nvPr/>
        </p:nvCxnSpPr>
        <p:spPr>
          <a:xfrm>
            <a:off x="4091709" y="4729018"/>
            <a:ext cx="655782" cy="2662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單箭頭接點 8"/>
          <p:cNvCxnSpPr/>
          <p:nvPr/>
        </p:nvCxnSpPr>
        <p:spPr>
          <a:xfrm>
            <a:off x="7001164" y="4199165"/>
            <a:ext cx="822036" cy="3081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7762157" y="536649"/>
            <a:ext cx="4424891" cy="646331"/>
          </a:xfrm>
          <a:prstGeom prst="rect">
            <a:avLst/>
          </a:prstGeom>
          <a:noFill/>
        </p:spPr>
        <p:txBody>
          <a:bodyPr wrap="square" rtlCol="0">
            <a:spAutoFit/>
          </a:bodyPr>
          <a:lstStyle/>
          <a:p>
            <a:r>
              <a:rPr lang="en-US" altLang="zh-TW" dirty="0" smtClean="0">
                <a:solidFill>
                  <a:srgbClr val="FF0000"/>
                </a:solidFill>
              </a:rPr>
              <a:t>(PE)</a:t>
            </a:r>
            <a:r>
              <a:rPr lang="zh-TW" altLang="en-US" dirty="0" smtClean="0">
                <a:solidFill>
                  <a:srgbClr val="FF0000"/>
                </a:solidFill>
              </a:rPr>
              <a:t> </a:t>
            </a:r>
            <a:r>
              <a:rPr lang="en-US" altLang="zh-TW" dirty="0" smtClean="0">
                <a:solidFill>
                  <a:srgbClr val="FF0000"/>
                </a:solidFill>
              </a:rPr>
              <a:t>V.S</a:t>
            </a:r>
            <a:r>
              <a:rPr lang="zh-TW" altLang="en-US" dirty="0" smtClean="0">
                <a:solidFill>
                  <a:srgbClr val="FF0000"/>
                </a:solidFill>
              </a:rPr>
              <a:t> </a:t>
            </a:r>
            <a:r>
              <a:rPr lang="en-US" altLang="zh-TW" dirty="0" smtClean="0">
                <a:solidFill>
                  <a:srgbClr val="FF0000"/>
                </a:solidFill>
              </a:rPr>
              <a:t>(COND</a:t>
            </a:r>
            <a:r>
              <a:rPr lang="en-US" altLang="zh-TW" dirty="0" smtClean="0">
                <a:solidFill>
                  <a:srgbClr val="FF0000"/>
                </a:solidFill>
              </a:rPr>
              <a:t>) effect, so there is no obvious change in PREP.</a:t>
            </a:r>
          </a:p>
        </p:txBody>
      </p:sp>
      <p:sp>
        <p:nvSpPr>
          <p:cNvPr id="6" name="文字方塊 5"/>
          <p:cNvSpPr txBox="1"/>
          <p:nvPr/>
        </p:nvSpPr>
        <p:spPr>
          <a:xfrm>
            <a:off x="2171700" y="3552834"/>
            <a:ext cx="1638300" cy="646331"/>
          </a:xfrm>
          <a:prstGeom prst="rect">
            <a:avLst/>
          </a:prstGeom>
          <a:noFill/>
        </p:spPr>
        <p:txBody>
          <a:bodyPr wrap="square" rtlCol="0">
            <a:spAutoFit/>
          </a:bodyPr>
          <a:lstStyle/>
          <a:p>
            <a:r>
              <a:rPr lang="en-US" altLang="zh-TW" dirty="0" smtClean="0"/>
              <a:t>Red</a:t>
            </a:r>
            <a:r>
              <a:rPr lang="zh-TW" altLang="en-US" dirty="0" smtClean="0"/>
              <a:t> 凝結率   </a:t>
            </a:r>
            <a:endParaRPr lang="en-US" altLang="zh-TW" dirty="0" smtClean="0"/>
          </a:p>
          <a:p>
            <a:r>
              <a:rPr lang="en-US" altLang="zh-TW" dirty="0" smtClean="0"/>
              <a:t>blue</a:t>
            </a:r>
            <a:r>
              <a:rPr lang="zh-TW" altLang="en-US" dirty="0" smtClean="0"/>
              <a:t> 蒸發率</a:t>
            </a:r>
            <a:endParaRPr lang="zh-TW" altLang="en-US" dirty="0"/>
          </a:p>
        </p:txBody>
      </p:sp>
    </p:spTree>
    <p:extLst>
      <p:ext uri="{BB962C8B-B14F-4D97-AF65-F5344CB8AC3E}">
        <p14:creationId xmlns:p14="http://schemas.microsoft.com/office/powerpoint/2010/main" val="43485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05" y="475488"/>
            <a:ext cx="11645798" cy="5458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3523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6169" y="-119303"/>
            <a:ext cx="10772775" cy="1658198"/>
          </a:xfrm>
        </p:spPr>
        <p:txBody>
          <a:bodyPr/>
          <a:lstStyle/>
          <a:p>
            <a:r>
              <a:rPr lang="en-US" altLang="zh-TW" dirty="0" smtClean="0"/>
              <a:t>For </a:t>
            </a:r>
            <a:r>
              <a:rPr lang="en-US" altLang="zh-TW" dirty="0" smtClean="0"/>
              <a:t>ECI, </a:t>
            </a:r>
            <a:r>
              <a:rPr lang="en-US" altLang="zh-TW" dirty="0" smtClean="0"/>
              <a:t>average(6~20hr</a:t>
            </a:r>
            <a:r>
              <a:rPr lang="en-US" altLang="zh-TW" dirty="0"/>
              <a:t>)</a:t>
            </a:r>
            <a:endParaRPr lang="zh-TW" altLang="en-US" dirty="0"/>
          </a:p>
        </p:txBody>
      </p:sp>
      <p:sp>
        <p:nvSpPr>
          <p:cNvPr id="3" name="內容版面配置區 2"/>
          <p:cNvSpPr>
            <a:spLocks noGrp="1"/>
          </p:cNvSpPr>
          <p:nvPr>
            <p:ph idx="1"/>
          </p:nvPr>
        </p:nvSpPr>
        <p:spPr>
          <a:xfrm>
            <a:off x="-128688" y="1214726"/>
            <a:ext cx="10753725" cy="3766185"/>
          </a:xfrm>
        </p:spPr>
        <p:txBody>
          <a:bodyPr/>
          <a:lstStyle/>
          <a:p>
            <a:r>
              <a:rPr lang="en-US" altLang="zh-TW" dirty="0" smtClean="0">
                <a:solidFill>
                  <a:schemeClr val="tx1"/>
                </a:solidFill>
              </a:rPr>
              <a:t>ECI </a:t>
            </a:r>
            <a:r>
              <a:rPr lang="en-US" altLang="zh-TW" dirty="0">
                <a:solidFill>
                  <a:srgbClr val="FF0000"/>
                </a:solidFill>
              </a:rPr>
              <a:t>also acts to remove cloud water from </a:t>
            </a:r>
            <a:endParaRPr lang="en-US" altLang="zh-TW" dirty="0" smtClean="0">
              <a:solidFill>
                <a:srgbClr val="FF0000"/>
              </a:solidFill>
            </a:endParaRPr>
          </a:p>
          <a:p>
            <a:r>
              <a:rPr lang="en-US" altLang="zh-TW" dirty="0" smtClean="0">
                <a:solidFill>
                  <a:srgbClr val="FF0000"/>
                </a:solidFill>
              </a:rPr>
              <a:t>the </a:t>
            </a:r>
            <a:r>
              <a:rPr lang="en-US" altLang="zh-TW" dirty="0">
                <a:solidFill>
                  <a:srgbClr val="FF0000"/>
                </a:solidFill>
              </a:rPr>
              <a:t>atmosphere, but through the riming </a:t>
            </a:r>
            <a:endParaRPr lang="en-US" altLang="zh-TW" dirty="0" smtClean="0">
              <a:solidFill>
                <a:srgbClr val="FF0000"/>
              </a:solidFill>
            </a:endParaRPr>
          </a:p>
          <a:p>
            <a:r>
              <a:rPr lang="en-US" altLang="zh-TW" dirty="0" smtClean="0"/>
              <a:t>process </a:t>
            </a:r>
            <a:r>
              <a:rPr lang="en-US" altLang="zh-TW" dirty="0"/>
              <a:t>occurring at temperatures below </a:t>
            </a:r>
            <a:endParaRPr lang="en-US" altLang="zh-TW" dirty="0" smtClean="0"/>
          </a:p>
          <a:p>
            <a:r>
              <a:rPr lang="en-US" altLang="zh-TW" dirty="0" smtClean="0"/>
              <a:t>freezing</a:t>
            </a:r>
            <a:r>
              <a:rPr lang="en-US" altLang="zh-TW" dirty="0"/>
              <a:t>. </a:t>
            </a:r>
            <a:endParaRPr lang="zh-TW" altLang="en-US" dirty="0"/>
          </a:p>
        </p:txBody>
      </p:sp>
      <p:pic>
        <p:nvPicPr>
          <p:cNvPr id="4" name="圖片 3"/>
          <p:cNvPicPr>
            <a:picLocks noChangeAspect="1"/>
          </p:cNvPicPr>
          <p:nvPr/>
        </p:nvPicPr>
        <p:blipFill>
          <a:blip r:embed="rId3"/>
          <a:stretch>
            <a:fillRect/>
          </a:stretch>
        </p:blipFill>
        <p:spPr>
          <a:xfrm>
            <a:off x="1" y="4181496"/>
            <a:ext cx="6308436" cy="2676504"/>
          </a:xfrm>
          <a:prstGeom prst="rect">
            <a:avLst/>
          </a:prstGeom>
        </p:spPr>
      </p:pic>
      <p:pic>
        <p:nvPicPr>
          <p:cNvPr id="5" name="圖片 4"/>
          <p:cNvPicPr>
            <a:picLocks noChangeAspect="1"/>
          </p:cNvPicPr>
          <p:nvPr/>
        </p:nvPicPr>
        <p:blipFill>
          <a:blip r:embed="rId4"/>
          <a:stretch>
            <a:fillRect/>
          </a:stretch>
        </p:blipFill>
        <p:spPr>
          <a:xfrm>
            <a:off x="6287206" y="1662795"/>
            <a:ext cx="5904794" cy="5195205"/>
          </a:xfrm>
          <a:prstGeom prst="rect">
            <a:avLst/>
          </a:prstGeom>
        </p:spPr>
      </p:pic>
      <p:sp>
        <p:nvSpPr>
          <p:cNvPr id="6" name="文字方塊 5"/>
          <p:cNvSpPr txBox="1"/>
          <p:nvPr/>
        </p:nvSpPr>
        <p:spPr>
          <a:xfrm>
            <a:off x="6702552" y="672615"/>
            <a:ext cx="4791456" cy="646331"/>
          </a:xfrm>
          <a:prstGeom prst="rect">
            <a:avLst/>
          </a:prstGeom>
          <a:noFill/>
        </p:spPr>
        <p:txBody>
          <a:bodyPr wrap="square" rtlCol="0">
            <a:spAutoFit/>
          </a:bodyPr>
          <a:lstStyle/>
          <a:p>
            <a:r>
              <a:rPr lang="en-US" altLang="zh-TW" dirty="0" smtClean="0">
                <a:solidFill>
                  <a:srgbClr val="FF0000"/>
                </a:solidFill>
              </a:rPr>
              <a:t>Unlike WRA, ECI do result in PREP, and it associates with PE.</a:t>
            </a:r>
            <a:endParaRPr lang="zh-TW" altLang="en-US" dirty="0">
              <a:solidFill>
                <a:srgbClr val="FF0000"/>
              </a:solidFill>
            </a:endParaRPr>
          </a:p>
        </p:txBody>
      </p:sp>
      <p:sp>
        <p:nvSpPr>
          <p:cNvPr id="7" name="文字方塊 6"/>
          <p:cNvSpPr txBox="1"/>
          <p:nvPr/>
        </p:nvSpPr>
        <p:spPr>
          <a:xfrm>
            <a:off x="8639271" y="954514"/>
            <a:ext cx="1846165" cy="646331"/>
          </a:xfrm>
          <a:prstGeom prst="rect">
            <a:avLst/>
          </a:prstGeom>
          <a:noFill/>
        </p:spPr>
        <p:txBody>
          <a:bodyPr wrap="square" rtlCol="0">
            <a:spAutoFit/>
          </a:bodyPr>
          <a:lstStyle/>
          <a:p>
            <a:r>
              <a:rPr lang="en-US" altLang="zh-TW" dirty="0" smtClean="0"/>
              <a:t>Upwind slope &amp; </a:t>
            </a:r>
          </a:p>
          <a:p>
            <a:r>
              <a:rPr lang="en-US" altLang="zh-TW" dirty="0" smtClean="0"/>
              <a:t>downwind top</a:t>
            </a:r>
            <a:endParaRPr lang="zh-TW" altLang="en-US" dirty="0"/>
          </a:p>
        </p:txBody>
      </p:sp>
      <p:sp>
        <p:nvSpPr>
          <p:cNvPr id="8" name="橢圓 7"/>
          <p:cNvSpPr/>
          <p:nvPr/>
        </p:nvSpPr>
        <p:spPr>
          <a:xfrm>
            <a:off x="1033272" y="5102352"/>
            <a:ext cx="960120" cy="7223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p:nvSpPr>
        <p:spPr>
          <a:xfrm>
            <a:off x="4187952" y="5041631"/>
            <a:ext cx="960120" cy="7223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3443097" y="4638675"/>
            <a:ext cx="2119503" cy="276999"/>
          </a:xfrm>
          <a:prstGeom prst="rect">
            <a:avLst/>
          </a:prstGeom>
          <a:noFill/>
        </p:spPr>
        <p:txBody>
          <a:bodyPr wrap="square" rtlCol="0">
            <a:spAutoFit/>
          </a:bodyPr>
          <a:lstStyle/>
          <a:p>
            <a:r>
              <a:rPr lang="zh-TW" altLang="en-US" sz="1200" dirty="0" smtClean="0">
                <a:solidFill>
                  <a:srgbClr val="FF0000"/>
                </a:solidFill>
              </a:rPr>
              <a:t>淞化後雲內冰晶減少</a:t>
            </a:r>
            <a:endParaRPr lang="zh-TW" altLang="en-US" sz="1200" dirty="0">
              <a:solidFill>
                <a:srgbClr val="FF0000"/>
              </a:solidFill>
            </a:endParaRPr>
          </a:p>
        </p:txBody>
      </p:sp>
    </p:spTree>
    <p:extLst>
      <p:ext uri="{BB962C8B-B14F-4D97-AF65-F5344CB8AC3E}">
        <p14:creationId xmlns:p14="http://schemas.microsoft.com/office/powerpoint/2010/main" val="24539596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413937"/>
            <a:ext cx="10772775" cy="1658198"/>
          </a:xfrm>
        </p:spPr>
        <p:txBody>
          <a:bodyPr/>
          <a:lstStyle/>
          <a:p>
            <a:r>
              <a:rPr lang="en-US" altLang="zh-TW" dirty="0" smtClean="0"/>
              <a:t>Environmental experiments</a:t>
            </a:r>
            <a:endParaRPr lang="zh-TW" altLang="en-US" dirty="0"/>
          </a:p>
        </p:txBody>
      </p:sp>
      <p:sp>
        <p:nvSpPr>
          <p:cNvPr id="3" name="內容版面配置區 2"/>
          <p:cNvSpPr>
            <a:spLocks noGrp="1"/>
          </p:cNvSpPr>
          <p:nvPr>
            <p:ph idx="1"/>
          </p:nvPr>
        </p:nvSpPr>
        <p:spPr/>
        <p:txBody>
          <a:bodyPr/>
          <a:lstStyle/>
          <a:p>
            <a:r>
              <a:rPr lang="en-US" altLang="zh-TW" dirty="0" smtClean="0"/>
              <a:t> </a:t>
            </a:r>
            <a:endParaRPr lang="zh-TW" altLang="en-US" dirty="0"/>
          </a:p>
        </p:txBody>
      </p:sp>
      <p:pic>
        <p:nvPicPr>
          <p:cNvPr id="5" name="圖片 4"/>
          <p:cNvPicPr>
            <a:picLocks noChangeAspect="1"/>
          </p:cNvPicPr>
          <p:nvPr/>
        </p:nvPicPr>
        <p:blipFill rotWithShape="1">
          <a:blip r:embed="rId3"/>
          <a:srcRect l="2669"/>
          <a:stretch/>
        </p:blipFill>
        <p:spPr>
          <a:xfrm>
            <a:off x="0" y="747713"/>
            <a:ext cx="9273159" cy="6110287"/>
          </a:xfrm>
          <a:prstGeom prst="rect">
            <a:avLst/>
          </a:prstGeom>
        </p:spPr>
      </p:pic>
      <p:sp>
        <p:nvSpPr>
          <p:cNvPr id="6" name="文字方塊 5"/>
          <p:cNvSpPr txBox="1"/>
          <p:nvPr/>
        </p:nvSpPr>
        <p:spPr>
          <a:xfrm>
            <a:off x="559837" y="4217437"/>
            <a:ext cx="1045028" cy="369332"/>
          </a:xfrm>
          <a:prstGeom prst="rect">
            <a:avLst/>
          </a:prstGeom>
          <a:noFill/>
        </p:spPr>
        <p:txBody>
          <a:bodyPr wrap="square" rtlCol="0">
            <a:spAutoFit/>
          </a:bodyPr>
          <a:lstStyle/>
          <a:p>
            <a:r>
              <a:rPr lang="en-US" altLang="zh-TW" dirty="0" smtClean="0">
                <a:solidFill>
                  <a:srgbClr val="FF0000"/>
                </a:solidFill>
              </a:rPr>
              <a:t>PREC</a:t>
            </a:r>
            <a:endParaRPr lang="zh-TW" altLang="en-US" dirty="0">
              <a:solidFill>
                <a:srgbClr val="FF0000"/>
              </a:solidFill>
            </a:endParaRPr>
          </a:p>
        </p:txBody>
      </p:sp>
      <p:sp>
        <p:nvSpPr>
          <p:cNvPr id="7" name="文字方塊 6"/>
          <p:cNvSpPr txBox="1"/>
          <p:nvPr/>
        </p:nvSpPr>
        <p:spPr>
          <a:xfrm>
            <a:off x="4170784" y="4110545"/>
            <a:ext cx="1045028" cy="369332"/>
          </a:xfrm>
          <a:prstGeom prst="rect">
            <a:avLst/>
          </a:prstGeom>
          <a:noFill/>
        </p:spPr>
        <p:txBody>
          <a:bodyPr wrap="square" rtlCol="0">
            <a:spAutoFit/>
          </a:bodyPr>
          <a:lstStyle/>
          <a:p>
            <a:r>
              <a:rPr lang="en-US" altLang="zh-TW" dirty="0" smtClean="0">
                <a:solidFill>
                  <a:srgbClr val="FF0000"/>
                </a:solidFill>
              </a:rPr>
              <a:t>COND</a:t>
            </a:r>
            <a:endParaRPr lang="zh-TW" altLang="en-US" dirty="0">
              <a:solidFill>
                <a:srgbClr val="FF0000"/>
              </a:solidFill>
            </a:endParaRPr>
          </a:p>
        </p:txBody>
      </p:sp>
      <p:sp>
        <p:nvSpPr>
          <p:cNvPr id="8" name="文字方塊 7"/>
          <p:cNvSpPr txBox="1"/>
          <p:nvPr/>
        </p:nvSpPr>
        <p:spPr>
          <a:xfrm>
            <a:off x="7717510" y="4110545"/>
            <a:ext cx="1045028" cy="369332"/>
          </a:xfrm>
          <a:prstGeom prst="rect">
            <a:avLst/>
          </a:prstGeom>
          <a:noFill/>
        </p:spPr>
        <p:txBody>
          <a:bodyPr wrap="square" rtlCol="0">
            <a:spAutoFit/>
          </a:bodyPr>
          <a:lstStyle/>
          <a:p>
            <a:r>
              <a:rPr lang="en-US" altLang="zh-TW" dirty="0" smtClean="0">
                <a:solidFill>
                  <a:srgbClr val="FF0000"/>
                </a:solidFill>
              </a:rPr>
              <a:t>PE</a:t>
            </a:r>
            <a:endParaRPr lang="zh-TW" altLang="en-US" dirty="0">
              <a:solidFill>
                <a:srgbClr val="FF0000"/>
              </a:solidFill>
            </a:endParaRPr>
          </a:p>
        </p:txBody>
      </p:sp>
      <p:sp>
        <p:nvSpPr>
          <p:cNvPr id="9" name="文字方塊 8"/>
          <p:cNvSpPr txBox="1"/>
          <p:nvPr/>
        </p:nvSpPr>
        <p:spPr>
          <a:xfrm>
            <a:off x="905069" y="1193477"/>
            <a:ext cx="2071396" cy="646331"/>
          </a:xfrm>
          <a:prstGeom prst="rect">
            <a:avLst/>
          </a:prstGeom>
          <a:noFill/>
        </p:spPr>
        <p:txBody>
          <a:bodyPr wrap="square" rtlCol="0">
            <a:spAutoFit/>
          </a:bodyPr>
          <a:lstStyle/>
          <a:p>
            <a:r>
              <a:rPr lang="en-US" altLang="zh-TW" dirty="0" smtClean="0">
                <a:solidFill>
                  <a:srgbClr val="FF0000"/>
                </a:solidFill>
              </a:rPr>
              <a:t>Shallower cloud due to weak w(m/s)</a:t>
            </a:r>
            <a:endParaRPr lang="zh-TW" altLang="en-US" dirty="0">
              <a:solidFill>
                <a:srgbClr val="FF0000"/>
              </a:solidFill>
            </a:endParaRPr>
          </a:p>
        </p:txBody>
      </p:sp>
      <p:sp>
        <p:nvSpPr>
          <p:cNvPr id="10" name="橢圓 9"/>
          <p:cNvSpPr/>
          <p:nvPr/>
        </p:nvSpPr>
        <p:spPr>
          <a:xfrm>
            <a:off x="6848671" y="2791393"/>
            <a:ext cx="830423" cy="10114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9162661" y="578498"/>
            <a:ext cx="2892490" cy="8402300"/>
          </a:xfrm>
          <a:prstGeom prst="rect">
            <a:avLst/>
          </a:prstGeom>
          <a:noFill/>
        </p:spPr>
        <p:txBody>
          <a:bodyPr wrap="square" rtlCol="0">
            <a:spAutoFit/>
          </a:bodyPr>
          <a:lstStyle/>
          <a:p>
            <a:r>
              <a:rPr lang="en-US" altLang="zh-TW" dirty="0" smtClean="0"/>
              <a:t>For </a:t>
            </a:r>
            <a:r>
              <a:rPr lang="en-US" altLang="zh-TW" dirty="0" err="1" smtClean="0"/>
              <a:t>LowU</a:t>
            </a:r>
            <a:r>
              <a:rPr lang="en-US" altLang="zh-TW" dirty="0" smtClean="0"/>
              <a:t>: </a:t>
            </a:r>
            <a:r>
              <a:rPr lang="zh-TW" altLang="en-US" dirty="0" smtClean="0"/>
              <a:t>雖然</a:t>
            </a:r>
            <a:r>
              <a:rPr lang="en-US" altLang="zh-TW" dirty="0" smtClean="0"/>
              <a:t>melting layer</a:t>
            </a:r>
            <a:r>
              <a:rPr lang="zh-TW" altLang="en-US" dirty="0" smtClean="0"/>
              <a:t>和</a:t>
            </a:r>
            <a:r>
              <a:rPr lang="en-US" altLang="zh-TW" dirty="0" smtClean="0"/>
              <a:t>control</a:t>
            </a:r>
            <a:r>
              <a:rPr lang="zh-TW" altLang="en-US" dirty="0" smtClean="0"/>
              <a:t>相比變化不大，能夠有足夠的</a:t>
            </a:r>
            <a:r>
              <a:rPr lang="en-US" altLang="zh-TW" dirty="0" smtClean="0"/>
              <a:t>warm-rain</a:t>
            </a:r>
            <a:r>
              <a:rPr lang="zh-TW" altLang="en-US" dirty="0" smtClean="0"/>
              <a:t> </a:t>
            </a:r>
            <a:r>
              <a:rPr lang="en-US" altLang="zh-TW" dirty="0" smtClean="0"/>
              <a:t>process,</a:t>
            </a:r>
            <a:r>
              <a:rPr lang="zh-TW" altLang="en-US" dirty="0" smtClean="0"/>
              <a:t>但是由於雲太淺，溶解層以上的冰雲不夠多，造成</a:t>
            </a:r>
            <a:r>
              <a:rPr lang="en-US" altLang="zh-TW" dirty="0" smtClean="0"/>
              <a:t>PREC</a:t>
            </a:r>
            <a:r>
              <a:rPr lang="zh-TW" altLang="en-US" dirty="0" smtClean="0"/>
              <a:t>的減少。</a:t>
            </a:r>
            <a:endParaRPr lang="en-US" altLang="zh-TW" dirty="0" smtClean="0"/>
          </a:p>
          <a:p>
            <a:endParaRPr lang="en-US" altLang="zh-TW" dirty="0"/>
          </a:p>
          <a:p>
            <a:r>
              <a:rPr lang="en-US" altLang="zh-TW" dirty="0" smtClean="0"/>
              <a:t>For </a:t>
            </a:r>
            <a:r>
              <a:rPr lang="en-US" altLang="zh-TW" dirty="0" err="1" smtClean="0"/>
              <a:t>LowFL</a:t>
            </a:r>
            <a:r>
              <a:rPr lang="en-US" altLang="zh-TW" dirty="0" smtClean="0"/>
              <a:t>:</a:t>
            </a:r>
            <a:r>
              <a:rPr lang="zh-TW" altLang="en-US" dirty="0" smtClean="0"/>
              <a:t>雲的結構和</a:t>
            </a:r>
            <a:r>
              <a:rPr lang="en-US" altLang="zh-TW" dirty="0" smtClean="0"/>
              <a:t>control</a:t>
            </a:r>
            <a:r>
              <a:rPr lang="zh-TW" altLang="en-US" dirty="0" smtClean="0"/>
              <a:t>類似，且因為溶解層較低，溶解層以上有足夠的冰雪形成。</a:t>
            </a:r>
            <a:r>
              <a:rPr lang="en-US" altLang="zh-TW" dirty="0" smtClean="0"/>
              <a:t>PREC</a:t>
            </a:r>
            <a:r>
              <a:rPr lang="zh-TW" altLang="en-US" dirty="0" smtClean="0"/>
              <a:t>遠較</a:t>
            </a:r>
            <a:r>
              <a:rPr lang="en-US" altLang="zh-TW" dirty="0" err="1" smtClean="0"/>
              <a:t>LowU</a:t>
            </a:r>
            <a:r>
              <a:rPr lang="zh-TW" altLang="en-US" dirty="0" smtClean="0"/>
              <a:t>接近</a:t>
            </a:r>
            <a:r>
              <a:rPr lang="en-US" altLang="zh-TW" dirty="0" smtClean="0"/>
              <a:t>CTL</a:t>
            </a:r>
            <a:r>
              <a:rPr lang="zh-TW" altLang="en-US" dirty="0" smtClean="0"/>
              <a:t>，因為降水效率極高。</a:t>
            </a:r>
            <a:endParaRPr lang="en-US" altLang="zh-TW" dirty="0" smtClean="0"/>
          </a:p>
          <a:p>
            <a:r>
              <a:rPr lang="zh-TW" altLang="en-US" dirty="0" smtClean="0"/>
              <a:t>背風面有</a:t>
            </a:r>
            <a:r>
              <a:rPr lang="en-US" altLang="zh-TW" dirty="0" smtClean="0"/>
              <a:t>lee</a:t>
            </a:r>
            <a:r>
              <a:rPr lang="zh-TW" altLang="en-US" dirty="0" smtClean="0"/>
              <a:t> </a:t>
            </a:r>
            <a:r>
              <a:rPr lang="en-US" altLang="zh-TW" dirty="0" smtClean="0"/>
              <a:t>waves</a:t>
            </a:r>
            <a:r>
              <a:rPr lang="zh-TW" altLang="en-US" dirty="0" smtClean="0"/>
              <a:t>產生，使</a:t>
            </a:r>
            <a:r>
              <a:rPr lang="en-US" altLang="zh-TW" dirty="0" smtClean="0"/>
              <a:t>COND</a:t>
            </a:r>
            <a:r>
              <a:rPr lang="zh-TW" altLang="en-US" dirty="0" smtClean="0"/>
              <a:t>有一極值，但因為</a:t>
            </a:r>
            <a:r>
              <a:rPr lang="en-US" altLang="zh-TW" dirty="0" smtClean="0"/>
              <a:t>PE</a:t>
            </a:r>
            <a:r>
              <a:rPr lang="zh-TW" altLang="en-US" dirty="0" smtClean="0"/>
              <a:t>太低，造成的</a:t>
            </a:r>
            <a:r>
              <a:rPr lang="en-US" altLang="zh-TW" dirty="0" smtClean="0"/>
              <a:t>PREC</a:t>
            </a:r>
            <a:r>
              <a:rPr lang="zh-TW" altLang="en-US" dirty="0" smtClean="0"/>
              <a:t>不顯著。</a:t>
            </a:r>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zh-TW" altLang="en-US" dirty="0"/>
          </a:p>
        </p:txBody>
      </p:sp>
      <p:sp>
        <p:nvSpPr>
          <p:cNvPr id="12" name="橢圓 11"/>
          <p:cNvSpPr/>
          <p:nvPr/>
        </p:nvSpPr>
        <p:spPr>
          <a:xfrm>
            <a:off x="5215812" y="5505061"/>
            <a:ext cx="466531" cy="4758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橢圓 12"/>
          <p:cNvSpPr/>
          <p:nvPr/>
        </p:nvSpPr>
        <p:spPr>
          <a:xfrm>
            <a:off x="3811556" y="4877964"/>
            <a:ext cx="466531" cy="4758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橢圓 13"/>
          <p:cNvSpPr/>
          <p:nvPr/>
        </p:nvSpPr>
        <p:spPr>
          <a:xfrm>
            <a:off x="796298" y="4969325"/>
            <a:ext cx="466531" cy="4758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橢圓 18"/>
          <p:cNvSpPr/>
          <p:nvPr/>
        </p:nvSpPr>
        <p:spPr>
          <a:xfrm>
            <a:off x="7030616" y="4173205"/>
            <a:ext cx="466531" cy="4758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橢圓 19"/>
          <p:cNvSpPr/>
          <p:nvPr/>
        </p:nvSpPr>
        <p:spPr>
          <a:xfrm>
            <a:off x="8411943" y="5805323"/>
            <a:ext cx="466531" cy="4758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2" name="直線單箭頭接點 21"/>
          <p:cNvCxnSpPr/>
          <p:nvPr/>
        </p:nvCxnSpPr>
        <p:spPr>
          <a:xfrm>
            <a:off x="1735494" y="2405911"/>
            <a:ext cx="482412" cy="3854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p:nvPr/>
        </p:nvCxnSpPr>
        <p:spPr>
          <a:xfrm>
            <a:off x="5571106" y="2015742"/>
            <a:ext cx="482412" cy="3854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文字方塊 3"/>
          <p:cNvSpPr txBox="1"/>
          <p:nvPr/>
        </p:nvSpPr>
        <p:spPr>
          <a:xfrm>
            <a:off x="4803777" y="5231845"/>
            <a:ext cx="2201662" cy="369332"/>
          </a:xfrm>
          <a:prstGeom prst="rect">
            <a:avLst/>
          </a:prstGeom>
          <a:noFill/>
        </p:spPr>
        <p:txBody>
          <a:bodyPr wrap="square" rtlCol="0">
            <a:spAutoFit/>
          </a:bodyPr>
          <a:lstStyle/>
          <a:p>
            <a:r>
              <a:rPr lang="en-US" altLang="zh-TW" dirty="0" smtClean="0"/>
              <a:t>Lee waves</a:t>
            </a:r>
            <a:endParaRPr lang="zh-TW" altLang="en-US" dirty="0"/>
          </a:p>
        </p:txBody>
      </p:sp>
    </p:spTree>
    <p:extLst>
      <p:ext uri="{BB962C8B-B14F-4D97-AF65-F5344CB8AC3E}">
        <p14:creationId xmlns:p14="http://schemas.microsoft.com/office/powerpoint/2010/main" val="6146074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0772775" cy="1658198"/>
          </a:xfrm>
        </p:spPr>
        <p:txBody>
          <a:bodyPr/>
          <a:lstStyle/>
          <a:p>
            <a:r>
              <a:rPr lang="en-US" altLang="zh-TW" dirty="0" err="1" smtClean="0"/>
              <a:t>LowU</a:t>
            </a:r>
            <a:endParaRPr lang="zh-TW" altLang="en-US" dirty="0"/>
          </a:p>
        </p:txBody>
      </p:sp>
      <p:sp>
        <p:nvSpPr>
          <p:cNvPr id="3" name="內容版面配置區 2"/>
          <p:cNvSpPr>
            <a:spLocks noGrp="1"/>
          </p:cNvSpPr>
          <p:nvPr>
            <p:ph idx="1"/>
          </p:nvPr>
        </p:nvSpPr>
        <p:spPr>
          <a:xfrm>
            <a:off x="359416" y="2272938"/>
            <a:ext cx="10753725" cy="4650377"/>
          </a:xfrm>
        </p:spPr>
        <p:txBody>
          <a:bodyPr/>
          <a:lstStyle/>
          <a:p>
            <a:r>
              <a:rPr lang="en-US" altLang="zh-TW" dirty="0"/>
              <a:t>Overall, the </a:t>
            </a:r>
            <a:r>
              <a:rPr lang="en-US" altLang="zh-TW" dirty="0" err="1"/>
              <a:t>LowU</a:t>
            </a:r>
            <a:r>
              <a:rPr lang="en-US" altLang="zh-TW" dirty="0"/>
              <a:t> case results in a </a:t>
            </a:r>
            <a:r>
              <a:rPr lang="en-US" altLang="zh-TW" dirty="0">
                <a:solidFill>
                  <a:srgbClr val="FF0000"/>
                </a:solidFill>
              </a:rPr>
              <a:t>reduction in the magnitude of PREC </a:t>
            </a:r>
            <a:r>
              <a:rPr lang="en-US" altLang="zh-TW" dirty="0" smtClean="0">
                <a:solidFill>
                  <a:srgbClr val="FF0000"/>
                </a:solidFill>
              </a:rPr>
              <a:t>responses </a:t>
            </a:r>
            <a:r>
              <a:rPr lang="en-US" altLang="zh-TW" dirty="0">
                <a:solidFill>
                  <a:srgbClr val="FF0000"/>
                </a:solidFill>
              </a:rPr>
              <a:t>to perturbations in As, </a:t>
            </a:r>
            <a:r>
              <a:rPr lang="el-GR" altLang="zh-TW" dirty="0" smtClean="0">
                <a:solidFill>
                  <a:srgbClr val="FF0000"/>
                </a:solidFill>
              </a:rPr>
              <a:t>ρ</a:t>
            </a:r>
            <a:r>
              <a:rPr lang="en-US" altLang="zh-TW" dirty="0" smtClean="0">
                <a:solidFill>
                  <a:srgbClr val="FF0000"/>
                </a:solidFill>
              </a:rPr>
              <a:t>s</a:t>
            </a:r>
            <a:r>
              <a:rPr lang="en-US" altLang="zh-TW" dirty="0">
                <a:solidFill>
                  <a:srgbClr val="FF0000"/>
                </a:solidFill>
              </a:rPr>
              <a:t>, ECI, and WRA than in the control </a:t>
            </a:r>
            <a:r>
              <a:rPr lang="en-US" altLang="zh-TW" dirty="0" smtClean="0">
                <a:solidFill>
                  <a:srgbClr val="FF0000"/>
                </a:solidFill>
              </a:rPr>
              <a:t>environment</a:t>
            </a:r>
            <a:r>
              <a:rPr lang="en-US" altLang="zh-TW" dirty="0" smtClean="0"/>
              <a:t>, </a:t>
            </a:r>
            <a:r>
              <a:rPr lang="en-US" altLang="zh-TW" dirty="0"/>
              <a:t>mainly due to less condensate being </a:t>
            </a:r>
            <a:r>
              <a:rPr lang="en-US" altLang="zh-TW" dirty="0" smtClean="0"/>
              <a:t>available.</a:t>
            </a:r>
          </a:p>
          <a:p>
            <a:r>
              <a:rPr lang="en-US" altLang="zh-TW" dirty="0" smtClean="0"/>
              <a:t>These </a:t>
            </a:r>
            <a:r>
              <a:rPr lang="en-US" altLang="zh-TW" dirty="0"/>
              <a:t>responses are expected, as </a:t>
            </a:r>
            <a:r>
              <a:rPr lang="en-US" altLang="zh-TW" dirty="0" err="1"/>
              <a:t>LowU</a:t>
            </a:r>
            <a:r>
              <a:rPr lang="en-US" altLang="zh-TW" dirty="0"/>
              <a:t> results </a:t>
            </a:r>
            <a:r>
              <a:rPr lang="en-US" altLang="zh-TW" dirty="0" smtClean="0"/>
              <a:t>in</a:t>
            </a:r>
            <a:r>
              <a:rPr lang="zh-TW" altLang="en-US" dirty="0" smtClean="0"/>
              <a:t> </a:t>
            </a:r>
            <a:r>
              <a:rPr lang="en-US" altLang="zh-TW" dirty="0" smtClean="0"/>
              <a:t>weaker </a:t>
            </a:r>
            <a:r>
              <a:rPr lang="en-US" altLang="zh-TW" dirty="0"/>
              <a:t>ascent, causing a reduction in the amount of cloud water available above </a:t>
            </a:r>
            <a:r>
              <a:rPr lang="en-US" altLang="zh-TW" dirty="0" smtClean="0"/>
              <a:t>the</a:t>
            </a:r>
            <a:r>
              <a:rPr lang="zh-TW" altLang="en-US" dirty="0" smtClean="0"/>
              <a:t> </a:t>
            </a:r>
            <a:r>
              <a:rPr lang="en-US" altLang="zh-TW" dirty="0" smtClean="0"/>
              <a:t>freezing </a:t>
            </a:r>
            <a:r>
              <a:rPr lang="en-US" altLang="zh-TW" dirty="0"/>
              <a:t>level, thus allowing for warm-rain processes to dominate </a:t>
            </a:r>
            <a:r>
              <a:rPr lang="en-US" altLang="zh-TW" dirty="0" smtClean="0"/>
              <a:t>precipitation.</a:t>
            </a:r>
          </a:p>
          <a:p>
            <a:r>
              <a:rPr lang="en-US" altLang="zh-TW" dirty="0"/>
              <a:t>Although the ice processes play a smaller role in this case, the mechanisms controlling PE and COND are similar to those in the control environment</a:t>
            </a:r>
            <a:r>
              <a:rPr lang="en-US" altLang="zh-TW" dirty="0" smtClean="0"/>
              <a:t>:</a:t>
            </a:r>
          </a:p>
          <a:p>
            <a:r>
              <a:rPr lang="en-US" altLang="zh-TW" dirty="0" smtClean="0"/>
              <a:t>1. </a:t>
            </a:r>
            <a:r>
              <a:rPr lang="en-US" altLang="zh-TW" dirty="0"/>
              <a:t>C</a:t>
            </a:r>
            <a:r>
              <a:rPr lang="en-US" altLang="zh-TW" dirty="0" smtClean="0"/>
              <a:t>hanges </a:t>
            </a:r>
            <a:r>
              <a:rPr lang="en-US" altLang="zh-TW" dirty="0"/>
              <a:t>in PE primarily explain the PREC responses to As and</a:t>
            </a:r>
            <a:r>
              <a:rPr lang="el-GR" altLang="zh-TW" dirty="0">
                <a:solidFill>
                  <a:srgbClr val="FF0000"/>
                </a:solidFill>
              </a:rPr>
              <a:t> </a:t>
            </a:r>
            <a:r>
              <a:rPr lang="el-GR" altLang="zh-TW" dirty="0">
                <a:solidFill>
                  <a:schemeClr val="tx1"/>
                </a:solidFill>
              </a:rPr>
              <a:t>ρ</a:t>
            </a:r>
            <a:r>
              <a:rPr lang="en-US" altLang="zh-TW" dirty="0">
                <a:solidFill>
                  <a:schemeClr val="tx1"/>
                </a:solidFill>
              </a:rPr>
              <a:t>s </a:t>
            </a:r>
            <a:r>
              <a:rPr lang="en-US" altLang="zh-TW" dirty="0"/>
              <a:t>perturbations, </a:t>
            </a:r>
            <a:endParaRPr lang="en-US" altLang="zh-TW" dirty="0" smtClean="0"/>
          </a:p>
          <a:p>
            <a:r>
              <a:rPr lang="en-US" altLang="zh-TW" dirty="0" smtClean="0"/>
              <a:t>2.</a:t>
            </a:r>
            <a:r>
              <a:rPr lang="zh-TW" altLang="en-US" dirty="0" smtClean="0"/>
              <a:t> </a:t>
            </a:r>
            <a:r>
              <a:rPr lang="en-US" altLang="zh-TW" dirty="0" smtClean="0"/>
              <a:t>WRA </a:t>
            </a:r>
            <a:r>
              <a:rPr lang="en-US" altLang="zh-TW" dirty="0"/>
              <a:t>affects through changes in the cloud base, while ECI does not.</a:t>
            </a:r>
          </a:p>
          <a:p>
            <a:endParaRPr lang="zh-TW" altLang="en-US" dirty="0"/>
          </a:p>
        </p:txBody>
      </p:sp>
      <p:pic>
        <p:nvPicPr>
          <p:cNvPr id="4" name="圖片 3"/>
          <p:cNvPicPr>
            <a:picLocks noChangeAspect="1"/>
          </p:cNvPicPr>
          <p:nvPr/>
        </p:nvPicPr>
        <p:blipFill>
          <a:blip r:embed="rId3"/>
          <a:stretch>
            <a:fillRect/>
          </a:stretch>
        </p:blipFill>
        <p:spPr>
          <a:xfrm>
            <a:off x="2286001" y="234782"/>
            <a:ext cx="2275530" cy="2057777"/>
          </a:xfrm>
          <a:prstGeom prst="rect">
            <a:avLst/>
          </a:prstGeom>
        </p:spPr>
      </p:pic>
      <p:pic>
        <p:nvPicPr>
          <p:cNvPr id="5" name="圖片 4"/>
          <p:cNvPicPr>
            <a:picLocks noChangeAspect="1"/>
          </p:cNvPicPr>
          <p:nvPr/>
        </p:nvPicPr>
        <p:blipFill>
          <a:blip r:embed="rId4"/>
          <a:stretch>
            <a:fillRect/>
          </a:stretch>
        </p:blipFill>
        <p:spPr>
          <a:xfrm>
            <a:off x="4561530" y="232376"/>
            <a:ext cx="2184503" cy="2126461"/>
          </a:xfrm>
          <a:prstGeom prst="rect">
            <a:avLst/>
          </a:prstGeom>
        </p:spPr>
      </p:pic>
      <p:pic>
        <p:nvPicPr>
          <p:cNvPr id="6" name="圖片 5"/>
          <p:cNvPicPr>
            <a:picLocks noChangeAspect="1"/>
          </p:cNvPicPr>
          <p:nvPr/>
        </p:nvPicPr>
        <p:blipFill>
          <a:blip r:embed="rId5"/>
          <a:stretch>
            <a:fillRect/>
          </a:stretch>
        </p:blipFill>
        <p:spPr>
          <a:xfrm>
            <a:off x="6830554" y="232377"/>
            <a:ext cx="2244617" cy="2040561"/>
          </a:xfrm>
          <a:prstGeom prst="rect">
            <a:avLst/>
          </a:prstGeom>
        </p:spPr>
      </p:pic>
      <p:pic>
        <p:nvPicPr>
          <p:cNvPr id="7" name="圖片 6"/>
          <p:cNvPicPr>
            <a:picLocks noChangeAspect="1"/>
          </p:cNvPicPr>
          <p:nvPr/>
        </p:nvPicPr>
        <p:blipFill>
          <a:blip r:embed="rId6"/>
          <a:stretch>
            <a:fillRect/>
          </a:stretch>
        </p:blipFill>
        <p:spPr>
          <a:xfrm>
            <a:off x="9233106" y="232377"/>
            <a:ext cx="2351833" cy="2040561"/>
          </a:xfrm>
          <a:prstGeom prst="rect">
            <a:avLst/>
          </a:prstGeom>
        </p:spPr>
      </p:pic>
      <p:pic>
        <p:nvPicPr>
          <p:cNvPr id="8" name="圖片 7"/>
          <p:cNvPicPr>
            <a:picLocks noChangeAspect="1"/>
          </p:cNvPicPr>
          <p:nvPr/>
        </p:nvPicPr>
        <p:blipFill>
          <a:blip r:embed="rId7"/>
          <a:stretch>
            <a:fillRect/>
          </a:stretch>
        </p:blipFill>
        <p:spPr>
          <a:xfrm>
            <a:off x="2610937" y="157581"/>
            <a:ext cx="7562934" cy="2212178"/>
          </a:xfrm>
          <a:prstGeom prst="rect">
            <a:avLst/>
          </a:prstGeom>
        </p:spPr>
      </p:pic>
    </p:spTree>
    <p:extLst>
      <p:ext uri="{BB962C8B-B14F-4D97-AF65-F5344CB8AC3E}">
        <p14:creationId xmlns:p14="http://schemas.microsoft.com/office/powerpoint/2010/main" val="305642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3472" y="-69634"/>
            <a:ext cx="10772775" cy="1658198"/>
          </a:xfrm>
        </p:spPr>
        <p:txBody>
          <a:bodyPr/>
          <a:lstStyle/>
          <a:p>
            <a:r>
              <a:rPr lang="en-US" altLang="zh-TW" dirty="0" err="1" smtClean="0"/>
              <a:t>LowFL</a:t>
            </a:r>
            <a:endParaRPr lang="zh-TW" altLang="en-US" dirty="0"/>
          </a:p>
        </p:txBody>
      </p:sp>
      <p:pic>
        <p:nvPicPr>
          <p:cNvPr id="5" name="內容版面配置區 4"/>
          <p:cNvPicPr>
            <a:picLocks noGrp="1" noChangeAspect="1"/>
          </p:cNvPicPr>
          <p:nvPr>
            <p:ph idx="1"/>
          </p:nvPr>
        </p:nvPicPr>
        <p:blipFill>
          <a:blip r:embed="rId3"/>
          <a:stretch>
            <a:fillRect/>
          </a:stretch>
        </p:blipFill>
        <p:spPr>
          <a:xfrm>
            <a:off x="5070397" y="2783062"/>
            <a:ext cx="7121603" cy="2939435"/>
          </a:xfrm>
          <a:prstGeom prst="rect">
            <a:avLst/>
          </a:prstGeom>
        </p:spPr>
      </p:pic>
      <p:pic>
        <p:nvPicPr>
          <p:cNvPr id="4" name="圖片 3"/>
          <p:cNvPicPr>
            <a:picLocks noChangeAspect="1"/>
          </p:cNvPicPr>
          <p:nvPr/>
        </p:nvPicPr>
        <p:blipFill>
          <a:blip r:embed="rId4"/>
          <a:stretch>
            <a:fillRect/>
          </a:stretch>
        </p:blipFill>
        <p:spPr>
          <a:xfrm>
            <a:off x="3786642" y="176628"/>
            <a:ext cx="8405358" cy="2581275"/>
          </a:xfrm>
          <a:prstGeom prst="rect">
            <a:avLst/>
          </a:prstGeom>
        </p:spPr>
      </p:pic>
      <p:sp>
        <p:nvSpPr>
          <p:cNvPr id="6" name="文字方塊 5"/>
          <p:cNvSpPr txBox="1"/>
          <p:nvPr/>
        </p:nvSpPr>
        <p:spPr>
          <a:xfrm>
            <a:off x="-102733" y="1588564"/>
            <a:ext cx="6372808" cy="7140416"/>
          </a:xfrm>
          <a:prstGeom prst="rect">
            <a:avLst/>
          </a:prstGeom>
          <a:noFill/>
        </p:spPr>
        <p:txBody>
          <a:bodyPr wrap="square" rtlCol="0">
            <a:spAutoFit/>
          </a:bodyPr>
          <a:lstStyle/>
          <a:p>
            <a:r>
              <a:rPr lang="en-US" altLang="zh-TW" sz="2000" dirty="0" smtClean="0">
                <a:ea typeface="+mj-ea"/>
              </a:rPr>
              <a:t>As</a:t>
            </a:r>
            <a:r>
              <a:rPr lang="zh-TW" altLang="en-US" sz="2000" dirty="0" smtClean="0">
                <a:ea typeface="+mj-ea"/>
              </a:rPr>
              <a:t>在</a:t>
            </a:r>
            <a:r>
              <a:rPr lang="en-US" altLang="zh-TW" sz="2000" dirty="0" smtClean="0">
                <a:ea typeface="+mj-ea"/>
              </a:rPr>
              <a:t>COND</a:t>
            </a:r>
            <a:r>
              <a:rPr lang="zh-TW" altLang="en-US" sz="2000" dirty="0" smtClean="0">
                <a:ea typeface="+mj-ea"/>
              </a:rPr>
              <a:t>有很大的變動</a:t>
            </a:r>
            <a:endParaRPr lang="en-US" altLang="zh-TW" sz="2000" dirty="0" smtClean="0">
              <a:ea typeface="+mj-ea"/>
            </a:endParaRPr>
          </a:p>
          <a:p>
            <a:endParaRPr lang="en-US" altLang="zh-TW" sz="2000" dirty="0" smtClean="0">
              <a:ea typeface="+mj-ea"/>
            </a:endParaRPr>
          </a:p>
          <a:p>
            <a:r>
              <a:rPr lang="en-US" altLang="zh-TW" sz="2000" dirty="0" smtClean="0"/>
              <a:t>There </a:t>
            </a:r>
            <a:r>
              <a:rPr lang="en-US" altLang="zh-TW" sz="2000" dirty="0"/>
              <a:t>is a </a:t>
            </a:r>
            <a:r>
              <a:rPr lang="en-US" altLang="zh-TW" sz="2000" dirty="0" smtClean="0"/>
              <a:t>minimal response </a:t>
            </a:r>
            <a:r>
              <a:rPr lang="en-US" altLang="zh-TW" sz="2000" dirty="0"/>
              <a:t>of PREC</a:t>
            </a:r>
            <a:r>
              <a:rPr lang="en-US" altLang="zh-TW" sz="2000" dirty="0" smtClean="0"/>
              <a:t>,</a:t>
            </a:r>
          </a:p>
          <a:p>
            <a:r>
              <a:rPr lang="en-US" altLang="zh-TW" sz="2000" dirty="0" smtClean="0"/>
              <a:t>PE</a:t>
            </a:r>
            <a:r>
              <a:rPr lang="en-US" altLang="zh-TW" sz="2000" dirty="0"/>
              <a:t>, and </a:t>
            </a:r>
            <a:r>
              <a:rPr lang="en-US" altLang="zh-TW" sz="2000" dirty="0" smtClean="0"/>
              <a:t>COND to change in </a:t>
            </a:r>
            <a:r>
              <a:rPr lang="el-GR" altLang="zh-TW" sz="2000" dirty="0" smtClean="0">
                <a:solidFill>
                  <a:srgbClr val="FF0000"/>
                </a:solidFill>
              </a:rPr>
              <a:t>ρ</a:t>
            </a:r>
            <a:r>
              <a:rPr lang="en-US" altLang="zh-TW" sz="2000" dirty="0" smtClean="0">
                <a:solidFill>
                  <a:srgbClr val="FF0000"/>
                </a:solidFill>
              </a:rPr>
              <a:t>s</a:t>
            </a:r>
            <a:r>
              <a:rPr lang="en-US" altLang="zh-TW" sz="2000" dirty="0" smtClean="0"/>
              <a:t> , and</a:t>
            </a:r>
          </a:p>
          <a:p>
            <a:r>
              <a:rPr lang="en-US" altLang="zh-TW" sz="2000" dirty="0" smtClean="0"/>
              <a:t>PREC also changes a little in </a:t>
            </a:r>
            <a:r>
              <a:rPr lang="en-US" altLang="zh-TW" sz="2000" dirty="0">
                <a:solidFill>
                  <a:srgbClr val="FF0000"/>
                </a:solidFill>
              </a:rPr>
              <a:t>ECI</a:t>
            </a:r>
            <a:r>
              <a:rPr lang="en-US" altLang="zh-TW" sz="2000" dirty="0"/>
              <a:t> </a:t>
            </a:r>
            <a:r>
              <a:rPr lang="en-US" altLang="zh-TW" sz="2000" dirty="0" smtClean="0"/>
              <a:t>, </a:t>
            </a:r>
          </a:p>
          <a:p>
            <a:r>
              <a:rPr lang="en-US" altLang="zh-TW" sz="2000" dirty="0" smtClean="0"/>
              <a:t>compared </a:t>
            </a:r>
            <a:r>
              <a:rPr lang="en-US" altLang="zh-TW" sz="2000" dirty="0"/>
              <a:t>to the </a:t>
            </a:r>
            <a:r>
              <a:rPr lang="en-US" altLang="zh-TW" sz="2000" dirty="0" smtClean="0"/>
              <a:t>control simulation.</a:t>
            </a:r>
            <a:endParaRPr lang="en-US" altLang="zh-TW" sz="2000" dirty="0">
              <a:ea typeface="+mj-ea"/>
            </a:endParaRPr>
          </a:p>
          <a:p>
            <a:endParaRPr lang="en-US" altLang="zh-TW" sz="2000" dirty="0" smtClean="0">
              <a:ea typeface="+mj-ea"/>
            </a:endParaRPr>
          </a:p>
          <a:p>
            <a:endParaRPr lang="en-US" altLang="zh-TW" sz="2000" dirty="0">
              <a:ea typeface="+mj-ea"/>
            </a:endParaRPr>
          </a:p>
          <a:p>
            <a:r>
              <a:rPr lang="en-US" altLang="zh-TW" sz="2000" dirty="0">
                <a:ea typeface="+mj-ea"/>
              </a:rPr>
              <a:t>These results reflect </a:t>
            </a:r>
            <a:r>
              <a:rPr lang="en-US" altLang="zh-TW" sz="2000" dirty="0" smtClean="0">
                <a:ea typeface="+mj-ea"/>
              </a:rPr>
              <a:t>the</a:t>
            </a:r>
            <a:r>
              <a:rPr lang="zh-TW" altLang="en-US" sz="2000" dirty="0">
                <a:ea typeface="+mj-ea"/>
              </a:rPr>
              <a:t> </a:t>
            </a:r>
            <a:r>
              <a:rPr lang="en-US" altLang="zh-TW" sz="2000" dirty="0" smtClean="0">
                <a:ea typeface="+mj-ea"/>
              </a:rPr>
              <a:t>complexity of</a:t>
            </a:r>
            <a:r>
              <a:rPr lang="zh-TW" altLang="en-US" sz="2000" dirty="0" smtClean="0">
                <a:ea typeface="+mj-ea"/>
              </a:rPr>
              <a:t> </a:t>
            </a:r>
            <a:r>
              <a:rPr lang="en-US" altLang="zh-TW" sz="2000" dirty="0" smtClean="0">
                <a:ea typeface="+mj-ea"/>
              </a:rPr>
              <a:t>precipitation </a:t>
            </a:r>
          </a:p>
          <a:p>
            <a:r>
              <a:rPr lang="en-US" altLang="zh-TW" sz="2000" dirty="0" smtClean="0">
                <a:ea typeface="+mj-ea"/>
              </a:rPr>
              <a:t>sensitivities</a:t>
            </a:r>
            <a:r>
              <a:rPr lang="en-US" altLang="zh-TW" sz="2000" dirty="0">
                <a:ea typeface="+mj-ea"/>
              </a:rPr>
              <a:t>; although ice microphysical </a:t>
            </a:r>
            <a:endParaRPr lang="en-US" altLang="zh-TW" sz="2000" dirty="0" smtClean="0">
              <a:ea typeface="+mj-ea"/>
            </a:endParaRPr>
          </a:p>
          <a:p>
            <a:r>
              <a:rPr lang="en-US" altLang="zh-TW" sz="2000" dirty="0" smtClean="0">
                <a:ea typeface="+mj-ea"/>
              </a:rPr>
              <a:t>processes are </a:t>
            </a:r>
            <a:r>
              <a:rPr lang="en-US" altLang="zh-TW" sz="2000" dirty="0">
                <a:ea typeface="+mj-ea"/>
              </a:rPr>
              <a:t>generally expected to play a </a:t>
            </a:r>
            <a:r>
              <a:rPr lang="en-US" altLang="zh-TW" sz="2000" dirty="0" smtClean="0">
                <a:ea typeface="+mj-ea"/>
              </a:rPr>
              <a:t>larger</a:t>
            </a:r>
          </a:p>
          <a:p>
            <a:r>
              <a:rPr lang="en-US" altLang="zh-TW" sz="2000" dirty="0" smtClean="0">
                <a:ea typeface="+mj-ea"/>
              </a:rPr>
              <a:t>role </a:t>
            </a:r>
            <a:r>
              <a:rPr lang="en-US" altLang="zh-TW" sz="2000" dirty="0">
                <a:ea typeface="+mj-ea"/>
              </a:rPr>
              <a:t>in this case, this does not hold true for all of the </a:t>
            </a:r>
            <a:endParaRPr lang="en-US" altLang="zh-TW" sz="2000" dirty="0" smtClean="0">
              <a:ea typeface="+mj-ea"/>
            </a:endParaRPr>
          </a:p>
          <a:p>
            <a:r>
              <a:rPr lang="en-US" altLang="zh-TW" sz="2000" dirty="0" smtClean="0">
                <a:ea typeface="+mj-ea"/>
              </a:rPr>
              <a:t>associated </a:t>
            </a:r>
            <a:r>
              <a:rPr lang="en-US" altLang="zh-TW" sz="2000" dirty="0">
                <a:ea typeface="+mj-ea"/>
              </a:rPr>
              <a:t>parameter perturbations</a:t>
            </a:r>
            <a:r>
              <a:rPr lang="en-US" altLang="zh-TW" sz="2000" dirty="0" smtClean="0">
                <a:ea typeface="+mj-ea"/>
              </a:rPr>
              <a:t>.</a:t>
            </a:r>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zh-TW" altLang="en-US" dirty="0"/>
          </a:p>
        </p:txBody>
      </p:sp>
      <p:sp>
        <p:nvSpPr>
          <p:cNvPr id="3" name="文字方塊 2"/>
          <p:cNvSpPr txBox="1"/>
          <p:nvPr/>
        </p:nvSpPr>
        <p:spPr>
          <a:xfrm>
            <a:off x="5373278" y="5846986"/>
            <a:ext cx="3421930" cy="923330"/>
          </a:xfrm>
          <a:prstGeom prst="rect">
            <a:avLst/>
          </a:prstGeom>
          <a:noFill/>
        </p:spPr>
        <p:txBody>
          <a:bodyPr wrap="square" rtlCol="0">
            <a:spAutoFit/>
          </a:bodyPr>
          <a:lstStyle/>
          <a:p>
            <a:r>
              <a:rPr lang="en-US" altLang="zh-TW" dirty="0" smtClean="0"/>
              <a:t>Cloud water above the freezing level increased when As is smaller.</a:t>
            </a:r>
          </a:p>
          <a:p>
            <a:r>
              <a:rPr lang="en-US" altLang="zh-TW" dirty="0" smtClean="0"/>
              <a:t>(upwind side)</a:t>
            </a:r>
            <a:endParaRPr lang="zh-TW" altLang="en-US" dirty="0"/>
          </a:p>
        </p:txBody>
      </p:sp>
      <p:sp>
        <p:nvSpPr>
          <p:cNvPr id="7" name="文字方塊 6"/>
          <p:cNvSpPr txBox="1"/>
          <p:nvPr/>
        </p:nvSpPr>
        <p:spPr>
          <a:xfrm>
            <a:off x="9191422" y="5747656"/>
            <a:ext cx="2554664" cy="923330"/>
          </a:xfrm>
          <a:prstGeom prst="rect">
            <a:avLst/>
          </a:prstGeom>
          <a:noFill/>
        </p:spPr>
        <p:txBody>
          <a:bodyPr wrap="square" rtlCol="0">
            <a:spAutoFit/>
          </a:bodyPr>
          <a:lstStyle/>
          <a:p>
            <a:r>
              <a:rPr lang="en-US" altLang="zh-TW" dirty="0" smtClean="0"/>
              <a:t>Large As induced higher-amplitude lee waves, causing COND increased.</a:t>
            </a:r>
            <a:endParaRPr lang="zh-TW" altLang="en-US" dirty="0"/>
          </a:p>
        </p:txBody>
      </p:sp>
      <p:pic>
        <p:nvPicPr>
          <p:cNvPr id="8" name="圖片 7"/>
          <p:cNvPicPr>
            <a:picLocks noChangeAspect="1"/>
          </p:cNvPicPr>
          <p:nvPr/>
        </p:nvPicPr>
        <p:blipFill>
          <a:blip r:embed="rId5"/>
          <a:stretch>
            <a:fillRect/>
          </a:stretch>
        </p:blipFill>
        <p:spPr>
          <a:xfrm>
            <a:off x="3720204" y="113422"/>
            <a:ext cx="8538233" cy="2707685"/>
          </a:xfrm>
          <a:prstGeom prst="rect">
            <a:avLst/>
          </a:prstGeom>
        </p:spPr>
      </p:pic>
      <p:sp>
        <p:nvSpPr>
          <p:cNvPr id="9" name="矩形 8"/>
          <p:cNvSpPr/>
          <p:nvPr/>
        </p:nvSpPr>
        <p:spPr>
          <a:xfrm>
            <a:off x="5373278" y="4876800"/>
            <a:ext cx="2218147" cy="2095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8935628" y="4895850"/>
            <a:ext cx="2218147" cy="2095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49432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302899"/>
            <a:ext cx="10772775" cy="1658198"/>
          </a:xfrm>
        </p:spPr>
        <p:txBody>
          <a:bodyPr/>
          <a:lstStyle/>
          <a:p>
            <a:r>
              <a:rPr lang="en-US" altLang="zh-TW" dirty="0" smtClean="0"/>
              <a:t>Summary</a:t>
            </a:r>
            <a:endParaRPr lang="zh-TW" altLang="en-US" dirty="0"/>
          </a:p>
        </p:txBody>
      </p:sp>
      <p:sp>
        <p:nvSpPr>
          <p:cNvPr id="3" name="內容版面配置區 2"/>
          <p:cNvSpPr>
            <a:spLocks noGrp="1"/>
          </p:cNvSpPr>
          <p:nvPr>
            <p:ph idx="1"/>
          </p:nvPr>
        </p:nvSpPr>
        <p:spPr>
          <a:xfrm>
            <a:off x="662473" y="867747"/>
            <a:ext cx="11085149" cy="6092890"/>
          </a:xfrm>
        </p:spPr>
        <p:txBody>
          <a:bodyPr/>
          <a:lstStyle/>
          <a:p>
            <a:r>
              <a:rPr lang="en-US" altLang="zh-TW" dirty="0"/>
              <a:t>1. Precipitation rate responses to </a:t>
            </a:r>
            <a:r>
              <a:rPr lang="en-US" altLang="zh-TW" dirty="0">
                <a:solidFill>
                  <a:srgbClr val="FF0000"/>
                </a:solidFill>
              </a:rPr>
              <a:t>As and </a:t>
            </a:r>
            <a:r>
              <a:rPr lang="el-GR" altLang="zh-TW" dirty="0" smtClean="0">
                <a:solidFill>
                  <a:srgbClr val="FF0000"/>
                </a:solidFill>
              </a:rPr>
              <a:t>ρ</a:t>
            </a:r>
            <a:r>
              <a:rPr lang="en-US" altLang="zh-TW" dirty="0" smtClean="0">
                <a:solidFill>
                  <a:srgbClr val="FF0000"/>
                </a:solidFill>
              </a:rPr>
              <a:t>s </a:t>
            </a:r>
            <a:r>
              <a:rPr lang="en-US" altLang="zh-TW" dirty="0"/>
              <a:t>perturbations are mainly </a:t>
            </a:r>
            <a:r>
              <a:rPr lang="en-US" altLang="zh-TW" dirty="0" smtClean="0"/>
              <a:t>a result </a:t>
            </a:r>
            <a:r>
              <a:rPr lang="en-US" altLang="zh-TW" dirty="0"/>
              <a:t>of changes to </a:t>
            </a:r>
            <a:r>
              <a:rPr lang="en-US" altLang="zh-TW" dirty="0">
                <a:solidFill>
                  <a:srgbClr val="FF0000"/>
                </a:solidFill>
              </a:rPr>
              <a:t>precipitation efficiency (PE)</a:t>
            </a:r>
            <a:r>
              <a:rPr lang="en-US" altLang="zh-TW" dirty="0"/>
              <a:t> through </a:t>
            </a:r>
            <a:r>
              <a:rPr lang="en-US" altLang="zh-TW" dirty="0">
                <a:solidFill>
                  <a:srgbClr val="FF0000"/>
                </a:solidFill>
              </a:rPr>
              <a:t>direct and indirect </a:t>
            </a:r>
            <a:r>
              <a:rPr lang="en-US" altLang="zh-TW" dirty="0"/>
              <a:t>impacts, </a:t>
            </a:r>
            <a:r>
              <a:rPr lang="en-US" altLang="zh-TW" dirty="0" smtClean="0"/>
              <a:t>respectively</a:t>
            </a:r>
            <a:r>
              <a:rPr lang="en-US" altLang="zh-TW" dirty="0"/>
              <a:t>, </a:t>
            </a:r>
            <a:r>
              <a:rPr lang="en-US" altLang="zh-TW" dirty="0">
                <a:solidFill>
                  <a:srgbClr val="FF0000"/>
                </a:solidFill>
              </a:rPr>
              <a:t>on snow fall speed.</a:t>
            </a:r>
            <a:endParaRPr lang="en-US" altLang="zh-TW" dirty="0" smtClean="0">
              <a:solidFill>
                <a:srgbClr val="FF0000"/>
              </a:solidFill>
            </a:endParaRPr>
          </a:p>
          <a:p>
            <a:endParaRPr lang="en-US" altLang="zh-TW" dirty="0" smtClean="0"/>
          </a:p>
          <a:p>
            <a:r>
              <a:rPr lang="en-US" altLang="zh-TW" dirty="0"/>
              <a:t>2. Increasing WRA leads to greater removal of cloud water </a:t>
            </a:r>
            <a:r>
              <a:rPr lang="en-US" altLang="zh-TW" dirty="0">
                <a:solidFill>
                  <a:srgbClr val="FF0000"/>
                </a:solidFill>
              </a:rPr>
              <a:t>below the freezing level </a:t>
            </a:r>
            <a:r>
              <a:rPr lang="en-US" altLang="zh-TW" dirty="0"/>
              <a:t>from </a:t>
            </a:r>
            <a:r>
              <a:rPr lang="en-US" altLang="zh-TW" dirty="0" smtClean="0"/>
              <a:t>conversion </a:t>
            </a:r>
            <a:r>
              <a:rPr lang="en-US" altLang="zh-TW" dirty="0"/>
              <a:t>of cloud to precipitation and reduced &lt;</a:t>
            </a:r>
            <a:r>
              <a:rPr lang="en-US" altLang="zh-TW" dirty="0" smtClean="0"/>
              <a:t>COND&gt; caused </a:t>
            </a:r>
            <a:r>
              <a:rPr lang="en-US" altLang="zh-TW" dirty="0"/>
              <a:t>by drying and raising </a:t>
            </a:r>
            <a:r>
              <a:rPr lang="en-US" altLang="zh-TW" dirty="0" smtClean="0"/>
              <a:t>of </a:t>
            </a:r>
            <a:r>
              <a:rPr lang="en-US" altLang="zh-TW" dirty="0"/>
              <a:t>the cloud base height. Increased PE c</a:t>
            </a:r>
            <a:r>
              <a:rPr lang="en-US" altLang="zh-TW" dirty="0">
                <a:solidFill>
                  <a:srgbClr val="FF0000"/>
                </a:solidFill>
              </a:rPr>
              <a:t>ompensates</a:t>
            </a:r>
            <a:r>
              <a:rPr lang="en-US" altLang="zh-TW" dirty="0"/>
              <a:t> the decrease in </a:t>
            </a:r>
            <a:r>
              <a:rPr lang="en-US" altLang="zh-TW" dirty="0" smtClean="0"/>
              <a:t>&lt;COND&gt; and </a:t>
            </a:r>
            <a:r>
              <a:rPr lang="en-US" altLang="zh-TW" dirty="0"/>
              <a:t>results </a:t>
            </a:r>
            <a:r>
              <a:rPr lang="en-US" altLang="zh-TW" dirty="0" smtClean="0"/>
              <a:t>in </a:t>
            </a:r>
            <a:r>
              <a:rPr lang="en-US" altLang="zh-TW" dirty="0">
                <a:solidFill>
                  <a:srgbClr val="FF0000"/>
                </a:solidFill>
              </a:rPr>
              <a:t>little </a:t>
            </a:r>
            <a:r>
              <a:rPr lang="en-US" altLang="zh-TW" dirty="0" smtClean="0">
                <a:solidFill>
                  <a:srgbClr val="FF0000"/>
                </a:solidFill>
              </a:rPr>
              <a:t>change </a:t>
            </a:r>
            <a:r>
              <a:rPr lang="en-US" altLang="zh-TW" dirty="0">
                <a:solidFill>
                  <a:srgbClr val="FF0000"/>
                </a:solidFill>
              </a:rPr>
              <a:t>on </a:t>
            </a:r>
            <a:r>
              <a:rPr lang="en-US" altLang="zh-TW" dirty="0" smtClean="0">
                <a:solidFill>
                  <a:srgbClr val="FF0000"/>
                </a:solidFill>
              </a:rPr>
              <a:t>PREC</a:t>
            </a:r>
            <a:r>
              <a:rPr lang="en-US" altLang="zh-TW" dirty="0" smtClean="0"/>
              <a:t>.</a:t>
            </a:r>
          </a:p>
          <a:p>
            <a:endParaRPr lang="en-US" altLang="zh-TW" dirty="0" smtClean="0"/>
          </a:p>
          <a:p>
            <a:r>
              <a:rPr lang="en-US" altLang="zh-TW" dirty="0"/>
              <a:t>3. </a:t>
            </a:r>
            <a:r>
              <a:rPr lang="en-US" altLang="zh-TW" dirty="0" smtClean="0"/>
              <a:t>Increasing </a:t>
            </a:r>
            <a:r>
              <a:rPr lang="en-US" altLang="zh-TW" dirty="0"/>
              <a:t>ECI also removes cloud water </a:t>
            </a:r>
            <a:r>
              <a:rPr lang="en-US" altLang="zh-TW" dirty="0" smtClean="0"/>
              <a:t>from </a:t>
            </a:r>
            <a:r>
              <a:rPr lang="en-US" altLang="zh-TW" dirty="0"/>
              <a:t>the atmosphere yet does </a:t>
            </a:r>
            <a:r>
              <a:rPr lang="en-US" altLang="zh-TW" dirty="0" smtClean="0">
                <a:solidFill>
                  <a:srgbClr val="FF0000"/>
                </a:solidFill>
              </a:rPr>
              <a:t>changes </a:t>
            </a:r>
            <a:r>
              <a:rPr lang="en-US" altLang="zh-TW" dirty="0">
                <a:solidFill>
                  <a:srgbClr val="FF0000"/>
                </a:solidFill>
              </a:rPr>
              <a:t>to PREC</a:t>
            </a:r>
            <a:r>
              <a:rPr lang="en-US" altLang="zh-TW" dirty="0"/>
              <a:t>. Increasing ECI results in a </a:t>
            </a:r>
            <a:r>
              <a:rPr lang="en-US" altLang="zh-TW" dirty="0" smtClean="0"/>
              <a:t>decrease </a:t>
            </a:r>
            <a:r>
              <a:rPr lang="en-US" altLang="zh-TW" dirty="0"/>
              <a:t>in cloud water above the freezing level, but little effect on updraft speeds or </a:t>
            </a:r>
            <a:r>
              <a:rPr lang="en-US" altLang="zh-TW" dirty="0" smtClean="0"/>
              <a:t>below </a:t>
            </a:r>
            <a:r>
              <a:rPr lang="en-US" altLang="zh-TW" dirty="0"/>
              <a:t>the freezing level, where the largest condensation rates occur. </a:t>
            </a:r>
            <a:endParaRPr lang="en-US" altLang="zh-TW" dirty="0" smtClean="0"/>
          </a:p>
          <a:p>
            <a:endParaRPr lang="zh-TW" altLang="en-US" dirty="0"/>
          </a:p>
        </p:txBody>
      </p:sp>
    </p:spTree>
    <p:extLst>
      <p:ext uri="{BB962C8B-B14F-4D97-AF65-F5344CB8AC3E}">
        <p14:creationId xmlns:p14="http://schemas.microsoft.com/office/powerpoint/2010/main" val="10450475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321561"/>
            <a:ext cx="10772775" cy="1658198"/>
          </a:xfrm>
        </p:spPr>
        <p:txBody>
          <a:bodyPr/>
          <a:lstStyle/>
          <a:p>
            <a:r>
              <a:rPr lang="en-US" altLang="zh-TW" dirty="0"/>
              <a:t>Summary</a:t>
            </a:r>
            <a:endParaRPr lang="zh-TW" altLang="en-US" dirty="0"/>
          </a:p>
        </p:txBody>
      </p:sp>
      <p:sp>
        <p:nvSpPr>
          <p:cNvPr id="3" name="內容版面配置區 2"/>
          <p:cNvSpPr>
            <a:spLocks noGrp="1"/>
          </p:cNvSpPr>
          <p:nvPr>
            <p:ph idx="1"/>
          </p:nvPr>
        </p:nvSpPr>
        <p:spPr>
          <a:xfrm>
            <a:off x="676656" y="877078"/>
            <a:ext cx="10753725" cy="5710334"/>
          </a:xfrm>
        </p:spPr>
        <p:txBody>
          <a:bodyPr/>
          <a:lstStyle/>
          <a:p>
            <a:r>
              <a:rPr lang="en-US" altLang="zh-TW" dirty="0"/>
              <a:t>4. Compared to perturbations of </a:t>
            </a:r>
            <a:r>
              <a:rPr lang="en-US" altLang="zh-TW" dirty="0" smtClean="0"/>
              <a:t>the </a:t>
            </a:r>
            <a:r>
              <a:rPr lang="en-US" altLang="zh-TW" dirty="0"/>
              <a:t>microphysical parameters, </a:t>
            </a:r>
            <a:r>
              <a:rPr lang="en-US" altLang="zh-TW" dirty="0">
                <a:solidFill>
                  <a:srgbClr val="FF0000"/>
                </a:solidFill>
              </a:rPr>
              <a:t>the total amount of precipitation was more sensitive to </a:t>
            </a:r>
            <a:r>
              <a:rPr lang="en-US" altLang="zh-TW" dirty="0" smtClean="0">
                <a:solidFill>
                  <a:srgbClr val="FF0000"/>
                </a:solidFill>
              </a:rPr>
              <a:t>environmental</a:t>
            </a:r>
            <a:r>
              <a:rPr lang="en-US" altLang="zh-TW" dirty="0" smtClean="0"/>
              <a:t> </a:t>
            </a:r>
            <a:r>
              <a:rPr lang="en-US" altLang="zh-TW" dirty="0"/>
              <a:t>parameter </a:t>
            </a:r>
            <a:r>
              <a:rPr lang="en-US" altLang="zh-TW" dirty="0" smtClean="0"/>
              <a:t>perturbations. Overall</a:t>
            </a:r>
            <a:r>
              <a:rPr lang="en-US" altLang="zh-TW" dirty="0"/>
              <a:t>, reducing wind speed had a strong effect </a:t>
            </a:r>
            <a:r>
              <a:rPr lang="en-US" altLang="zh-TW" dirty="0" smtClean="0"/>
              <a:t>on </a:t>
            </a:r>
            <a:r>
              <a:rPr lang="en-US" altLang="zh-TW" dirty="0"/>
              <a:t>the amount of precipitation, while the changes in microphysical parameters in this </a:t>
            </a:r>
            <a:r>
              <a:rPr lang="en-US" altLang="zh-TW" dirty="0" smtClean="0"/>
              <a:t>environment </a:t>
            </a:r>
            <a:r>
              <a:rPr lang="en-US" altLang="zh-TW" dirty="0"/>
              <a:t>had similar mechanisms responsible for changes in precipitation as in the </a:t>
            </a:r>
            <a:r>
              <a:rPr lang="en-US" altLang="zh-TW" dirty="0" smtClean="0"/>
              <a:t>control environment.</a:t>
            </a:r>
          </a:p>
          <a:p>
            <a:endParaRPr lang="en-US" altLang="zh-TW" dirty="0" smtClean="0"/>
          </a:p>
          <a:p>
            <a:r>
              <a:rPr lang="en-US" altLang="zh-TW" dirty="0"/>
              <a:t>5. Our results show these parameter perturbations have a strong influence on </a:t>
            </a:r>
            <a:r>
              <a:rPr lang="en-US" altLang="zh-TW" dirty="0">
                <a:solidFill>
                  <a:srgbClr val="FF0000"/>
                </a:solidFill>
              </a:rPr>
              <a:t>where </a:t>
            </a:r>
            <a:r>
              <a:rPr lang="en-US" altLang="zh-TW" dirty="0" smtClean="0">
                <a:solidFill>
                  <a:srgbClr val="FF0000"/>
                </a:solidFill>
              </a:rPr>
              <a:t>precipitation </a:t>
            </a:r>
            <a:r>
              <a:rPr lang="en-US" altLang="zh-TW" dirty="0">
                <a:solidFill>
                  <a:srgbClr val="FF0000"/>
                </a:solidFill>
              </a:rPr>
              <a:t>falls</a:t>
            </a:r>
            <a:r>
              <a:rPr lang="en-US" altLang="zh-TW" dirty="0"/>
              <a:t>, thus influencing which water basins may receive precipitation over a </a:t>
            </a:r>
            <a:r>
              <a:rPr lang="en-US" altLang="zh-TW" dirty="0" smtClean="0">
                <a:solidFill>
                  <a:srgbClr val="FF0000"/>
                </a:solidFill>
              </a:rPr>
              <a:t>mountainous </a:t>
            </a:r>
            <a:r>
              <a:rPr lang="en-US" altLang="zh-TW" dirty="0">
                <a:solidFill>
                  <a:srgbClr val="FF0000"/>
                </a:solidFill>
              </a:rPr>
              <a:t>region. </a:t>
            </a:r>
            <a:endParaRPr lang="en-US" altLang="zh-TW" dirty="0" smtClean="0">
              <a:solidFill>
                <a:srgbClr val="FF0000"/>
              </a:solidFill>
            </a:endParaRPr>
          </a:p>
          <a:p>
            <a:endParaRPr lang="en-US" altLang="zh-TW" dirty="0"/>
          </a:p>
          <a:p>
            <a:r>
              <a:rPr lang="en-US" altLang="zh-TW" dirty="0"/>
              <a:t>6. Although the results presented here </a:t>
            </a:r>
            <a:r>
              <a:rPr lang="en-US" altLang="zh-TW" dirty="0">
                <a:solidFill>
                  <a:srgbClr val="FF0000"/>
                </a:solidFill>
              </a:rPr>
              <a:t>focused on orographic precipitation</a:t>
            </a:r>
            <a:r>
              <a:rPr lang="en-US" altLang="zh-TW" dirty="0" smtClean="0"/>
              <a:t>, parameters </a:t>
            </a:r>
            <a:r>
              <a:rPr lang="en-US" altLang="zh-TW" dirty="0"/>
              <a:t>such as WRA, ECI and As also </a:t>
            </a:r>
            <a:r>
              <a:rPr lang="en-US" altLang="zh-TW" dirty="0">
                <a:solidFill>
                  <a:srgbClr val="FF0000"/>
                </a:solidFill>
              </a:rPr>
              <a:t>showed effects on the liquid and ice water </a:t>
            </a:r>
            <a:r>
              <a:rPr lang="en-US" altLang="zh-TW" dirty="0" smtClean="0">
                <a:solidFill>
                  <a:srgbClr val="FF0000"/>
                </a:solidFill>
              </a:rPr>
              <a:t>paths(LWP&amp;IWP). </a:t>
            </a:r>
            <a:r>
              <a:rPr lang="en-US" altLang="zh-TW" dirty="0"/>
              <a:t>While cloud radiative effects are beyond the scope of this study, we suggest that </a:t>
            </a:r>
            <a:r>
              <a:rPr lang="en-US" altLang="zh-TW" dirty="0" smtClean="0"/>
              <a:t>future </a:t>
            </a:r>
            <a:r>
              <a:rPr lang="en-US" altLang="zh-TW" dirty="0"/>
              <a:t>work should explore the impact of microphysical parameter perturbations on cloud </a:t>
            </a:r>
            <a:r>
              <a:rPr lang="en-US" altLang="zh-TW" dirty="0" smtClean="0"/>
              <a:t>optical </a:t>
            </a:r>
            <a:r>
              <a:rPr lang="en-US" altLang="zh-TW" dirty="0"/>
              <a:t>properties and radiative transfer. </a:t>
            </a:r>
            <a:endParaRPr lang="zh-TW" altLang="en-US" dirty="0"/>
          </a:p>
        </p:txBody>
      </p:sp>
    </p:spTree>
    <p:extLst>
      <p:ext uri="{BB962C8B-B14F-4D97-AF65-F5344CB8AC3E}">
        <p14:creationId xmlns:p14="http://schemas.microsoft.com/office/powerpoint/2010/main" val="1314269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7B7E06ED-CB1B-4471-BFF8-964D464A8537}"/>
              </a:ext>
            </a:extLst>
          </p:cNvPr>
          <p:cNvSpPr>
            <a:spLocks noGrp="1"/>
          </p:cNvSpPr>
          <p:nvPr>
            <p:ph type="title"/>
          </p:nvPr>
        </p:nvSpPr>
        <p:spPr>
          <a:xfrm>
            <a:off x="3950839" y="0"/>
            <a:ext cx="10772775" cy="1658198"/>
          </a:xfrm>
        </p:spPr>
        <p:txBody>
          <a:bodyPr/>
          <a:lstStyle/>
          <a:p>
            <a:r>
              <a:rPr lang="en-US" altLang="zh-TW" dirty="0"/>
              <a:t>OUTLINE</a:t>
            </a:r>
            <a:endParaRPr lang="zh-TW" altLang="en-US" dirty="0"/>
          </a:p>
        </p:txBody>
      </p:sp>
      <p:sp>
        <p:nvSpPr>
          <p:cNvPr id="3" name="內容版面配置區 2">
            <a:extLst>
              <a:ext uri="{FF2B5EF4-FFF2-40B4-BE49-F238E27FC236}">
                <a16:creationId xmlns:a16="http://schemas.microsoft.com/office/drawing/2014/main" xmlns="" id="{96E0296D-FAE1-466C-8069-EFDAD2CB5843}"/>
              </a:ext>
            </a:extLst>
          </p:cNvPr>
          <p:cNvSpPr>
            <a:spLocks noGrp="1"/>
          </p:cNvSpPr>
          <p:nvPr>
            <p:ph idx="1"/>
          </p:nvPr>
        </p:nvSpPr>
        <p:spPr>
          <a:xfrm>
            <a:off x="676656" y="1307592"/>
            <a:ext cx="10753725" cy="5239512"/>
          </a:xfrm>
        </p:spPr>
        <p:txBody>
          <a:bodyPr>
            <a:normAutofit/>
          </a:bodyPr>
          <a:lstStyle/>
          <a:p>
            <a:r>
              <a:rPr lang="en-US" altLang="zh-TW" sz="4000" dirty="0"/>
              <a:t>1.Introduction</a:t>
            </a:r>
          </a:p>
          <a:p>
            <a:endParaRPr lang="en-US" altLang="zh-TW" sz="4000" dirty="0"/>
          </a:p>
          <a:p>
            <a:r>
              <a:rPr lang="en-US" altLang="zh-TW" sz="4000" dirty="0"/>
              <a:t>2.Method</a:t>
            </a:r>
          </a:p>
          <a:p>
            <a:endParaRPr lang="en-US" altLang="zh-TW" sz="4000" dirty="0"/>
          </a:p>
          <a:p>
            <a:r>
              <a:rPr lang="en-US" altLang="zh-TW" sz="4000" dirty="0"/>
              <a:t>3.Results and discussion</a:t>
            </a:r>
          </a:p>
          <a:p>
            <a:endParaRPr lang="en-US" altLang="zh-TW" sz="4000" dirty="0"/>
          </a:p>
          <a:p>
            <a:r>
              <a:rPr lang="en-US" altLang="zh-TW" sz="4000" dirty="0"/>
              <a:t>4.Summary</a:t>
            </a:r>
          </a:p>
          <a:p>
            <a:endParaRPr lang="zh-TW" altLang="en-US" dirty="0"/>
          </a:p>
        </p:txBody>
      </p:sp>
    </p:spTree>
    <p:extLst>
      <p:ext uri="{BB962C8B-B14F-4D97-AF65-F5344CB8AC3E}">
        <p14:creationId xmlns:p14="http://schemas.microsoft.com/office/powerpoint/2010/main" val="723718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8016" y="-321561"/>
            <a:ext cx="10772775" cy="1658198"/>
          </a:xfrm>
        </p:spPr>
        <p:txBody>
          <a:bodyPr/>
          <a:lstStyle/>
          <a:p>
            <a:r>
              <a:rPr lang="en-US" altLang="zh-TW" dirty="0" smtClean="0"/>
              <a:t>Introduction</a:t>
            </a:r>
            <a:endParaRPr lang="zh-TW" altLang="en-US" dirty="0"/>
          </a:p>
        </p:txBody>
      </p:sp>
      <p:sp>
        <p:nvSpPr>
          <p:cNvPr id="3" name="內容版面配置區 2"/>
          <p:cNvSpPr>
            <a:spLocks noGrp="1"/>
          </p:cNvSpPr>
          <p:nvPr>
            <p:ph idx="1"/>
          </p:nvPr>
        </p:nvSpPr>
        <p:spPr>
          <a:xfrm>
            <a:off x="676656" y="1110343"/>
            <a:ext cx="10753725" cy="5617027"/>
          </a:xfrm>
        </p:spPr>
        <p:txBody>
          <a:bodyPr>
            <a:normAutofit/>
          </a:bodyPr>
          <a:lstStyle/>
          <a:p>
            <a:pPr marL="0" indent="0">
              <a:buNone/>
            </a:pPr>
            <a:r>
              <a:rPr lang="en-US" altLang="zh-TW" dirty="0" smtClean="0"/>
              <a:t>1. </a:t>
            </a:r>
            <a:r>
              <a:rPr lang="en-US" altLang="zh-TW" dirty="0" smtClean="0">
                <a:solidFill>
                  <a:srgbClr val="FF0000"/>
                </a:solidFill>
              </a:rPr>
              <a:t>Atmospheric </a:t>
            </a:r>
            <a:r>
              <a:rPr lang="en-US" altLang="zh-TW" dirty="0">
                <a:solidFill>
                  <a:srgbClr val="FF0000"/>
                </a:solidFill>
              </a:rPr>
              <a:t>rivers (ARs)</a:t>
            </a:r>
            <a:r>
              <a:rPr lang="en-US" altLang="zh-TW" dirty="0"/>
              <a:t> have been observed to </a:t>
            </a:r>
            <a:r>
              <a:rPr lang="en-US" altLang="zh-TW" dirty="0" smtClean="0"/>
              <a:t>have high </a:t>
            </a:r>
            <a:r>
              <a:rPr lang="en-US" altLang="zh-TW" dirty="0"/>
              <a:t>surface potential </a:t>
            </a:r>
            <a:r>
              <a:rPr lang="en-US" altLang="zh-TW" dirty="0" smtClean="0"/>
              <a:t> </a:t>
            </a:r>
            <a:r>
              <a:rPr lang="en-US" altLang="zh-TW" dirty="0"/>
              <a:t>temperatures (approx. 285-289 K), strong wind speeds (low-level jet &gt;20 m/s), high </a:t>
            </a:r>
            <a:r>
              <a:rPr lang="en-US" altLang="zh-TW" dirty="0" smtClean="0"/>
              <a:t>freezing </a:t>
            </a:r>
            <a:r>
              <a:rPr lang="en-US" altLang="zh-TW" dirty="0"/>
              <a:t>level, and nearly saturated conditions </a:t>
            </a:r>
            <a:r>
              <a:rPr lang="en-US" altLang="zh-TW" sz="2000" dirty="0"/>
              <a:t>(Ralph et al. 2005</a:t>
            </a:r>
            <a:r>
              <a:rPr lang="en-US" altLang="zh-TW" sz="1600" dirty="0"/>
              <a:t>). </a:t>
            </a:r>
            <a:endParaRPr lang="en-US" altLang="zh-TW" sz="1600" dirty="0" smtClean="0"/>
          </a:p>
          <a:p>
            <a:endParaRPr lang="en-US" altLang="zh-TW" sz="1600" dirty="0"/>
          </a:p>
          <a:p>
            <a:pPr marL="0" indent="0">
              <a:buNone/>
            </a:pPr>
            <a:r>
              <a:rPr lang="en-US" altLang="zh-TW" dirty="0" smtClean="0"/>
              <a:t>2.</a:t>
            </a:r>
            <a:r>
              <a:rPr lang="en-US" altLang="zh-TW" sz="2000" dirty="0" smtClean="0"/>
              <a:t> (</a:t>
            </a:r>
            <a:r>
              <a:rPr lang="en-US" altLang="zh-TW" sz="2000" dirty="0" err="1" smtClean="0"/>
              <a:t>Colle</a:t>
            </a:r>
            <a:r>
              <a:rPr lang="en-US" altLang="zh-TW" sz="2000" dirty="0" smtClean="0"/>
              <a:t> </a:t>
            </a:r>
            <a:r>
              <a:rPr lang="en-US" altLang="zh-TW" sz="2000" dirty="0"/>
              <a:t>and </a:t>
            </a:r>
            <a:r>
              <a:rPr lang="en-US" altLang="zh-TW" sz="2000" dirty="0" smtClean="0"/>
              <a:t>Mass,2000) </a:t>
            </a:r>
            <a:r>
              <a:rPr lang="en-US" altLang="zh-TW" dirty="0"/>
              <a:t>found </a:t>
            </a:r>
            <a:r>
              <a:rPr lang="en-US" altLang="zh-TW" dirty="0">
                <a:solidFill>
                  <a:srgbClr val="FF0000"/>
                </a:solidFill>
              </a:rPr>
              <a:t>lower snow fall speeds </a:t>
            </a:r>
            <a:r>
              <a:rPr lang="en-US" altLang="zh-TW" dirty="0"/>
              <a:t>shifted precipitation from the </a:t>
            </a:r>
            <a:r>
              <a:rPr lang="en-US" altLang="zh-TW" dirty="0">
                <a:solidFill>
                  <a:srgbClr val="FF0000"/>
                </a:solidFill>
              </a:rPr>
              <a:t>windward to </a:t>
            </a:r>
            <a:r>
              <a:rPr lang="en-US" altLang="zh-TW" dirty="0" smtClean="0">
                <a:solidFill>
                  <a:srgbClr val="FF0000"/>
                </a:solidFill>
              </a:rPr>
              <a:t>lee side </a:t>
            </a:r>
            <a:r>
              <a:rPr lang="en-US" altLang="zh-TW" dirty="0"/>
              <a:t>of the barrier during an AR over the Pacific </a:t>
            </a:r>
            <a:r>
              <a:rPr lang="en-US" altLang="zh-TW" dirty="0" smtClean="0"/>
              <a:t>Northwest. </a:t>
            </a:r>
          </a:p>
          <a:p>
            <a:pPr marL="0" indent="0">
              <a:buNone/>
            </a:pPr>
            <a:endParaRPr lang="en-US" altLang="zh-TW" dirty="0" smtClean="0"/>
          </a:p>
          <a:p>
            <a:pPr marL="0" indent="0">
              <a:buNone/>
            </a:pPr>
            <a:r>
              <a:rPr lang="en-US" altLang="zh-TW" dirty="0" smtClean="0">
                <a:solidFill>
                  <a:schemeClr val="tx1"/>
                </a:solidFill>
              </a:rPr>
              <a:t>3.</a:t>
            </a:r>
            <a:r>
              <a:rPr lang="en-US" altLang="zh-TW" dirty="0">
                <a:solidFill>
                  <a:srgbClr val="FF0000"/>
                </a:solidFill>
              </a:rPr>
              <a:t>W</a:t>
            </a:r>
            <a:r>
              <a:rPr lang="en-US" altLang="zh-TW" dirty="0" smtClean="0">
                <a:solidFill>
                  <a:srgbClr val="FF0000"/>
                </a:solidFill>
              </a:rPr>
              <a:t>ide </a:t>
            </a:r>
            <a:r>
              <a:rPr lang="en-US" altLang="zh-TW" dirty="0">
                <a:solidFill>
                  <a:srgbClr val="FF0000"/>
                </a:solidFill>
              </a:rPr>
              <a:t>barrier </a:t>
            </a:r>
            <a:r>
              <a:rPr lang="en-US" altLang="zh-TW" dirty="0" smtClean="0"/>
              <a:t>(&gt;30-km </a:t>
            </a:r>
            <a:r>
              <a:rPr lang="en-US" altLang="zh-TW" dirty="0"/>
              <a:t>half-width) will provide more time for snow growth aloft, while a </a:t>
            </a:r>
            <a:r>
              <a:rPr lang="en-US" altLang="zh-TW" dirty="0">
                <a:solidFill>
                  <a:srgbClr val="FF0000"/>
                </a:solidFill>
              </a:rPr>
              <a:t>narrower barrier will generate more </a:t>
            </a:r>
            <a:r>
              <a:rPr lang="en-US" altLang="zh-TW" dirty="0" err="1">
                <a:solidFill>
                  <a:srgbClr val="FF0000"/>
                </a:solidFill>
              </a:rPr>
              <a:t>graupel</a:t>
            </a:r>
            <a:r>
              <a:rPr lang="en-US" altLang="zh-TW" dirty="0"/>
              <a:t> through the collection of </a:t>
            </a:r>
            <a:r>
              <a:rPr lang="en-US" altLang="zh-TW" dirty="0" err="1"/>
              <a:t>supercooled</a:t>
            </a:r>
            <a:r>
              <a:rPr lang="en-US" altLang="zh-TW" dirty="0"/>
              <a:t> cloud droplets </a:t>
            </a:r>
            <a:r>
              <a:rPr lang="en-US" altLang="zh-TW" sz="2000" dirty="0"/>
              <a:t>(</a:t>
            </a:r>
            <a:r>
              <a:rPr lang="en-US" altLang="zh-TW" sz="2000" dirty="0" err="1"/>
              <a:t>Colle</a:t>
            </a:r>
            <a:r>
              <a:rPr lang="en-US" altLang="zh-TW" sz="2000" dirty="0"/>
              <a:t> and </a:t>
            </a:r>
            <a:r>
              <a:rPr lang="en-US" altLang="zh-TW" sz="2000" dirty="0" err="1"/>
              <a:t>Zeng</a:t>
            </a:r>
            <a:r>
              <a:rPr lang="en-US" altLang="zh-TW" sz="2000" dirty="0"/>
              <a:t> 2004b)</a:t>
            </a:r>
          </a:p>
          <a:p>
            <a:pPr marL="0" indent="0">
              <a:buNone/>
            </a:pPr>
            <a:r>
              <a:rPr lang="en-US" altLang="zh-TW" dirty="0" smtClean="0"/>
              <a:t> </a:t>
            </a:r>
            <a:endParaRPr lang="zh-TW" altLang="en-US" dirty="0"/>
          </a:p>
        </p:txBody>
      </p:sp>
    </p:spTree>
    <p:extLst>
      <p:ext uri="{BB962C8B-B14F-4D97-AF65-F5344CB8AC3E}">
        <p14:creationId xmlns:p14="http://schemas.microsoft.com/office/powerpoint/2010/main" val="1411474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37347" y="-237586"/>
            <a:ext cx="10772775" cy="1658198"/>
          </a:xfrm>
        </p:spPr>
        <p:txBody>
          <a:bodyPr/>
          <a:lstStyle/>
          <a:p>
            <a:r>
              <a:rPr lang="en-US" altLang="zh-TW" dirty="0"/>
              <a:t>Introduction</a:t>
            </a:r>
            <a:endParaRPr lang="zh-TW" altLang="en-US" dirty="0"/>
          </a:p>
        </p:txBody>
      </p:sp>
      <p:sp>
        <p:nvSpPr>
          <p:cNvPr id="3" name="內容版面配置區 2"/>
          <p:cNvSpPr>
            <a:spLocks noGrp="1"/>
          </p:cNvSpPr>
          <p:nvPr>
            <p:ph idx="1"/>
          </p:nvPr>
        </p:nvSpPr>
        <p:spPr>
          <a:xfrm>
            <a:off x="611342" y="1259632"/>
            <a:ext cx="10753725" cy="5467739"/>
          </a:xfrm>
        </p:spPr>
        <p:txBody>
          <a:bodyPr/>
          <a:lstStyle/>
          <a:p>
            <a:r>
              <a:rPr lang="en-US" altLang="zh-TW" dirty="0"/>
              <a:t>4. </a:t>
            </a:r>
            <a:r>
              <a:rPr lang="en-US" altLang="zh-TW" dirty="0">
                <a:solidFill>
                  <a:srgbClr val="FF0000"/>
                </a:solidFill>
              </a:rPr>
              <a:t>Colder AR </a:t>
            </a:r>
            <a:r>
              <a:rPr lang="en-US" altLang="zh-TW" dirty="0"/>
              <a:t>events </a:t>
            </a:r>
            <a:r>
              <a:rPr lang="en-US" altLang="zh-TW" dirty="0">
                <a:solidFill>
                  <a:srgbClr val="FF0000"/>
                </a:solidFill>
              </a:rPr>
              <a:t>have lower amounts of integrated water vapor</a:t>
            </a:r>
            <a:r>
              <a:rPr lang="en-US" altLang="zh-TW" dirty="0"/>
              <a:t>, yet they </a:t>
            </a:r>
            <a:r>
              <a:rPr lang="en-US" altLang="zh-TW" dirty="0" smtClean="0"/>
              <a:t>result</a:t>
            </a:r>
            <a:r>
              <a:rPr lang="zh-TW" altLang="en-US" dirty="0" smtClean="0"/>
              <a:t> </a:t>
            </a:r>
            <a:r>
              <a:rPr lang="en-US" altLang="zh-TW" dirty="0" smtClean="0"/>
              <a:t>in </a:t>
            </a:r>
            <a:r>
              <a:rPr lang="en-US" altLang="zh-TW" dirty="0"/>
              <a:t>a higher snow-to-rain ratio and higher overall precipitation values (Guan et al. 2010). </a:t>
            </a:r>
            <a:r>
              <a:rPr lang="en-US" altLang="zh-TW" dirty="0" smtClean="0"/>
              <a:t> </a:t>
            </a:r>
          </a:p>
          <a:p>
            <a:endParaRPr lang="en-US" altLang="zh-TW" dirty="0"/>
          </a:p>
          <a:p>
            <a:r>
              <a:rPr lang="en-US" altLang="zh-TW" dirty="0"/>
              <a:t>5. Past studies by MR05, MR06, and T15 have shown a non-linear dependence </a:t>
            </a:r>
            <a:r>
              <a:rPr lang="en-US" altLang="zh-TW" dirty="0" smtClean="0"/>
              <a:t>of </a:t>
            </a:r>
            <a:r>
              <a:rPr lang="en-US" altLang="zh-TW" dirty="0"/>
              <a:t>simulated precipitation to parameters controlling </a:t>
            </a:r>
            <a:r>
              <a:rPr lang="en-US" altLang="zh-TW" dirty="0">
                <a:solidFill>
                  <a:srgbClr val="FF0000"/>
                </a:solidFill>
              </a:rPr>
              <a:t>mountain geometry, mean zonal wind </a:t>
            </a:r>
            <a:r>
              <a:rPr lang="en-US" altLang="zh-TW" dirty="0" smtClean="0">
                <a:solidFill>
                  <a:srgbClr val="FF0000"/>
                </a:solidFill>
              </a:rPr>
              <a:t>speed</a:t>
            </a:r>
            <a:r>
              <a:rPr lang="en-US" altLang="zh-TW" dirty="0">
                <a:solidFill>
                  <a:srgbClr val="FF0000"/>
                </a:solidFill>
              </a:rPr>
              <a:t>, moist static stability, relative humidity, and surface potential temperature</a:t>
            </a:r>
            <a:r>
              <a:rPr lang="en-US" altLang="zh-TW" dirty="0" smtClean="0">
                <a:solidFill>
                  <a:srgbClr val="FF0000"/>
                </a:solidFill>
              </a:rPr>
              <a:t>.</a:t>
            </a:r>
          </a:p>
          <a:p>
            <a:endParaRPr lang="en-US" altLang="zh-TW" dirty="0"/>
          </a:p>
          <a:p>
            <a:r>
              <a:rPr lang="en-US" altLang="zh-TW" dirty="0"/>
              <a:t>6. Their study focused on liquid-only microphysics. We extend this </a:t>
            </a:r>
            <a:r>
              <a:rPr lang="en-US" altLang="zh-TW" dirty="0" smtClean="0"/>
              <a:t>analysis </a:t>
            </a:r>
            <a:r>
              <a:rPr lang="en-US" altLang="zh-TW" dirty="0"/>
              <a:t>to include ice microphysics and ask the following question: </a:t>
            </a:r>
            <a:endParaRPr lang="en-US" altLang="zh-TW" dirty="0" smtClean="0"/>
          </a:p>
          <a:p>
            <a:r>
              <a:rPr lang="en-US" altLang="zh-TW" dirty="0" smtClean="0">
                <a:solidFill>
                  <a:srgbClr val="FF0000"/>
                </a:solidFill>
              </a:rPr>
              <a:t>how </a:t>
            </a:r>
            <a:r>
              <a:rPr lang="en-US" altLang="zh-TW" dirty="0">
                <a:solidFill>
                  <a:srgbClr val="FF0000"/>
                </a:solidFill>
              </a:rPr>
              <a:t>will the </a:t>
            </a:r>
            <a:r>
              <a:rPr lang="en-US" altLang="zh-TW" dirty="0" smtClean="0">
                <a:solidFill>
                  <a:srgbClr val="FF0000"/>
                </a:solidFill>
              </a:rPr>
              <a:t>sensitivities </a:t>
            </a:r>
            <a:r>
              <a:rPr lang="en-US" altLang="zh-TW" dirty="0">
                <a:solidFill>
                  <a:srgbClr val="FF0000"/>
                </a:solidFill>
              </a:rPr>
              <a:t>to changes in microphysical parameters change with different environments? </a:t>
            </a:r>
            <a:endParaRPr lang="zh-TW" altLang="en-US" dirty="0">
              <a:solidFill>
                <a:srgbClr val="FF0000"/>
              </a:solidFill>
            </a:endParaRPr>
          </a:p>
        </p:txBody>
      </p:sp>
    </p:spTree>
    <p:extLst>
      <p:ext uri="{BB962C8B-B14F-4D97-AF65-F5344CB8AC3E}">
        <p14:creationId xmlns:p14="http://schemas.microsoft.com/office/powerpoint/2010/main" val="4151171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9FBF7E8-0625-473B-BB46-C3D5899FF8E4}"/>
              </a:ext>
            </a:extLst>
          </p:cNvPr>
          <p:cNvSpPr>
            <a:spLocks noGrp="1"/>
          </p:cNvSpPr>
          <p:nvPr>
            <p:ph type="title"/>
          </p:nvPr>
        </p:nvSpPr>
        <p:spPr>
          <a:xfrm>
            <a:off x="3018267" y="-382166"/>
            <a:ext cx="10772775" cy="1658198"/>
          </a:xfrm>
        </p:spPr>
        <p:txBody>
          <a:bodyPr/>
          <a:lstStyle/>
          <a:p>
            <a:r>
              <a:rPr lang="en-US" altLang="zh-TW" dirty="0"/>
              <a:t>Model configuration</a:t>
            </a:r>
            <a:endParaRPr lang="zh-TW" altLang="en-US" dirty="0"/>
          </a:p>
        </p:txBody>
      </p:sp>
      <p:sp>
        <p:nvSpPr>
          <p:cNvPr id="3" name="內容版面配置區 2">
            <a:extLst>
              <a:ext uri="{FF2B5EF4-FFF2-40B4-BE49-F238E27FC236}">
                <a16:creationId xmlns:a16="http://schemas.microsoft.com/office/drawing/2014/main" xmlns="" id="{63881777-92A8-4982-920D-1BC84E03FC3A}"/>
              </a:ext>
            </a:extLst>
          </p:cNvPr>
          <p:cNvSpPr>
            <a:spLocks noGrp="1"/>
          </p:cNvSpPr>
          <p:nvPr>
            <p:ph idx="1"/>
          </p:nvPr>
        </p:nvSpPr>
        <p:spPr>
          <a:xfrm>
            <a:off x="704648" y="812800"/>
            <a:ext cx="10753725" cy="5720845"/>
          </a:xfrm>
        </p:spPr>
        <p:txBody>
          <a:bodyPr>
            <a:noAutofit/>
          </a:bodyPr>
          <a:lstStyle/>
          <a:p>
            <a:pPr marL="457200" indent="-457200">
              <a:buAutoNum type="arabicPeriod"/>
            </a:pPr>
            <a:r>
              <a:rPr lang="en-US" altLang="zh-TW" dirty="0"/>
              <a:t>CM1 ,</a:t>
            </a:r>
            <a:r>
              <a:rPr lang="en-US" altLang="zh-TW" dirty="0" smtClean="0"/>
              <a:t>version17</a:t>
            </a:r>
            <a:r>
              <a:rPr lang="en-US" altLang="zh-TW" dirty="0"/>
              <a:t>(CM1; Bryan and Fritsch </a:t>
            </a:r>
            <a:r>
              <a:rPr lang="en-US" altLang="zh-TW" dirty="0" smtClean="0"/>
              <a:t>2002)</a:t>
            </a:r>
            <a:endParaRPr lang="en-US" altLang="zh-TW" dirty="0"/>
          </a:p>
          <a:p>
            <a:pPr marL="457200" indent="-457200">
              <a:buAutoNum type="arabicPeriod"/>
            </a:pPr>
            <a:r>
              <a:rPr lang="en-US" altLang="zh-TW" dirty="0"/>
              <a:t>Domain X=1600km, resolution 2km </a:t>
            </a:r>
            <a:r>
              <a:rPr lang="en-US" altLang="zh-TW" dirty="0" smtClean="0"/>
              <a:t>. Domain Z=18 </a:t>
            </a:r>
            <a:r>
              <a:rPr lang="en-US" altLang="zh-TW" dirty="0"/>
              <a:t>km, resolution 0.25km from surface to 9km, then increase to 0.5km between </a:t>
            </a:r>
            <a:r>
              <a:rPr lang="en-US" altLang="zh-TW" dirty="0" smtClean="0"/>
              <a:t>9~10.5km</a:t>
            </a:r>
            <a:r>
              <a:rPr lang="en-US" altLang="zh-TW" dirty="0"/>
              <a:t>, then remains </a:t>
            </a:r>
            <a:r>
              <a:rPr lang="en-US" altLang="zh-TW" dirty="0" smtClean="0"/>
              <a:t>constant(0.5km) to 18km.</a:t>
            </a:r>
          </a:p>
          <a:p>
            <a:pPr marL="457200" indent="-457200">
              <a:buAutoNum type="arabicPeriod"/>
            </a:pPr>
            <a:endParaRPr lang="en-US" altLang="zh-TW" dirty="0"/>
          </a:p>
          <a:p>
            <a:pPr marL="457200" indent="-457200">
              <a:buAutoNum type="arabicPeriod"/>
            </a:pPr>
            <a:r>
              <a:rPr lang="en-US" altLang="zh-TW" dirty="0"/>
              <a:t>Lateral boundary conditions are open </a:t>
            </a:r>
            <a:r>
              <a:rPr lang="en-US" altLang="zh-TW" dirty="0" err="1" smtClean="0"/>
              <a:t>radiative</a:t>
            </a:r>
            <a:r>
              <a:rPr lang="en-US" altLang="zh-TW" dirty="0" smtClean="0"/>
              <a:t>, with </a:t>
            </a:r>
            <a:r>
              <a:rPr lang="en-US" altLang="zh-TW" dirty="0"/>
              <a:t>a no slip bottom boundary </a:t>
            </a:r>
            <a:r>
              <a:rPr lang="en-US" altLang="zh-TW" dirty="0" smtClean="0"/>
              <a:t>condition </a:t>
            </a:r>
            <a:r>
              <a:rPr lang="en-US" altLang="zh-TW" dirty="0"/>
              <a:t>and free slip top boundary </a:t>
            </a:r>
            <a:r>
              <a:rPr lang="en-US" altLang="zh-TW" dirty="0" smtClean="0"/>
              <a:t>condition.</a:t>
            </a:r>
          </a:p>
          <a:p>
            <a:pPr marL="457200" indent="-457200">
              <a:buAutoNum type="arabicPeriod"/>
            </a:pPr>
            <a:endParaRPr lang="en-US" altLang="zh-TW" dirty="0"/>
          </a:p>
          <a:p>
            <a:pPr marL="457200" indent="-457200">
              <a:buAutoNum type="arabicPeriod"/>
            </a:pPr>
            <a:r>
              <a:rPr lang="en-US" altLang="zh-TW" dirty="0"/>
              <a:t>Radiative transfer and surface heat flux parameterizations are neglected</a:t>
            </a:r>
            <a:r>
              <a:rPr lang="en-US" altLang="zh-TW" dirty="0" smtClean="0"/>
              <a:t>.</a:t>
            </a:r>
          </a:p>
          <a:p>
            <a:pPr marL="457200" indent="-457200">
              <a:buAutoNum type="arabicPeriod"/>
            </a:pPr>
            <a:endParaRPr lang="en-US" altLang="zh-TW" dirty="0"/>
          </a:p>
          <a:p>
            <a:pPr marL="457200" indent="-457200">
              <a:buAutoNum type="arabicPeriod"/>
            </a:pPr>
            <a:r>
              <a:rPr lang="en-US" altLang="zh-TW" dirty="0"/>
              <a:t>Run 20 hours with time step = 3 </a:t>
            </a:r>
            <a:r>
              <a:rPr lang="en-US" altLang="zh-TW" dirty="0" smtClean="0"/>
              <a:t>s.</a:t>
            </a:r>
          </a:p>
          <a:p>
            <a:pPr marL="457200" indent="-457200">
              <a:buAutoNum type="arabicPeriod"/>
            </a:pPr>
            <a:endParaRPr lang="en-US" altLang="zh-TW" dirty="0"/>
          </a:p>
          <a:p>
            <a:pPr marL="457200" indent="-457200">
              <a:buAutoNum type="arabicPeriod"/>
            </a:pPr>
            <a:r>
              <a:rPr lang="en-US" altLang="zh-TW" dirty="0"/>
              <a:t>Use Morrison microphysics scheme version </a:t>
            </a:r>
            <a:r>
              <a:rPr lang="en-US" altLang="zh-TW" dirty="0" smtClean="0"/>
              <a:t>3.4.</a:t>
            </a:r>
            <a:endParaRPr lang="en-US" altLang="zh-TW" dirty="0"/>
          </a:p>
          <a:p>
            <a:pPr marL="457200" indent="-457200">
              <a:buAutoNum type="arabicPeriod"/>
            </a:pPr>
            <a:endParaRPr lang="zh-TW" altLang="en-US" dirty="0"/>
          </a:p>
        </p:txBody>
      </p:sp>
    </p:spTree>
    <p:extLst>
      <p:ext uri="{BB962C8B-B14F-4D97-AF65-F5344CB8AC3E}">
        <p14:creationId xmlns:p14="http://schemas.microsoft.com/office/powerpoint/2010/main" val="4100025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882EFBAD-4ECB-4A3C-AFD8-9A9C7780BAC8}"/>
              </a:ext>
            </a:extLst>
          </p:cNvPr>
          <p:cNvSpPr>
            <a:spLocks noGrp="1"/>
          </p:cNvSpPr>
          <p:nvPr>
            <p:ph type="title"/>
          </p:nvPr>
        </p:nvSpPr>
        <p:spPr>
          <a:xfrm>
            <a:off x="1419225" y="-367242"/>
            <a:ext cx="10772775" cy="1658198"/>
          </a:xfrm>
        </p:spPr>
        <p:txBody>
          <a:bodyPr/>
          <a:lstStyle/>
          <a:p>
            <a:r>
              <a:rPr lang="en-US" altLang="zh-TW" dirty="0"/>
              <a:t>Experimental design: Control Run</a:t>
            </a:r>
            <a:endParaRPr lang="zh-TW" altLang="en-US" dirty="0"/>
          </a:p>
        </p:txBody>
      </p:sp>
      <p:sp>
        <p:nvSpPr>
          <p:cNvPr id="3" name="內容版面配置區 2">
            <a:extLst>
              <a:ext uri="{FF2B5EF4-FFF2-40B4-BE49-F238E27FC236}">
                <a16:creationId xmlns:a16="http://schemas.microsoft.com/office/drawing/2014/main" xmlns="" id="{873DE602-71FA-440A-9363-E4F8DD3D9500}"/>
              </a:ext>
            </a:extLst>
          </p:cNvPr>
          <p:cNvSpPr>
            <a:spLocks noGrp="1"/>
          </p:cNvSpPr>
          <p:nvPr>
            <p:ph idx="1"/>
          </p:nvPr>
        </p:nvSpPr>
        <p:spPr>
          <a:xfrm>
            <a:off x="381381" y="887730"/>
            <a:ext cx="10753725" cy="5970270"/>
          </a:xfrm>
        </p:spPr>
        <p:txBody>
          <a:bodyPr/>
          <a:lstStyle/>
          <a:p>
            <a:r>
              <a:rPr lang="en-US" altLang="zh-TW" dirty="0"/>
              <a:t>1. Sounding are guided by observations of </a:t>
            </a:r>
          </a:p>
          <a:p>
            <a:r>
              <a:rPr lang="en-US" altLang="zh-TW" dirty="0"/>
              <a:t>an AR event during the Olympic Mountains</a:t>
            </a:r>
          </a:p>
          <a:p>
            <a:pPr marL="0" indent="0">
              <a:buNone/>
            </a:pPr>
            <a:r>
              <a:rPr lang="en-US" altLang="zh-TW" dirty="0"/>
              <a:t> Experiment (OLYMPEX; </a:t>
            </a:r>
            <a:r>
              <a:rPr lang="en-US" altLang="zh-TW" dirty="0" err="1"/>
              <a:t>Houze</a:t>
            </a:r>
            <a:r>
              <a:rPr lang="en-US" altLang="zh-TW" dirty="0"/>
              <a:t> et al. 2016)</a:t>
            </a:r>
          </a:p>
          <a:p>
            <a:pPr marL="0" indent="0">
              <a:buNone/>
            </a:pPr>
            <a:r>
              <a:rPr lang="en-US" altLang="zh-TW" dirty="0"/>
              <a:t> 2. Wind profile &amp; RH </a:t>
            </a:r>
            <a:r>
              <a:rPr lang="en-US" altLang="zh-TW" dirty="0" smtClean="0"/>
              <a:t>profile.</a:t>
            </a:r>
            <a:endParaRPr lang="en-US" altLang="zh-TW" dirty="0"/>
          </a:p>
          <a:p>
            <a:pPr marL="0" indent="0">
              <a:buNone/>
            </a:pPr>
            <a:endParaRPr lang="zh-TW" altLang="en-US" dirty="0"/>
          </a:p>
        </p:txBody>
      </p:sp>
      <p:pic>
        <p:nvPicPr>
          <p:cNvPr id="4" name="圖片 3">
            <a:extLst>
              <a:ext uri="{FF2B5EF4-FFF2-40B4-BE49-F238E27FC236}">
                <a16:creationId xmlns:a16="http://schemas.microsoft.com/office/drawing/2014/main" xmlns="" id="{4EF3BF49-D3A2-4886-96F7-40B387372336}"/>
              </a:ext>
            </a:extLst>
          </p:cNvPr>
          <p:cNvPicPr>
            <a:picLocks noChangeAspect="1"/>
          </p:cNvPicPr>
          <p:nvPr/>
        </p:nvPicPr>
        <p:blipFill rotWithShape="1">
          <a:blip r:embed="rId3"/>
          <a:srcRect r="10910"/>
          <a:stretch/>
        </p:blipFill>
        <p:spPr>
          <a:xfrm>
            <a:off x="6534196" y="713449"/>
            <a:ext cx="5617577" cy="5768304"/>
          </a:xfrm>
          <a:prstGeom prst="rect">
            <a:avLst/>
          </a:prstGeom>
        </p:spPr>
      </p:pic>
      <p:pic>
        <p:nvPicPr>
          <p:cNvPr id="5" name="圖片 4">
            <a:extLst>
              <a:ext uri="{FF2B5EF4-FFF2-40B4-BE49-F238E27FC236}">
                <a16:creationId xmlns:a16="http://schemas.microsoft.com/office/drawing/2014/main" xmlns="" id="{DDC450DB-67F0-4C29-90F9-3AB5B3037A84}"/>
              </a:ext>
            </a:extLst>
          </p:cNvPr>
          <p:cNvPicPr>
            <a:picLocks noChangeAspect="1"/>
          </p:cNvPicPr>
          <p:nvPr/>
        </p:nvPicPr>
        <p:blipFill rotWithShape="1">
          <a:blip r:embed="rId4"/>
          <a:srcRect t="1558" r="5418"/>
          <a:stretch/>
        </p:blipFill>
        <p:spPr>
          <a:xfrm>
            <a:off x="0" y="2970896"/>
            <a:ext cx="6729274" cy="3712298"/>
          </a:xfrm>
          <a:prstGeom prst="rect">
            <a:avLst/>
          </a:prstGeom>
        </p:spPr>
      </p:pic>
      <p:sp>
        <p:nvSpPr>
          <p:cNvPr id="6" name="文字方塊 5"/>
          <p:cNvSpPr txBox="1"/>
          <p:nvPr/>
        </p:nvSpPr>
        <p:spPr>
          <a:xfrm>
            <a:off x="10302240" y="5394960"/>
            <a:ext cx="751586" cy="375920"/>
          </a:xfrm>
          <a:prstGeom prst="rect">
            <a:avLst/>
          </a:prstGeom>
          <a:noFill/>
        </p:spPr>
        <p:txBody>
          <a:bodyPr wrap="square" rtlCol="0">
            <a:spAutoFit/>
          </a:bodyPr>
          <a:lstStyle/>
          <a:p>
            <a:r>
              <a:rPr lang="en-US" altLang="zh-TW" dirty="0" smtClean="0">
                <a:solidFill>
                  <a:srgbClr val="FF0000"/>
                </a:solidFill>
              </a:rPr>
              <a:t>286K</a:t>
            </a:r>
            <a:endParaRPr lang="zh-TW" altLang="en-US" dirty="0">
              <a:solidFill>
                <a:srgbClr val="FF0000"/>
              </a:solidFill>
            </a:endParaRPr>
          </a:p>
        </p:txBody>
      </p:sp>
      <p:sp>
        <p:nvSpPr>
          <p:cNvPr id="7" name="文字方塊 6"/>
          <p:cNvSpPr txBox="1"/>
          <p:nvPr/>
        </p:nvSpPr>
        <p:spPr>
          <a:xfrm>
            <a:off x="1069531" y="5951974"/>
            <a:ext cx="447040" cy="369332"/>
          </a:xfrm>
          <a:prstGeom prst="rect">
            <a:avLst/>
          </a:prstGeom>
          <a:noFill/>
        </p:spPr>
        <p:txBody>
          <a:bodyPr wrap="square" rtlCol="0">
            <a:spAutoFit/>
          </a:bodyPr>
          <a:lstStyle/>
          <a:p>
            <a:r>
              <a:rPr lang="en-US" altLang="zh-TW" dirty="0" smtClean="0">
                <a:solidFill>
                  <a:srgbClr val="FF0000"/>
                </a:solidFill>
              </a:rPr>
              <a:t>14</a:t>
            </a:r>
            <a:endParaRPr lang="zh-TW" altLang="en-US" dirty="0">
              <a:solidFill>
                <a:srgbClr val="FF0000"/>
              </a:solidFill>
            </a:endParaRPr>
          </a:p>
        </p:txBody>
      </p:sp>
      <p:sp>
        <p:nvSpPr>
          <p:cNvPr id="10" name="文字方塊 9"/>
          <p:cNvSpPr txBox="1"/>
          <p:nvPr/>
        </p:nvSpPr>
        <p:spPr>
          <a:xfrm>
            <a:off x="2737710" y="5951974"/>
            <a:ext cx="447040" cy="369332"/>
          </a:xfrm>
          <a:prstGeom prst="rect">
            <a:avLst/>
          </a:prstGeom>
          <a:noFill/>
        </p:spPr>
        <p:txBody>
          <a:bodyPr wrap="square" rtlCol="0">
            <a:spAutoFit/>
          </a:bodyPr>
          <a:lstStyle/>
          <a:p>
            <a:r>
              <a:rPr lang="en-US" altLang="zh-TW" dirty="0" smtClean="0">
                <a:solidFill>
                  <a:srgbClr val="FF0000"/>
                </a:solidFill>
              </a:rPr>
              <a:t>42</a:t>
            </a:r>
            <a:endParaRPr lang="zh-TW" altLang="en-US" dirty="0">
              <a:solidFill>
                <a:srgbClr val="FF0000"/>
              </a:solidFill>
            </a:endParaRPr>
          </a:p>
        </p:txBody>
      </p:sp>
      <p:sp>
        <p:nvSpPr>
          <p:cNvPr id="11" name="文字方塊 10"/>
          <p:cNvSpPr txBox="1"/>
          <p:nvPr/>
        </p:nvSpPr>
        <p:spPr>
          <a:xfrm>
            <a:off x="4128028" y="4887128"/>
            <a:ext cx="1747573" cy="1015663"/>
          </a:xfrm>
          <a:prstGeom prst="rect">
            <a:avLst/>
          </a:prstGeom>
          <a:noFill/>
        </p:spPr>
        <p:txBody>
          <a:bodyPr wrap="square" rtlCol="0">
            <a:spAutoFit/>
          </a:bodyPr>
          <a:lstStyle/>
          <a:p>
            <a:r>
              <a:rPr lang="zh-TW" altLang="en-US" sz="1200" dirty="0" smtClean="0">
                <a:solidFill>
                  <a:srgbClr val="FF0000"/>
                </a:solidFill>
              </a:rPr>
              <a:t>調整的原因</a:t>
            </a:r>
            <a:r>
              <a:rPr lang="en-US" altLang="zh-TW" sz="1200" dirty="0" smtClean="0">
                <a:solidFill>
                  <a:srgbClr val="FF0000"/>
                </a:solidFill>
              </a:rPr>
              <a:t>:</a:t>
            </a:r>
          </a:p>
          <a:p>
            <a:r>
              <a:rPr lang="zh-TW" altLang="en-US" sz="1200" dirty="0" smtClean="0">
                <a:solidFill>
                  <a:srgbClr val="FF0000"/>
                </a:solidFill>
              </a:rPr>
              <a:t>黑線可能是已經過山的條件，所以達到</a:t>
            </a:r>
            <a:r>
              <a:rPr lang="en-US" altLang="zh-TW" sz="1200" dirty="0" smtClean="0">
                <a:solidFill>
                  <a:srgbClr val="FF0000"/>
                </a:solidFill>
              </a:rPr>
              <a:t>100%</a:t>
            </a:r>
            <a:r>
              <a:rPr lang="zh-TW" altLang="en-US" sz="1200" dirty="0" smtClean="0">
                <a:solidFill>
                  <a:srgbClr val="FF0000"/>
                </a:solidFill>
              </a:rPr>
              <a:t> </a:t>
            </a:r>
            <a:endParaRPr lang="en-US" altLang="zh-TW" sz="1200" dirty="0" smtClean="0">
              <a:solidFill>
                <a:srgbClr val="FF0000"/>
              </a:solidFill>
            </a:endParaRPr>
          </a:p>
          <a:p>
            <a:r>
              <a:rPr lang="zh-TW" altLang="en-US" sz="1200" dirty="0" smtClean="0">
                <a:solidFill>
                  <a:srgbClr val="FF0000"/>
                </a:solidFill>
              </a:rPr>
              <a:t>所以</a:t>
            </a:r>
            <a:r>
              <a:rPr lang="en-US" altLang="zh-TW" sz="1200" dirty="0" smtClean="0">
                <a:solidFill>
                  <a:srgbClr val="FF0000"/>
                </a:solidFill>
              </a:rPr>
              <a:t>decrease95%</a:t>
            </a:r>
            <a:r>
              <a:rPr lang="zh-TW" altLang="en-US" sz="1200" dirty="0" smtClean="0">
                <a:solidFill>
                  <a:srgbClr val="FF0000"/>
                </a:solidFill>
              </a:rPr>
              <a:t>還原未經山脈影響的</a:t>
            </a:r>
            <a:r>
              <a:rPr lang="zh-TW" altLang="en-US" sz="1200" dirty="0">
                <a:solidFill>
                  <a:srgbClr val="FF0000"/>
                </a:solidFill>
              </a:rPr>
              <a:t>情形</a:t>
            </a:r>
          </a:p>
        </p:txBody>
      </p:sp>
    </p:spTree>
    <p:extLst>
      <p:ext uri="{BB962C8B-B14F-4D97-AF65-F5344CB8AC3E}">
        <p14:creationId xmlns:p14="http://schemas.microsoft.com/office/powerpoint/2010/main" val="384385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96EC507-7B83-4540-897C-1A78C0DF8901}"/>
              </a:ext>
            </a:extLst>
          </p:cNvPr>
          <p:cNvSpPr>
            <a:spLocks noGrp="1"/>
          </p:cNvSpPr>
          <p:nvPr>
            <p:ph type="title"/>
          </p:nvPr>
        </p:nvSpPr>
        <p:spPr>
          <a:xfrm>
            <a:off x="1269783" y="-301841"/>
            <a:ext cx="10772775" cy="1658198"/>
          </a:xfrm>
        </p:spPr>
        <p:txBody>
          <a:bodyPr/>
          <a:lstStyle/>
          <a:p>
            <a:r>
              <a:rPr lang="en-US" altLang="zh-TW" dirty="0"/>
              <a:t>Experimental design: Control Run</a:t>
            </a:r>
            <a:endParaRPr lang="zh-TW" altLang="en-US" dirty="0"/>
          </a:p>
        </p:txBody>
      </p:sp>
      <p:sp>
        <p:nvSpPr>
          <p:cNvPr id="6" name="內容版面配置區 5">
            <a:extLst>
              <a:ext uri="{FF2B5EF4-FFF2-40B4-BE49-F238E27FC236}">
                <a16:creationId xmlns:a16="http://schemas.microsoft.com/office/drawing/2014/main" xmlns="" id="{3D60A40D-B0A8-4A63-B84B-187F40F525D5}"/>
              </a:ext>
            </a:extLst>
          </p:cNvPr>
          <p:cNvSpPr>
            <a:spLocks noGrp="1"/>
          </p:cNvSpPr>
          <p:nvPr>
            <p:ph idx="1"/>
          </p:nvPr>
        </p:nvSpPr>
        <p:spPr>
          <a:xfrm>
            <a:off x="676656" y="1057275"/>
            <a:ext cx="10753725" cy="5610225"/>
          </a:xfrm>
        </p:spPr>
        <p:txBody>
          <a:bodyPr/>
          <a:lstStyle/>
          <a:p>
            <a:r>
              <a:rPr lang="en-US" altLang="zh-TW" dirty="0"/>
              <a:t>1.Idealized mountain barrier is created using the following equation from MR05,MR06, and T15.</a:t>
            </a:r>
          </a:p>
          <a:p>
            <a:r>
              <a:rPr lang="en-US" altLang="zh-TW" dirty="0"/>
              <a:t> </a:t>
            </a:r>
          </a:p>
          <a:p>
            <a:endParaRPr lang="en-US" altLang="zh-TW" dirty="0"/>
          </a:p>
          <a:p>
            <a:endParaRPr lang="en-US" altLang="zh-TW" dirty="0"/>
          </a:p>
          <a:p>
            <a:r>
              <a:rPr lang="en-US" altLang="zh-TW" dirty="0"/>
              <a:t>1.Hmtn=Mountain height = 1km</a:t>
            </a:r>
          </a:p>
          <a:p>
            <a:r>
              <a:rPr lang="en-US" altLang="zh-TW" dirty="0"/>
              <a:t>2.Xo= center of mountain </a:t>
            </a:r>
          </a:p>
          <a:p>
            <a:r>
              <a:rPr lang="en-US" altLang="zh-TW" dirty="0"/>
              <a:t>400km downstream of the center of </a:t>
            </a:r>
          </a:p>
          <a:p>
            <a:r>
              <a:rPr lang="en-US" altLang="zh-TW" dirty="0"/>
              <a:t>The </a:t>
            </a:r>
            <a:r>
              <a:rPr lang="en-US" altLang="zh-TW" dirty="0" smtClean="0"/>
              <a:t>domain(3/4 domain).</a:t>
            </a:r>
            <a:endParaRPr lang="en-US" altLang="zh-TW" dirty="0"/>
          </a:p>
          <a:p>
            <a:r>
              <a:rPr lang="en-US" altLang="zh-TW" dirty="0"/>
              <a:t>3.Wmtn=mountain half-width=40km</a:t>
            </a:r>
          </a:p>
          <a:p>
            <a:endParaRPr lang="zh-TW" altLang="en-US" dirty="0"/>
          </a:p>
        </p:txBody>
      </p:sp>
      <p:pic>
        <p:nvPicPr>
          <p:cNvPr id="7" name="內容版面配置區 3">
            <a:extLst>
              <a:ext uri="{FF2B5EF4-FFF2-40B4-BE49-F238E27FC236}">
                <a16:creationId xmlns:a16="http://schemas.microsoft.com/office/drawing/2014/main" xmlns="" id="{9CA642F9-3F20-4A8B-8144-D4F2361B8EC1}"/>
              </a:ext>
            </a:extLst>
          </p:cNvPr>
          <p:cNvPicPr>
            <a:picLocks noChangeAspect="1"/>
          </p:cNvPicPr>
          <p:nvPr/>
        </p:nvPicPr>
        <p:blipFill>
          <a:blip r:embed="rId2"/>
          <a:stretch>
            <a:fillRect/>
          </a:stretch>
        </p:blipFill>
        <p:spPr>
          <a:xfrm>
            <a:off x="1269783" y="1867748"/>
            <a:ext cx="3124200" cy="1371600"/>
          </a:xfrm>
          <a:prstGeom prst="rect">
            <a:avLst/>
          </a:prstGeom>
        </p:spPr>
      </p:pic>
      <p:pic>
        <p:nvPicPr>
          <p:cNvPr id="8" name="圖片 7">
            <a:extLst>
              <a:ext uri="{FF2B5EF4-FFF2-40B4-BE49-F238E27FC236}">
                <a16:creationId xmlns:a16="http://schemas.microsoft.com/office/drawing/2014/main" xmlns="" id="{0759C2B7-13C9-446E-AF7D-64D7DACE8A37}"/>
              </a:ext>
            </a:extLst>
          </p:cNvPr>
          <p:cNvPicPr>
            <a:picLocks noChangeAspect="1"/>
          </p:cNvPicPr>
          <p:nvPr/>
        </p:nvPicPr>
        <p:blipFill>
          <a:blip r:embed="rId3"/>
          <a:stretch>
            <a:fillRect/>
          </a:stretch>
        </p:blipFill>
        <p:spPr>
          <a:xfrm>
            <a:off x="5509332" y="1473244"/>
            <a:ext cx="5778718" cy="5265278"/>
          </a:xfrm>
          <a:prstGeom prst="rect">
            <a:avLst/>
          </a:prstGeom>
        </p:spPr>
      </p:pic>
      <p:sp>
        <p:nvSpPr>
          <p:cNvPr id="9" name="文字方塊 8">
            <a:extLst>
              <a:ext uri="{FF2B5EF4-FFF2-40B4-BE49-F238E27FC236}">
                <a16:creationId xmlns:a16="http://schemas.microsoft.com/office/drawing/2014/main" xmlns="" id="{05CEE2C3-0288-4771-8A69-08373D7A8FAE}"/>
              </a:ext>
            </a:extLst>
          </p:cNvPr>
          <p:cNvSpPr txBox="1"/>
          <p:nvPr/>
        </p:nvSpPr>
        <p:spPr>
          <a:xfrm>
            <a:off x="6656170" y="1792143"/>
            <a:ext cx="2108828" cy="923330"/>
          </a:xfrm>
          <a:prstGeom prst="rect">
            <a:avLst/>
          </a:prstGeom>
          <a:noFill/>
        </p:spPr>
        <p:txBody>
          <a:bodyPr wrap="square" rtlCol="0">
            <a:spAutoFit/>
          </a:bodyPr>
          <a:lstStyle/>
          <a:p>
            <a:r>
              <a:rPr lang="zh-TW" altLang="en-US" dirty="0">
                <a:solidFill>
                  <a:srgbClr val="FF0000"/>
                </a:solidFill>
              </a:rPr>
              <a:t>黑實</a:t>
            </a:r>
            <a:r>
              <a:rPr lang="en-US" altLang="zh-TW" dirty="0">
                <a:solidFill>
                  <a:srgbClr val="FF0000"/>
                </a:solidFill>
              </a:rPr>
              <a:t>:</a:t>
            </a:r>
            <a:r>
              <a:rPr lang="zh-TW" altLang="en-US" dirty="0">
                <a:solidFill>
                  <a:srgbClr val="FF0000"/>
                </a:solidFill>
              </a:rPr>
              <a:t>實際地形</a:t>
            </a:r>
            <a:endParaRPr lang="en-US" altLang="zh-TW" dirty="0">
              <a:solidFill>
                <a:srgbClr val="FF0000"/>
              </a:solidFill>
            </a:endParaRPr>
          </a:p>
          <a:p>
            <a:r>
              <a:rPr lang="zh-TW" altLang="en-US" dirty="0">
                <a:solidFill>
                  <a:srgbClr val="FF0000"/>
                </a:solidFill>
              </a:rPr>
              <a:t>黑虛</a:t>
            </a:r>
            <a:r>
              <a:rPr lang="en-US" altLang="zh-TW" dirty="0">
                <a:solidFill>
                  <a:srgbClr val="FF0000"/>
                </a:solidFill>
              </a:rPr>
              <a:t>:+-1</a:t>
            </a:r>
            <a:r>
              <a:rPr lang="zh-TW" altLang="en-US" dirty="0">
                <a:solidFill>
                  <a:srgbClr val="FF0000"/>
                </a:solidFill>
              </a:rPr>
              <a:t>個標準差</a:t>
            </a:r>
            <a:endParaRPr lang="en-US" altLang="zh-TW" dirty="0">
              <a:solidFill>
                <a:srgbClr val="FF0000"/>
              </a:solidFill>
            </a:endParaRPr>
          </a:p>
          <a:p>
            <a:r>
              <a:rPr lang="zh-TW" altLang="en-US" dirty="0">
                <a:solidFill>
                  <a:srgbClr val="FF0000"/>
                </a:solidFill>
              </a:rPr>
              <a:t>紫色</a:t>
            </a:r>
            <a:r>
              <a:rPr lang="en-US" altLang="zh-TW" dirty="0">
                <a:solidFill>
                  <a:srgbClr val="FF0000"/>
                </a:solidFill>
              </a:rPr>
              <a:t>:</a:t>
            </a:r>
            <a:r>
              <a:rPr lang="zh-TW" altLang="en-US" dirty="0">
                <a:solidFill>
                  <a:srgbClr val="FF0000"/>
                </a:solidFill>
              </a:rPr>
              <a:t>模式地形</a:t>
            </a:r>
          </a:p>
        </p:txBody>
      </p:sp>
    </p:spTree>
    <p:extLst>
      <p:ext uri="{BB962C8B-B14F-4D97-AF65-F5344CB8AC3E}">
        <p14:creationId xmlns:p14="http://schemas.microsoft.com/office/powerpoint/2010/main" val="665586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9CF172C-1735-4E0E-8702-0A5321A2E854}"/>
              </a:ext>
            </a:extLst>
          </p:cNvPr>
          <p:cNvSpPr>
            <a:spLocks noGrp="1"/>
          </p:cNvSpPr>
          <p:nvPr>
            <p:ph type="title"/>
          </p:nvPr>
        </p:nvSpPr>
        <p:spPr/>
        <p:txBody>
          <a:bodyPr/>
          <a:lstStyle/>
          <a:p>
            <a:pPr algn="ctr"/>
            <a:r>
              <a:rPr lang="en-US" altLang="zh-TW" dirty="0"/>
              <a:t>Mountain with 6 averaging regions </a:t>
            </a:r>
            <a:endParaRPr lang="zh-TW" altLang="en-US" dirty="0"/>
          </a:p>
        </p:txBody>
      </p:sp>
      <p:sp>
        <p:nvSpPr>
          <p:cNvPr id="3" name="內容版面配置區 2">
            <a:extLst>
              <a:ext uri="{FF2B5EF4-FFF2-40B4-BE49-F238E27FC236}">
                <a16:creationId xmlns:a16="http://schemas.microsoft.com/office/drawing/2014/main" xmlns="" id="{93767C36-2927-410C-B9FC-027F67EDED0C}"/>
              </a:ext>
            </a:extLst>
          </p:cNvPr>
          <p:cNvSpPr>
            <a:spLocks noGrp="1"/>
          </p:cNvSpPr>
          <p:nvPr>
            <p:ph idx="1"/>
          </p:nvPr>
        </p:nvSpPr>
        <p:spPr>
          <a:xfrm>
            <a:off x="3551936" y="2346960"/>
            <a:ext cx="10753725" cy="4754880"/>
          </a:xfrm>
        </p:spPr>
        <p:txBody>
          <a:bodyPr/>
          <a:lstStyle/>
          <a:p>
            <a:pPr marL="0" indent="0">
              <a:buNone/>
            </a:pPr>
            <a:r>
              <a:rPr lang="en-US" altLang="zh-TW" dirty="0" smtClean="0"/>
              <a:t>The </a:t>
            </a:r>
            <a:r>
              <a:rPr lang="en-US" altLang="zh-TW" dirty="0"/>
              <a:t>upwind  </a:t>
            </a:r>
            <a:r>
              <a:rPr lang="en-US" altLang="zh-TW" dirty="0" smtClean="0"/>
              <a:t>foothills,  slope</a:t>
            </a:r>
            <a:r>
              <a:rPr lang="en-US" altLang="zh-TW" dirty="0"/>
              <a:t>, and </a:t>
            </a:r>
            <a:r>
              <a:rPr lang="en-US" altLang="zh-TW" dirty="0" smtClean="0"/>
              <a:t>top.</a:t>
            </a:r>
            <a:r>
              <a:rPr lang="en-US" altLang="zh-TW" dirty="0"/>
              <a:t> </a:t>
            </a:r>
            <a:endParaRPr lang="en-US" altLang="zh-TW" dirty="0" smtClean="0"/>
          </a:p>
          <a:p>
            <a:pPr marL="0" indent="0">
              <a:buNone/>
            </a:pPr>
            <a:endParaRPr lang="en-US" altLang="zh-TW" dirty="0"/>
          </a:p>
          <a:p>
            <a:pPr marL="0" indent="0">
              <a:buNone/>
            </a:pPr>
            <a:endParaRPr lang="en-US" altLang="zh-TW" dirty="0" smtClean="0"/>
          </a:p>
          <a:p>
            <a:pPr marL="0" indent="0">
              <a:buNone/>
            </a:pPr>
            <a:endParaRPr lang="en-US" altLang="zh-TW" dirty="0"/>
          </a:p>
          <a:p>
            <a:pPr marL="0" indent="0">
              <a:buNone/>
            </a:pPr>
            <a:endParaRPr lang="en-US" altLang="zh-TW" dirty="0" smtClean="0"/>
          </a:p>
          <a:p>
            <a:pPr marL="0" indent="0">
              <a:buNone/>
            </a:pPr>
            <a:endParaRPr lang="en-US" altLang="zh-TW" dirty="0"/>
          </a:p>
          <a:p>
            <a:pPr marL="0" indent="0">
              <a:buNone/>
            </a:pPr>
            <a:endParaRPr lang="en-US" altLang="zh-TW" dirty="0" smtClean="0"/>
          </a:p>
          <a:p>
            <a:pPr marL="0" indent="0">
              <a:buNone/>
            </a:pPr>
            <a:endParaRPr lang="en-US" altLang="zh-TW" dirty="0"/>
          </a:p>
          <a:p>
            <a:pPr marL="0" indent="0">
              <a:buNone/>
            </a:pPr>
            <a:r>
              <a:rPr lang="en-US" altLang="zh-TW" dirty="0"/>
              <a:t>The downwind foothills,  slope, and top</a:t>
            </a:r>
            <a:endParaRPr lang="zh-TW" altLang="en-US" dirty="0"/>
          </a:p>
          <a:p>
            <a:pPr marL="0" indent="0">
              <a:buNone/>
            </a:pPr>
            <a:endParaRPr lang="zh-TW" altLang="en-US" dirty="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smtClean="0"/>
          </a:p>
        </p:txBody>
      </p:sp>
      <p:pic>
        <p:nvPicPr>
          <p:cNvPr id="4" name="圖片 3">
            <a:extLst>
              <a:ext uri="{FF2B5EF4-FFF2-40B4-BE49-F238E27FC236}">
                <a16:creationId xmlns:a16="http://schemas.microsoft.com/office/drawing/2014/main" xmlns="" id="{A2E30917-52B2-4698-BFAD-C3C25B5DDF9D}"/>
              </a:ext>
            </a:extLst>
          </p:cNvPr>
          <p:cNvPicPr>
            <a:picLocks noChangeAspect="1"/>
          </p:cNvPicPr>
          <p:nvPr/>
        </p:nvPicPr>
        <p:blipFill>
          <a:blip r:embed="rId2"/>
          <a:stretch>
            <a:fillRect/>
          </a:stretch>
        </p:blipFill>
        <p:spPr>
          <a:xfrm>
            <a:off x="1114425" y="3003019"/>
            <a:ext cx="8772525" cy="2774846"/>
          </a:xfrm>
          <a:prstGeom prst="rect">
            <a:avLst/>
          </a:prstGeom>
        </p:spPr>
      </p:pic>
    </p:spTree>
    <p:extLst>
      <p:ext uri="{BB962C8B-B14F-4D97-AF65-F5344CB8AC3E}">
        <p14:creationId xmlns:p14="http://schemas.microsoft.com/office/powerpoint/2010/main" val="1093750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都會">
  <a:themeElements>
    <a:clrScheme name="都會">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都會">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都會">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xmlns="" name="Metropolitan" id="{4C5440D6-04D2-4954-96CF-F251137069B2}" vid="{79CFCA13-9412-4290-BB4B-85112F88857B}"/>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2426</TotalTime>
  <Words>2354</Words>
  <Application>Microsoft Office PowerPoint</Application>
  <PresentationFormat>自訂</PresentationFormat>
  <Paragraphs>302</Paragraphs>
  <Slides>25</Slides>
  <Notes>15</Notes>
  <HiddenSlides>0</HiddenSlides>
  <MMClips>0</MMClips>
  <ScaleCrop>false</ScaleCrop>
  <HeadingPairs>
    <vt:vector size="4" baseType="variant">
      <vt:variant>
        <vt:lpstr>佈景主題</vt:lpstr>
      </vt:variant>
      <vt:variant>
        <vt:i4>1</vt:i4>
      </vt:variant>
      <vt:variant>
        <vt:lpstr>投影片標題</vt:lpstr>
      </vt:variant>
      <vt:variant>
        <vt:i4>25</vt:i4>
      </vt:variant>
    </vt:vector>
  </HeadingPairs>
  <TitlesOfParts>
    <vt:vector size="26" baseType="lpstr">
      <vt:lpstr>都會</vt:lpstr>
      <vt:lpstr>Paper discussion </vt:lpstr>
      <vt:lpstr>PowerPoint 簡報</vt:lpstr>
      <vt:lpstr>OUTLINE</vt:lpstr>
      <vt:lpstr>Introduction</vt:lpstr>
      <vt:lpstr>Introduction</vt:lpstr>
      <vt:lpstr>Model configuration</vt:lpstr>
      <vt:lpstr>Experimental design: Control Run</vt:lpstr>
      <vt:lpstr>Experimental design: Control Run</vt:lpstr>
      <vt:lpstr>Mountain with 6 averaging regions </vt:lpstr>
      <vt:lpstr>Microphysical parameters</vt:lpstr>
      <vt:lpstr>Environmental experiments</vt:lpstr>
      <vt:lpstr>Result and discussion a. control simulation</vt:lpstr>
      <vt:lpstr>Result and discussion b. Microphysical  parameter</vt:lpstr>
      <vt:lpstr>PowerPoint 簡報</vt:lpstr>
      <vt:lpstr>Difference between  Experiments&amp;control </vt:lpstr>
      <vt:lpstr>Introduce how to calculate PREC</vt:lpstr>
      <vt:lpstr>For As average(6~20hr)</vt:lpstr>
      <vt:lpstr>For ρs, average(6~20hr)</vt:lpstr>
      <vt:lpstr>For WRA, average(6~20hr)</vt:lpstr>
      <vt:lpstr>For ECI, average(6~20hr)</vt:lpstr>
      <vt:lpstr>Environmental experiments</vt:lpstr>
      <vt:lpstr>LowU</vt:lpstr>
      <vt:lpstr>LowFL</vt:lpstr>
      <vt:lpstr>Summary</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Paper discussion</dc:title>
  <dc:creator>peteprpan</dc:creator>
  <cp:lastModifiedBy>all</cp:lastModifiedBy>
  <cp:revision>230</cp:revision>
  <dcterms:created xsi:type="dcterms:W3CDTF">2018-12-09T05:00:37Z</dcterms:created>
  <dcterms:modified xsi:type="dcterms:W3CDTF">2018-12-25T04:31:02Z</dcterms:modified>
</cp:coreProperties>
</file>