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48" r:id="rId1"/>
    <p:sldMasterId id="2147483677" r:id="rId2"/>
  </p:sldMasterIdLst>
  <p:notesMasterIdLst>
    <p:notesMasterId r:id="rId28"/>
  </p:notesMasterIdLst>
  <p:handoutMasterIdLst>
    <p:handoutMasterId r:id="rId29"/>
  </p:handoutMasterIdLst>
  <p:sldIdLst>
    <p:sldId id="643" r:id="rId3"/>
    <p:sldId id="684" r:id="rId4"/>
    <p:sldId id="686" r:id="rId5"/>
    <p:sldId id="688" r:id="rId6"/>
    <p:sldId id="689" r:id="rId7"/>
    <p:sldId id="690" r:id="rId8"/>
    <p:sldId id="691" r:id="rId9"/>
    <p:sldId id="692" r:id="rId10"/>
    <p:sldId id="696" r:id="rId11"/>
    <p:sldId id="697" r:id="rId12"/>
    <p:sldId id="698" r:id="rId13"/>
    <p:sldId id="699" r:id="rId14"/>
    <p:sldId id="700" r:id="rId15"/>
    <p:sldId id="701" r:id="rId16"/>
    <p:sldId id="702" r:id="rId17"/>
    <p:sldId id="703" r:id="rId18"/>
    <p:sldId id="678" r:id="rId19"/>
    <p:sldId id="680" r:id="rId20"/>
    <p:sldId id="681" r:id="rId21"/>
    <p:sldId id="683" r:id="rId22"/>
    <p:sldId id="704" r:id="rId23"/>
    <p:sldId id="685" r:id="rId24"/>
    <p:sldId id="693" r:id="rId25"/>
    <p:sldId id="694" r:id="rId26"/>
    <p:sldId id="695" r:id="rId27"/>
  </p:sldIdLst>
  <p:sldSz cx="9144000" cy="6858000" type="screen4x3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9D152"/>
    <a:srgbClr val="1D63B9"/>
    <a:srgbClr val="7030A0"/>
    <a:srgbClr val="4894B5"/>
    <a:srgbClr val="D54340"/>
    <a:srgbClr val="0000CC"/>
    <a:srgbClr val="0099FF"/>
    <a:srgbClr val="6600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09" autoAdjust="0"/>
    <p:restoredTop sz="93995" autoAdjust="0"/>
  </p:normalViewPr>
  <p:slideViewPr>
    <p:cSldViewPr>
      <p:cViewPr varScale="1">
        <p:scale>
          <a:sx n="104" d="100"/>
          <a:sy n="104" d="100"/>
        </p:scale>
        <p:origin x="99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46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2348"/>
    </p:cViewPr>
  </p:sorterViewPr>
  <p:notesViewPr>
    <p:cSldViewPr>
      <p:cViewPr varScale="1">
        <p:scale>
          <a:sx n="84" d="100"/>
          <a:sy n="84" d="100"/>
        </p:scale>
        <p:origin x="3072" y="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DD24D-0BA5-4F82-A712-5E140A05623C}" type="datetimeFigureOut">
              <a:rPr lang="zh-TW" altLang="en-US" smtClean="0"/>
              <a:pPr/>
              <a:t>2018/12/11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5CA31-8CF6-447F-A94E-215164144F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8648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8719-CD52-4668-B3DB-9BFAA683DAE2}" type="datetimeFigureOut">
              <a:rPr lang="zh-TW" altLang="en-US" smtClean="0"/>
              <a:pPr/>
              <a:t>2018/12/11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2BC9A-1091-481A-888B-D57AB1E786D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8237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defRPr>
            </a:lvl1pPr>
          </a:lstStyle>
          <a:p>
            <a:fld id="{C44C6D4C-9397-4377-80EB-8E244A5E3451}" type="datetime1">
              <a:rPr lang="zh-TW" altLang="en-US" smtClean="0"/>
              <a:t>2018/12/11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defRPr>
            </a:lvl1pPr>
          </a:lstStyle>
          <a:p>
            <a:fld id="{B0C996E8-7BC1-44D1-9407-422DEE20CBA7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手繪多邊形 13"/>
          <p:cNvSpPr/>
          <p:nvPr userDrawn="1"/>
        </p:nvSpPr>
        <p:spPr>
          <a:xfrm>
            <a:off x="827584" y="2014718"/>
            <a:ext cx="8316416" cy="2278378"/>
          </a:xfrm>
          <a:custGeom>
            <a:avLst/>
            <a:gdLst>
              <a:gd name="connsiteX0" fmla="*/ 0 w 8316416"/>
              <a:gd name="connsiteY0" fmla="*/ 0 h 1512168"/>
              <a:gd name="connsiteX1" fmla="*/ 8316416 w 8316416"/>
              <a:gd name="connsiteY1" fmla="*/ 0 h 1512168"/>
              <a:gd name="connsiteX2" fmla="*/ 8316416 w 8316416"/>
              <a:gd name="connsiteY2" fmla="*/ 1512168 h 1512168"/>
              <a:gd name="connsiteX3" fmla="*/ 0 w 8316416"/>
              <a:gd name="connsiteY3" fmla="*/ 1512168 h 1512168"/>
              <a:gd name="connsiteX4" fmla="*/ 0 w 8316416"/>
              <a:gd name="connsiteY4" fmla="*/ 0 h 1512168"/>
              <a:gd name="connsiteX0" fmla="*/ 0 w 8316416"/>
              <a:gd name="connsiteY0" fmla="*/ 0 h 1512168"/>
              <a:gd name="connsiteX1" fmla="*/ 8316416 w 8316416"/>
              <a:gd name="connsiteY1" fmla="*/ 0 h 1512168"/>
              <a:gd name="connsiteX2" fmla="*/ 8316416 w 8316416"/>
              <a:gd name="connsiteY2" fmla="*/ 1512168 h 1512168"/>
              <a:gd name="connsiteX3" fmla="*/ 1440160 w 8316416"/>
              <a:gd name="connsiteY3" fmla="*/ 1512168 h 1512168"/>
              <a:gd name="connsiteX4" fmla="*/ 0 w 8316416"/>
              <a:gd name="connsiteY4" fmla="*/ 0 h 1512168"/>
              <a:gd name="connsiteX0" fmla="*/ 0 w 7740352"/>
              <a:gd name="connsiteY0" fmla="*/ 0 h 1512168"/>
              <a:gd name="connsiteX1" fmla="*/ 7740352 w 7740352"/>
              <a:gd name="connsiteY1" fmla="*/ 0 h 1512168"/>
              <a:gd name="connsiteX2" fmla="*/ 7740352 w 7740352"/>
              <a:gd name="connsiteY2" fmla="*/ 1512168 h 1512168"/>
              <a:gd name="connsiteX3" fmla="*/ 864096 w 7740352"/>
              <a:gd name="connsiteY3" fmla="*/ 1512168 h 1512168"/>
              <a:gd name="connsiteX4" fmla="*/ 0 w 7740352"/>
              <a:gd name="connsiteY4" fmla="*/ 0 h 1512168"/>
              <a:gd name="connsiteX0" fmla="*/ 0 w 8172400"/>
              <a:gd name="connsiteY0" fmla="*/ 0 h 1512168"/>
              <a:gd name="connsiteX1" fmla="*/ 8172400 w 8172400"/>
              <a:gd name="connsiteY1" fmla="*/ 0 h 1512168"/>
              <a:gd name="connsiteX2" fmla="*/ 8172400 w 8172400"/>
              <a:gd name="connsiteY2" fmla="*/ 1512168 h 1512168"/>
              <a:gd name="connsiteX3" fmla="*/ 1296144 w 8172400"/>
              <a:gd name="connsiteY3" fmla="*/ 1512168 h 1512168"/>
              <a:gd name="connsiteX4" fmla="*/ 0 w 81724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2400" h="1512168">
                <a:moveTo>
                  <a:pt x="0" y="0"/>
                </a:moveTo>
                <a:lnTo>
                  <a:pt x="8172400" y="0"/>
                </a:lnTo>
                <a:lnTo>
                  <a:pt x="8172400" y="1512168"/>
                </a:lnTo>
                <a:lnTo>
                  <a:pt x="1296144" y="151216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">
                <a:schemeClr val="bg1">
                  <a:alpha val="0"/>
                </a:schemeClr>
              </a:gs>
              <a:gs pos="45000">
                <a:schemeClr val="bg1">
                  <a:alpha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/>
          <p:cNvCxnSpPr/>
          <p:nvPr userDrawn="1"/>
        </p:nvCxnSpPr>
        <p:spPr>
          <a:xfrm>
            <a:off x="683568" y="1988840"/>
            <a:ext cx="8424936" cy="0"/>
          </a:xfrm>
          <a:prstGeom prst="line">
            <a:avLst/>
          </a:prstGeom>
          <a:ln w="25400">
            <a:solidFill>
              <a:schemeClr val="bg1"/>
            </a:solidFill>
          </a:ln>
          <a:effectLst>
            <a:outerShdw blurRad="12700" dist="12700" dir="5400000" algn="t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 userDrawn="1"/>
        </p:nvCxnSpPr>
        <p:spPr>
          <a:xfrm>
            <a:off x="2051720" y="4293096"/>
            <a:ext cx="7092280" cy="0"/>
          </a:xfrm>
          <a:prstGeom prst="line">
            <a:avLst/>
          </a:prstGeom>
          <a:ln w="25400">
            <a:solidFill>
              <a:schemeClr val="bg1"/>
            </a:solidFill>
          </a:ln>
          <a:effectLst>
            <a:outerShdw blurRad="12700" dist="12700" dir="5400000" algn="t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87624" y="2276872"/>
            <a:ext cx="7772400" cy="738664"/>
          </a:xfrm>
          <a:noFill/>
        </p:spPr>
        <p:txBody>
          <a:bodyPr wrap="square" rtlCol="0">
            <a:spAutoFit/>
            <a:scene3d>
              <a:camera prst="orthographicFront"/>
              <a:lightRig rig="morning" dir="t"/>
            </a:scene3d>
            <a:sp3d contourW="12700" prstMaterial="plastic">
              <a:bevelT w="88900"/>
              <a:extrusionClr>
                <a:schemeClr val="tx1"/>
              </a:extrusionClr>
              <a:contourClr>
                <a:schemeClr val="bg1"/>
              </a:contourClr>
            </a:sp3d>
          </a:bodyPr>
          <a:lstStyle>
            <a:lvl1pPr marL="0" algn="r" defTabSz="914400" rtl="0" eaLnBrk="1" latinLnBrk="0" hangingPunct="1">
              <a:defRPr lang="zh-TW" altLang="en-US" sz="4200" b="1" kern="1200" spc="50" dirty="0">
                <a:ln w="11430"/>
                <a:gradFill>
                  <a:gsLst>
                    <a:gs pos="0">
                      <a:srgbClr val="B00000"/>
                    </a:gs>
                    <a:gs pos="56000">
                      <a:srgbClr val="990000"/>
                    </a:gs>
                    <a:gs pos="100000">
                      <a:srgbClr val="6C0000"/>
                    </a:gs>
                  </a:gsLst>
                  <a:lin ang="18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35696" y="3501008"/>
            <a:ext cx="6400800" cy="477054"/>
          </a:xfrm>
          <a:noFill/>
        </p:spPr>
        <p:txBody>
          <a:bodyPr wrap="square" rtlCol="0">
            <a:spAutoFit/>
            <a:scene3d>
              <a:camera prst="orthographicFront"/>
              <a:lightRig rig="morning" dir="t"/>
            </a:scene3d>
            <a:sp3d contourW="6350" prstMaterial="plastic">
              <a:bevelT w="63500" h="38100"/>
              <a:contourClr>
                <a:schemeClr val="tx1"/>
              </a:contourClr>
            </a:sp3d>
          </a:bodyPr>
          <a:lstStyle>
            <a:lvl1pPr marL="0" indent="0" algn="r" defTabSz="914400" rtl="0" eaLnBrk="1" latinLnBrk="0" hangingPunct="1">
              <a:buNone/>
              <a:defRPr lang="zh-TW" altLang="en-US" sz="2500" b="1" kern="1200" dirty="0">
                <a:gradFill>
                  <a:gsLst>
                    <a:gs pos="0">
                      <a:schemeClr val="tx1"/>
                    </a:gs>
                    <a:gs pos="5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800000" scaled="0"/>
                </a:gra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只有標題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28E242AA-BC1D-4E83-86A8-3BA8C45F713A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0C996E8-7BC1-44D1-9407-422DEE20CBA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4139952" y="2852936"/>
            <a:ext cx="4608512" cy="1143000"/>
          </a:xfr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>
              <a:def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976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畫面A(雙層標題)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28794" y="285728"/>
            <a:ext cx="6357982" cy="571504"/>
          </a:xfrm>
        </p:spPr>
        <p:txBody>
          <a:bodyPr/>
          <a:lstStyle>
            <a:lvl1pPr algn="l">
              <a:defRPr lang="zh-TW" altLang="en-US" sz="4000" b="1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85786" y="1571612"/>
            <a:ext cx="7643866" cy="4625989"/>
          </a:xfrm>
        </p:spPr>
        <p:txBody>
          <a:bodyPr/>
          <a:lstStyle>
            <a:lvl1pPr>
              <a:buSzPct val="100000"/>
              <a:buFontTx/>
              <a:buBlip>
                <a:blip r:embed="rId2"/>
              </a:buBlip>
              <a:defRPr b="1">
                <a:effectLst/>
              </a:defRPr>
            </a:lvl1pPr>
            <a:lvl2pPr>
              <a:buFontTx/>
              <a:buBlip>
                <a:blip r:embed="rId3"/>
              </a:buBlip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buFontTx/>
              <a:buBlip>
                <a:blip r:embed="rId4"/>
              </a:buBlip>
              <a:defRPr/>
            </a:lvl3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3"/>
          </p:nvPr>
        </p:nvSpPr>
        <p:spPr>
          <a:xfrm>
            <a:off x="2214546" y="857233"/>
            <a:ext cx="6357982" cy="571504"/>
          </a:xfrm>
        </p:spPr>
        <p:txBody>
          <a:bodyPr>
            <a:noAutofit/>
          </a:bodyPr>
          <a:lstStyle>
            <a:lvl1pPr>
              <a:buNone/>
              <a:defRPr sz="3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2CBF7-EFA9-4DB0-9A18-4D6C003644EB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BF7EE88-F458-4743-BA39-B131BE45740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729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32AD-42D2-46E6-B027-D19ADBD26FBE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1483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9361-6696-4004-9D4A-5DF3C7A699A4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5E9B-95AB-43C8-B458-DA1B4E10241B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65AA5-B5F5-4236-853A-0FF3806BEB5A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3FE03-753B-4705-87E6-10788BC7FE76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4F267-68C2-42C8-ADB9-B60051070A2C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B4AF-A820-480E-89BA-0F79C3B4B826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5273-3327-41DD-9DA1-0793CA69FAD7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及物件">
    <p:bg>
      <p:bgPr>
        <a:gradFill>
          <a:gsLst>
            <a:gs pos="15000">
              <a:schemeClr val="bg1"/>
            </a:gs>
            <a:gs pos="0">
              <a:srgbClr val="8B9BAF"/>
            </a:gs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橢圓 8"/>
          <p:cNvSpPr/>
          <p:nvPr userDrawn="1"/>
        </p:nvSpPr>
        <p:spPr>
          <a:xfrm>
            <a:off x="8261882" y="6412838"/>
            <a:ext cx="576064" cy="3600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000" y="7200"/>
            <a:ext cx="7768800" cy="6192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altLang="en-US" sz="3200" b="0" kern="1200">
                <a:ln w="6350">
                  <a:noFill/>
                </a:ln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680520"/>
          </a:xfrm>
        </p:spPr>
        <p:txBody>
          <a:bodyPr/>
          <a:lstStyle>
            <a:lvl1pPr marL="266700" indent="-266700" algn="l">
              <a:buSzPct val="110000"/>
              <a:buFontTx/>
              <a:buBlip>
                <a:blip r:embed="rId2"/>
              </a:buBlip>
              <a:defRPr sz="2400" b="1">
                <a:latin typeface="Calibri" panose="020F0502020204030204" pitchFamily="34" charset="0"/>
                <a:ea typeface="微軟正黑體" pitchFamily="34" charset="-120"/>
                <a:cs typeface="Times New Roman" pitchFamily="18" charset="0"/>
              </a:defRPr>
            </a:lvl1pPr>
            <a:lvl2pPr marL="622300" indent="-266700" algn="l">
              <a:buSzPct val="150000"/>
              <a:buFontTx/>
              <a:buBlip>
                <a:blip r:embed="rId3"/>
              </a:buBlip>
              <a:defRPr sz="2000">
                <a:latin typeface="Calibri" panose="020F0502020204030204" pitchFamily="34" charset="0"/>
                <a:ea typeface="微軟正黑體" pitchFamily="34" charset="-120"/>
                <a:cs typeface="Times New Roman" pitchFamily="18" charset="0"/>
              </a:defRPr>
            </a:lvl2pPr>
            <a:lvl3pPr marL="1079500" indent="-355600" algn="l">
              <a:buSzPct val="180000"/>
              <a:buFontTx/>
              <a:buBlip>
                <a:blip r:embed="rId4"/>
              </a:buBlip>
              <a:defRPr sz="1600">
                <a:latin typeface="Calibri" panose="020F0502020204030204" pitchFamily="34" charset="0"/>
                <a:ea typeface="+mj-ea"/>
                <a:cs typeface="Times New Roman" pitchFamily="18" charset="0"/>
              </a:defRPr>
            </a:lvl3pPr>
            <a:lvl4pPr marL="1435100" indent="-266700" algn="l">
              <a:buSzPct val="150000"/>
              <a:buFontTx/>
              <a:buBlip>
                <a:blip r:embed="rId5"/>
              </a:buBlip>
              <a:defRPr sz="1600">
                <a:latin typeface="Calibri" panose="020F0502020204030204" pitchFamily="34" charset="0"/>
                <a:ea typeface="+mj-ea"/>
                <a:cs typeface="Times New Roman" pitchFamily="18" charset="0"/>
              </a:defRPr>
            </a:lvl4pPr>
            <a:lvl5pPr marL="1790700" indent="-177800" algn="l">
              <a:buFontTx/>
              <a:buBlip>
                <a:blip r:embed="rId6"/>
              </a:buBlip>
              <a:defRPr sz="1600">
                <a:latin typeface="Calibri" panose="020F0502020204030204" pitchFamily="34" charset="0"/>
                <a:ea typeface="+mj-ea"/>
                <a:cs typeface="Times New Roman" pitchFamily="18" charset="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zh-TW" altLang="en-US" sz="1200" kern="120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F2B2FCF-CD10-49D3-8EA3-EE2BC20934F6}" type="datetime1">
              <a:rPr lang="zh-TW" altLang="en-US" smtClean="0"/>
              <a:t>2018/12/11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lang="zh-TW" altLang="en-US" sz="120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文字版面配置區 48"/>
          <p:cNvSpPr>
            <a:spLocks noGrp="1"/>
          </p:cNvSpPr>
          <p:nvPr>
            <p:ph type="body" sz="quarter" idx="13"/>
          </p:nvPr>
        </p:nvSpPr>
        <p:spPr>
          <a:xfrm>
            <a:off x="467544" y="620511"/>
            <a:ext cx="5975350" cy="461665"/>
          </a:xfrm>
        </p:spPr>
        <p:txBody>
          <a:bodyPr vert="horz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TW" altLang="en-US" sz="2400" kern="12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45C6-B242-4A81-9D1B-E8A39CCD3922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32A8-C386-459D-9353-8BDDDAAEFF9C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E128B-1AC0-4977-BC69-7A32179AB323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5ED33-60D2-4868-BC22-00BA5B358258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兩項物件">
    <p:bg>
      <p:bgPr>
        <a:gradFill>
          <a:gsLst>
            <a:gs pos="15000">
              <a:schemeClr val="bg1"/>
            </a:gs>
            <a:gs pos="0">
              <a:srgbClr val="8B9BAF"/>
            </a:gs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橢圓 11"/>
          <p:cNvSpPr/>
          <p:nvPr userDrawn="1"/>
        </p:nvSpPr>
        <p:spPr>
          <a:xfrm>
            <a:off x="8261882" y="6412838"/>
            <a:ext cx="576064" cy="3600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61414-C931-4D98-AB9E-E07DC5CF735E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000" y="7200"/>
            <a:ext cx="7768800" cy="6192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altLang="en-US" sz="3200" b="0" kern="1200" dirty="0" smtClean="0">
                <a:ln w="6350">
                  <a:noFill/>
                </a:ln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186808" cy="4680520"/>
          </a:xfrm>
        </p:spPr>
        <p:txBody>
          <a:bodyPr/>
          <a:lstStyle>
            <a:lvl1pPr algn="l">
              <a:defRPr lang="zh-TW" altLang="en-US" sz="20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itchFamily="34" charset="-120"/>
                <a:cs typeface="Times New Roman" pitchFamily="18" charset="0"/>
              </a:defRPr>
            </a:lvl1pPr>
            <a:lvl2pPr algn="l">
              <a:defRPr lang="zh-TW" altLang="en-US" sz="18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itchFamily="34" charset="-120"/>
                <a:cs typeface="Times New Roman" pitchFamily="18" charset="0"/>
              </a:defRPr>
            </a:lvl2pPr>
            <a:lvl3pPr algn="l">
              <a:defRPr lang="zh-TW" altLang="en-US" sz="16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defRPr>
            </a:lvl3pPr>
            <a:lvl4pPr algn="l">
              <a:defRPr lang="zh-TW" altLang="en-US" sz="16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defRPr>
            </a:lvl4pPr>
            <a:lvl5pPr algn="l">
              <a:defRPr lang="zh-TW" altLang="en-US" sz="16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66700" lvl="0" indent="-266700" algn="just" defTabSz="914400" rtl="0" eaLnBrk="1" latinLnBrk="0" hangingPunct="1">
              <a:spcBef>
                <a:spcPct val="20000"/>
              </a:spcBef>
              <a:buSzPct val="110000"/>
              <a:buFontTx/>
              <a:buBlip>
                <a:blip r:embed="rId2"/>
              </a:buBlip>
            </a:pPr>
            <a:r>
              <a:rPr lang="zh-TW" altLang="en-US" dirty="0" smtClean="0"/>
              <a:t>按一下以編輯母片文字樣式</a:t>
            </a:r>
          </a:p>
          <a:p>
            <a:pPr marL="622300" lvl="1" indent="-266700" algn="just" defTabSz="914400" rtl="0" eaLnBrk="1" latinLnBrk="0" hangingPunct="1">
              <a:spcBef>
                <a:spcPct val="20000"/>
              </a:spcBef>
              <a:buSzPct val="150000"/>
              <a:buFontTx/>
              <a:buBlip>
                <a:blip r:embed="rId3"/>
              </a:buBlip>
            </a:pPr>
            <a:r>
              <a:rPr lang="zh-TW" altLang="en-US" dirty="0" smtClean="0"/>
              <a:t>第二層</a:t>
            </a:r>
          </a:p>
          <a:p>
            <a:pPr marL="1079500" lvl="2" indent="-355600" algn="just" defTabSz="914400" rtl="0" eaLnBrk="1" latinLnBrk="0" hangingPunct="1">
              <a:spcBef>
                <a:spcPct val="20000"/>
              </a:spcBef>
              <a:buSzPct val="180000"/>
              <a:buFontTx/>
              <a:buBlip>
                <a:blip r:embed="rId4"/>
              </a:buBlip>
            </a:pPr>
            <a:r>
              <a:rPr lang="zh-TW" altLang="en-US" dirty="0" smtClean="0"/>
              <a:t>第三層</a:t>
            </a:r>
          </a:p>
          <a:p>
            <a:pPr marL="1435100" lvl="3" indent="-266700" algn="just" defTabSz="914400" rtl="0" eaLnBrk="1" latinLnBrk="0" hangingPunct="1">
              <a:spcBef>
                <a:spcPct val="20000"/>
              </a:spcBef>
              <a:buSzPct val="150000"/>
              <a:buFontTx/>
              <a:buBlip>
                <a:blip r:embed="rId5"/>
              </a:buBlip>
            </a:pPr>
            <a:r>
              <a:rPr lang="zh-TW" altLang="en-US" dirty="0" smtClean="0"/>
              <a:t>第四層</a:t>
            </a:r>
          </a:p>
          <a:p>
            <a:pPr marL="1790700" lvl="4" indent="-177800" algn="just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</a:pPr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62624" y="1196752"/>
            <a:ext cx="4176464" cy="4525963"/>
          </a:xfrm>
        </p:spPr>
        <p:txBody>
          <a:bodyPr/>
          <a:lstStyle>
            <a:lvl1pPr algn="l">
              <a:defRPr lang="zh-TW" altLang="en-US" sz="20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itchFamily="34" charset="-120"/>
                <a:cs typeface="Times New Roman" pitchFamily="18" charset="0"/>
              </a:defRPr>
            </a:lvl1pPr>
            <a:lvl2pPr algn="l">
              <a:defRPr lang="zh-TW" altLang="en-US" sz="18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itchFamily="34" charset="-120"/>
                <a:cs typeface="Times New Roman" pitchFamily="18" charset="0"/>
              </a:defRPr>
            </a:lvl2pPr>
            <a:lvl3pPr algn="l">
              <a:defRPr lang="zh-TW" altLang="en-US" sz="16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defRPr>
            </a:lvl3pPr>
            <a:lvl4pPr algn="l">
              <a:defRPr lang="zh-TW" altLang="en-US" sz="16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defRPr>
            </a:lvl4pPr>
            <a:lvl5pPr algn="l">
              <a:defRPr lang="zh-TW" altLang="en-US" sz="16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66700" lvl="0" indent="-266700" algn="just" defTabSz="914400" rtl="0" eaLnBrk="1" latinLnBrk="0" hangingPunct="1">
              <a:spcBef>
                <a:spcPct val="20000"/>
              </a:spcBef>
              <a:buSzPct val="110000"/>
              <a:buFontTx/>
              <a:buBlip>
                <a:blip r:embed="rId2"/>
              </a:buBlip>
            </a:pPr>
            <a:r>
              <a:rPr lang="zh-TW" altLang="en-US" dirty="0" smtClean="0"/>
              <a:t>按一下以編輯母片文字樣式</a:t>
            </a:r>
          </a:p>
          <a:p>
            <a:pPr marL="622300" lvl="1" indent="-266700" algn="just" defTabSz="914400" rtl="0" eaLnBrk="1" latinLnBrk="0" hangingPunct="1">
              <a:spcBef>
                <a:spcPct val="20000"/>
              </a:spcBef>
              <a:buSzPct val="150000"/>
              <a:buFontTx/>
              <a:buBlip>
                <a:blip r:embed="rId3"/>
              </a:buBlip>
            </a:pPr>
            <a:r>
              <a:rPr lang="zh-TW" altLang="en-US" dirty="0" smtClean="0"/>
              <a:t>第二層</a:t>
            </a:r>
          </a:p>
          <a:p>
            <a:pPr marL="1079500" lvl="2" indent="-355600" algn="just" defTabSz="914400" rtl="0" eaLnBrk="1" latinLnBrk="0" hangingPunct="1">
              <a:spcBef>
                <a:spcPct val="20000"/>
              </a:spcBef>
              <a:buSzPct val="180000"/>
              <a:buFontTx/>
              <a:buBlip>
                <a:blip r:embed="rId4"/>
              </a:buBlip>
            </a:pPr>
            <a:r>
              <a:rPr lang="zh-TW" altLang="en-US" dirty="0" smtClean="0"/>
              <a:t>第三層</a:t>
            </a:r>
          </a:p>
          <a:p>
            <a:pPr marL="1435100" lvl="3" indent="-266700" algn="just" defTabSz="914400" rtl="0" eaLnBrk="1" latinLnBrk="0" hangingPunct="1">
              <a:spcBef>
                <a:spcPct val="20000"/>
              </a:spcBef>
              <a:buSzPct val="150000"/>
              <a:buFontTx/>
              <a:buBlip>
                <a:blip r:embed="rId5"/>
              </a:buBlip>
            </a:pPr>
            <a:r>
              <a:rPr lang="zh-TW" altLang="en-US" dirty="0" smtClean="0"/>
              <a:t>第四層</a:t>
            </a:r>
          </a:p>
          <a:p>
            <a:pPr marL="1790700" lvl="4" indent="-177800" algn="just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</a:pPr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zh-TW" altLang="en-US" sz="1200" kern="120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5747C04-4FED-4E7F-AE16-B1E22EF17D3B}" type="datetime1">
              <a:rPr lang="zh-TW" altLang="en-US" smtClean="0"/>
              <a:t>2018/12/11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lang="zh-TW" altLang="en-US" sz="120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zh-TW" altLang="en-US"/>
          </a:p>
        </p:txBody>
      </p:sp>
      <p:sp>
        <p:nvSpPr>
          <p:cNvPr id="10" name="內容版面配置區 9"/>
          <p:cNvSpPr>
            <a:spLocks noGrp="1"/>
          </p:cNvSpPr>
          <p:nvPr>
            <p:ph sz="quarter" idx="13"/>
          </p:nvPr>
        </p:nvSpPr>
        <p:spPr>
          <a:xfrm>
            <a:off x="468000" y="622156"/>
            <a:ext cx="5976000" cy="461665"/>
          </a:xfrm>
        </p:spPr>
        <p:txBody>
          <a:bodyPr vert="horz" lIns="91440" tIns="45720" rIns="91440" bIns="45720" rtlCol="0" anchor="ctr" anchorCtr="0">
            <a:spAutoFit/>
          </a:bodyPr>
          <a:lstStyle>
            <a:lvl1pPr>
              <a:buNone/>
              <a:defRPr lang="zh-TW" altLang="en-US" sz="2400" kern="12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zh-TW" altLang="en-US" dirty="0" smtClean="0"/>
              <a:t>按一下以編輯母片文字樣式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左文字右圖形">
    <p:bg>
      <p:bgPr>
        <a:gradFill>
          <a:gsLst>
            <a:gs pos="15000">
              <a:schemeClr val="bg1"/>
            </a:gs>
            <a:gs pos="0">
              <a:srgbClr val="8B9BAF"/>
            </a:gs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橢圓 11"/>
          <p:cNvSpPr/>
          <p:nvPr userDrawn="1"/>
        </p:nvSpPr>
        <p:spPr>
          <a:xfrm>
            <a:off x="8261882" y="6412838"/>
            <a:ext cx="576064" cy="3600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000" y="7200"/>
            <a:ext cx="7768800" cy="6192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altLang="en-US" sz="3200" b="0" kern="1200" dirty="0" smtClean="0">
                <a:ln w="6350">
                  <a:noFill/>
                </a:ln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zh-TW" altLang="en-US" sz="1200" kern="120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391092D-54C5-457E-8D7D-9E792255A491}" type="datetime1">
              <a:rPr lang="zh-TW" altLang="en-US" smtClean="0"/>
              <a:t>2018/12/11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lang="zh-TW" altLang="en-US" sz="120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61414-C931-4D98-AB9E-E07DC5CF735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0" name="內容版面配置區 9"/>
          <p:cNvSpPr>
            <a:spLocks noGrp="1"/>
          </p:cNvSpPr>
          <p:nvPr>
            <p:ph sz="quarter" idx="13"/>
          </p:nvPr>
        </p:nvSpPr>
        <p:spPr>
          <a:xfrm>
            <a:off x="468000" y="622156"/>
            <a:ext cx="5976000" cy="461665"/>
          </a:xfrm>
        </p:spPr>
        <p:txBody>
          <a:bodyPr vert="horz" lIns="91440" tIns="45720" rIns="91440" bIns="45720" rtlCol="0" anchor="ctr" anchorCtr="0">
            <a:spAutoFit/>
          </a:bodyPr>
          <a:lstStyle>
            <a:lvl1pPr>
              <a:buNone/>
              <a:defRPr lang="zh-TW" altLang="en-US" sz="2400" kern="12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467544" y="1196752"/>
            <a:ext cx="4608512" cy="4680520"/>
          </a:xfrm>
        </p:spPr>
        <p:txBody>
          <a:bodyPr/>
          <a:lstStyle>
            <a:lvl1pPr marL="266700" indent="-266700" algn="l">
              <a:buSzPct val="110000"/>
              <a:buFontTx/>
              <a:buBlip>
                <a:blip r:embed="rId2"/>
              </a:buBlip>
              <a:defRPr sz="2000" b="1">
                <a:latin typeface="Calibri" panose="020F0502020204030204" pitchFamily="34" charset="0"/>
                <a:ea typeface="微軟正黑體" pitchFamily="34" charset="-120"/>
                <a:cs typeface="Times New Roman" pitchFamily="18" charset="0"/>
              </a:defRPr>
            </a:lvl1pPr>
            <a:lvl2pPr marL="622300" indent="-266700" algn="l">
              <a:buSzPct val="150000"/>
              <a:buFontTx/>
              <a:buBlip>
                <a:blip r:embed="rId3"/>
              </a:buBlip>
              <a:defRPr sz="1800">
                <a:latin typeface="Calibri" panose="020F0502020204030204" pitchFamily="34" charset="0"/>
                <a:ea typeface="微軟正黑體" pitchFamily="34" charset="-120"/>
                <a:cs typeface="Times New Roman" pitchFamily="18" charset="0"/>
              </a:defRPr>
            </a:lvl2pPr>
            <a:lvl3pPr marL="1079500" indent="-355600" algn="l">
              <a:buSzPct val="180000"/>
              <a:buFontTx/>
              <a:buBlip>
                <a:blip r:embed="rId4"/>
              </a:buBlip>
              <a:defRPr sz="1600">
                <a:latin typeface="Calibri" panose="020F0502020204030204" pitchFamily="34" charset="0"/>
                <a:ea typeface="+mj-ea"/>
                <a:cs typeface="Times New Roman" pitchFamily="18" charset="0"/>
              </a:defRPr>
            </a:lvl3pPr>
            <a:lvl4pPr marL="1435100" indent="-266700" algn="l">
              <a:buSzPct val="150000"/>
              <a:buFontTx/>
              <a:buBlip>
                <a:blip r:embed="rId5"/>
              </a:buBlip>
              <a:defRPr sz="1600">
                <a:latin typeface="Calibri" panose="020F0502020204030204" pitchFamily="34" charset="0"/>
                <a:ea typeface="+mj-ea"/>
                <a:cs typeface="Times New Roman" pitchFamily="18" charset="0"/>
              </a:defRPr>
            </a:lvl4pPr>
            <a:lvl5pPr marL="1790700" indent="-177800" algn="l">
              <a:buFontTx/>
              <a:buBlip>
                <a:blip r:embed="rId6"/>
              </a:buBlip>
              <a:defRPr sz="1600">
                <a:latin typeface="Calibri" panose="020F0502020204030204" pitchFamily="34" charset="0"/>
                <a:ea typeface="+mj-ea"/>
                <a:cs typeface="Times New Roman" pitchFamily="18" charset="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">
    <p:bg>
      <p:bgPr>
        <a:gradFill>
          <a:gsLst>
            <a:gs pos="16000">
              <a:schemeClr val="bg1"/>
            </a:gs>
            <a:gs pos="0">
              <a:srgbClr val="8B9BAF"/>
            </a:gs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橢圓 9"/>
          <p:cNvSpPr/>
          <p:nvPr userDrawn="1"/>
        </p:nvSpPr>
        <p:spPr>
          <a:xfrm>
            <a:off x="8261882" y="6412838"/>
            <a:ext cx="576064" cy="3600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236244" y="6433391"/>
            <a:ext cx="648072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96D3462D-3CD8-4123-A295-69E90CA6ACF7}" type="datetime1">
              <a:rPr lang="zh-TW" altLang="en-US" smtClean="0"/>
              <a:t>2018/12/11</a:t>
            </a:fld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33" name="標題 1"/>
          <p:cNvSpPr>
            <a:spLocks noGrp="1"/>
          </p:cNvSpPr>
          <p:nvPr>
            <p:ph type="title"/>
          </p:nvPr>
        </p:nvSpPr>
        <p:spPr>
          <a:xfrm>
            <a:off x="467544" y="8164"/>
            <a:ext cx="7768700" cy="620688"/>
          </a:xfrm>
        </p:spPr>
        <p:txBody>
          <a:bodyPr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>
              <a:defRPr sz="3200">
                <a:ln w="6350">
                  <a:noFill/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4" name="文字版面配置區 48"/>
          <p:cNvSpPr>
            <a:spLocks noGrp="1"/>
          </p:cNvSpPr>
          <p:nvPr>
            <p:ph type="body" sz="quarter" idx="13"/>
          </p:nvPr>
        </p:nvSpPr>
        <p:spPr>
          <a:xfrm>
            <a:off x="467544" y="620511"/>
            <a:ext cx="5975350" cy="461665"/>
          </a:xfrm>
        </p:spPr>
        <p:txBody>
          <a:bodyPr vert="horz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TW" altLang="en-US" sz="2400" kern="12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訂版面配置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橢圓 11"/>
          <p:cNvSpPr/>
          <p:nvPr userDrawn="1"/>
        </p:nvSpPr>
        <p:spPr>
          <a:xfrm>
            <a:off x="8214366" y="6372782"/>
            <a:ext cx="576064" cy="3600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5020" y="-13394"/>
            <a:ext cx="8229600" cy="634082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altLang="en-US" sz="320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E45BB19F-471E-4916-BA43-FA8B0935FF23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260736" y="6373164"/>
            <a:ext cx="499540" cy="365125"/>
          </a:xfrm>
        </p:spPr>
        <p:txBody>
          <a:bodyPr/>
          <a:lstStyle/>
          <a:p>
            <a:fld id="{B0C996E8-7BC1-44D1-9407-422DEE20CBA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3"/>
          </p:nvPr>
        </p:nvSpPr>
        <p:spPr>
          <a:xfrm>
            <a:off x="747412" y="1484784"/>
            <a:ext cx="7633345" cy="576064"/>
          </a:xfrm>
        </p:spPr>
        <p:txBody>
          <a:bodyPr/>
          <a:lstStyle>
            <a:lvl1pPr algn="ctr">
              <a:buFontTx/>
              <a:buNone/>
              <a:defRPr sz="3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1616075" indent="0" algn="l">
              <a:buFontTx/>
              <a:buNone/>
              <a:defRPr sz="3000">
                <a:solidFill>
                  <a:schemeClr val="bg1"/>
                </a:solidFill>
              </a:defRPr>
            </a:lvl2pPr>
            <a:lvl3pPr marL="2244725" indent="0" algn="l">
              <a:buFontTx/>
              <a:buNone/>
              <a:defRPr sz="2600">
                <a:solidFill>
                  <a:schemeClr val="bg1"/>
                </a:solidFill>
              </a:defRPr>
            </a:lvl3pPr>
            <a:lvl4pPr marL="2873375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3405188" indent="0" algn="l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4"/>
          </p:nvPr>
        </p:nvSpPr>
        <p:spPr>
          <a:xfrm>
            <a:off x="1147026" y="2242748"/>
            <a:ext cx="6840538" cy="3168650"/>
          </a:xfrm>
        </p:spPr>
        <p:txBody>
          <a:bodyPr vert="horz" lIns="91440" tIns="45720" rIns="91440" bIns="45720" rtlCol="0" anchor="t" anchorCtr="0"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spcAft>
                <a:spcPts val="800"/>
              </a:spcAft>
              <a:buNone/>
              <a:defRPr lang="zh-TW" altLang="en-US" sz="320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空白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橢圓 54"/>
          <p:cNvSpPr/>
          <p:nvPr userDrawn="1"/>
        </p:nvSpPr>
        <p:spPr>
          <a:xfrm>
            <a:off x="8188728" y="6348672"/>
            <a:ext cx="576064" cy="3600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標題 1"/>
          <p:cNvSpPr>
            <a:spLocks noGrp="1"/>
          </p:cNvSpPr>
          <p:nvPr>
            <p:ph type="title"/>
          </p:nvPr>
        </p:nvSpPr>
        <p:spPr>
          <a:xfrm>
            <a:off x="467544" y="8164"/>
            <a:ext cx="7768700" cy="620688"/>
          </a:xfrm>
        </p:spPr>
        <p:txBody>
          <a:bodyPr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>
              <a:defRPr sz="3200">
                <a:ln w="6350">
                  <a:noFill/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58" name="日期版面配置區 57"/>
          <p:cNvSpPr>
            <a:spLocks noGrp="1"/>
          </p:cNvSpPr>
          <p:nvPr>
            <p:ph type="dt" sz="half" idx="14"/>
          </p:nvPr>
        </p:nvSpPr>
        <p:spPr>
          <a:xfrm>
            <a:off x="926232" y="635635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3960CF5-7005-499E-8E69-909FFD3B2542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59" name="投影片編號版面配置區 58"/>
          <p:cNvSpPr>
            <a:spLocks noGrp="1"/>
          </p:cNvSpPr>
          <p:nvPr>
            <p:ph type="sldNum" sz="quarter" idx="15"/>
          </p:nvPr>
        </p:nvSpPr>
        <p:spPr>
          <a:xfrm>
            <a:off x="8217736" y="6348186"/>
            <a:ext cx="514400" cy="365125"/>
          </a:xfrm>
        </p:spPr>
        <p:txBody>
          <a:bodyPr/>
          <a:lstStyle>
            <a:lvl1pPr algn="ctr">
              <a:defRPr/>
            </a:lvl1pPr>
          </a:lstStyle>
          <a:p>
            <a:fld id="{B0C996E8-7BC1-44D1-9407-422DEE20CBA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0" name="頁尾版面配置區 5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空白">
    <p:bg>
      <p:bgPr>
        <a:gradFill>
          <a:gsLst>
            <a:gs pos="15000">
              <a:schemeClr val="bg1"/>
            </a:gs>
            <a:gs pos="0">
              <a:srgbClr val="8B9BAF"/>
            </a:gs>
            <a:gs pos="100000">
              <a:schemeClr val="tx2">
                <a:lumMod val="75000"/>
              </a:schemeClr>
            </a:gs>
            <a:gs pos="46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橢圓 54"/>
          <p:cNvSpPr/>
          <p:nvPr userDrawn="1"/>
        </p:nvSpPr>
        <p:spPr>
          <a:xfrm>
            <a:off x="8188728" y="6348672"/>
            <a:ext cx="576064" cy="3600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標題 1"/>
          <p:cNvSpPr>
            <a:spLocks noGrp="1"/>
          </p:cNvSpPr>
          <p:nvPr>
            <p:ph type="title"/>
          </p:nvPr>
        </p:nvSpPr>
        <p:spPr>
          <a:xfrm>
            <a:off x="467544" y="8164"/>
            <a:ext cx="7768700" cy="620688"/>
          </a:xfrm>
        </p:spPr>
        <p:txBody>
          <a:bodyPr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>
              <a:defRPr sz="3200">
                <a:ln w="6350">
                  <a:noFill/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58" name="日期版面配置區 57"/>
          <p:cNvSpPr>
            <a:spLocks noGrp="1"/>
          </p:cNvSpPr>
          <p:nvPr>
            <p:ph type="dt" sz="half" idx="14"/>
          </p:nvPr>
        </p:nvSpPr>
        <p:spPr>
          <a:xfrm>
            <a:off x="926232" y="635635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BCBF866-56DD-44CF-857D-8CB19124FEF6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59" name="投影片編號版面配置區 58"/>
          <p:cNvSpPr>
            <a:spLocks noGrp="1"/>
          </p:cNvSpPr>
          <p:nvPr>
            <p:ph type="sldNum" sz="quarter" idx="15"/>
          </p:nvPr>
        </p:nvSpPr>
        <p:spPr>
          <a:xfrm>
            <a:off x="8217736" y="6348186"/>
            <a:ext cx="514400" cy="365125"/>
          </a:xfrm>
        </p:spPr>
        <p:txBody>
          <a:bodyPr/>
          <a:lstStyle>
            <a:lvl1pPr algn="ctr">
              <a:defRPr/>
            </a:lvl1pPr>
          </a:lstStyle>
          <a:p>
            <a:fld id="{B0C996E8-7BC1-44D1-9407-422DEE20CBA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0" name="頁尾版面配置區 5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6170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只有標題">
    <p:bg>
      <p:bgPr>
        <a:gradFill>
          <a:gsLst>
            <a:gs pos="0">
              <a:srgbClr val="8B9BAF"/>
            </a:gs>
            <a:gs pos="5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28E242AA-BC1D-4E83-86A8-3BA8C45F713A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0C996E8-7BC1-44D1-9407-422DEE20CBA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4139952" y="2852936"/>
            <a:ext cx="4608512" cy="1143000"/>
          </a:xfr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>
              <a:def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內文圖片2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-12020" y="-8165"/>
            <a:ext cx="9180000" cy="6918061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2E188-D472-441F-A81A-9856AD4467C2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309720" y="6429826"/>
            <a:ext cx="4995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996E8-7BC1-44D1-9407-422DEE20CBA7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5" r:id="rId4"/>
    <p:sldLayoutId id="2147483655" r:id="rId5"/>
    <p:sldLayoutId id="2147483676" r:id="rId6"/>
    <p:sldLayoutId id="2147483656" r:id="rId7"/>
    <p:sldLayoutId id="2147483692" r:id="rId8"/>
    <p:sldLayoutId id="2147483654" r:id="rId9"/>
    <p:sldLayoutId id="2147483693" r:id="rId10"/>
    <p:sldLayoutId id="2147483690" r:id="rId11"/>
    <p:sldLayoutId id="214748369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內文圖片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-57148"/>
            <a:ext cx="9152535" cy="694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D1287-EE20-4BA7-A16C-25CAFD4AAE4A}" type="datetime1">
              <a:rPr lang="zh-TW" altLang="en-US" smtClean="0"/>
              <a:t>2018/12/11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69528" y="63726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7504" y="2046039"/>
            <a:ext cx="8852520" cy="1200329"/>
          </a:xfrm>
        </p:spPr>
        <p:txBody>
          <a:bodyPr/>
          <a:lstStyle/>
          <a:p>
            <a:r>
              <a:rPr lang="en-US" altLang="zh-TW" sz="2400" dirty="0">
                <a:effectLst/>
              </a:rPr>
              <a:t>Reducing TC Position Uncertainty in an Ensemble Data Assimilation and Prediction System: A Case Study of Typhoon Fanapi (2010)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35696" y="4392106"/>
            <a:ext cx="6400800" cy="701731"/>
          </a:xfrm>
        </p:spPr>
        <p:txBody>
          <a:bodyPr/>
          <a:lstStyle/>
          <a:p>
            <a:r>
              <a:rPr lang="en-US" altLang="zh-TW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2018.12.11</a:t>
            </a:r>
          </a:p>
          <a:p>
            <a:r>
              <a:rPr lang="en-US" altLang="zh-TW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@</a:t>
            </a:r>
            <a:r>
              <a:rPr lang="en-US" altLang="zh-TW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CPLab</a:t>
            </a:r>
            <a:endParaRPr lang="zh-TW" altLang="en-US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2635696" y="3635732"/>
            <a:ext cx="6400800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  <a:scene3d>
              <a:camera prst="orthographicFront"/>
              <a:lightRig rig="morning" dir="t"/>
            </a:scene3d>
            <a:sp3d contourW="6350" prstMaterial="plastic">
              <a:bevelT w="63500" h="38100"/>
              <a:contourClr>
                <a:schemeClr val="tx1"/>
              </a:contourClr>
            </a:sp3d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TW" altLang="en-US" sz="2500" b="1" kern="1200" dirty="0">
                <a:gradFill>
                  <a:gsLst>
                    <a:gs pos="0">
                      <a:schemeClr val="tx1"/>
                    </a:gs>
                    <a:gs pos="5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800000" scaled="0"/>
                </a:gra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altLang="zh-TW" sz="1600" dirty="0"/>
              <a:t>KUAN-JEN </a:t>
            </a:r>
            <a:r>
              <a:rPr lang="fi-FI" altLang="zh-TW" sz="1600" dirty="0" smtClean="0"/>
              <a:t>LIN, SHU-CHIH YANG and </a:t>
            </a:r>
            <a:r>
              <a:rPr lang="en-US" altLang="zh-TW" sz="1600" dirty="0" smtClean="0"/>
              <a:t>SHUYI </a:t>
            </a:r>
            <a:r>
              <a:rPr lang="en-US" altLang="zh-TW" sz="1600" dirty="0"/>
              <a:t>S. CHEN</a:t>
            </a:r>
            <a:endParaRPr lang="en-US" sz="16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357100" y="1249596"/>
            <a:ext cx="2432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/>
              <a:t>Paper Review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0957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Model and experimental setup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b="0" dirty="0" smtClean="0"/>
              <a:t>WRF-LETKF</a:t>
            </a:r>
            <a:r>
              <a:rPr lang="en-US" altLang="zh-TW" b="0" dirty="0"/>
              <a:t>: with a vortex-following nested grid capability </a:t>
            </a:r>
            <a:r>
              <a:rPr lang="en-US" altLang="zh-TW" b="0" dirty="0" smtClean="0"/>
              <a:t>and </a:t>
            </a:r>
            <a:r>
              <a:rPr lang="en-US" altLang="zh-TW" b="0" dirty="0"/>
              <a:t>LETKF </a:t>
            </a:r>
            <a:r>
              <a:rPr lang="en-US" altLang="zh-TW" b="0" dirty="0" smtClean="0"/>
              <a:t>data </a:t>
            </a:r>
            <a:r>
              <a:rPr lang="en-US" altLang="zh-TW" b="0" dirty="0"/>
              <a:t>assimilation systems. </a:t>
            </a:r>
            <a:endParaRPr lang="en-US" altLang="zh-TW" b="0" dirty="0" smtClean="0"/>
          </a:p>
          <a:p>
            <a:r>
              <a:rPr lang="en-US" altLang="zh-TW" b="0" dirty="0"/>
              <a:t>The horizontal grid </a:t>
            </a:r>
            <a:r>
              <a:rPr lang="en-US" altLang="zh-TW" b="0" dirty="0" err="1"/>
              <a:t>spacings</a:t>
            </a:r>
            <a:r>
              <a:rPr lang="en-US" altLang="zh-TW" b="0" dirty="0"/>
              <a:t> of the outer and inner domains are </a:t>
            </a:r>
            <a:r>
              <a:rPr lang="en-US" altLang="zh-TW" b="0" dirty="0">
                <a:solidFill>
                  <a:srgbClr val="0000FF"/>
                </a:solidFill>
              </a:rPr>
              <a:t>12 and 4 km</a:t>
            </a:r>
            <a:r>
              <a:rPr lang="en-US" altLang="zh-TW" b="0" dirty="0"/>
              <a:t>, with dimensions of </a:t>
            </a:r>
            <a:r>
              <a:rPr lang="en-US" altLang="zh-TW" b="0" dirty="0">
                <a:solidFill>
                  <a:srgbClr val="0000FF"/>
                </a:solidFill>
              </a:rPr>
              <a:t>600 × 445 and 403 × 403 </a:t>
            </a:r>
            <a:r>
              <a:rPr lang="en-US" altLang="zh-TW" b="0" dirty="0"/>
              <a:t>grid points, respectively. There are </a:t>
            </a:r>
            <a:r>
              <a:rPr lang="en-US" altLang="zh-TW" b="0" dirty="0">
                <a:solidFill>
                  <a:srgbClr val="0000FF"/>
                </a:solidFill>
              </a:rPr>
              <a:t>36 vertical layers</a:t>
            </a:r>
            <a:r>
              <a:rPr lang="en-US" altLang="zh-TW" b="0" dirty="0"/>
              <a:t> in both domains with a </a:t>
            </a:r>
            <a:r>
              <a:rPr lang="en-US" altLang="zh-TW" b="0" dirty="0">
                <a:solidFill>
                  <a:srgbClr val="0000FF"/>
                </a:solidFill>
              </a:rPr>
              <a:t>model top up to 50 </a:t>
            </a:r>
            <a:r>
              <a:rPr lang="en-US" altLang="zh-TW" b="0" dirty="0" err="1">
                <a:solidFill>
                  <a:srgbClr val="0000FF"/>
                </a:solidFill>
              </a:rPr>
              <a:t>hPa</a:t>
            </a:r>
            <a:r>
              <a:rPr lang="en-US" altLang="zh-TW" b="0" dirty="0" smtClean="0"/>
              <a:t>.</a:t>
            </a:r>
          </a:p>
          <a:p>
            <a:r>
              <a:rPr lang="en-US" altLang="zh-TW" b="0" dirty="0"/>
              <a:t>The physical parameterizations include the </a:t>
            </a:r>
            <a:r>
              <a:rPr lang="en-US" altLang="zh-TW" b="0" dirty="0">
                <a:solidFill>
                  <a:srgbClr val="0000FF"/>
                </a:solidFill>
              </a:rPr>
              <a:t>WSM 5</a:t>
            </a:r>
            <a:r>
              <a:rPr lang="en-US" altLang="zh-TW" b="0" dirty="0"/>
              <a:t>-class microphysics scheme, the </a:t>
            </a:r>
            <a:r>
              <a:rPr lang="en-US" altLang="zh-TW" b="0" dirty="0">
                <a:solidFill>
                  <a:srgbClr val="0000FF"/>
                </a:solidFill>
              </a:rPr>
              <a:t>RRTM </a:t>
            </a:r>
            <a:r>
              <a:rPr lang="en-US" altLang="zh-TW" b="0" dirty="0"/>
              <a:t>scheme for longwave and shortwave radiation, the </a:t>
            </a:r>
            <a:r>
              <a:rPr lang="en-US" altLang="zh-TW" b="0" dirty="0">
                <a:solidFill>
                  <a:srgbClr val="0000FF"/>
                </a:solidFill>
              </a:rPr>
              <a:t>MM5 surface-layer</a:t>
            </a:r>
            <a:r>
              <a:rPr lang="en-US" altLang="zh-TW" b="0" dirty="0"/>
              <a:t> scheme, the </a:t>
            </a:r>
            <a:r>
              <a:rPr lang="en-US" altLang="zh-TW" b="0" dirty="0">
                <a:solidFill>
                  <a:srgbClr val="0000FF"/>
                </a:solidFill>
              </a:rPr>
              <a:t>YSU PBL </a:t>
            </a:r>
            <a:r>
              <a:rPr lang="en-US" altLang="zh-TW" b="0" dirty="0"/>
              <a:t>scheme, and the </a:t>
            </a:r>
            <a:r>
              <a:rPr lang="en-US" altLang="zh-TW" b="0" dirty="0" err="1">
                <a:solidFill>
                  <a:srgbClr val="0000FF"/>
                </a:solidFill>
              </a:rPr>
              <a:t>Kain</a:t>
            </a:r>
            <a:r>
              <a:rPr lang="en-US" altLang="zh-TW" b="0" dirty="0">
                <a:solidFill>
                  <a:srgbClr val="0000FF"/>
                </a:solidFill>
              </a:rPr>
              <a:t>–Fritsch</a:t>
            </a:r>
            <a:r>
              <a:rPr lang="en-US" altLang="zh-TW" b="0" dirty="0"/>
              <a:t> scheme for cumulus parameterization (outer domain only</a:t>
            </a:r>
            <a:r>
              <a:rPr lang="en-US" altLang="zh-TW" b="0" dirty="0" smtClean="0"/>
              <a:t>).</a:t>
            </a:r>
          </a:p>
          <a:p>
            <a:r>
              <a:rPr lang="en-US" altLang="zh-TW" b="0" dirty="0"/>
              <a:t>The configuration for the TCC experiment is mostly the same as that of CTL, except the inner domain is vortex following with 151 × 151 grid points in order to implement the TC-centered DA.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10</a:t>
            </a:fld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857343"/>
            <a:ext cx="7200000" cy="85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5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Assimilated data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0" dirty="0" smtClean="0"/>
              <a:t>Surface </a:t>
            </a:r>
            <a:r>
              <a:rPr lang="en-US" altLang="zh-TW" b="0" dirty="0"/>
              <a:t>stations, </a:t>
            </a:r>
            <a:r>
              <a:rPr lang="en-US" altLang="zh-TW" b="0" dirty="0" err="1"/>
              <a:t>rawinsondes</a:t>
            </a:r>
            <a:r>
              <a:rPr lang="en-US" altLang="zh-TW" b="0" dirty="0"/>
              <a:t>, aircraft reports, mid-to-upper-level atmosphere motion vectors (AMVs), the MSLP of the TC from the Joint Typhoon Warning Center (JTWC), and </a:t>
            </a:r>
            <a:r>
              <a:rPr lang="en-US" altLang="zh-TW" b="0" dirty="0" err="1"/>
              <a:t>dropsondes</a:t>
            </a:r>
            <a:r>
              <a:rPr lang="en-US" altLang="zh-TW" b="0" dirty="0"/>
              <a:t> from the ITOP field campaign in </a:t>
            </a:r>
            <a:r>
              <a:rPr lang="en-US" altLang="zh-TW" b="0" dirty="0" smtClean="0"/>
              <a:t>2010.</a:t>
            </a:r>
          </a:p>
          <a:p>
            <a:r>
              <a:rPr lang="en-US" altLang="zh-TW" b="0" dirty="0"/>
              <a:t>For quality control, observations are rejected when the </a:t>
            </a:r>
            <a:r>
              <a:rPr lang="en-US" altLang="zh-TW" b="0" dirty="0" smtClean="0"/>
              <a:t>innovations </a:t>
            </a:r>
            <a:r>
              <a:rPr lang="en-US" altLang="zh-TW" b="0" dirty="0"/>
              <a:t>are greater than </a:t>
            </a:r>
            <a:r>
              <a:rPr lang="en-US" altLang="zh-TW" b="0" dirty="0">
                <a:solidFill>
                  <a:srgbClr val="0000FF"/>
                </a:solidFill>
              </a:rPr>
              <a:t>5 times </a:t>
            </a:r>
            <a:r>
              <a:rPr lang="en-US" altLang="zh-TW" b="0" dirty="0"/>
              <a:t>the observation errors.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528" y="3623250"/>
            <a:ext cx="6466944" cy="3171701"/>
          </a:xfrm>
          <a:prstGeom prst="rect">
            <a:avLst/>
          </a:prstGeom>
        </p:spPr>
      </p:pic>
      <p:cxnSp>
        <p:nvCxnSpPr>
          <p:cNvPr id="8" name="直線單箭頭接點 7"/>
          <p:cNvCxnSpPr/>
          <p:nvPr/>
        </p:nvCxnSpPr>
        <p:spPr>
          <a:xfrm flipH="1">
            <a:off x="3582360" y="4562656"/>
            <a:ext cx="72008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3347864" y="4251337"/>
            <a:ext cx="729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/>
              <a:t>C-130</a:t>
            </a:r>
          </a:p>
        </p:txBody>
      </p:sp>
      <p:cxnSp>
        <p:nvCxnSpPr>
          <p:cNvPr id="11" name="直線單箭頭接點 10"/>
          <p:cNvCxnSpPr/>
          <p:nvPr/>
        </p:nvCxnSpPr>
        <p:spPr>
          <a:xfrm flipH="1">
            <a:off x="6516216" y="4251337"/>
            <a:ext cx="432048" cy="1857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6928360" y="3949310"/>
            <a:ext cx="11000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 smtClean="0"/>
              <a:t>DOTSTAR</a:t>
            </a:r>
          </a:p>
        </p:txBody>
      </p:sp>
    </p:spTree>
    <p:extLst>
      <p:ext uri="{BB962C8B-B14F-4D97-AF65-F5344CB8AC3E}">
        <p14:creationId xmlns:p14="http://schemas.microsoft.com/office/powerpoint/2010/main" val="255825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Analysis</a:t>
            </a:r>
            <a:endParaRPr lang="zh-TW" alt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76" y="690817"/>
            <a:ext cx="3512320" cy="581474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792" y="690816"/>
            <a:ext cx="5405643" cy="581474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739" y="39900"/>
            <a:ext cx="4463696" cy="529625"/>
          </a:xfrm>
          <a:prstGeom prst="rect">
            <a:avLst/>
          </a:prstGeom>
        </p:spPr>
      </p:pic>
      <p:sp>
        <p:nvSpPr>
          <p:cNvPr id="3" name="乘號 2"/>
          <p:cNvSpPr>
            <a:spLocks noChangeAspect="1"/>
          </p:cNvSpPr>
          <p:nvPr/>
        </p:nvSpPr>
        <p:spPr>
          <a:xfrm>
            <a:off x="6687940" y="130934"/>
            <a:ext cx="180000" cy="180000"/>
          </a:xfrm>
          <a:prstGeom prst="mathMultiply">
            <a:avLst>
              <a:gd name="adj1" fmla="val 5338"/>
            </a:avLst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乘號 10"/>
          <p:cNvSpPr>
            <a:spLocks noChangeAspect="1"/>
          </p:cNvSpPr>
          <p:nvPr/>
        </p:nvSpPr>
        <p:spPr>
          <a:xfrm>
            <a:off x="6461760" y="130934"/>
            <a:ext cx="180000" cy="180000"/>
          </a:xfrm>
          <a:prstGeom prst="mathMultiply">
            <a:avLst>
              <a:gd name="adj1" fmla="val 5338"/>
            </a:avLst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972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Initial condition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815630"/>
            <a:ext cx="5342984" cy="598288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0958" y="1268760"/>
            <a:ext cx="219984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 smtClean="0"/>
              <a:t>Large </a:t>
            </a:r>
            <a:r>
              <a:rPr lang="en-US" altLang="zh-TW" dirty="0"/>
              <a:t>position </a:t>
            </a:r>
            <a:r>
              <a:rPr lang="en-US" altLang="zh-TW" dirty="0" smtClean="0"/>
              <a:t>spread</a:t>
            </a:r>
            <a:br>
              <a:rPr lang="en-US" altLang="zh-TW" dirty="0" smtClean="0"/>
            </a:br>
            <a:r>
              <a:rPr lang="en-US" altLang="zh-TW" dirty="0" smtClean="0"/>
              <a:t>westward bias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30958" y="1935304"/>
            <a:ext cx="219984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/>
              <a:t>The MWS </a:t>
            </a:r>
            <a:r>
              <a:rPr lang="en-US" altLang="zh-TW" dirty="0" smtClean="0"/>
              <a:t>16 </a:t>
            </a:r>
            <a:r>
              <a:rPr lang="en-US" altLang="zh-TW" dirty="0"/>
              <a:t>m s</a:t>
            </a:r>
            <a:r>
              <a:rPr lang="en-US" altLang="zh-TW" baseline="30000" dirty="0"/>
              <a:t>−1</a:t>
            </a:r>
            <a:r>
              <a:rPr lang="en-US" altLang="zh-TW" dirty="0"/>
              <a:t> </a:t>
            </a:r>
            <a:r>
              <a:rPr lang="en-US" altLang="zh-TW" dirty="0" smtClean="0"/>
              <a:t>MSLP </a:t>
            </a:r>
            <a:r>
              <a:rPr lang="en-US" altLang="zh-TW" dirty="0"/>
              <a:t>is 998 </a:t>
            </a:r>
            <a:r>
              <a:rPr lang="en-US" altLang="zh-TW" dirty="0" err="1"/>
              <a:t>hPa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6260" y="3223953"/>
            <a:ext cx="219984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 smtClean="0"/>
              <a:t>JTWC:</a:t>
            </a:r>
          </a:p>
          <a:p>
            <a:r>
              <a:rPr lang="en-US" altLang="zh-TW" dirty="0" smtClean="0"/>
              <a:t>The </a:t>
            </a:r>
            <a:r>
              <a:rPr lang="en-US" altLang="zh-TW" dirty="0"/>
              <a:t>MWS </a:t>
            </a:r>
            <a:r>
              <a:rPr lang="en-US" altLang="zh-TW" dirty="0" smtClean="0"/>
              <a:t>28 </a:t>
            </a:r>
            <a:r>
              <a:rPr lang="en-US" altLang="zh-TW" dirty="0"/>
              <a:t>m s</a:t>
            </a:r>
            <a:r>
              <a:rPr lang="en-US" altLang="zh-TW" baseline="30000" dirty="0"/>
              <a:t>−1</a:t>
            </a:r>
            <a:r>
              <a:rPr lang="en-US" altLang="zh-TW" dirty="0"/>
              <a:t> </a:t>
            </a:r>
            <a:r>
              <a:rPr lang="en-US" altLang="zh-TW" dirty="0" smtClean="0"/>
              <a:t>MSLP </a:t>
            </a:r>
            <a:r>
              <a:rPr lang="en-US" altLang="zh-TW" dirty="0"/>
              <a:t>is </a:t>
            </a:r>
            <a:r>
              <a:rPr lang="en-US" altLang="zh-TW" dirty="0" smtClean="0"/>
              <a:t>982 </a:t>
            </a:r>
            <a:r>
              <a:rPr lang="en-US" altLang="zh-TW" dirty="0" err="1"/>
              <a:t>hPa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6260" y="5085128"/>
            <a:ext cx="219984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 smtClean="0"/>
              <a:t>Spread = 8 </a:t>
            </a:r>
            <a:r>
              <a:rPr lang="en-US" altLang="zh-TW" dirty="0"/>
              <a:t>m s</a:t>
            </a:r>
            <a:r>
              <a:rPr lang="en-US" altLang="zh-TW" baseline="30000" dirty="0"/>
              <a:t>−1</a:t>
            </a:r>
            <a:endParaRPr lang="zh-TW" altLang="en-US" baseline="30000" dirty="0"/>
          </a:p>
        </p:txBody>
      </p:sp>
      <p:sp>
        <p:nvSpPr>
          <p:cNvPr id="13" name="矩形 12"/>
          <p:cNvSpPr/>
          <p:nvPr/>
        </p:nvSpPr>
        <p:spPr>
          <a:xfrm>
            <a:off x="26260" y="4419311"/>
            <a:ext cx="219984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/>
              <a:t>The MWS </a:t>
            </a:r>
            <a:r>
              <a:rPr lang="en-US" altLang="zh-TW" dirty="0" smtClean="0"/>
              <a:t>31 </a:t>
            </a:r>
            <a:r>
              <a:rPr lang="en-US" altLang="zh-TW" dirty="0"/>
              <a:t>m s</a:t>
            </a:r>
            <a:r>
              <a:rPr lang="en-US" altLang="zh-TW" baseline="30000" dirty="0"/>
              <a:t>−1</a:t>
            </a:r>
            <a:r>
              <a:rPr lang="en-US" altLang="zh-TW" dirty="0"/>
              <a:t> </a:t>
            </a:r>
            <a:r>
              <a:rPr lang="en-US" altLang="zh-TW" dirty="0" smtClean="0"/>
              <a:t>MSLP </a:t>
            </a:r>
            <a:r>
              <a:rPr lang="en-US" altLang="zh-TW" dirty="0"/>
              <a:t>is </a:t>
            </a:r>
            <a:r>
              <a:rPr lang="en-US" altLang="zh-TW" dirty="0" smtClean="0"/>
              <a:t>981 </a:t>
            </a:r>
            <a:r>
              <a:rPr lang="en-US" altLang="zh-TW" dirty="0" err="1"/>
              <a:t>hPa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26260" y="2601848"/>
            <a:ext cx="219984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 smtClean="0"/>
              <a:t>Spread = 17 </a:t>
            </a:r>
            <a:r>
              <a:rPr lang="en-US" altLang="zh-TW" dirty="0"/>
              <a:t>m s</a:t>
            </a:r>
            <a:r>
              <a:rPr lang="en-US" altLang="zh-TW" baseline="30000" dirty="0"/>
              <a:t>−1</a:t>
            </a:r>
            <a:endParaRPr lang="zh-TW" altLang="en-US" baseline="30000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739" y="39900"/>
            <a:ext cx="4463696" cy="529625"/>
          </a:xfrm>
          <a:prstGeom prst="rect">
            <a:avLst/>
          </a:prstGeom>
        </p:spPr>
      </p:pic>
      <p:sp>
        <p:nvSpPr>
          <p:cNvPr id="16" name="乘號 15"/>
          <p:cNvSpPr>
            <a:spLocks noChangeAspect="1"/>
          </p:cNvSpPr>
          <p:nvPr/>
        </p:nvSpPr>
        <p:spPr>
          <a:xfrm>
            <a:off x="7841028" y="130934"/>
            <a:ext cx="180000" cy="180000"/>
          </a:xfrm>
          <a:prstGeom prst="mathMultiply">
            <a:avLst>
              <a:gd name="adj1" fmla="val 5338"/>
            </a:avLst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47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ffectLst/>
              </a:rPr>
              <a:t>Background </a:t>
            </a:r>
            <a:r>
              <a:rPr lang="en-US" altLang="zh-TW" dirty="0" smtClean="0">
                <a:effectLst/>
              </a:rPr>
              <a:t>error covariance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282" y="963595"/>
            <a:ext cx="6191436" cy="565235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30702" r="-1"/>
          <a:stretch/>
        </p:blipFill>
        <p:spPr>
          <a:xfrm>
            <a:off x="6012160" y="39900"/>
            <a:ext cx="3093274" cy="529625"/>
          </a:xfrm>
          <a:prstGeom prst="rect">
            <a:avLst/>
          </a:prstGeom>
        </p:spPr>
      </p:pic>
      <p:sp>
        <p:nvSpPr>
          <p:cNvPr id="7" name="乘號 6"/>
          <p:cNvSpPr>
            <a:spLocks noChangeAspect="1"/>
          </p:cNvSpPr>
          <p:nvPr/>
        </p:nvSpPr>
        <p:spPr>
          <a:xfrm>
            <a:off x="7841028" y="130934"/>
            <a:ext cx="180000" cy="180000"/>
          </a:xfrm>
          <a:prstGeom prst="mathMultiply">
            <a:avLst>
              <a:gd name="adj1" fmla="val 5338"/>
            </a:avLst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774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690" y="774424"/>
            <a:ext cx="6141814" cy="5865498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Analysis surface wind speed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3074" y="773940"/>
            <a:ext cx="2830734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 err="1"/>
              <a:t>EnKF</a:t>
            </a:r>
            <a:r>
              <a:rPr lang="en-US" altLang="zh-TW" dirty="0"/>
              <a:t> successfully </a:t>
            </a:r>
            <a:r>
              <a:rPr lang="en-US" altLang="zh-TW" dirty="0">
                <a:solidFill>
                  <a:srgbClr val="0000FF"/>
                </a:solidFill>
              </a:rPr>
              <a:t>adjusts the position error </a:t>
            </a:r>
            <a:r>
              <a:rPr lang="en-US" altLang="zh-TW" dirty="0"/>
              <a:t>and attempts to build a vortex structure with the help of the </a:t>
            </a:r>
            <a:r>
              <a:rPr lang="en-US" altLang="zh-TW" dirty="0" err="1"/>
              <a:t>dropsonde</a:t>
            </a:r>
            <a:r>
              <a:rPr lang="en-US" altLang="zh-TW" dirty="0"/>
              <a:t> </a:t>
            </a:r>
            <a:r>
              <a:rPr lang="en-US" altLang="zh-TW" dirty="0" smtClean="0"/>
              <a:t>information.</a:t>
            </a:r>
          </a:p>
          <a:p>
            <a:r>
              <a:rPr lang="en-US" altLang="zh-TW" dirty="0" smtClean="0"/>
              <a:t>But TC </a:t>
            </a:r>
            <a:r>
              <a:rPr lang="en-US" altLang="zh-TW" dirty="0"/>
              <a:t>is still not well </a:t>
            </a:r>
            <a:r>
              <a:rPr lang="en-US" altLang="zh-TW" dirty="0" smtClean="0"/>
              <a:t>constructed.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3074" y="2967335"/>
            <a:ext cx="283073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 smtClean="0"/>
              <a:t>Further </a:t>
            </a:r>
            <a:r>
              <a:rPr lang="en-US" altLang="zh-TW" dirty="0"/>
              <a:t>strengthening of the inner core and shrinking of the </a:t>
            </a:r>
            <a:r>
              <a:rPr lang="en-US" altLang="zh-TW" dirty="0" smtClean="0"/>
              <a:t>eye.</a:t>
            </a: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3787" y="4509120"/>
            <a:ext cx="2830021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/>
              <a:t>With the same observations, it is clear that the observational influences can be very different given the CTL and TCC background ensembles.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30702" r="-1"/>
          <a:stretch/>
        </p:blipFill>
        <p:spPr>
          <a:xfrm>
            <a:off x="6012160" y="39900"/>
            <a:ext cx="3093274" cy="529625"/>
          </a:xfrm>
          <a:prstGeom prst="rect">
            <a:avLst/>
          </a:prstGeom>
        </p:spPr>
      </p:pic>
      <p:sp>
        <p:nvSpPr>
          <p:cNvPr id="10" name="乘號 9"/>
          <p:cNvSpPr>
            <a:spLocks noChangeAspect="1"/>
          </p:cNvSpPr>
          <p:nvPr/>
        </p:nvSpPr>
        <p:spPr>
          <a:xfrm>
            <a:off x="7841028" y="130934"/>
            <a:ext cx="180000" cy="180000"/>
          </a:xfrm>
          <a:prstGeom prst="mathMultiply">
            <a:avLst>
              <a:gd name="adj1" fmla="val 5338"/>
            </a:avLst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90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ffectLst/>
              </a:rPr>
              <a:t>Vertical </a:t>
            </a:r>
            <a:r>
              <a:rPr lang="en-US" altLang="zh-TW" dirty="0" smtClean="0">
                <a:effectLst/>
              </a:rPr>
              <a:t>development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836712"/>
            <a:ext cx="5365226" cy="570030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1324" y="1199179"/>
            <a:ext cx="244827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 err="1"/>
              <a:t>dropsondes</a:t>
            </a:r>
            <a:r>
              <a:rPr lang="en-US" altLang="zh-TW" dirty="0"/>
              <a:t> were deployed near 700 </a:t>
            </a:r>
            <a:r>
              <a:rPr lang="en-US" altLang="zh-TW" dirty="0" err="1"/>
              <a:t>hPa</a:t>
            </a:r>
            <a:endParaRPr lang="zh-TW" altLang="en-US" dirty="0"/>
          </a:p>
        </p:txBody>
      </p:sp>
      <p:sp>
        <p:nvSpPr>
          <p:cNvPr id="8" name="向下箭號 7"/>
          <p:cNvSpPr/>
          <p:nvPr/>
        </p:nvSpPr>
        <p:spPr>
          <a:xfrm>
            <a:off x="5724128" y="1622253"/>
            <a:ext cx="2080068" cy="446513"/>
          </a:xfrm>
          <a:prstGeom prst="down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左箭號 8"/>
          <p:cNvSpPr/>
          <p:nvPr/>
        </p:nvSpPr>
        <p:spPr>
          <a:xfrm>
            <a:off x="6948264" y="3933056"/>
            <a:ext cx="432048" cy="2163750"/>
          </a:xfrm>
          <a:prstGeom prst="lef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l="30702" r="-1"/>
          <a:stretch/>
        </p:blipFill>
        <p:spPr>
          <a:xfrm>
            <a:off x="6012160" y="39900"/>
            <a:ext cx="3093274" cy="529625"/>
          </a:xfrm>
          <a:prstGeom prst="rect">
            <a:avLst/>
          </a:prstGeom>
        </p:spPr>
      </p:pic>
      <p:sp>
        <p:nvSpPr>
          <p:cNvPr id="11" name="乘號 10"/>
          <p:cNvSpPr>
            <a:spLocks noChangeAspect="1"/>
          </p:cNvSpPr>
          <p:nvPr/>
        </p:nvSpPr>
        <p:spPr>
          <a:xfrm>
            <a:off x="7841028" y="130934"/>
            <a:ext cx="180000" cy="180000"/>
          </a:xfrm>
          <a:prstGeom prst="mathMultiply">
            <a:avLst>
              <a:gd name="adj1" fmla="val 5338"/>
            </a:avLst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914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ffectLst/>
              </a:rPr>
              <a:t>Quantitative verification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3" y="1215953"/>
            <a:ext cx="6126023" cy="5037152"/>
          </a:xfrm>
          <a:prstGeom prst="rect">
            <a:avLst/>
          </a:prstGeom>
        </p:spPr>
      </p:pic>
      <p:cxnSp>
        <p:nvCxnSpPr>
          <p:cNvPr id="8" name="直線接點 7"/>
          <p:cNvCxnSpPr/>
          <p:nvPr/>
        </p:nvCxnSpPr>
        <p:spPr>
          <a:xfrm flipV="1">
            <a:off x="4112244" y="1206492"/>
            <a:ext cx="0" cy="4644000"/>
          </a:xfrm>
          <a:prstGeom prst="line">
            <a:avLst/>
          </a:prstGeom>
          <a:ln w="38100">
            <a:solidFill>
              <a:schemeClr val="accent5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15" y="2852936"/>
            <a:ext cx="3439114" cy="262575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直線接點 10"/>
          <p:cNvCxnSpPr/>
          <p:nvPr/>
        </p:nvCxnSpPr>
        <p:spPr>
          <a:xfrm flipV="1">
            <a:off x="943892" y="1206492"/>
            <a:ext cx="0" cy="4644000"/>
          </a:xfrm>
          <a:prstGeom prst="line">
            <a:avLst/>
          </a:prstGeom>
          <a:ln w="38100">
            <a:solidFill>
              <a:schemeClr val="accent5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/>
          <a:srcRect l="30702" r="-1"/>
          <a:stretch/>
        </p:blipFill>
        <p:spPr>
          <a:xfrm>
            <a:off x="6012160" y="39900"/>
            <a:ext cx="3093274" cy="529625"/>
          </a:xfrm>
          <a:prstGeom prst="rect">
            <a:avLst/>
          </a:prstGeom>
        </p:spPr>
      </p:pic>
      <p:sp>
        <p:nvSpPr>
          <p:cNvPr id="12" name="乘號 11"/>
          <p:cNvSpPr>
            <a:spLocks noChangeAspect="1"/>
          </p:cNvSpPr>
          <p:nvPr/>
        </p:nvSpPr>
        <p:spPr>
          <a:xfrm>
            <a:off x="7841028" y="130934"/>
            <a:ext cx="180000" cy="180000"/>
          </a:xfrm>
          <a:prstGeom prst="mathMultiply">
            <a:avLst>
              <a:gd name="adj1" fmla="val 5338"/>
            </a:avLst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064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effectLst/>
              </a:rPr>
              <a:t>Along </a:t>
            </a:r>
            <a:r>
              <a:rPr lang="en-US" altLang="zh-TW" dirty="0">
                <a:effectLst/>
              </a:rPr>
              <a:t>the path of the </a:t>
            </a:r>
            <a:r>
              <a:rPr lang="en-US" altLang="zh-TW" dirty="0" smtClean="0">
                <a:effectLst/>
              </a:rPr>
              <a:t>flight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353" y="1052736"/>
            <a:ext cx="6589127" cy="5400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990257" y="4417911"/>
            <a:ext cx="159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00FF"/>
                </a:solidFill>
              </a:rPr>
              <a:t>Southeastward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112659" y="4796479"/>
            <a:ext cx="117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00FF"/>
                </a:solidFill>
              </a:rPr>
              <a:t>northward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41741" y="4417911"/>
            <a:ext cx="164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00FF"/>
                </a:solidFill>
              </a:rPr>
              <a:t>Southwestward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729625" y="1321567"/>
            <a:ext cx="1044000" cy="4752528"/>
          </a:xfrm>
          <a:prstGeom prst="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6688329" y="1321567"/>
            <a:ext cx="1044000" cy="4752528"/>
          </a:xfrm>
          <a:prstGeom prst="rect">
            <a:avLst/>
          </a:prstGeom>
          <a:solidFill>
            <a:schemeClr val="accent3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3854189" y="1321567"/>
            <a:ext cx="1008000" cy="4752528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2808077" y="1321567"/>
            <a:ext cx="1044000" cy="4752528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99136" y="1268760"/>
            <a:ext cx="209660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zh-TW"/>
            </a:defPPr>
          </a:lstStyle>
          <a:p>
            <a:r>
              <a:rPr lang="en-US" altLang="zh-TW" sz="2400" dirty="0" smtClean="0"/>
              <a:t>RMSD</a:t>
            </a:r>
          </a:p>
          <a:p>
            <a:r>
              <a:rPr lang="en-US" altLang="zh-TW" dirty="0" smtClean="0"/>
              <a:t>CTL</a:t>
            </a:r>
            <a:r>
              <a:rPr lang="en-US" altLang="zh-TW" dirty="0"/>
              <a:t>: 8.7 </a:t>
            </a:r>
            <a:r>
              <a:rPr lang="en-US" altLang="zh-TW" dirty="0">
                <a:sym typeface="Wingdings 3" panose="05040102010807070707" pitchFamily="18" charset="2"/>
              </a:rPr>
              <a:t> 5.3 m s</a:t>
            </a:r>
            <a:r>
              <a:rPr lang="en-US" altLang="zh-TW" baseline="30000" dirty="0">
                <a:sym typeface="Wingdings 3" panose="05040102010807070707" pitchFamily="18" charset="2"/>
              </a:rPr>
              <a:t>-1</a:t>
            </a:r>
          </a:p>
          <a:p>
            <a:r>
              <a:rPr lang="en-US" altLang="zh-TW" dirty="0">
                <a:sym typeface="Wingdings 3" panose="05040102010807070707" pitchFamily="18" charset="2"/>
              </a:rPr>
              <a:t>TCC: </a:t>
            </a:r>
            <a:r>
              <a:rPr lang="en-US" altLang="zh-TW" dirty="0"/>
              <a:t>5.8 </a:t>
            </a:r>
            <a:r>
              <a:rPr lang="en-US" altLang="zh-TW" dirty="0">
                <a:sym typeface="Wingdings 3" panose="05040102010807070707" pitchFamily="18" charset="2"/>
              </a:rPr>
              <a:t> 4.2 m s</a:t>
            </a:r>
            <a:r>
              <a:rPr lang="en-US" altLang="zh-TW" baseline="30000" dirty="0">
                <a:sym typeface="Wingdings 3" panose="05040102010807070707" pitchFamily="18" charset="2"/>
              </a:rPr>
              <a:t>-1</a:t>
            </a:r>
            <a:endParaRPr lang="zh-TW" altLang="en-US" baseline="30000" dirty="0"/>
          </a:p>
        </p:txBody>
      </p:sp>
      <p:sp>
        <p:nvSpPr>
          <p:cNvPr id="12" name="矩形 11"/>
          <p:cNvSpPr/>
          <p:nvPr/>
        </p:nvSpPr>
        <p:spPr>
          <a:xfrm>
            <a:off x="99136" y="3356992"/>
            <a:ext cx="209660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 smtClean="0"/>
              <a:t>Surface </a:t>
            </a:r>
            <a:r>
              <a:rPr lang="en-US" altLang="zh-TW" dirty="0"/>
              <a:t>wind speed from </a:t>
            </a:r>
            <a:r>
              <a:rPr lang="en-US" altLang="zh-TW" dirty="0">
                <a:solidFill>
                  <a:srgbClr val="0000FF"/>
                </a:solidFill>
              </a:rPr>
              <a:t>OSCAT</a:t>
            </a:r>
            <a:r>
              <a:rPr lang="en-US" altLang="zh-TW" dirty="0"/>
              <a:t> </a:t>
            </a:r>
            <a:r>
              <a:rPr lang="en-US" altLang="zh-TW" dirty="0" smtClean="0"/>
              <a:t>and </a:t>
            </a:r>
            <a:r>
              <a:rPr lang="en-US" altLang="zh-TW" dirty="0"/>
              <a:t>the </a:t>
            </a:r>
            <a:r>
              <a:rPr lang="en-US" altLang="zh-TW" dirty="0" err="1">
                <a:solidFill>
                  <a:srgbClr val="0000FF"/>
                </a:solidFill>
              </a:rPr>
              <a:t>dropsondes</a:t>
            </a:r>
            <a:r>
              <a:rPr lang="en-US" altLang="zh-TW" dirty="0"/>
              <a:t> </a:t>
            </a:r>
            <a:r>
              <a:rPr lang="en-US" altLang="zh-TW" dirty="0" smtClean="0"/>
              <a:t>is </a:t>
            </a:r>
            <a:r>
              <a:rPr lang="en-US" altLang="zh-TW" dirty="0"/>
              <a:t>generally weaker than the SFMR wind </a:t>
            </a:r>
            <a:r>
              <a:rPr lang="en-US" altLang="zh-TW" dirty="0" smtClean="0"/>
              <a:t>speeds.</a:t>
            </a:r>
            <a:endParaRPr lang="zh-TW" altLang="en-US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/>
          <a:srcRect l="30702" r="-1"/>
          <a:stretch/>
        </p:blipFill>
        <p:spPr>
          <a:xfrm>
            <a:off x="6012160" y="39900"/>
            <a:ext cx="3093274" cy="529625"/>
          </a:xfrm>
          <a:prstGeom prst="rect">
            <a:avLst/>
          </a:prstGeom>
        </p:spPr>
      </p:pic>
      <p:sp>
        <p:nvSpPr>
          <p:cNvPr id="18" name="乘號 17"/>
          <p:cNvSpPr>
            <a:spLocks noChangeAspect="1"/>
          </p:cNvSpPr>
          <p:nvPr/>
        </p:nvSpPr>
        <p:spPr>
          <a:xfrm>
            <a:off x="7841028" y="130934"/>
            <a:ext cx="180000" cy="180000"/>
          </a:xfrm>
          <a:prstGeom prst="mathMultiply">
            <a:avLst>
              <a:gd name="adj1" fmla="val 5338"/>
            </a:avLst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897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922" y="1377712"/>
            <a:ext cx="5837069" cy="47520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Forecast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>
          <a:xfrm>
            <a:off x="467544" y="620511"/>
            <a:ext cx="5975350" cy="461665"/>
          </a:xfrm>
        </p:spPr>
        <p:txBody>
          <a:bodyPr/>
          <a:lstStyle/>
          <a:p>
            <a:r>
              <a:rPr lang="en-US" altLang="zh-TW" dirty="0" smtClean="0"/>
              <a:t>Initialized </a:t>
            </a:r>
            <a:r>
              <a:rPr lang="en-US" altLang="zh-TW" sz="2000" dirty="0" smtClean="0"/>
              <a:t>@ 0000 UTC 16 Sep and 17 Sep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1" y="1377712"/>
            <a:ext cx="3213434" cy="4752000"/>
          </a:xfrm>
          <a:prstGeom prst="rect">
            <a:avLst/>
          </a:prstGeom>
        </p:spPr>
      </p:pic>
      <p:cxnSp>
        <p:nvCxnSpPr>
          <p:cNvPr id="8" name="直線接點 7"/>
          <p:cNvCxnSpPr/>
          <p:nvPr/>
        </p:nvCxnSpPr>
        <p:spPr>
          <a:xfrm>
            <a:off x="8381068" y="3960766"/>
            <a:ext cx="0" cy="1836000"/>
          </a:xfrm>
          <a:prstGeom prst="line">
            <a:avLst/>
          </a:prstGeom>
          <a:ln w="38100">
            <a:solidFill>
              <a:schemeClr val="accent5">
                <a:lumMod val="7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2276980" y="3868404"/>
            <a:ext cx="0" cy="1944216"/>
          </a:xfrm>
          <a:prstGeom prst="line">
            <a:avLst/>
          </a:prstGeom>
          <a:ln w="38100">
            <a:solidFill>
              <a:schemeClr val="accent5">
                <a:lumMod val="7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8351480" y="1517968"/>
            <a:ext cx="0" cy="1836000"/>
          </a:xfrm>
          <a:prstGeom prst="line">
            <a:avLst/>
          </a:prstGeom>
          <a:ln w="38100">
            <a:solidFill>
              <a:schemeClr val="accent5">
                <a:lumMod val="7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5473040" y="3960766"/>
            <a:ext cx="0" cy="1836000"/>
          </a:xfrm>
          <a:prstGeom prst="line">
            <a:avLst/>
          </a:prstGeom>
          <a:ln w="38100">
            <a:solidFill>
              <a:schemeClr val="accent5">
                <a:lumMod val="7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473040" y="1517968"/>
            <a:ext cx="0" cy="1836000"/>
          </a:xfrm>
          <a:prstGeom prst="line">
            <a:avLst/>
          </a:prstGeom>
          <a:ln w="38100">
            <a:solidFill>
              <a:schemeClr val="accent5">
                <a:lumMod val="7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l="16678" t="9075" r="24929" b="65540"/>
          <a:stretch/>
        </p:blipFill>
        <p:spPr>
          <a:xfrm>
            <a:off x="35918" y="1517968"/>
            <a:ext cx="3214800" cy="2066658"/>
          </a:xfrm>
          <a:prstGeom prst="rect">
            <a:avLst/>
          </a:prstGeom>
        </p:spPr>
      </p:pic>
      <p:cxnSp>
        <p:nvCxnSpPr>
          <p:cNvPr id="16" name="直線單箭頭接點 15"/>
          <p:cNvCxnSpPr/>
          <p:nvPr/>
        </p:nvCxnSpPr>
        <p:spPr>
          <a:xfrm>
            <a:off x="1979712" y="4626336"/>
            <a:ext cx="297268" cy="25243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1582728" y="4333486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00FF"/>
                </a:solidFill>
              </a:rPr>
              <a:t>93 km</a:t>
            </a:r>
            <a:endParaRPr lang="zh-TW" altLang="en-US" dirty="0">
              <a:solidFill>
                <a:srgbClr val="0000FF"/>
              </a:solidFill>
            </a:endParaRPr>
          </a:p>
        </p:txBody>
      </p:sp>
      <p:cxnSp>
        <p:nvCxnSpPr>
          <p:cNvPr id="19" name="直線單箭頭接點 18"/>
          <p:cNvCxnSpPr/>
          <p:nvPr/>
        </p:nvCxnSpPr>
        <p:spPr>
          <a:xfrm flipH="1" flipV="1">
            <a:off x="2339752" y="5373216"/>
            <a:ext cx="241211" cy="1440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2394535" y="5454140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44 km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7976" y="1005694"/>
            <a:ext cx="3125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TC’s deep vertical development</a:t>
            </a:r>
            <a:endParaRPr lang="zh-TW" altLang="en-US" dirty="0"/>
          </a:p>
        </p:txBody>
      </p:sp>
      <p:cxnSp>
        <p:nvCxnSpPr>
          <p:cNvPr id="25" name="直線單箭頭接點 24"/>
          <p:cNvCxnSpPr/>
          <p:nvPr/>
        </p:nvCxnSpPr>
        <p:spPr>
          <a:xfrm>
            <a:off x="4966590" y="2204864"/>
            <a:ext cx="415970" cy="3464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2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Introduction</a:t>
            </a:r>
          </a:p>
          <a:p>
            <a:r>
              <a:rPr lang="en-US" altLang="zh-TW" dirty="0"/>
              <a:t>Impact of TC position uncertainty in an idealized </a:t>
            </a:r>
            <a:r>
              <a:rPr lang="en-US" altLang="zh-TW" dirty="0" smtClean="0"/>
              <a:t>framework</a:t>
            </a:r>
          </a:p>
          <a:p>
            <a:r>
              <a:rPr lang="en-US" altLang="zh-TW" dirty="0"/>
              <a:t>TC-centered ensemble data assimilation </a:t>
            </a:r>
            <a:r>
              <a:rPr lang="en-US" altLang="zh-TW" dirty="0" smtClean="0"/>
              <a:t>framework</a:t>
            </a:r>
          </a:p>
          <a:p>
            <a:r>
              <a:rPr lang="en-US" altLang="zh-TW" dirty="0"/>
              <a:t>Typhoon </a:t>
            </a:r>
            <a:r>
              <a:rPr lang="en-US" altLang="zh-TW" dirty="0" err="1"/>
              <a:t>Fanapi</a:t>
            </a:r>
            <a:r>
              <a:rPr lang="en-US" altLang="zh-TW" dirty="0"/>
              <a:t> of </a:t>
            </a:r>
            <a:r>
              <a:rPr lang="en-US" altLang="zh-TW" dirty="0" smtClean="0"/>
              <a:t>2010</a:t>
            </a:r>
          </a:p>
          <a:p>
            <a:r>
              <a:rPr lang="en-US" altLang="zh-TW" dirty="0"/>
              <a:t>Model, assimilation, and experimental </a:t>
            </a:r>
            <a:r>
              <a:rPr lang="en-US" altLang="zh-TW" dirty="0" smtClean="0"/>
              <a:t>setup</a:t>
            </a:r>
          </a:p>
          <a:p>
            <a:pPr lvl="1"/>
            <a:r>
              <a:rPr lang="en-US" altLang="zh-TW" i="1" dirty="0"/>
              <a:t>a. Model and experimental </a:t>
            </a:r>
            <a:r>
              <a:rPr lang="en-US" altLang="zh-TW" i="1" dirty="0" smtClean="0"/>
              <a:t>setup</a:t>
            </a:r>
          </a:p>
          <a:p>
            <a:pPr lvl="1"/>
            <a:r>
              <a:rPr lang="en-US" altLang="zh-TW" i="1" dirty="0"/>
              <a:t>b. Assimilated data</a:t>
            </a:r>
            <a:endParaRPr lang="en-US" altLang="zh-TW" dirty="0" smtClean="0"/>
          </a:p>
          <a:p>
            <a:r>
              <a:rPr lang="en-US" altLang="zh-TW" dirty="0"/>
              <a:t>Results from the real </a:t>
            </a:r>
            <a:r>
              <a:rPr lang="en-US" altLang="zh-TW" dirty="0" smtClean="0"/>
              <a:t>case</a:t>
            </a:r>
          </a:p>
          <a:p>
            <a:pPr lvl="1"/>
            <a:r>
              <a:rPr lang="en-US" altLang="zh-TW" b="0" i="1" dirty="0"/>
              <a:t>a. </a:t>
            </a:r>
            <a:r>
              <a:rPr lang="en-US" altLang="zh-TW" b="0" i="1" dirty="0" smtClean="0"/>
              <a:t>Analysis</a:t>
            </a:r>
          </a:p>
          <a:p>
            <a:pPr lvl="1"/>
            <a:r>
              <a:rPr lang="en-US" altLang="zh-TW" i="1" dirty="0"/>
              <a:t>b. </a:t>
            </a:r>
            <a:r>
              <a:rPr lang="en-US" altLang="zh-TW" i="1" dirty="0" smtClean="0"/>
              <a:t>Forecast</a:t>
            </a:r>
          </a:p>
          <a:p>
            <a:r>
              <a:rPr lang="en-US" altLang="zh-TW" b="1" dirty="0"/>
              <a:t>Summary and discussion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2</a:t>
            </a:fld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84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Forecast surface wind speed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72475"/>
            <a:ext cx="7200480" cy="558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7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Summary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b="0" dirty="0">
                <a:solidFill>
                  <a:srgbClr val="0000FF"/>
                </a:solidFill>
              </a:rPr>
              <a:t>Large TC position uncertainty</a:t>
            </a:r>
            <a:r>
              <a:rPr lang="en-US" altLang="zh-TW" b="0" dirty="0"/>
              <a:t> has a </a:t>
            </a:r>
            <a:r>
              <a:rPr lang="en-US" altLang="zh-TW" b="0" dirty="0">
                <a:solidFill>
                  <a:srgbClr val="0000FF"/>
                </a:solidFill>
              </a:rPr>
              <a:t>major negative impact </a:t>
            </a:r>
            <a:r>
              <a:rPr lang="en-US" altLang="zh-TW" b="0" dirty="0"/>
              <a:t>on the ensemble-based DA system, resulting in a </a:t>
            </a:r>
            <a:r>
              <a:rPr lang="en-US" altLang="zh-TW" b="0" dirty="0">
                <a:solidFill>
                  <a:srgbClr val="0000FF"/>
                </a:solidFill>
              </a:rPr>
              <a:t>less representative</a:t>
            </a:r>
            <a:r>
              <a:rPr lang="en-US" altLang="zh-TW" b="0" dirty="0"/>
              <a:t> ensemble mean state through averaging and an ensemble-estimated background error covariance.</a:t>
            </a:r>
          </a:p>
          <a:p>
            <a:r>
              <a:rPr lang="en-US" altLang="zh-TW" b="0" dirty="0"/>
              <a:t>TC-centered (TCC) regional </a:t>
            </a:r>
            <a:r>
              <a:rPr lang="en-US" altLang="zh-TW" b="0" dirty="0" err="1"/>
              <a:t>EnKF</a:t>
            </a:r>
            <a:r>
              <a:rPr lang="en-US" altLang="zh-TW" b="0" dirty="0"/>
              <a:t> DA can help </a:t>
            </a:r>
            <a:r>
              <a:rPr lang="en-US" altLang="zh-TW" b="0" dirty="0">
                <a:solidFill>
                  <a:srgbClr val="0000FF"/>
                </a:solidFill>
              </a:rPr>
              <a:t>alleviate the negative impacts </a:t>
            </a:r>
            <a:r>
              <a:rPr lang="en-US" altLang="zh-TW" b="0" dirty="0"/>
              <a:t>of position errors by limiting position uncertainty and improving the TC structure in the ensemble DA system. The performance of 6-hourly analysis–forecast cycles is also improved significantly</a:t>
            </a:r>
          </a:p>
          <a:p>
            <a:r>
              <a:rPr lang="en-US" altLang="zh-TW" b="0" dirty="0"/>
              <a:t>The improved DA analysis in TCC had a </a:t>
            </a:r>
            <a:r>
              <a:rPr lang="en-US" altLang="zh-TW" b="0" dirty="0">
                <a:solidFill>
                  <a:srgbClr val="0000FF"/>
                </a:solidFill>
              </a:rPr>
              <a:t>positive impact </a:t>
            </a:r>
            <a:r>
              <a:rPr lang="en-US" altLang="zh-TW" b="0" dirty="0"/>
              <a:t>on </a:t>
            </a:r>
            <a:r>
              <a:rPr lang="en-US" altLang="zh-TW" b="0" dirty="0" err="1"/>
              <a:t>Fanapi</a:t>
            </a:r>
            <a:r>
              <a:rPr lang="en-US" altLang="zh-TW" b="0" dirty="0"/>
              <a:t> track forecasts </a:t>
            </a:r>
            <a:r>
              <a:rPr lang="en-US" altLang="zh-TW" b="0" dirty="0">
                <a:solidFill>
                  <a:srgbClr val="0000FF"/>
                </a:solidFill>
              </a:rPr>
              <a:t>during the first 12 h </a:t>
            </a:r>
            <a:r>
              <a:rPr lang="en-US" altLang="zh-TW" b="0" dirty="0"/>
              <a:t>by mitigating the model </a:t>
            </a:r>
            <a:r>
              <a:rPr lang="en-US" altLang="zh-TW" b="0" dirty="0" err="1"/>
              <a:t>spinup</a:t>
            </a:r>
            <a:r>
              <a:rPr lang="en-US" altLang="zh-TW" b="0" dirty="0"/>
              <a:t> issues as well as </a:t>
            </a:r>
            <a:r>
              <a:rPr lang="en-US" altLang="zh-TW" b="0" dirty="0">
                <a:solidFill>
                  <a:srgbClr val="0000FF"/>
                </a:solidFill>
              </a:rPr>
              <a:t>improving the landfall position at 72 h</a:t>
            </a:r>
            <a:r>
              <a:rPr lang="en-US" altLang="zh-TW" b="0" dirty="0"/>
              <a:t>.</a:t>
            </a:r>
          </a:p>
          <a:p>
            <a:r>
              <a:rPr lang="en-US" altLang="zh-TW" b="0" dirty="0"/>
              <a:t>The TCC DA impact on </a:t>
            </a:r>
            <a:r>
              <a:rPr lang="en-US" altLang="zh-TW" b="0" dirty="0" err="1"/>
              <a:t>Fanapi</a:t>
            </a:r>
            <a:r>
              <a:rPr lang="en-US" altLang="zh-TW" b="0" dirty="0"/>
              <a:t> intensity forecasts yielded mixed results. While the TC in the TCC forecast is </a:t>
            </a:r>
            <a:r>
              <a:rPr lang="en-US" altLang="zh-TW" b="0" dirty="0" err="1"/>
              <a:t>overintensified</a:t>
            </a:r>
            <a:r>
              <a:rPr lang="en-US" altLang="zh-TW" b="0" dirty="0"/>
              <a:t> during the first 2 days, it begins to resemble the JTWC best-track estimation afterward. The variations in TC structure from the TCC forecast generally agree better with the observations</a:t>
            </a:r>
            <a:r>
              <a:rPr lang="en-US" altLang="zh-TW" b="0" dirty="0" smtClean="0"/>
              <a:t>.</a:t>
            </a:r>
            <a:endParaRPr lang="en-US" altLang="zh-TW" b="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014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Thanks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0753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Tab1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96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Fig1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https://journals.ametsoc.org/na101/home/literatum/publisher/ams/journals/content/wefo/2018/15200434-33.2/waf-d-17-0152.1/20180419/images/large/waf-d-17-0152.1-f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3" y="1182863"/>
            <a:ext cx="8871314" cy="54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715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Fig2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https://journals.ametsoc.org/na101/home/literatum/publisher/ams/journals/content/wefo/2018/15200434-33.2/waf-d-17-0152.1/20180419/images/large/waf-d-17-0152.1-f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216022"/>
            <a:ext cx="7200000" cy="442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922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/>
            </a:gs>
            <a:gs pos="0">
              <a:srgbClr val="8B9BAF"/>
            </a:gs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Introduction (1/3)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0" dirty="0" smtClean="0"/>
              <a:t>Limited predictability of TC intensity</a:t>
            </a:r>
          </a:p>
          <a:p>
            <a:pPr lvl="1"/>
            <a:r>
              <a:rPr lang="en-US" altLang="zh-TW" b="0" dirty="0" smtClean="0"/>
              <a:t>The </a:t>
            </a:r>
            <a:r>
              <a:rPr lang="en-US" altLang="zh-TW" b="0" dirty="0"/>
              <a:t>lack of coupling to the ocean is a major shortcoming in many current prediction </a:t>
            </a:r>
            <a:r>
              <a:rPr lang="en-US" altLang="zh-TW" dirty="0"/>
              <a:t>models </a:t>
            </a:r>
            <a:r>
              <a:rPr lang="en-US" altLang="zh-TW" sz="1400" dirty="0"/>
              <a:t>(Chen et al. 2007, 2013)</a:t>
            </a:r>
            <a:r>
              <a:rPr lang="en-US" altLang="zh-TW" dirty="0"/>
              <a:t>. </a:t>
            </a:r>
          </a:p>
          <a:p>
            <a:pPr lvl="1"/>
            <a:r>
              <a:rPr lang="en-US" altLang="zh-TW" dirty="0"/>
              <a:t>Another limiting factor in the current TC prediction </a:t>
            </a:r>
            <a:r>
              <a:rPr lang="en-US" altLang="zh-TW" b="0" dirty="0"/>
              <a:t>system may be due to the relatively poor representation of the TC structure and intensity in the initial conditions for TC forecasting </a:t>
            </a:r>
            <a:r>
              <a:rPr lang="en-US" altLang="zh-TW" sz="1400" b="0" dirty="0"/>
              <a:t>(</a:t>
            </a:r>
            <a:r>
              <a:rPr lang="en-US" altLang="zh-TW" sz="1400" b="0" dirty="0" err="1"/>
              <a:t>Kurihara</a:t>
            </a:r>
            <a:r>
              <a:rPr lang="en-US" altLang="zh-TW" sz="1400" b="0" dirty="0"/>
              <a:t> et al. 1993</a:t>
            </a:r>
            <a:r>
              <a:rPr lang="en-US" altLang="zh-TW" sz="1400" b="0" dirty="0" smtClean="0"/>
              <a:t>)</a:t>
            </a:r>
            <a:r>
              <a:rPr lang="en-US" altLang="zh-TW" b="0" dirty="0" smtClean="0"/>
              <a:t>.</a:t>
            </a:r>
          </a:p>
          <a:p>
            <a:r>
              <a:rPr lang="en-US" altLang="zh-TW" b="0" dirty="0"/>
              <a:t>TC vortex initialization </a:t>
            </a:r>
            <a:r>
              <a:rPr lang="en-US" altLang="zh-TW" b="0" dirty="0" smtClean="0"/>
              <a:t>methods</a:t>
            </a:r>
          </a:p>
          <a:p>
            <a:pPr lvl="1"/>
            <a:r>
              <a:rPr lang="en-US" altLang="zh-TW" dirty="0" smtClean="0"/>
              <a:t>Vortex </a:t>
            </a:r>
            <a:r>
              <a:rPr lang="en-US" altLang="zh-TW" dirty="0" err="1"/>
              <a:t>bogusing</a:t>
            </a:r>
            <a:r>
              <a:rPr lang="en-US" altLang="zh-TW" dirty="0"/>
              <a:t> </a:t>
            </a:r>
            <a:r>
              <a:rPr lang="en-US" altLang="zh-TW" sz="1400" dirty="0"/>
              <a:t>(Ueno 1989; Leslie and Holland 1995; Pu and Braun 2001</a:t>
            </a:r>
            <a:r>
              <a:rPr lang="en-US" altLang="zh-TW" sz="1400" dirty="0" smtClean="0"/>
              <a:t>)</a:t>
            </a:r>
            <a:endParaRPr lang="en-US" altLang="zh-TW" dirty="0" smtClean="0"/>
          </a:p>
          <a:p>
            <a:pPr lvl="1"/>
            <a:r>
              <a:rPr lang="en-US" altLang="zh-TW" dirty="0" smtClean="0">
                <a:solidFill>
                  <a:srgbClr val="FF0000"/>
                </a:solidFill>
              </a:rPr>
              <a:t>Dynamical </a:t>
            </a:r>
            <a:r>
              <a:rPr lang="en-US" altLang="zh-TW" dirty="0">
                <a:solidFill>
                  <a:srgbClr val="FF0000"/>
                </a:solidFill>
              </a:rPr>
              <a:t>initialization</a:t>
            </a:r>
            <a:r>
              <a:rPr lang="en-US" altLang="zh-TW" dirty="0"/>
              <a:t> </a:t>
            </a:r>
            <a:r>
              <a:rPr lang="en-US" altLang="zh-TW" sz="1400" dirty="0"/>
              <a:t>(Kurihara et al. 1993, 1995, 1998; Nguyen and Chen 2011</a:t>
            </a:r>
            <a:r>
              <a:rPr lang="en-US" altLang="zh-TW" sz="1400" dirty="0" smtClean="0"/>
              <a:t>)</a:t>
            </a:r>
            <a:endParaRPr lang="en-US" altLang="zh-TW" dirty="0" smtClean="0"/>
          </a:p>
          <a:p>
            <a:pPr lvl="1"/>
            <a:r>
              <a:rPr lang="fr-FR" altLang="zh-TW" dirty="0" smtClean="0">
                <a:solidFill>
                  <a:srgbClr val="0000FF"/>
                </a:solidFill>
              </a:rPr>
              <a:t>Vortex </a:t>
            </a:r>
            <a:r>
              <a:rPr lang="fr-FR" altLang="zh-TW" dirty="0">
                <a:solidFill>
                  <a:srgbClr val="0000FF"/>
                </a:solidFill>
              </a:rPr>
              <a:t>relocation</a:t>
            </a:r>
            <a:r>
              <a:rPr lang="fr-FR" altLang="zh-TW" dirty="0"/>
              <a:t> </a:t>
            </a:r>
            <a:r>
              <a:rPr lang="fr-FR" altLang="zh-TW" sz="1400" dirty="0"/>
              <a:t>(Liu et al. 2000; Hsiao et al. 2010</a:t>
            </a:r>
            <a:r>
              <a:rPr lang="fr-FR" altLang="zh-TW" sz="1400" dirty="0" smtClean="0"/>
              <a:t>)</a:t>
            </a:r>
            <a:endParaRPr lang="fr-FR" altLang="zh-TW" dirty="0" smtClean="0"/>
          </a:p>
          <a:p>
            <a:pPr lvl="1"/>
            <a:r>
              <a:rPr lang="en-US" altLang="zh-TW" dirty="0" smtClean="0">
                <a:solidFill>
                  <a:srgbClr val="0000FF"/>
                </a:solidFill>
              </a:rPr>
              <a:t>Data </a:t>
            </a:r>
            <a:r>
              <a:rPr lang="en-US" altLang="zh-TW" dirty="0">
                <a:solidFill>
                  <a:srgbClr val="0000FF"/>
                </a:solidFill>
              </a:rPr>
              <a:t>assimilation (DA</a:t>
            </a:r>
            <a:r>
              <a:rPr lang="en-US" altLang="zh-TW" dirty="0" smtClean="0">
                <a:solidFill>
                  <a:srgbClr val="0000FF"/>
                </a:solidFill>
              </a:rPr>
              <a:t>)</a:t>
            </a:r>
            <a:r>
              <a:rPr lang="en-US" altLang="zh-TW" dirty="0" smtClean="0"/>
              <a:t>: the only method that uses observations</a:t>
            </a:r>
            <a:br>
              <a:rPr lang="en-US" altLang="zh-TW" dirty="0" smtClean="0"/>
            </a:br>
            <a:r>
              <a:rPr lang="en-US" altLang="zh-TW" sz="1400" dirty="0" smtClean="0"/>
              <a:t>(</a:t>
            </a:r>
            <a:r>
              <a:rPr lang="en-US" altLang="zh-TW" sz="1400" dirty="0"/>
              <a:t>Zou and Xiao 2000; Chen and Snyder 2007; Torn and Hakim 2009; Zhang et al. 2011</a:t>
            </a:r>
            <a:r>
              <a:rPr lang="en-US" altLang="zh-TW" sz="1400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3</a:t>
            </a:fld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099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Introduction (2/3)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0" dirty="0" smtClean="0"/>
              <a:t>Combination </a:t>
            </a:r>
            <a:r>
              <a:rPr lang="en-US" altLang="zh-TW" b="0" dirty="0"/>
              <a:t>of TC vortex initialization methods</a:t>
            </a:r>
            <a:endParaRPr lang="en-US" altLang="zh-TW" b="0" dirty="0" smtClean="0"/>
          </a:p>
          <a:p>
            <a:pPr lvl="1"/>
            <a:r>
              <a:rPr lang="en-US" altLang="zh-TW" dirty="0" smtClean="0"/>
              <a:t>Bogus data assimilation (BDA)</a:t>
            </a:r>
          </a:p>
          <a:p>
            <a:pPr lvl="2"/>
            <a:r>
              <a:rPr lang="en-US" altLang="zh-TW" dirty="0" smtClean="0"/>
              <a:t>Background error covariance is static.</a:t>
            </a:r>
          </a:p>
          <a:p>
            <a:pPr lvl="1"/>
            <a:r>
              <a:rPr lang="en-US" altLang="zh-TW" dirty="0" smtClean="0"/>
              <a:t>Ensemble </a:t>
            </a:r>
            <a:r>
              <a:rPr lang="en-US" altLang="zh-TW" dirty="0" err="1" smtClean="0"/>
              <a:t>Kalman</a:t>
            </a:r>
            <a:r>
              <a:rPr lang="en-US" altLang="zh-TW" dirty="0" smtClean="0"/>
              <a:t> Filter (</a:t>
            </a:r>
            <a:r>
              <a:rPr lang="en-US" altLang="zh-TW" dirty="0" err="1" smtClean="0"/>
              <a:t>EnKF</a:t>
            </a:r>
            <a:r>
              <a:rPr lang="en-US" altLang="zh-TW" dirty="0" smtClean="0"/>
              <a:t>)</a:t>
            </a:r>
          </a:p>
          <a:p>
            <a:pPr lvl="2"/>
            <a:r>
              <a:rPr lang="en-US" altLang="zh-TW" dirty="0" smtClean="0"/>
              <a:t>Flow-dependent background error covariance.</a:t>
            </a:r>
          </a:p>
          <a:p>
            <a:pPr lvl="1"/>
            <a:r>
              <a:rPr lang="en-US" altLang="zh-TW" dirty="0" smtClean="0"/>
              <a:t>…</a:t>
            </a:r>
          </a:p>
          <a:p>
            <a:r>
              <a:rPr lang="en-US" altLang="zh-TW" b="0" dirty="0" smtClean="0"/>
              <a:t>Center position</a:t>
            </a:r>
            <a:r>
              <a:rPr lang="en-US" altLang="zh-TW" b="0" dirty="0"/>
              <a:t>, minimum sea level pressure (MSLP) , velocity of TC motion, axisymmetric can be used to improve the initial status of TC vortex</a:t>
            </a:r>
            <a:r>
              <a:rPr lang="en-US" altLang="zh-TW" b="0" dirty="0" smtClean="0"/>
              <a:t>.</a:t>
            </a:r>
          </a:p>
          <a:p>
            <a:r>
              <a:rPr lang="en-US" altLang="zh-TW" b="0" dirty="0" smtClean="0"/>
              <a:t>If the positon spread in not well constrained in </a:t>
            </a:r>
            <a:r>
              <a:rPr lang="en-US" altLang="zh-TW" b="0" dirty="0" err="1" smtClean="0"/>
              <a:t>EnKF</a:t>
            </a:r>
            <a:r>
              <a:rPr lang="en-US" altLang="zh-TW" b="0" dirty="0" smtClean="0"/>
              <a:t>, the unrealistic feature can occur.</a:t>
            </a:r>
          </a:p>
          <a:p>
            <a:endParaRPr lang="en-US" altLang="zh-TW" b="0" dirty="0"/>
          </a:p>
          <a:p>
            <a:endParaRPr lang="en-US" altLang="zh-TW" b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4</a:t>
            </a:fld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64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Introduction (3/3)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0" dirty="0" smtClean="0"/>
              <a:t>Relocate TC ensemble to the observed TC position before performing the storm-scale assimilation </a:t>
            </a:r>
            <a:r>
              <a:rPr lang="en-US" altLang="zh-TW" sz="1600" b="0" dirty="0" smtClean="0"/>
              <a:t>(Navarro and Hakim 2014)</a:t>
            </a:r>
            <a:r>
              <a:rPr lang="en-US" altLang="zh-TW" b="0" dirty="0" smtClean="0"/>
              <a:t>.</a:t>
            </a:r>
          </a:p>
          <a:p>
            <a:r>
              <a:rPr lang="en-US" altLang="zh-TW" b="0" dirty="0" smtClean="0"/>
              <a:t>This study demonstrates</a:t>
            </a:r>
          </a:p>
          <a:p>
            <a:pPr lvl="1"/>
            <a:r>
              <a:rPr lang="en-US" altLang="zh-TW" dirty="0" smtClean="0"/>
              <a:t>The importance of representing the </a:t>
            </a:r>
            <a:r>
              <a:rPr lang="en-US" altLang="zh-TW" dirty="0" smtClean="0">
                <a:solidFill>
                  <a:srgbClr val="0000FF"/>
                </a:solidFill>
              </a:rPr>
              <a:t>TC position uncertainty</a:t>
            </a:r>
            <a:r>
              <a:rPr lang="en-US" altLang="zh-TW" dirty="0" smtClean="0"/>
              <a:t> in the TC ensemble-based DA (EDA) within idealized framework.</a:t>
            </a:r>
          </a:p>
          <a:p>
            <a:pPr lvl="1"/>
            <a:r>
              <a:rPr lang="en-US" altLang="zh-TW" b="0" dirty="0" smtClean="0"/>
              <a:t>Examine the impact of </a:t>
            </a:r>
            <a:r>
              <a:rPr lang="en-US" altLang="zh-TW" b="0" dirty="0" smtClean="0">
                <a:solidFill>
                  <a:srgbClr val="0000FF"/>
                </a:solidFill>
              </a:rPr>
              <a:t>constraining the position uncertainty </a:t>
            </a:r>
            <a:r>
              <a:rPr lang="en-US" altLang="zh-TW" b="0" dirty="0" smtClean="0"/>
              <a:t>in a </a:t>
            </a:r>
            <a:r>
              <a:rPr lang="en-US" altLang="zh-TW" dirty="0"/>
              <a:t>regional</a:t>
            </a:r>
            <a:r>
              <a:rPr lang="en-US" altLang="zh-TW" b="0" dirty="0" smtClean="0"/>
              <a:t> </a:t>
            </a:r>
            <a:r>
              <a:rPr lang="en-US" altLang="zh-TW" b="0" dirty="0" err="1" smtClean="0"/>
              <a:t>EnKF</a:t>
            </a:r>
            <a:r>
              <a:rPr lang="en-US" altLang="zh-TW" b="0" dirty="0" smtClean="0"/>
              <a:t> system with in situ field observations of a real typhoon case.</a:t>
            </a:r>
            <a:endParaRPr lang="en-US" altLang="zh-TW" b="0" dirty="0"/>
          </a:p>
          <a:p>
            <a:endParaRPr lang="en-US" altLang="zh-TW" b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5</a:t>
            </a:fld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785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Impact of TC position </a:t>
            </a:r>
            <a:r>
              <a:rPr lang="en-US" altLang="zh-TW" dirty="0" smtClean="0"/>
              <a:t>uncertainty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0" dirty="0"/>
              <a:t>The symmetric vortex is generated based on the sea level pressure and tangential wind profile in Holland (1980)</a:t>
            </a:r>
          </a:p>
          <a:p>
            <a:pPr lvl="1"/>
            <a:r>
              <a:rPr lang="en-US" altLang="zh-TW" dirty="0"/>
              <a:t>MSLP of 980 </a:t>
            </a:r>
            <a:r>
              <a:rPr lang="en-US" altLang="zh-TW" dirty="0" err="1"/>
              <a:t>hPa</a:t>
            </a:r>
            <a:r>
              <a:rPr lang="en-US" altLang="zh-TW" dirty="0"/>
              <a:t>, </a:t>
            </a:r>
            <a:r>
              <a:rPr lang="en-US" altLang="zh-TW" i="1" dirty="0" err="1"/>
              <a:t>P</a:t>
            </a:r>
            <a:r>
              <a:rPr lang="en-US" altLang="zh-TW" baseline="-25000" dirty="0" err="1"/>
              <a:t>env</a:t>
            </a:r>
            <a:r>
              <a:rPr lang="en-US" altLang="zh-TW" dirty="0"/>
              <a:t> of 1010 </a:t>
            </a:r>
            <a:r>
              <a:rPr lang="en-US" altLang="zh-TW" dirty="0" err="1"/>
              <a:t>hPa</a:t>
            </a:r>
            <a:r>
              <a:rPr lang="en-US" altLang="zh-TW" dirty="0"/>
              <a:t>, and RMW of 50 </a:t>
            </a:r>
            <a:r>
              <a:rPr lang="en-US" altLang="zh-TW" dirty="0" smtClean="0"/>
              <a:t>km</a:t>
            </a:r>
          </a:p>
          <a:p>
            <a:r>
              <a:rPr lang="en-US" altLang="zh-TW" b="0" dirty="0"/>
              <a:t>The experiments are as follows:</a:t>
            </a:r>
          </a:p>
          <a:p>
            <a:pPr marL="812800" lvl="1" indent="-457200">
              <a:buSzPct val="100000"/>
              <a:buAutoNum type="arabicParenR"/>
            </a:pPr>
            <a:r>
              <a:rPr lang="en-US" altLang="zh-TW" dirty="0"/>
              <a:t>a position spread of 5 km but no differences in intensity (P5); </a:t>
            </a:r>
          </a:p>
          <a:p>
            <a:pPr marL="812800" lvl="1" indent="-457200">
              <a:buSzPct val="100000"/>
              <a:buAutoNum type="arabicParenR"/>
            </a:pPr>
            <a:r>
              <a:rPr lang="en-US" altLang="zh-TW" dirty="0"/>
              <a:t>the same as in 1) but with a larger position spread of 30 km (P30);</a:t>
            </a:r>
          </a:p>
          <a:p>
            <a:pPr marL="812800" lvl="1" indent="-457200">
              <a:buSzPct val="100000"/>
              <a:buAutoNum type="arabicParenR"/>
            </a:pPr>
            <a:r>
              <a:rPr lang="en-US" altLang="zh-TW" dirty="0"/>
              <a:t>differences in intensity, but no position spread (I2); </a:t>
            </a:r>
          </a:p>
          <a:p>
            <a:pPr marL="812800" lvl="1" indent="-457200">
              <a:buSzPct val="100000"/>
              <a:buAutoNum type="arabicParenR"/>
            </a:pPr>
            <a:r>
              <a:rPr lang="en-US" altLang="zh-TW" dirty="0"/>
              <a:t>the same as in 1) but with intensity spread (P5I2); and </a:t>
            </a:r>
          </a:p>
          <a:p>
            <a:pPr marL="812800" lvl="1" indent="-457200">
              <a:buSzPct val="100000"/>
              <a:buAutoNum type="arabicParenR"/>
            </a:pPr>
            <a:r>
              <a:rPr lang="en-US" altLang="zh-TW" dirty="0"/>
              <a:t>the same as in 2) but with intensity spread (P30I2)</a:t>
            </a:r>
            <a:endParaRPr lang="en-US" altLang="zh-TW" b="0" dirty="0" smtClean="0"/>
          </a:p>
          <a:p>
            <a:r>
              <a:rPr lang="en-US" altLang="zh-TW" b="0" dirty="0" smtClean="0"/>
              <a:t>Assimilating scenarios</a:t>
            </a:r>
            <a:r>
              <a:rPr lang="en-US" altLang="zh-TW" b="0" dirty="0"/>
              <a:t> </a:t>
            </a:r>
            <a:r>
              <a:rPr lang="en-US" altLang="zh-TW" b="0" dirty="0" smtClean="0"/>
              <a:t>with MSLP = 976 </a:t>
            </a:r>
            <a:r>
              <a:rPr lang="en-US" altLang="zh-TW" b="0" dirty="0" err="1" smtClean="0"/>
              <a:t>hPa</a:t>
            </a:r>
            <a:r>
              <a:rPr lang="en-US" altLang="zh-TW" b="0" dirty="0" smtClean="0"/>
              <a:t> </a:t>
            </a:r>
            <a:r>
              <a:rPr lang="en-US" altLang="zh-TW" sz="1400" b="0" dirty="0" smtClean="0"/>
              <a:t>(observation </a:t>
            </a:r>
            <a:r>
              <a:rPr lang="en-US" altLang="zh-TW" sz="1400" b="0" dirty="0"/>
              <a:t>error </a:t>
            </a:r>
            <a:r>
              <a:rPr lang="en-US" altLang="zh-TW" sz="1400" b="0" dirty="0" smtClean="0"/>
              <a:t>= </a:t>
            </a:r>
            <a:r>
              <a:rPr lang="en-US" altLang="zh-TW" sz="1400" b="0" dirty="0"/>
              <a:t>1 </a:t>
            </a:r>
            <a:r>
              <a:rPr lang="en-US" altLang="zh-TW" sz="1400" b="0" dirty="0" err="1"/>
              <a:t>hPa</a:t>
            </a:r>
            <a:r>
              <a:rPr lang="en-US" altLang="zh-TW" sz="1400" b="0" dirty="0"/>
              <a:t>)</a:t>
            </a:r>
            <a:endParaRPr lang="en-US" altLang="zh-TW" b="0" dirty="0" smtClean="0"/>
          </a:p>
          <a:p>
            <a:pPr marL="812800" lvl="1" indent="-457200">
              <a:buSzPct val="100000"/>
              <a:buAutoNum type="arabicParenR"/>
            </a:pPr>
            <a:r>
              <a:rPr lang="en-US" altLang="zh-TW" dirty="0" smtClean="0"/>
              <a:t>located </a:t>
            </a:r>
            <a:r>
              <a:rPr lang="en-US" altLang="zh-TW" dirty="0"/>
              <a:t>at the center of the mean </a:t>
            </a:r>
            <a:r>
              <a:rPr lang="en-US" altLang="zh-TW" dirty="0" smtClean="0"/>
              <a:t>TC</a:t>
            </a:r>
          </a:p>
          <a:p>
            <a:pPr marL="812800" lvl="1" indent="-457200">
              <a:buSzPct val="100000"/>
              <a:buAutoNum type="arabicParenR"/>
            </a:pPr>
            <a:r>
              <a:rPr lang="en-US" altLang="zh-TW" dirty="0" smtClean="0"/>
              <a:t>located </a:t>
            </a:r>
            <a:r>
              <a:rPr lang="en-US" altLang="zh-TW" dirty="0"/>
              <a:t>40 km away from the mean TC center</a:t>
            </a:r>
            <a:endParaRPr lang="en-US" altLang="zh-TW" b="0" dirty="0" smtClean="0"/>
          </a:p>
          <a:p>
            <a:endParaRPr lang="en-US" altLang="zh-TW" b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6</a:t>
            </a:fld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 smtClean="0"/>
              <a:t>Idealized framework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991848"/>
            <a:ext cx="376155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journals.ametsoc.org/na101/home/literatum/publisher/ams/journals/content/wefo/2018/15200434-33.2/waf-d-17-0152.1/20180419/images/large/waf-d-17-0152.1-f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3" y="1182507"/>
            <a:ext cx="8871314" cy="54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7</a:t>
            </a:fld>
            <a:endParaRPr lang="zh-TW" altLang="en-US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Scenario 1)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3"/>
          </p:nvPr>
        </p:nvSpPr>
        <p:spPr>
          <a:xfrm>
            <a:off x="467544" y="620511"/>
            <a:ext cx="7056784" cy="461665"/>
          </a:xfrm>
        </p:spPr>
        <p:txBody>
          <a:bodyPr/>
          <a:lstStyle/>
          <a:p>
            <a:r>
              <a:rPr lang="en-US" altLang="zh-TW" dirty="0" smtClean="0"/>
              <a:t>MSLP obs. located </a:t>
            </a:r>
            <a:r>
              <a:rPr lang="en-US" altLang="zh-TW" dirty="0"/>
              <a:t>at the center of the mean TC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93580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journals.ametsoc.org/na101/home/literatum/publisher/ams/journals/content/wefo/2018/15200434-33.2/waf-d-17-0152.1/20180419/images/large/waf-d-17-0152.1-f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3" y="1182507"/>
            <a:ext cx="8872390" cy="54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Scenario 2)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3"/>
          </p:nvPr>
        </p:nvSpPr>
        <p:spPr>
          <a:xfrm>
            <a:off x="467544" y="620511"/>
            <a:ext cx="7056784" cy="461665"/>
          </a:xfrm>
        </p:spPr>
        <p:txBody>
          <a:bodyPr/>
          <a:lstStyle/>
          <a:p>
            <a:r>
              <a:rPr lang="en-US" altLang="zh-TW" dirty="0" smtClean="0"/>
              <a:t>MSLP obs. located </a:t>
            </a:r>
            <a:r>
              <a:rPr lang="en-US" altLang="zh-TW" dirty="0"/>
              <a:t>40 km away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6084168" y="706062"/>
            <a:ext cx="2664296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wrap="square" anchor="ctr" anchorCtr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an asymmetry </a:t>
            </a:r>
            <a:r>
              <a:rPr lang="en-US" altLang="zh-TW" dirty="0" smtClean="0">
                <a:solidFill>
                  <a:schemeClr val="bg1"/>
                </a:solidFill>
              </a:rPr>
              <a:t>component</a:t>
            </a:r>
            <a:endParaRPr lang="zh-TW" altLang="en-US" dirty="0">
              <a:solidFill>
                <a:schemeClr val="bg1"/>
              </a:solidFill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 flipH="1">
            <a:off x="1259632" y="1484784"/>
            <a:ext cx="288032" cy="36004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 flipH="1">
            <a:off x="3059832" y="1484784"/>
            <a:ext cx="288032" cy="36004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>
            <a:off x="6444208" y="1484784"/>
            <a:ext cx="288032" cy="36004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H="1">
            <a:off x="8236244" y="1484784"/>
            <a:ext cx="288032" cy="36004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59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>
                <a:effectLst/>
              </a:rPr>
              <a:t>TC-centered ensemble data </a:t>
            </a:r>
            <a:r>
              <a:rPr lang="en-US" altLang="zh-TW" b="1" dirty="0" smtClean="0">
                <a:effectLst/>
              </a:rPr>
              <a:t>assimilation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b="0" dirty="0"/>
              <a:t>1) A conventional data assimilation experiment is conducted to provide an analysis of the </a:t>
            </a:r>
            <a:r>
              <a:rPr lang="en-US" altLang="zh-TW" b="0" dirty="0">
                <a:solidFill>
                  <a:srgbClr val="0000FF"/>
                </a:solidFill>
              </a:rPr>
              <a:t>TC environment</a:t>
            </a:r>
            <a:r>
              <a:rPr lang="en-US" altLang="zh-TW" b="0" dirty="0"/>
              <a:t> over the WRF’s outer domain</a:t>
            </a:r>
            <a:r>
              <a:rPr lang="en-US" altLang="zh-TW" b="0" dirty="0" smtClean="0"/>
              <a:t>.</a:t>
            </a:r>
          </a:p>
          <a:p>
            <a:r>
              <a:rPr lang="en-US" altLang="zh-TW" b="0" dirty="0" smtClean="0"/>
              <a:t>2</a:t>
            </a:r>
            <a:r>
              <a:rPr lang="en-US" altLang="zh-TW" b="0" dirty="0"/>
              <a:t>) Because the TC center of each ensemble member is located at the center of the vortex-following inner domain, we relocate the center of the inner domain of all ensemble members to the observed TC location. The TC-centered data assimilation process is then performed to generate an analysis in </a:t>
            </a:r>
            <a:r>
              <a:rPr lang="en-US" altLang="zh-TW" b="0" dirty="0">
                <a:solidFill>
                  <a:srgbClr val="0000FF"/>
                </a:solidFill>
              </a:rPr>
              <a:t>the TC area within the inner domain</a:t>
            </a:r>
            <a:r>
              <a:rPr lang="en-US" altLang="zh-TW" b="0" dirty="0" smtClean="0"/>
              <a:t>.</a:t>
            </a:r>
          </a:p>
          <a:p>
            <a:r>
              <a:rPr lang="en-US" altLang="zh-TW" b="0" dirty="0" smtClean="0"/>
              <a:t>3</a:t>
            </a:r>
            <a:r>
              <a:rPr lang="en-US" altLang="zh-TW" b="0" dirty="0"/>
              <a:t>) The results from steps </a:t>
            </a:r>
            <a:r>
              <a:rPr lang="en-US" altLang="zh-TW" b="0" dirty="0" smtClean="0">
                <a:solidFill>
                  <a:srgbClr val="0000FF"/>
                </a:solidFill>
              </a:rPr>
              <a:t>1) </a:t>
            </a:r>
            <a:r>
              <a:rPr lang="en-US" altLang="zh-TW" b="0" dirty="0">
                <a:solidFill>
                  <a:srgbClr val="0000FF"/>
                </a:solidFill>
              </a:rPr>
              <a:t>and </a:t>
            </a:r>
            <a:r>
              <a:rPr lang="en-US" altLang="zh-TW" b="0" dirty="0" smtClean="0">
                <a:solidFill>
                  <a:srgbClr val="0000FF"/>
                </a:solidFill>
              </a:rPr>
              <a:t>2) </a:t>
            </a:r>
            <a:r>
              <a:rPr lang="en-US" altLang="zh-TW" b="0" dirty="0">
                <a:solidFill>
                  <a:srgbClr val="0000FF"/>
                </a:solidFill>
              </a:rPr>
              <a:t>are merged together </a:t>
            </a:r>
            <a:r>
              <a:rPr lang="en-US" altLang="zh-TW" b="0" dirty="0"/>
              <a:t>with the same method used in NH14. The merging process is performed by linearly combining two analyses over a finite </a:t>
            </a:r>
            <a:r>
              <a:rPr lang="en-US" altLang="zh-TW" b="0" dirty="0" smtClean="0"/>
              <a:t>area.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810002" y="5877272"/>
                <a:ext cx="1815625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02" y="5877272"/>
                <a:ext cx="1815625" cy="622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876967" y="5905741"/>
                <a:ext cx="1507977" cy="5654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967" y="5905741"/>
                <a:ext cx="1507977" cy="5654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4705043" y="5921775"/>
                <a:ext cx="1284904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043" y="5921775"/>
                <a:ext cx="1284904" cy="5186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6307351" y="6049946"/>
                <a:ext cx="15545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=280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351" y="6049946"/>
                <a:ext cx="1554528" cy="276999"/>
              </a:xfrm>
              <a:prstGeom prst="rect">
                <a:avLst/>
              </a:prstGeom>
              <a:blipFill>
                <a:blip r:embed="rId5"/>
                <a:stretch>
                  <a:fillRect l="-3137" r="-3529" b="-13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985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微軟正黑體/Calibri">
      <a:majorFont>
        <a:latin typeface="Calibri"/>
        <a:ea typeface="微軟正黑體"/>
        <a:cs typeface=""/>
      </a:majorFont>
      <a:minorFont>
        <a:latin typeface="Calibri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19136</TotalTime>
  <Words>935</Words>
  <Application>Microsoft Office PowerPoint</Application>
  <PresentationFormat>如螢幕大小 (4:3)</PresentationFormat>
  <Paragraphs>141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25</vt:i4>
      </vt:variant>
    </vt:vector>
  </HeadingPairs>
  <TitlesOfParts>
    <vt:vector size="34" baseType="lpstr">
      <vt:lpstr>微軟正黑體</vt:lpstr>
      <vt:lpstr>新細明體</vt:lpstr>
      <vt:lpstr>Arial</vt:lpstr>
      <vt:lpstr>Calibri</vt:lpstr>
      <vt:lpstr>Cambria Math</vt:lpstr>
      <vt:lpstr>Times New Roman</vt:lpstr>
      <vt:lpstr>Wingdings 3</vt:lpstr>
      <vt:lpstr>Office 佈景主題</vt:lpstr>
      <vt:lpstr>自訂設計</vt:lpstr>
      <vt:lpstr>Reducing TC Position Uncertainty in an Ensemble Data Assimilation and Prediction System: A Case Study of Typhoon Fanapi (2010)</vt:lpstr>
      <vt:lpstr>Outline</vt:lpstr>
      <vt:lpstr>Introduction (1/3)</vt:lpstr>
      <vt:lpstr>Introduction (2/3)</vt:lpstr>
      <vt:lpstr>Introduction (3/3)</vt:lpstr>
      <vt:lpstr>Impact of TC position uncertainty</vt:lpstr>
      <vt:lpstr>Scenario 1)</vt:lpstr>
      <vt:lpstr>Scenario 2)</vt:lpstr>
      <vt:lpstr>TC-centered ensemble data assimilation</vt:lpstr>
      <vt:lpstr>Model and experimental setup</vt:lpstr>
      <vt:lpstr>Assimilated data</vt:lpstr>
      <vt:lpstr>Analysis</vt:lpstr>
      <vt:lpstr>Initial condition</vt:lpstr>
      <vt:lpstr>Background error covariance</vt:lpstr>
      <vt:lpstr>Analysis surface wind speed</vt:lpstr>
      <vt:lpstr>Vertical development</vt:lpstr>
      <vt:lpstr>Quantitative verification</vt:lpstr>
      <vt:lpstr>Along the path of the flight</vt:lpstr>
      <vt:lpstr>Forecast</vt:lpstr>
      <vt:lpstr>Forecast surface wind speed</vt:lpstr>
      <vt:lpstr>Summary</vt:lpstr>
      <vt:lpstr>Thanks</vt:lpstr>
      <vt:lpstr>Tab1</vt:lpstr>
      <vt:lpstr>Fig1</vt:lpstr>
      <vt:lpstr>Fig2</vt:lpstr>
    </vt:vector>
  </TitlesOfParts>
  <Company>Acer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Valued Acer Customer</dc:creator>
  <cp:lastModifiedBy>matlab1</cp:lastModifiedBy>
  <cp:revision>2148</cp:revision>
  <cp:lastPrinted>2016-08-10T09:00:02Z</cp:lastPrinted>
  <dcterms:created xsi:type="dcterms:W3CDTF">2014-02-27T05:48:58Z</dcterms:created>
  <dcterms:modified xsi:type="dcterms:W3CDTF">2018-12-11T05:02:39Z</dcterms:modified>
</cp:coreProperties>
</file>