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8"/>
  </p:notesMasterIdLst>
  <p:sldIdLst>
    <p:sldId id="256" r:id="rId2"/>
    <p:sldId id="258" r:id="rId3"/>
    <p:sldId id="301" r:id="rId4"/>
    <p:sldId id="261" r:id="rId5"/>
    <p:sldId id="304" r:id="rId6"/>
    <p:sldId id="302" r:id="rId7"/>
    <p:sldId id="263" r:id="rId8"/>
    <p:sldId id="264" r:id="rId9"/>
    <p:sldId id="265" r:id="rId10"/>
    <p:sldId id="266" r:id="rId11"/>
    <p:sldId id="267" r:id="rId12"/>
    <p:sldId id="268" r:id="rId13"/>
    <p:sldId id="270" r:id="rId14"/>
    <p:sldId id="275" r:id="rId15"/>
    <p:sldId id="276" r:id="rId16"/>
    <p:sldId id="277" r:id="rId17"/>
    <p:sldId id="278" r:id="rId18"/>
    <p:sldId id="279" r:id="rId19"/>
    <p:sldId id="280" r:id="rId20"/>
    <p:sldId id="281" r:id="rId21"/>
    <p:sldId id="282" r:id="rId22"/>
    <p:sldId id="284" r:id="rId23"/>
    <p:sldId id="286" r:id="rId24"/>
    <p:sldId id="288" r:id="rId25"/>
    <p:sldId id="289" r:id="rId26"/>
    <p:sldId id="290" r:id="rId27"/>
    <p:sldId id="291" r:id="rId28"/>
    <p:sldId id="292" r:id="rId29"/>
    <p:sldId id="273" r:id="rId30"/>
    <p:sldId id="295" r:id="rId31"/>
    <p:sldId id="296" r:id="rId32"/>
    <p:sldId id="299" r:id="rId33"/>
    <p:sldId id="269" r:id="rId34"/>
    <p:sldId id="300" r:id="rId35"/>
    <p:sldId id="303" r:id="rId36"/>
    <p:sldId id="306"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12" autoAdjust="0"/>
    <p:restoredTop sz="85798" autoAdjust="0"/>
  </p:normalViewPr>
  <p:slideViewPr>
    <p:cSldViewPr snapToGrid="0">
      <p:cViewPr varScale="1">
        <p:scale>
          <a:sx n="62" d="100"/>
          <a:sy n="62" d="100"/>
        </p:scale>
        <p:origin x="1080" y="66"/>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25E1FC-CEF3-496D-B026-67CB69B637AD}" type="datetimeFigureOut">
              <a:rPr lang="zh-TW" altLang="en-US" smtClean="0"/>
              <a:t>2018/11/20</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CF4018-DBB7-4FBA-9AB7-A3820887367F}" type="slidenum">
              <a:rPr lang="zh-TW" altLang="en-US" smtClean="0"/>
              <a:t>‹#›</a:t>
            </a:fld>
            <a:endParaRPr lang="zh-TW" altLang="en-US"/>
          </a:p>
        </p:txBody>
      </p:sp>
    </p:spTree>
    <p:extLst>
      <p:ext uri="{BB962C8B-B14F-4D97-AF65-F5344CB8AC3E}">
        <p14:creationId xmlns:p14="http://schemas.microsoft.com/office/powerpoint/2010/main" val="3271659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The Midlatitude Continental Convective Clouds Experiment (MC3E) took place from April 22 – June 6, 2011, near Lamont, Oklahoma in the region surrounding the Department of Energy (DOE) Atmospheric Radiation Measurement (ARM) Program Southern Great Plains Central Facility.</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FDCF4018-DBB7-4FBA-9AB7-A3820887367F}" type="slidenum">
              <a:rPr lang="zh-TW" altLang="en-US" smtClean="0"/>
              <a:t>7</a:t>
            </a:fld>
            <a:endParaRPr lang="zh-TW" altLang="en-US"/>
          </a:p>
        </p:txBody>
      </p:sp>
    </p:spTree>
    <p:extLst>
      <p:ext uri="{BB962C8B-B14F-4D97-AF65-F5344CB8AC3E}">
        <p14:creationId xmlns:p14="http://schemas.microsoft.com/office/powerpoint/2010/main" val="623531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For MC3E-0523 (nonlinear MCS), updraft and total CMT and vertical wind shear are generally opposite in sign at both large and small grid spacings, indicating that both the x and y components of total and updraft CMTs are downgradient with respect to vertical wind shear (Fig. 7a).</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An exception occurs around the 7-km altitude for the y component of dx = 128 km.</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A similar downgradient transport can also be seen from the x and y components of downdraft CMT at dx = 8km, but it is upgradient at dx = 128 km.</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This suggests that downdraft CMT is very sensitive to grid spacing and can have different transport directions for small and large grid spacings.</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For MC3E-0520 (linear MCS), the x components of updraft, downdraft, and total CMTs for dx = 8 and 128km are generally opposite in sign to the grid-mean wind shear (except for downdraft CMT above the 8-km altitude at dx = 128km with small magnitudes), indicating downgradient transport (Fig. 7b).</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for the y component, At dx=128 km, the grid-mean wind shear above 2-km heights as well as updraft and total CMTs at all levels are positive, indicating an upgradient momentum transport, while the downdraft momentum transport is downgradient at all levels (also for dx = 8km).</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At dx = 8km, the updraft and total CMTs are mostly positive at all levels, while the grid-mean vertical wind shears are negative above 7- and below 2-km height, and are positive between 2- and 7-km height, which suggests an upgradient transport below 7-km height and downgradient transport above 7 km. </a:t>
            </a:r>
          </a:p>
        </p:txBody>
      </p:sp>
      <p:sp>
        <p:nvSpPr>
          <p:cNvPr id="4" name="投影片編號版面配置區 3"/>
          <p:cNvSpPr>
            <a:spLocks noGrp="1"/>
          </p:cNvSpPr>
          <p:nvPr>
            <p:ph type="sldNum" sz="quarter" idx="5"/>
          </p:nvPr>
        </p:nvSpPr>
        <p:spPr/>
        <p:txBody>
          <a:bodyPr/>
          <a:lstStyle/>
          <a:p>
            <a:fld id="{FDCF4018-DBB7-4FBA-9AB7-A3820887367F}" type="slidenum">
              <a:rPr lang="zh-TW" altLang="en-US" smtClean="0"/>
              <a:t>21</a:t>
            </a:fld>
            <a:endParaRPr lang="zh-TW" altLang="en-US"/>
          </a:p>
        </p:txBody>
      </p:sp>
    </p:spTree>
    <p:extLst>
      <p:ext uri="{BB962C8B-B14F-4D97-AF65-F5344CB8AC3E}">
        <p14:creationId xmlns:p14="http://schemas.microsoft.com/office/powerpoint/2010/main" val="1129603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Figures 8 and 9 show the x component of updraft CMT and PGF in convective updrafts at 4.5- and 9-kmaltitudes, respectively, at 1500 UTC 20 May when the squall line is at the intensifying stage.</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The majority of the x component of updraft CMTs is negative with exception for one subdomain at dx = 128km and a few subdomains for dx = 8km.</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The negative x component of updraft CMT indicates that the air feeding the updrafts carries negative perturbation wind (u’).</a:t>
            </a:r>
          </a:p>
          <a:p>
            <a:r>
              <a:rPr lang="en-US" altLang="zh-TW" sz="1200" b="0" i="0" u="none" strike="noStrike" kern="1200" baseline="0" dirty="0">
                <a:solidFill>
                  <a:schemeClr val="tx1"/>
                </a:solidFill>
                <a:latin typeface="+mn-lt"/>
                <a:ea typeface="+mn-ea"/>
                <a:cs typeface="+mn-cs"/>
              </a:rPr>
              <a:t>Because the x component of updraft PGFs is mostly positive, the updraft PGF is opposite to the direction of the perturbation wind (u’) in updrafts, decelerating</a:t>
            </a:r>
          </a:p>
          <a:p>
            <a:r>
              <a:rPr lang="en-US" altLang="zh-TW" sz="1200" b="0" i="0" u="none" strike="noStrike" kern="1200" baseline="0" dirty="0">
                <a:solidFill>
                  <a:schemeClr val="tx1"/>
                </a:solidFill>
                <a:latin typeface="+mn-lt"/>
                <a:ea typeface="+mn-ea"/>
                <a:cs typeface="+mn-cs"/>
              </a:rPr>
              <a:t>the perturbation wind when air moves upward inside updrafts. </a:t>
            </a:r>
          </a:p>
          <a:p>
            <a:r>
              <a:rPr lang="en-US" altLang="zh-TW" sz="1200" b="0" i="0" u="none" strike="noStrike" kern="1200" baseline="0" dirty="0">
                <a:solidFill>
                  <a:schemeClr val="tx1"/>
                </a:solidFill>
                <a:latin typeface="+mn-lt"/>
                <a:ea typeface="+mn-ea"/>
                <a:cs typeface="+mn-cs"/>
              </a:rPr>
              <a:t>As a result, the CMT at both large and small grid spacings is downgradient.</a:t>
            </a:r>
            <a:endParaRPr lang="zh-TW" altLang="en-US" dirty="0"/>
          </a:p>
        </p:txBody>
      </p:sp>
      <p:sp>
        <p:nvSpPr>
          <p:cNvPr id="4" name="投影片編號版面配置區 3"/>
          <p:cNvSpPr>
            <a:spLocks noGrp="1"/>
          </p:cNvSpPr>
          <p:nvPr>
            <p:ph type="sldNum" sz="quarter" idx="5"/>
          </p:nvPr>
        </p:nvSpPr>
        <p:spPr/>
        <p:txBody>
          <a:bodyPr/>
          <a:lstStyle/>
          <a:p>
            <a:fld id="{FDCF4018-DBB7-4FBA-9AB7-A3820887367F}" type="slidenum">
              <a:rPr lang="zh-TW" altLang="en-US" smtClean="0"/>
              <a:t>22</a:t>
            </a:fld>
            <a:endParaRPr lang="zh-TW" altLang="en-US"/>
          </a:p>
        </p:txBody>
      </p:sp>
    </p:spTree>
    <p:extLst>
      <p:ext uri="{BB962C8B-B14F-4D97-AF65-F5344CB8AC3E}">
        <p14:creationId xmlns:p14="http://schemas.microsoft.com/office/powerpoint/2010/main" val="2440078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the updraft CMT is</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mainly positive while the updraft PGF is negative</a:t>
            </a:r>
            <a:endParaRPr lang="zh-TW" altLang="en-US" dirty="0"/>
          </a:p>
        </p:txBody>
      </p:sp>
      <p:sp>
        <p:nvSpPr>
          <p:cNvPr id="4" name="投影片編號版面配置區 3"/>
          <p:cNvSpPr>
            <a:spLocks noGrp="1"/>
          </p:cNvSpPr>
          <p:nvPr>
            <p:ph type="sldNum" sz="quarter" idx="5"/>
          </p:nvPr>
        </p:nvSpPr>
        <p:spPr/>
        <p:txBody>
          <a:bodyPr/>
          <a:lstStyle/>
          <a:p>
            <a:fld id="{FDCF4018-DBB7-4FBA-9AB7-A3820887367F}" type="slidenum">
              <a:rPr lang="zh-TW" altLang="en-US" smtClean="0"/>
              <a:t>23</a:t>
            </a:fld>
            <a:endParaRPr lang="zh-TW" altLang="en-US"/>
          </a:p>
        </p:txBody>
      </p:sp>
    </p:spTree>
    <p:extLst>
      <p:ext uri="{BB962C8B-B14F-4D97-AF65-F5344CB8AC3E}">
        <p14:creationId xmlns:p14="http://schemas.microsoft.com/office/powerpoint/2010/main" val="3611795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the majority of line-normal updraft CMT at both small and large grid spacings is positive, indicating that the air entering convective updrafts carries positive perturbation wind (y’).</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The positive y component of updraft PGF is in the same direction as the perturbation wind (y’) in the updrafts, accelerating the perturbation wind, resulting in upgradient CMT for both small and large grid spacings.</a:t>
            </a:r>
          </a:p>
          <a:p>
            <a:endParaRPr lang="en-US" altLang="zh-TW" sz="1200" b="0" i="0" u="none" strike="noStrike" kern="1200" baseline="0" dirty="0">
              <a:solidFill>
                <a:schemeClr val="tx1"/>
              </a:solidFill>
              <a:latin typeface="+mn-lt"/>
              <a:ea typeface="+mn-ea"/>
              <a:cs typeface="+mn-cs"/>
            </a:endParaRPr>
          </a:p>
          <a:p>
            <a:endParaRPr lang="zh-TW" altLang="en-US" dirty="0"/>
          </a:p>
        </p:txBody>
      </p:sp>
      <p:sp>
        <p:nvSpPr>
          <p:cNvPr id="4" name="投影片編號版面配置區 3"/>
          <p:cNvSpPr>
            <a:spLocks noGrp="1"/>
          </p:cNvSpPr>
          <p:nvPr>
            <p:ph type="sldNum" sz="quarter" idx="5"/>
          </p:nvPr>
        </p:nvSpPr>
        <p:spPr/>
        <p:txBody>
          <a:bodyPr/>
          <a:lstStyle/>
          <a:p>
            <a:fld id="{FDCF4018-DBB7-4FBA-9AB7-A3820887367F}" type="slidenum">
              <a:rPr lang="zh-TW" altLang="en-US" smtClean="0"/>
              <a:t>24</a:t>
            </a:fld>
            <a:endParaRPr lang="zh-TW" altLang="en-US"/>
          </a:p>
        </p:txBody>
      </p:sp>
    </p:spTree>
    <p:extLst>
      <p:ext uri="{BB962C8B-B14F-4D97-AF65-F5344CB8AC3E}">
        <p14:creationId xmlns:p14="http://schemas.microsoft.com/office/powerpoint/2010/main" val="3901156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For large grid spacings at 7.5-km altitude, the y component of updraft CMT and updraft PGF are mostly positive, indicating that the updraft PGF accelerates</a:t>
            </a:r>
          </a:p>
          <a:p>
            <a:r>
              <a:rPr lang="en-US" altLang="zh-TW" sz="1200" b="0" i="0" u="none" strike="noStrike" kern="1200" baseline="0" dirty="0">
                <a:solidFill>
                  <a:schemeClr val="tx1"/>
                </a:solidFill>
                <a:latin typeface="+mn-lt"/>
                <a:ea typeface="+mn-ea"/>
                <a:cs typeface="+mn-cs"/>
              </a:rPr>
              <a:t>the perturbation wind in the updrafts, resulting in upgradient CMT.</a:t>
            </a:r>
          </a:p>
          <a:p>
            <a:r>
              <a:rPr lang="en-US" altLang="zh-TW" sz="1200" b="0" i="0" u="none" strike="noStrike" kern="1200" baseline="0" dirty="0">
                <a:solidFill>
                  <a:schemeClr val="tx1"/>
                </a:solidFill>
                <a:latin typeface="+mn-lt"/>
                <a:ea typeface="+mn-ea"/>
                <a:cs typeface="+mn-cs"/>
              </a:rPr>
              <a:t>However, for small grid spacing, the majority of updraft CMT remains positive, but a large area of updraft PGF where the positive updraft CMT is located becomes negative, leading to decelerating the perturbation wind and downgradient CMT.</a:t>
            </a:r>
          </a:p>
          <a:p>
            <a:endParaRPr lang="zh-TW" altLang="en-US" dirty="0"/>
          </a:p>
        </p:txBody>
      </p:sp>
      <p:sp>
        <p:nvSpPr>
          <p:cNvPr id="4" name="投影片編號版面配置區 3"/>
          <p:cNvSpPr>
            <a:spLocks noGrp="1"/>
          </p:cNvSpPr>
          <p:nvPr>
            <p:ph type="sldNum" sz="quarter" idx="5"/>
          </p:nvPr>
        </p:nvSpPr>
        <p:spPr/>
        <p:txBody>
          <a:bodyPr/>
          <a:lstStyle/>
          <a:p>
            <a:fld id="{FDCF4018-DBB7-4FBA-9AB7-A3820887367F}" type="slidenum">
              <a:rPr lang="zh-TW" altLang="en-US" smtClean="0"/>
              <a:t>25</a:t>
            </a:fld>
            <a:endParaRPr lang="zh-TW" altLang="en-US"/>
          </a:p>
        </p:txBody>
      </p:sp>
    </p:spTree>
    <p:extLst>
      <p:ext uri="{BB962C8B-B14F-4D97-AF65-F5344CB8AC3E}">
        <p14:creationId xmlns:p14="http://schemas.microsoft.com/office/powerpoint/2010/main" val="1200679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Scale dependency of apparent momentum source and CIPG</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To examine the importance of CIPG to apparent momentum source</a:t>
            </a:r>
          </a:p>
          <a:p>
            <a:r>
              <a:rPr lang="zh-TW" altLang="en-US" sz="1200" b="0" i="0" u="none" strike="noStrike" kern="1200" baseline="0" dirty="0">
                <a:solidFill>
                  <a:schemeClr val="tx1"/>
                </a:solidFill>
                <a:latin typeface="+mn-lt"/>
                <a:ea typeface="+mn-ea"/>
                <a:cs typeface="+mn-cs"/>
              </a:rPr>
              <a:t> </a:t>
            </a:r>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apparent momentum source varies significantly with height and grid spacing for both updraft and downdrafts.</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the x component of updraft apparent momentum source (</a:t>
            </a:r>
            <a:r>
              <a:rPr lang="en-US" altLang="zh-TW" sz="1200" b="0" i="0" u="none" strike="noStrike" kern="1200" baseline="0" dirty="0" err="1">
                <a:solidFill>
                  <a:schemeClr val="tx1"/>
                </a:solidFill>
                <a:latin typeface="+mn-lt"/>
                <a:ea typeface="+mn-ea"/>
                <a:cs typeface="+mn-cs"/>
              </a:rPr>
              <a:t>XxU</a:t>
            </a:r>
            <a:r>
              <a:rPr lang="en-US" altLang="zh-TW" sz="1200" b="0" i="0" u="none" strike="noStrike" kern="1200" baseline="0" dirty="0">
                <a:solidFill>
                  <a:schemeClr val="tx1"/>
                </a:solidFill>
                <a:latin typeface="+mn-lt"/>
                <a:ea typeface="+mn-ea"/>
                <a:cs typeface="+mn-cs"/>
              </a:rPr>
              <a:t>) is positive and negative below and above 4-km height, respectively, with the maximum positive value at 3-km altitude for dx = 32–128 km. </a:t>
            </a:r>
          </a:p>
          <a:p>
            <a:r>
              <a:rPr lang="en-US" altLang="zh-TW" sz="1200" b="0" i="0" u="none" strike="noStrike" kern="1200" baseline="0" dirty="0">
                <a:solidFill>
                  <a:schemeClr val="tx1"/>
                </a:solidFill>
                <a:latin typeface="+mn-lt"/>
                <a:ea typeface="+mn-ea"/>
                <a:cs typeface="+mn-cs"/>
              </a:rPr>
              <a:t>The y component of updraft apparent momentum source (</a:t>
            </a:r>
            <a:r>
              <a:rPr lang="en-US" altLang="zh-TW" sz="1200" b="0" i="0" u="none" strike="noStrike" kern="1200" baseline="0" dirty="0" err="1">
                <a:solidFill>
                  <a:schemeClr val="tx1"/>
                </a:solidFill>
                <a:latin typeface="+mn-lt"/>
                <a:ea typeface="+mn-ea"/>
                <a:cs typeface="+mn-cs"/>
              </a:rPr>
              <a:t>XyU</a:t>
            </a:r>
            <a:r>
              <a:rPr lang="en-US" altLang="zh-TW" sz="1200" b="0" i="0" u="none" strike="noStrike" kern="1200" baseline="0" dirty="0">
                <a:solidFill>
                  <a:schemeClr val="tx1"/>
                </a:solidFill>
                <a:latin typeface="+mn-lt"/>
                <a:ea typeface="+mn-ea"/>
                <a:cs typeface="+mn-cs"/>
              </a:rPr>
              <a:t>) is negative below 6-km height but positive above 6-km height, with the minimum </a:t>
            </a:r>
            <a:r>
              <a:rPr lang="en-US" altLang="zh-TW" sz="1200" b="0" i="0" u="none" strike="noStrike" kern="1200" baseline="0" dirty="0" err="1">
                <a:solidFill>
                  <a:schemeClr val="tx1"/>
                </a:solidFill>
                <a:latin typeface="+mn-lt"/>
                <a:ea typeface="+mn-ea"/>
                <a:cs typeface="+mn-cs"/>
              </a:rPr>
              <a:t>XyU</a:t>
            </a:r>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occurring at ;5-km altitude for dx = 32–256 km. </a:t>
            </a:r>
          </a:p>
          <a:p>
            <a:r>
              <a:rPr lang="en-US" altLang="zh-TW" sz="1200" b="0" i="0" u="none" strike="noStrike" kern="1200" baseline="0" dirty="0">
                <a:solidFill>
                  <a:schemeClr val="tx1"/>
                </a:solidFill>
                <a:latin typeface="+mn-lt"/>
                <a:ea typeface="+mn-ea"/>
                <a:cs typeface="+mn-cs"/>
              </a:rPr>
              <a:t>Further, apparent momentum source in updrafts is larger than that in downdrafts (</a:t>
            </a:r>
            <a:r>
              <a:rPr lang="en-US" altLang="zh-TW" sz="1200" b="0" i="0" u="none" strike="noStrike" kern="1200" baseline="0" dirty="0" err="1">
                <a:solidFill>
                  <a:schemeClr val="tx1"/>
                </a:solidFill>
                <a:latin typeface="+mn-lt"/>
                <a:ea typeface="+mn-ea"/>
                <a:cs typeface="+mn-cs"/>
              </a:rPr>
              <a:t>XxD</a:t>
            </a:r>
            <a:r>
              <a:rPr lang="en-US" altLang="zh-TW" sz="1200" b="0" i="0" u="none" strike="noStrike" kern="1200" baseline="0" dirty="0">
                <a:solidFill>
                  <a:schemeClr val="tx1"/>
                </a:solidFill>
                <a:latin typeface="+mn-lt"/>
                <a:ea typeface="+mn-ea"/>
                <a:cs typeface="+mn-cs"/>
              </a:rPr>
              <a:t> and </a:t>
            </a:r>
            <a:r>
              <a:rPr lang="en-US" altLang="zh-TW" sz="1200" b="0" i="0" u="none" strike="noStrike" kern="1200" baseline="0" dirty="0" err="1">
                <a:solidFill>
                  <a:schemeClr val="tx1"/>
                </a:solidFill>
                <a:latin typeface="+mn-lt"/>
                <a:ea typeface="+mn-ea"/>
                <a:cs typeface="+mn-cs"/>
              </a:rPr>
              <a:t>XyD</a:t>
            </a:r>
            <a:r>
              <a:rPr lang="en-US" altLang="zh-TW" sz="1200" b="0" i="0" u="none" strike="noStrike" kern="1200" baseline="0" dirty="0">
                <a:solidFill>
                  <a:schemeClr val="tx1"/>
                </a:solidFill>
                <a:latin typeface="+mn-lt"/>
                <a:ea typeface="+mn-ea"/>
                <a:cs typeface="+mn-cs"/>
              </a:rPr>
              <a:t>).</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The vertical advection of horizontal momentum has a slightly larger magnitude than that of CIPG, and they are opposite in sign except for the updraft y component above 8-km altitude. </a:t>
            </a:r>
          </a:p>
          <a:p>
            <a:r>
              <a:rPr lang="en-US" altLang="zh-TW" sz="1200" b="0" i="0" u="none" strike="noStrike" kern="1200" baseline="0" dirty="0">
                <a:solidFill>
                  <a:schemeClr val="tx1"/>
                </a:solidFill>
                <a:latin typeface="+mn-lt"/>
                <a:ea typeface="+mn-ea"/>
                <a:cs typeface="+mn-cs"/>
              </a:rPr>
              <a:t>The detrainment term is the smallest among the three terms.</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 The magnitudes of CIPG and apparent momentum source are comparable at very large grid spacing such as 512 and 256 km.</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As grid spacing decreases, the magnitude of CIGP increases more rapidly than that of apparent momentum source; </a:t>
            </a:r>
          </a:p>
          <a:p>
            <a:r>
              <a:rPr lang="en-US" altLang="zh-TW" sz="1200" b="0" i="0" u="none" strike="noStrike" kern="1200" baseline="0" dirty="0">
                <a:solidFill>
                  <a:schemeClr val="tx1"/>
                </a:solidFill>
                <a:latin typeface="+mn-lt"/>
                <a:ea typeface="+mn-ea"/>
                <a:cs typeface="+mn-cs"/>
              </a:rPr>
              <a:t>thus, CIPG becomes significantly larger than apparent momentum source at small grid spacings.</a:t>
            </a:r>
          </a:p>
          <a:p>
            <a:r>
              <a:rPr lang="en-US" altLang="zh-TW" sz="1200" b="0" i="0" u="none" strike="noStrike" kern="1200" baseline="0" dirty="0">
                <a:solidFill>
                  <a:schemeClr val="tx1"/>
                </a:solidFill>
                <a:latin typeface="+mn-lt"/>
                <a:ea typeface="+mn-ea"/>
                <a:cs typeface="+mn-cs"/>
              </a:rPr>
              <a:t>These results suggest that CIPG can have significant impacts on apparent momentum source at GCM resolution, and the impact may become</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even larger at the gray-zone resolution.</a:t>
            </a:r>
          </a:p>
          <a:p>
            <a:endParaRPr lang="en-US" altLang="zh-TW" sz="1200" b="0" i="0" u="none" strike="noStrike" kern="1200" baseline="0" dirty="0">
              <a:solidFill>
                <a:schemeClr val="tx1"/>
              </a:solidFill>
              <a:latin typeface="+mn-lt"/>
              <a:ea typeface="+mn-ea"/>
              <a:cs typeface="+mn-cs"/>
            </a:endParaRPr>
          </a:p>
          <a:p>
            <a:endParaRPr lang="zh-TW" altLang="en-US" dirty="0"/>
          </a:p>
        </p:txBody>
      </p:sp>
      <p:sp>
        <p:nvSpPr>
          <p:cNvPr id="4" name="投影片編號版面配置區 3"/>
          <p:cNvSpPr>
            <a:spLocks noGrp="1"/>
          </p:cNvSpPr>
          <p:nvPr>
            <p:ph type="sldNum" sz="quarter" idx="5"/>
          </p:nvPr>
        </p:nvSpPr>
        <p:spPr/>
        <p:txBody>
          <a:bodyPr/>
          <a:lstStyle/>
          <a:p>
            <a:fld id="{FDCF4018-DBB7-4FBA-9AB7-A3820887367F}" type="slidenum">
              <a:rPr lang="zh-TW" altLang="en-US" smtClean="0"/>
              <a:t>26</a:t>
            </a:fld>
            <a:endParaRPr lang="zh-TW" altLang="en-US"/>
          </a:p>
        </p:txBody>
      </p:sp>
    </p:spTree>
    <p:extLst>
      <p:ext uri="{BB962C8B-B14F-4D97-AF65-F5344CB8AC3E}">
        <p14:creationId xmlns:p14="http://schemas.microsoft.com/office/powerpoint/2010/main" val="2289487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To further understand the factors impacting the scale</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dependency of CIPG</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For MC3E-0523 (nonlinear MCS), contributions</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from the buoyancy, divergence, and stratification</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err="1">
                <a:solidFill>
                  <a:schemeClr val="tx1"/>
                </a:solidFill>
                <a:latin typeface="+mn-lt"/>
                <a:ea typeface="+mn-ea"/>
                <a:cs typeface="+mn-cs"/>
              </a:rPr>
              <a:t>forcings</a:t>
            </a:r>
            <a:r>
              <a:rPr lang="en-US" altLang="zh-TW" sz="1200" b="0" i="0" u="none" strike="noStrike" kern="1200" baseline="0" dirty="0">
                <a:solidFill>
                  <a:schemeClr val="tx1"/>
                </a:solidFill>
                <a:latin typeface="+mn-lt"/>
                <a:ea typeface="+mn-ea"/>
                <a:cs typeface="+mn-cs"/>
              </a:rPr>
              <a:t> to the Laplacian of CIPG are very small</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for all grid spacings.</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Therefore, the discussion for MC3E-0523 will focus</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on the linear-shear and nonlinear-shear </a:t>
            </a:r>
            <a:r>
              <a:rPr lang="en-US" altLang="zh-TW" sz="1200" b="0" i="0" u="none" strike="noStrike" kern="1200" baseline="0" dirty="0" err="1">
                <a:solidFill>
                  <a:schemeClr val="tx1"/>
                </a:solidFill>
                <a:latin typeface="+mn-lt"/>
                <a:ea typeface="+mn-ea"/>
                <a:cs typeface="+mn-cs"/>
              </a:rPr>
              <a:t>forcings</a:t>
            </a:r>
            <a:r>
              <a:rPr lang="en-US" altLang="zh-TW" sz="1200" b="0" i="0" u="none" strike="noStrike" kern="1200" baseline="0" dirty="0">
                <a:solidFill>
                  <a:schemeClr val="tx1"/>
                </a:solidFill>
                <a:latin typeface="+mn-lt"/>
                <a:ea typeface="+mn-ea"/>
                <a:cs typeface="+mn-cs"/>
              </a:rPr>
              <a:t> below.</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For the x component of both updraft and downdraft</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Laplacian of CIPG, the absolute value of the linear</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shear</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forcing increases monotonically with decreasing</a:t>
            </a:r>
          </a:p>
          <a:p>
            <a:r>
              <a:rPr lang="en-US" altLang="zh-TW" sz="1200" b="0" i="0" u="none" strike="noStrike" kern="1200" baseline="0" dirty="0">
                <a:solidFill>
                  <a:schemeClr val="tx1"/>
                </a:solidFill>
                <a:latin typeface="+mn-lt"/>
                <a:ea typeface="+mn-ea"/>
                <a:cs typeface="+mn-cs"/>
              </a:rPr>
              <a:t>grid spacing and is the major contributor to the</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Laplacian of CIPG for all grid spacings (Figs. 13a,c).</a:t>
            </a:r>
          </a:p>
          <a:p>
            <a:r>
              <a:rPr lang="en-US" altLang="zh-TW" sz="1200" b="0" i="0" u="none" strike="noStrike" kern="1200" baseline="0" dirty="0">
                <a:solidFill>
                  <a:schemeClr val="tx1"/>
                </a:solidFill>
                <a:latin typeface="+mn-lt"/>
                <a:ea typeface="+mn-ea"/>
                <a:cs typeface="+mn-cs"/>
              </a:rPr>
              <a:t>Although the linear-shear forcing has the same sign and</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similar vertical structures as the Laplacian of CIPG for</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all grid spacings, their differences in vertical profiles</a:t>
            </a:r>
          </a:p>
          <a:p>
            <a:r>
              <a:rPr lang="en-US" altLang="zh-TW" sz="1200" b="0" i="0" u="none" strike="noStrike" kern="1200" baseline="0" dirty="0">
                <a:solidFill>
                  <a:schemeClr val="tx1"/>
                </a:solidFill>
                <a:latin typeface="+mn-lt"/>
                <a:ea typeface="+mn-ea"/>
                <a:cs typeface="+mn-cs"/>
              </a:rPr>
              <a:t>increase as the grid spacing increases.</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Unlike the linear-shear forcing, the nonlinear-shear</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forcing has similar magnitudes across the grid spacings</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and in general has the opposite sign to the Laplacian of</a:t>
            </a:r>
          </a:p>
          <a:p>
            <a:r>
              <a:rPr lang="en-US" altLang="zh-TW" sz="1200" b="0" i="0" u="none" strike="noStrike" kern="1200" baseline="0" dirty="0">
                <a:solidFill>
                  <a:schemeClr val="tx1"/>
                </a:solidFill>
                <a:latin typeface="+mn-lt"/>
                <a:ea typeface="+mn-ea"/>
                <a:cs typeface="+mn-cs"/>
              </a:rPr>
              <a:t>CIPG and the linear-shear forcing. </a:t>
            </a:r>
          </a:p>
          <a:p>
            <a:r>
              <a:rPr lang="en-US" altLang="zh-TW" sz="1200" b="0" i="0" u="none" strike="noStrike" kern="1200" baseline="0" dirty="0">
                <a:solidFill>
                  <a:schemeClr val="tx1"/>
                </a:solidFill>
                <a:latin typeface="+mn-lt"/>
                <a:ea typeface="+mn-ea"/>
                <a:cs typeface="+mn-cs"/>
              </a:rPr>
              <a:t>Because the linear</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shear</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forcing’s absolute value monotonically decreases</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with increasing grid spacing, contribution from the</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nonlinear-shear forcing to the Laplacian of CIPG becomes</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noticeable at dx = 32km and becomes comparable</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to the linear-shear forcing in magnitude at grid</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spacings. 64 km. </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Different from the x component for updraft and</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downdraft Laplacian of CIPG whose linear-shear forcing</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is always larger than the other four terms regardless</a:t>
            </a:r>
          </a:p>
          <a:p>
            <a:r>
              <a:rPr lang="en-US" altLang="zh-TW" sz="1200" b="0" i="0" u="none" strike="noStrike" kern="1200" baseline="0" dirty="0">
                <a:solidFill>
                  <a:schemeClr val="tx1"/>
                </a:solidFill>
                <a:latin typeface="+mn-lt"/>
                <a:ea typeface="+mn-ea"/>
                <a:cs typeface="+mn-cs"/>
              </a:rPr>
              <a:t>of grid spacings.</a:t>
            </a:r>
          </a:p>
          <a:p>
            <a:r>
              <a:rPr lang="en-US" altLang="zh-TW" sz="1200" b="0" i="0" u="none" strike="noStrike" kern="1200" baseline="0" dirty="0">
                <a:solidFill>
                  <a:schemeClr val="tx1"/>
                </a:solidFill>
                <a:latin typeface="+mn-lt"/>
                <a:ea typeface="+mn-ea"/>
                <a:cs typeface="+mn-cs"/>
              </a:rPr>
              <a:t>for the y component of updraft</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and downdraft Laplacian of CIPG (Figs. 13b,d), the</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nonlinear-shear forcing in its absolute value becomes</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larger than the linear-shear forcing at dx . 64 km. </a:t>
            </a:r>
          </a:p>
          <a:p>
            <a:r>
              <a:rPr lang="en-US" altLang="zh-TW" sz="1200" b="0" i="0" u="none" strike="noStrike" kern="1200" baseline="0" dirty="0">
                <a:solidFill>
                  <a:schemeClr val="tx1"/>
                </a:solidFill>
                <a:latin typeface="+mn-lt"/>
                <a:ea typeface="+mn-ea"/>
                <a:cs typeface="+mn-cs"/>
              </a:rPr>
              <a:t>In</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addition, the linear-shear forcing term does not always</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have the same sign as the Laplacian of CIPG when dx &gt;16 km, in particular at dx = 256 and 512 km.</a:t>
            </a:r>
            <a:endParaRPr lang="zh-TW" altLang="en-US" dirty="0"/>
          </a:p>
          <a:p>
            <a:endParaRPr lang="en-US" altLang="zh-TW" sz="1200" b="0" i="0" u="none" strike="noStrike" kern="1200" baseline="0" dirty="0">
              <a:solidFill>
                <a:schemeClr val="tx1"/>
              </a:solidFill>
              <a:latin typeface="+mn-lt"/>
              <a:ea typeface="+mn-ea"/>
              <a:cs typeface="+mn-cs"/>
            </a:endParaRPr>
          </a:p>
        </p:txBody>
      </p:sp>
      <p:sp>
        <p:nvSpPr>
          <p:cNvPr id="4" name="投影片編號版面配置區 3"/>
          <p:cNvSpPr>
            <a:spLocks noGrp="1"/>
          </p:cNvSpPr>
          <p:nvPr>
            <p:ph type="sldNum" sz="quarter" idx="5"/>
          </p:nvPr>
        </p:nvSpPr>
        <p:spPr/>
        <p:txBody>
          <a:bodyPr/>
          <a:lstStyle/>
          <a:p>
            <a:fld id="{FDCF4018-DBB7-4FBA-9AB7-A3820887367F}" type="slidenum">
              <a:rPr lang="zh-TW" altLang="en-US" smtClean="0"/>
              <a:t>27</a:t>
            </a:fld>
            <a:endParaRPr lang="zh-TW" altLang="en-US"/>
          </a:p>
        </p:txBody>
      </p:sp>
    </p:spTree>
    <p:extLst>
      <p:ext uri="{BB962C8B-B14F-4D97-AF65-F5344CB8AC3E}">
        <p14:creationId xmlns:p14="http://schemas.microsoft.com/office/powerpoint/2010/main" val="1322291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For MC3E-0520 (linear MCS), contributions from the</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divergence and stratification </a:t>
            </a:r>
            <a:r>
              <a:rPr lang="en-US" altLang="zh-TW" sz="1200" b="0" i="0" u="none" strike="noStrike" kern="1200" baseline="0" dirty="0" err="1">
                <a:solidFill>
                  <a:schemeClr val="tx1"/>
                </a:solidFill>
                <a:latin typeface="+mn-lt"/>
                <a:ea typeface="+mn-ea"/>
                <a:cs typeface="+mn-cs"/>
              </a:rPr>
              <a:t>forcings</a:t>
            </a:r>
            <a:r>
              <a:rPr lang="en-US" altLang="zh-TW" sz="1200" b="0" i="0" u="none" strike="noStrike" kern="1200" baseline="0" dirty="0">
                <a:solidFill>
                  <a:schemeClr val="tx1"/>
                </a:solidFill>
                <a:latin typeface="+mn-lt"/>
                <a:ea typeface="+mn-ea"/>
                <a:cs typeface="+mn-cs"/>
              </a:rPr>
              <a:t> to the Laplacian</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of CIPG remain negligibly small (Fig. 14). </a:t>
            </a:r>
          </a:p>
          <a:p>
            <a:r>
              <a:rPr lang="en-US" altLang="zh-TW" sz="1200" b="0" i="0" u="none" strike="noStrike" kern="1200" baseline="0" dirty="0">
                <a:solidFill>
                  <a:schemeClr val="tx1"/>
                </a:solidFill>
                <a:latin typeface="+mn-lt"/>
                <a:ea typeface="+mn-ea"/>
                <a:cs typeface="+mn-cs"/>
              </a:rPr>
              <a:t>For dx =</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4–64 km, the x and y components of both updraft and</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downdraft linear-shear </a:t>
            </a:r>
            <a:r>
              <a:rPr lang="en-US" altLang="zh-TW" sz="1200" b="0" i="0" u="none" strike="noStrike" kern="1200" baseline="0" dirty="0" err="1">
                <a:solidFill>
                  <a:schemeClr val="tx1"/>
                </a:solidFill>
                <a:latin typeface="+mn-lt"/>
                <a:ea typeface="+mn-ea"/>
                <a:cs typeface="+mn-cs"/>
              </a:rPr>
              <a:t>forcings</a:t>
            </a:r>
            <a:r>
              <a:rPr lang="en-US" altLang="zh-TW" sz="1200" b="0" i="0" u="none" strike="noStrike" kern="1200" baseline="0" dirty="0">
                <a:solidFill>
                  <a:schemeClr val="tx1"/>
                </a:solidFill>
                <a:latin typeface="+mn-lt"/>
                <a:ea typeface="+mn-ea"/>
                <a:cs typeface="+mn-cs"/>
              </a:rPr>
              <a:t> in general have the</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same sign as the Laplacian of CIPG and are the major</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contributor to the Laplacian of CIPG. </a:t>
            </a:r>
          </a:p>
          <a:p>
            <a:r>
              <a:rPr lang="en-US" altLang="zh-TW" sz="1200" b="0" i="0" u="none" strike="noStrike" kern="1200" baseline="0" dirty="0">
                <a:solidFill>
                  <a:schemeClr val="tx1"/>
                </a:solidFill>
                <a:latin typeface="+mn-lt"/>
                <a:ea typeface="+mn-ea"/>
                <a:cs typeface="+mn-cs"/>
              </a:rPr>
              <a:t>However, for</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dx = 128–512 km, contributions of the linear-shear,</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nonlinear-shear, and buoyancy </a:t>
            </a:r>
            <a:r>
              <a:rPr lang="en-US" altLang="zh-TW" sz="1200" b="0" i="0" u="none" strike="noStrike" kern="1200" baseline="0" dirty="0" err="1">
                <a:solidFill>
                  <a:schemeClr val="tx1"/>
                </a:solidFill>
                <a:latin typeface="+mn-lt"/>
                <a:ea typeface="+mn-ea"/>
                <a:cs typeface="+mn-cs"/>
              </a:rPr>
              <a:t>forcings</a:t>
            </a:r>
            <a:r>
              <a:rPr lang="en-US" altLang="zh-TW" sz="1200" b="0" i="0" u="none" strike="noStrike" kern="1200" baseline="0" dirty="0">
                <a:solidFill>
                  <a:schemeClr val="tx1"/>
                </a:solidFill>
                <a:latin typeface="+mn-lt"/>
                <a:ea typeface="+mn-ea"/>
                <a:cs typeface="+mn-cs"/>
              </a:rPr>
              <a:t> to the</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Laplacian of CIPG become comparable, and the linear</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shear</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forcing sometimes has an opposite sign to the Laplacian</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of CIPG below the 6-km altitudes.</a:t>
            </a:r>
            <a:r>
              <a:rPr lang="zh-TW" altLang="en-US" sz="1200" b="0" i="0" u="none" strike="noStrike" kern="1200" baseline="0" dirty="0">
                <a:solidFill>
                  <a:schemeClr val="tx1"/>
                </a:solidFill>
                <a:latin typeface="+mn-lt"/>
                <a:ea typeface="+mn-ea"/>
                <a:cs typeface="+mn-cs"/>
              </a:rPr>
              <a:t> </a:t>
            </a:r>
            <a:endParaRPr lang="zh-TW" altLang="en-US" dirty="0"/>
          </a:p>
        </p:txBody>
      </p:sp>
      <p:sp>
        <p:nvSpPr>
          <p:cNvPr id="4" name="投影片編號版面配置區 3"/>
          <p:cNvSpPr>
            <a:spLocks noGrp="1"/>
          </p:cNvSpPr>
          <p:nvPr>
            <p:ph type="sldNum" sz="quarter" idx="5"/>
          </p:nvPr>
        </p:nvSpPr>
        <p:spPr/>
        <p:txBody>
          <a:bodyPr/>
          <a:lstStyle/>
          <a:p>
            <a:fld id="{FDCF4018-DBB7-4FBA-9AB7-A3820887367F}" type="slidenum">
              <a:rPr lang="zh-TW" altLang="en-US" smtClean="0"/>
              <a:t>28</a:t>
            </a:fld>
            <a:endParaRPr lang="zh-TW" altLang="en-US"/>
          </a:p>
        </p:txBody>
      </p:sp>
    </p:spTree>
    <p:extLst>
      <p:ext uri="{BB962C8B-B14F-4D97-AF65-F5344CB8AC3E}">
        <p14:creationId xmlns:p14="http://schemas.microsoft.com/office/powerpoint/2010/main" val="2084578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To further quantity the performance of the GKI97 scheme for parameterizing CIPG at different grid spacings</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we conduct a linear regression analysis for </a:t>
            </a:r>
            <a:r>
              <a:rPr lang="en-US" altLang="zh-TW" sz="1200" b="0" i="0" u="none" strike="noStrike" kern="1200" baseline="0" dirty="0" err="1">
                <a:solidFill>
                  <a:schemeClr val="tx1"/>
                </a:solidFill>
                <a:latin typeface="+mn-lt"/>
                <a:ea typeface="+mn-ea"/>
                <a:cs typeface="+mn-cs"/>
              </a:rPr>
              <a:t>Eqs</a:t>
            </a:r>
            <a:r>
              <a:rPr lang="en-US" altLang="zh-TW" sz="1200" b="0" i="0" u="none" strike="noStrike" kern="1200" baseline="0" dirty="0">
                <a:solidFill>
                  <a:schemeClr val="tx1"/>
                </a:solidFill>
                <a:latin typeface="+mn-lt"/>
                <a:ea typeface="+mn-ea"/>
                <a:cs typeface="+mn-cs"/>
              </a:rPr>
              <a:t>.</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(8a)–(8d) using the product of mass flux and vertical</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mean wind shear as the predictor variable and CRM</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derived</a:t>
            </a:r>
          </a:p>
          <a:p>
            <a:r>
              <a:rPr lang="en-US" altLang="zh-TW" sz="1200" b="0" i="0" u="none" strike="noStrike" kern="1200" baseline="0" dirty="0">
                <a:solidFill>
                  <a:schemeClr val="tx1"/>
                </a:solidFill>
                <a:latin typeface="+mn-lt"/>
                <a:ea typeface="+mn-ea"/>
                <a:cs typeface="+mn-cs"/>
              </a:rPr>
              <a:t>CIPG as the response variable.</a:t>
            </a:r>
            <a:endParaRPr lang="zh-TW" altLang="en-US" dirty="0"/>
          </a:p>
        </p:txBody>
      </p:sp>
      <p:sp>
        <p:nvSpPr>
          <p:cNvPr id="4" name="投影片編號版面配置區 3"/>
          <p:cNvSpPr>
            <a:spLocks noGrp="1"/>
          </p:cNvSpPr>
          <p:nvPr>
            <p:ph type="sldNum" sz="quarter" idx="5"/>
          </p:nvPr>
        </p:nvSpPr>
        <p:spPr/>
        <p:txBody>
          <a:bodyPr/>
          <a:lstStyle/>
          <a:p>
            <a:fld id="{FDCF4018-DBB7-4FBA-9AB7-A3820887367F}" type="slidenum">
              <a:rPr lang="zh-TW" altLang="en-US" smtClean="0"/>
              <a:t>29</a:t>
            </a:fld>
            <a:endParaRPr lang="zh-TW" altLang="en-US"/>
          </a:p>
        </p:txBody>
      </p:sp>
    </p:spTree>
    <p:extLst>
      <p:ext uri="{BB962C8B-B14F-4D97-AF65-F5344CB8AC3E}">
        <p14:creationId xmlns:p14="http://schemas.microsoft.com/office/powerpoint/2010/main" val="146738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(left to right) Pearson CC, adjusted coefficient of determination (R2</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adj), and linear regression slope between</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CIPG and the product of mass flux and the vertical </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mean wind shear</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Both MC3E-0520 and MC3E-0523 consistently show that at dx = 4–128 km, the x- and y-component CIPG and product of mass flux and vertical mean wind shear</a:t>
            </a:r>
          </a:p>
          <a:p>
            <a:r>
              <a:rPr lang="en-US" altLang="zh-TW" sz="1200" b="0" i="0" u="none" strike="noStrike" kern="1200" baseline="0" dirty="0">
                <a:solidFill>
                  <a:schemeClr val="tx1"/>
                </a:solidFill>
                <a:latin typeface="+mn-lt"/>
                <a:ea typeface="+mn-ea"/>
                <a:cs typeface="+mn-cs"/>
              </a:rPr>
              <a:t>for updrafts and downdrafts [Eq. (8)] are negatively correlated at all levels, while for dx = 256 and 512 km, they can be either positively or negatively correlated</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In addition, R2 adj monotonically increases with increasing grid spacing at the 4–64-km range, in which the grid spacing of 64km has the maximum R2</a:t>
            </a:r>
          </a:p>
          <a:p>
            <a:r>
              <a:rPr lang="en-US" altLang="zh-TW" sz="1200" b="0" i="0" u="none" strike="noStrike" kern="1200" baseline="0" dirty="0">
                <a:solidFill>
                  <a:schemeClr val="tx1"/>
                </a:solidFill>
                <a:latin typeface="+mn-lt"/>
                <a:ea typeface="+mn-ea"/>
                <a:cs typeface="+mn-cs"/>
              </a:rPr>
              <a:t>adj. </a:t>
            </a:r>
          </a:p>
          <a:p>
            <a:r>
              <a:rPr lang="en-US" altLang="zh-TW" sz="1200" b="0" i="0" u="none" strike="noStrike" kern="1200" baseline="0" dirty="0">
                <a:solidFill>
                  <a:schemeClr val="tx1"/>
                </a:solidFill>
                <a:latin typeface="+mn-lt"/>
                <a:ea typeface="+mn-ea"/>
                <a:cs typeface="+mn-cs"/>
              </a:rPr>
              <a:t>This suggests that the GKI97 scheme may explain the most CIPG variation at dx = 64 km, and at the smaller grid spacing, the less variation of CIPG can be captured by the GKI97 scheme. </a:t>
            </a:r>
          </a:p>
          <a:p>
            <a:r>
              <a:rPr lang="en-US" altLang="zh-TW" sz="1200" b="0" i="0" u="none" strike="noStrike" kern="1200" baseline="0" dirty="0">
                <a:solidFill>
                  <a:schemeClr val="tx1"/>
                </a:solidFill>
                <a:latin typeface="+mn-lt"/>
                <a:ea typeface="+mn-ea"/>
                <a:cs typeface="+mn-cs"/>
              </a:rPr>
              <a:t>In contrast, for dx &gt;64 km, there is no such clear relation between R2 adj and grid spacing, and R2 adj varies greatly with height.</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As for the regression slopes, it is shown that at the grid spacing ranging from 4 to 128 km, the range of the slope variation in the vertical (1–12-km altitudes) tends to increase as grid spacing increases for both the x and y components of updrafts and downdrafts (Table 1 and Table S1 in SI).</a:t>
            </a:r>
          </a:p>
          <a:p>
            <a:endParaRPr lang="en-US" altLang="zh-TW" sz="1200" b="0" i="0" u="none" strike="noStrike" kern="1200" baseline="0" dirty="0">
              <a:solidFill>
                <a:schemeClr val="tx1"/>
              </a:solidFill>
              <a:latin typeface="+mn-lt"/>
              <a:ea typeface="+mn-ea"/>
              <a:cs typeface="+mn-cs"/>
            </a:endParaRPr>
          </a:p>
          <a:p>
            <a:endParaRPr lang="zh-TW" altLang="en-US" dirty="0"/>
          </a:p>
        </p:txBody>
      </p:sp>
      <p:sp>
        <p:nvSpPr>
          <p:cNvPr id="4" name="投影片編號版面配置區 3"/>
          <p:cNvSpPr>
            <a:spLocks noGrp="1"/>
          </p:cNvSpPr>
          <p:nvPr>
            <p:ph type="sldNum" sz="quarter" idx="5"/>
          </p:nvPr>
        </p:nvSpPr>
        <p:spPr/>
        <p:txBody>
          <a:bodyPr/>
          <a:lstStyle/>
          <a:p>
            <a:fld id="{FDCF4018-DBB7-4FBA-9AB7-A3820887367F}" type="slidenum">
              <a:rPr lang="zh-TW" altLang="en-US" smtClean="0"/>
              <a:t>30</a:t>
            </a:fld>
            <a:endParaRPr lang="zh-TW" altLang="en-US"/>
          </a:p>
        </p:txBody>
      </p:sp>
    </p:spTree>
    <p:extLst>
      <p:ext uri="{BB962C8B-B14F-4D97-AF65-F5344CB8AC3E}">
        <p14:creationId xmlns:p14="http://schemas.microsoft.com/office/powerpoint/2010/main" val="3034745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u="none" strike="noStrike" kern="1200" baseline="0" dirty="0" err="1">
                <a:solidFill>
                  <a:schemeClr val="tx1"/>
                </a:solidFill>
                <a:latin typeface="+mn-lt"/>
                <a:ea typeface="+mn-ea"/>
                <a:cs typeface="+mn-cs"/>
              </a:rPr>
              <a:t>Rw’u</a:t>
            </a:r>
            <a:r>
              <a:rPr lang="en-US" altLang="zh-TW" sz="1200" b="0" i="0" u="none" strike="noStrike" kern="1200" baseline="0" dirty="0">
                <a:solidFill>
                  <a:schemeClr val="tx1"/>
                </a:solidFill>
                <a:latin typeface="+mn-lt"/>
                <a:ea typeface="+mn-ea"/>
                <a:cs typeface="+mn-cs"/>
              </a:rPr>
              <a:t>’ and </a:t>
            </a:r>
            <a:r>
              <a:rPr lang="en-US" altLang="zh-TW" sz="1200" b="0" i="0" u="none" strike="noStrike" kern="1200" baseline="0" dirty="0" err="1">
                <a:solidFill>
                  <a:schemeClr val="tx1"/>
                </a:solidFill>
                <a:latin typeface="+mn-lt"/>
                <a:ea typeface="+mn-ea"/>
                <a:cs typeface="+mn-cs"/>
              </a:rPr>
              <a:t>rw’y</a:t>
            </a:r>
            <a:r>
              <a:rPr lang="en-US" altLang="zh-TW" sz="1200" b="0" i="0" u="none" strike="noStrike" kern="1200" baseline="0" dirty="0">
                <a:solidFill>
                  <a:schemeClr val="tx1"/>
                </a:solidFill>
                <a:latin typeface="+mn-lt"/>
                <a:ea typeface="+mn-ea"/>
                <a:cs typeface="+mn-cs"/>
              </a:rPr>
              <a:t>’ can be</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further partitioned into contributions from updrafts</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a:t>
            </a:r>
            <a:r>
              <a:rPr lang="en-US" altLang="zh-TW" sz="1200" b="0" i="0" u="none" strike="noStrike" kern="1200" baseline="0" dirty="0" err="1">
                <a:solidFill>
                  <a:schemeClr val="tx1"/>
                </a:solidFill>
                <a:latin typeface="+mn-lt"/>
                <a:ea typeface="+mn-ea"/>
                <a:cs typeface="+mn-cs"/>
              </a:rPr>
              <a:t>Uxcrm</a:t>
            </a:r>
            <a:r>
              <a:rPr lang="en-US" altLang="zh-TW" sz="1200" b="0" i="0" u="none" strike="noStrike" kern="1200" baseline="0" dirty="0">
                <a:solidFill>
                  <a:schemeClr val="tx1"/>
                </a:solidFill>
                <a:latin typeface="+mn-lt"/>
                <a:ea typeface="+mn-ea"/>
                <a:cs typeface="+mn-cs"/>
              </a:rPr>
              <a:t>, </a:t>
            </a:r>
            <a:r>
              <a:rPr lang="en-US" altLang="zh-TW" sz="1200" b="0" i="0" u="none" strike="noStrike" kern="1200" baseline="0" dirty="0" err="1">
                <a:solidFill>
                  <a:schemeClr val="tx1"/>
                </a:solidFill>
                <a:latin typeface="+mn-lt"/>
                <a:ea typeface="+mn-ea"/>
                <a:cs typeface="+mn-cs"/>
              </a:rPr>
              <a:t>Uycrm</a:t>
            </a:r>
            <a:r>
              <a:rPr lang="en-US" altLang="zh-TW" sz="1200" b="0" i="0" u="none" strike="noStrike" kern="1200" baseline="0" dirty="0">
                <a:solidFill>
                  <a:schemeClr val="tx1"/>
                </a:solidFill>
                <a:latin typeface="+mn-lt"/>
                <a:ea typeface="+mn-ea"/>
                <a:cs typeface="+mn-cs"/>
              </a:rPr>
              <a:t>) and downdrafts (</a:t>
            </a:r>
            <a:r>
              <a:rPr lang="en-US" altLang="zh-TW" sz="1200" b="0" i="0" u="none" strike="noStrike" kern="1200" baseline="0" dirty="0" err="1">
                <a:solidFill>
                  <a:schemeClr val="tx1"/>
                </a:solidFill>
                <a:latin typeface="+mn-lt"/>
                <a:ea typeface="+mn-ea"/>
                <a:cs typeface="+mn-cs"/>
              </a:rPr>
              <a:t>Dxcrm</a:t>
            </a:r>
            <a:r>
              <a:rPr lang="en-US" altLang="zh-TW" sz="1200" b="0" i="0" u="none" strike="noStrike" kern="1200" baseline="0" dirty="0">
                <a:solidFill>
                  <a:schemeClr val="tx1"/>
                </a:solidFill>
                <a:latin typeface="+mn-lt"/>
                <a:ea typeface="+mn-ea"/>
                <a:cs typeface="+mn-cs"/>
              </a:rPr>
              <a:t>, </a:t>
            </a:r>
            <a:r>
              <a:rPr lang="en-US" altLang="zh-TW" sz="1200" b="0" i="0" u="none" strike="noStrike" kern="1200" baseline="0" dirty="0" err="1">
                <a:solidFill>
                  <a:schemeClr val="tx1"/>
                </a:solidFill>
                <a:latin typeface="+mn-lt"/>
                <a:ea typeface="+mn-ea"/>
                <a:cs typeface="+mn-cs"/>
              </a:rPr>
              <a:t>Dycrm</a:t>
            </a:r>
            <a:r>
              <a:rPr lang="en-US" altLang="zh-TW" sz="1200" b="0" i="0" u="none" strike="noStrike" kern="1200" baseline="0" dirty="0">
                <a:solidFill>
                  <a:schemeClr val="tx1"/>
                </a:solidFill>
                <a:latin typeface="+mn-lt"/>
                <a:ea typeface="+mn-ea"/>
                <a:cs typeface="+mn-cs"/>
              </a:rPr>
              <a:t>) and</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environment (</a:t>
            </a:r>
            <a:r>
              <a:rPr lang="en-US" altLang="zh-TW" sz="1200" b="0" i="0" u="none" strike="noStrike" kern="1200" baseline="0" dirty="0" err="1">
                <a:solidFill>
                  <a:schemeClr val="tx1"/>
                </a:solidFill>
                <a:latin typeface="+mn-lt"/>
                <a:ea typeface="+mn-ea"/>
                <a:cs typeface="+mn-cs"/>
              </a:rPr>
              <a:t>Excrm</a:t>
            </a:r>
            <a:r>
              <a:rPr lang="en-US" altLang="zh-TW" sz="1200" b="0" i="0" u="none" strike="noStrike" kern="1200" baseline="0" dirty="0">
                <a:solidFill>
                  <a:schemeClr val="tx1"/>
                </a:solidFill>
                <a:latin typeface="+mn-lt"/>
                <a:ea typeface="+mn-ea"/>
                <a:cs typeface="+mn-cs"/>
              </a:rPr>
              <a:t>, </a:t>
            </a:r>
            <a:r>
              <a:rPr lang="en-US" altLang="zh-TW" sz="1200" b="0" i="0" u="none" strike="noStrike" kern="1200" baseline="0" dirty="0" err="1">
                <a:solidFill>
                  <a:schemeClr val="tx1"/>
                </a:solidFill>
                <a:latin typeface="+mn-lt"/>
                <a:ea typeface="+mn-ea"/>
                <a:cs typeface="+mn-cs"/>
              </a:rPr>
              <a:t>Eycrm</a:t>
            </a:r>
            <a:r>
              <a:rPr lang="en-US" altLang="zh-TW" sz="1200" b="0" i="0" u="none" strike="noStrike" kern="1200" baseline="0" dirty="0">
                <a:solidFill>
                  <a:schemeClr val="tx1"/>
                </a:solidFill>
                <a:latin typeface="+mn-lt"/>
                <a:ea typeface="+mn-ea"/>
                <a:cs typeface="+mn-cs"/>
              </a:rPr>
              <a:t>), with similar definitions to</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Eq. (1) except only those grid points satisfying their</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respective criteria are included, and the summation is</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err="1">
                <a:solidFill>
                  <a:schemeClr val="tx1"/>
                </a:solidFill>
                <a:latin typeface="+mn-lt"/>
                <a:ea typeface="+mn-ea"/>
                <a:cs typeface="+mn-cs"/>
              </a:rPr>
              <a:t>overNU,ND</a:t>
            </a:r>
            <a:r>
              <a:rPr lang="en-US" altLang="zh-TW" sz="1200" b="0" i="0" u="none" strike="noStrike" kern="1200" baseline="0" dirty="0">
                <a:solidFill>
                  <a:schemeClr val="tx1"/>
                </a:solidFill>
                <a:latin typeface="+mn-lt"/>
                <a:ea typeface="+mn-ea"/>
                <a:cs typeface="+mn-cs"/>
              </a:rPr>
              <a:t>, </a:t>
            </a:r>
            <a:r>
              <a:rPr lang="en-US" altLang="zh-TW" sz="1200" b="0" i="0" u="none" strike="noStrike" kern="1200" baseline="0" dirty="0" err="1">
                <a:solidFill>
                  <a:schemeClr val="tx1"/>
                </a:solidFill>
                <a:latin typeface="+mn-lt"/>
                <a:ea typeface="+mn-ea"/>
                <a:cs typeface="+mn-cs"/>
              </a:rPr>
              <a:t>andNE</a:t>
            </a:r>
            <a:r>
              <a:rPr lang="en-US" altLang="zh-TW" sz="1200" b="0" i="0" u="none" strike="noStrike" kern="1200" baseline="0" dirty="0">
                <a:solidFill>
                  <a:schemeClr val="tx1"/>
                </a:solidFill>
                <a:latin typeface="+mn-lt"/>
                <a:ea typeface="+mn-ea"/>
                <a:cs typeface="+mn-cs"/>
              </a:rPr>
              <a:t>, respectively.</a:t>
            </a:r>
            <a:endParaRPr lang="zh-TW" altLang="en-US" dirty="0"/>
          </a:p>
        </p:txBody>
      </p:sp>
      <p:sp>
        <p:nvSpPr>
          <p:cNvPr id="4" name="投影片編號版面配置區 3"/>
          <p:cNvSpPr>
            <a:spLocks noGrp="1"/>
          </p:cNvSpPr>
          <p:nvPr>
            <p:ph type="sldNum" sz="quarter" idx="5"/>
          </p:nvPr>
        </p:nvSpPr>
        <p:spPr/>
        <p:txBody>
          <a:bodyPr/>
          <a:lstStyle/>
          <a:p>
            <a:fld id="{FDCF4018-DBB7-4FBA-9AB7-A3820887367F}" type="slidenum">
              <a:rPr lang="zh-TW" altLang="en-US" smtClean="0"/>
              <a:t>10</a:t>
            </a:fld>
            <a:endParaRPr lang="zh-TW" altLang="en-US"/>
          </a:p>
        </p:txBody>
      </p:sp>
    </p:spTree>
    <p:extLst>
      <p:ext uri="{BB962C8B-B14F-4D97-AF65-F5344CB8AC3E}">
        <p14:creationId xmlns:p14="http://schemas.microsoft.com/office/powerpoint/2010/main" val="231453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the range of the slope variation in the vertical (1–12-km altitudes) tends to increase as grid spacing increases for both the x and y components of updrafts and downdrafts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u="none" strike="noStrike" kern="1200" baseline="0" dirty="0">
                <a:solidFill>
                  <a:schemeClr val="tx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u="none" strike="noStrike" kern="1200" baseline="0" dirty="0">
                <a:solidFill>
                  <a:schemeClr val="tx1"/>
                </a:solidFill>
                <a:latin typeface="+mn-lt"/>
                <a:ea typeface="+mn-ea"/>
                <a:cs typeface="+mn-cs"/>
              </a:rPr>
              <a:t>For example, for dx = 4 km from MC3E-0523, the x component of updraft slopes ranges from -0.44 to -0.24, and for dx = 128 km, they range from -0.47 to -0.07.</a:t>
            </a:r>
            <a:endParaRPr lang="zh-TW" altLang="en-US" dirty="0"/>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However, the mean slopes averaged over 1–12-km altitude do not vary much with grid spacings. </a:t>
            </a:r>
          </a:p>
          <a:p>
            <a:r>
              <a:rPr lang="en-US" altLang="zh-TW" sz="1200" b="0" i="0" u="none" strike="noStrike" kern="1200" baseline="0" dirty="0">
                <a:solidFill>
                  <a:schemeClr val="tx1"/>
                </a:solidFill>
                <a:latin typeface="+mn-lt"/>
                <a:ea typeface="+mn-ea"/>
                <a:cs typeface="+mn-cs"/>
              </a:rPr>
              <a:t>The mean slopes are ranging from -0.32 to -0.37 across the grid spacings for the x component of updraft slopes, from-0.32 to-0.41 for the y component of updrafts slopes, from -0.45 to -0.49 for the x component of downdraft slopes, and from-0.49 to-0.52 for the y component of downdraft slopes.</a:t>
            </a:r>
          </a:p>
          <a:p>
            <a:endParaRPr lang="zh-TW" altLang="en-US" dirty="0"/>
          </a:p>
        </p:txBody>
      </p:sp>
      <p:sp>
        <p:nvSpPr>
          <p:cNvPr id="4" name="投影片編號版面配置區 3"/>
          <p:cNvSpPr>
            <a:spLocks noGrp="1"/>
          </p:cNvSpPr>
          <p:nvPr>
            <p:ph type="sldNum" sz="quarter" idx="5"/>
          </p:nvPr>
        </p:nvSpPr>
        <p:spPr/>
        <p:txBody>
          <a:bodyPr/>
          <a:lstStyle/>
          <a:p>
            <a:fld id="{FDCF4018-DBB7-4FBA-9AB7-A3820887367F}" type="slidenum">
              <a:rPr lang="zh-TW" altLang="en-US" smtClean="0"/>
              <a:t>31</a:t>
            </a:fld>
            <a:endParaRPr lang="zh-TW" altLang="en-US"/>
          </a:p>
        </p:txBody>
      </p:sp>
    </p:spTree>
    <p:extLst>
      <p:ext uri="{BB962C8B-B14F-4D97-AF65-F5344CB8AC3E}">
        <p14:creationId xmlns:p14="http://schemas.microsoft.com/office/powerpoint/2010/main" val="2724828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when nonlinear-shear term is added into the regression equation, R2 adj value increases significantly at dx=128–512km (Fig. 16).</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However, the increase of R2 adj value at dx &lt; 100km is much smaller compared to that at dx &gt; 100 km.</a:t>
            </a:r>
            <a:endParaRPr lang="zh-TW" altLang="en-US" dirty="0"/>
          </a:p>
        </p:txBody>
      </p:sp>
      <p:sp>
        <p:nvSpPr>
          <p:cNvPr id="4" name="投影片編號版面配置區 3"/>
          <p:cNvSpPr>
            <a:spLocks noGrp="1"/>
          </p:cNvSpPr>
          <p:nvPr>
            <p:ph type="sldNum" sz="quarter" idx="5"/>
          </p:nvPr>
        </p:nvSpPr>
        <p:spPr/>
        <p:txBody>
          <a:bodyPr/>
          <a:lstStyle/>
          <a:p>
            <a:fld id="{FDCF4018-DBB7-4FBA-9AB7-A3820887367F}" type="slidenum">
              <a:rPr lang="zh-TW" altLang="en-US" smtClean="0"/>
              <a:t>32</a:t>
            </a:fld>
            <a:endParaRPr lang="zh-TW" altLang="en-US"/>
          </a:p>
        </p:txBody>
      </p:sp>
    </p:spTree>
    <p:extLst>
      <p:ext uri="{BB962C8B-B14F-4D97-AF65-F5344CB8AC3E}">
        <p14:creationId xmlns:p14="http://schemas.microsoft.com/office/powerpoint/2010/main" val="2642527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This may be achieved by using the three-updrafts and one-downdraft approach (Liu et al. 2015), which shows much improved CMT compared to the traditional</a:t>
            </a:r>
          </a:p>
          <a:p>
            <a:r>
              <a:rPr lang="en-US" altLang="zh-TW" sz="1200" b="0" i="0" u="none" strike="noStrike" kern="1200" baseline="0" dirty="0">
                <a:solidFill>
                  <a:schemeClr val="tx1"/>
                </a:solidFill>
                <a:latin typeface="+mn-lt"/>
                <a:ea typeface="+mn-ea"/>
                <a:cs typeface="+mn-cs"/>
              </a:rPr>
              <a:t>single updraft and downdraft approach as shown in Fig. 17 because it well accounts for the increasing variation inside convection at the gray-zone scale.</a:t>
            </a:r>
            <a:endParaRPr lang="zh-TW" altLang="en-US" dirty="0"/>
          </a:p>
        </p:txBody>
      </p:sp>
      <p:sp>
        <p:nvSpPr>
          <p:cNvPr id="4" name="投影片編號版面配置區 3"/>
          <p:cNvSpPr>
            <a:spLocks noGrp="1"/>
          </p:cNvSpPr>
          <p:nvPr>
            <p:ph type="sldNum" sz="quarter" idx="5"/>
          </p:nvPr>
        </p:nvSpPr>
        <p:spPr/>
        <p:txBody>
          <a:bodyPr/>
          <a:lstStyle/>
          <a:p>
            <a:fld id="{FDCF4018-DBB7-4FBA-9AB7-A3820887367F}" type="slidenum">
              <a:rPr lang="zh-TW" altLang="en-US" smtClean="0"/>
              <a:t>34</a:t>
            </a:fld>
            <a:endParaRPr lang="zh-TW" altLang="en-US"/>
          </a:p>
        </p:txBody>
      </p:sp>
    </p:spTree>
    <p:extLst>
      <p:ext uri="{BB962C8B-B14F-4D97-AF65-F5344CB8AC3E}">
        <p14:creationId xmlns:p14="http://schemas.microsoft.com/office/powerpoint/2010/main" val="240460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although linear-shear forcing is the major contributor to the x component of updraft and downdraft Laplacian of CIPG for all the grid spacings from MC3E-0523,</a:t>
            </a:r>
          </a:p>
          <a:p>
            <a:r>
              <a:rPr lang="en-US" altLang="zh-TW" sz="1200" b="0" i="0" u="none" strike="noStrike" kern="1200" baseline="0" dirty="0">
                <a:solidFill>
                  <a:schemeClr val="tx1"/>
                </a:solidFill>
                <a:latin typeface="+mn-lt"/>
                <a:ea typeface="+mn-ea"/>
                <a:cs typeface="+mn-cs"/>
              </a:rPr>
              <a:t>the contribution of nonlinear-shear forcing to the y component of updraft and downdraft Laplacian of CIPG from MC3E-0523 as well as both the x and y</a:t>
            </a:r>
          </a:p>
          <a:p>
            <a:r>
              <a:rPr lang="en-US" altLang="zh-TW" sz="1200" b="0" i="0" u="none" strike="noStrike" kern="1200" baseline="0" dirty="0">
                <a:solidFill>
                  <a:schemeClr val="tx1"/>
                </a:solidFill>
                <a:latin typeface="+mn-lt"/>
                <a:ea typeface="+mn-ea"/>
                <a:cs typeface="+mn-cs"/>
              </a:rPr>
              <a:t>components of Laplacian of CIPG from MC3E-0520 can be comparable and even exceeds the linear-shear forcing at grid spacing larger than 64 km.</a:t>
            </a:r>
            <a:endParaRPr lang="zh-TW" altLang="en-US" dirty="0"/>
          </a:p>
        </p:txBody>
      </p:sp>
      <p:sp>
        <p:nvSpPr>
          <p:cNvPr id="4" name="投影片編號版面配置區 3"/>
          <p:cNvSpPr>
            <a:spLocks noGrp="1"/>
          </p:cNvSpPr>
          <p:nvPr>
            <p:ph type="sldNum" sz="quarter" idx="5"/>
          </p:nvPr>
        </p:nvSpPr>
        <p:spPr/>
        <p:txBody>
          <a:bodyPr/>
          <a:lstStyle/>
          <a:p>
            <a:fld id="{FDCF4018-DBB7-4FBA-9AB7-A3820887367F}" type="slidenum">
              <a:rPr lang="zh-TW" altLang="en-US" smtClean="0"/>
              <a:t>36</a:t>
            </a:fld>
            <a:endParaRPr lang="zh-TW" altLang="en-US"/>
          </a:p>
        </p:txBody>
      </p:sp>
    </p:spTree>
    <p:extLst>
      <p:ext uri="{BB962C8B-B14F-4D97-AF65-F5344CB8AC3E}">
        <p14:creationId xmlns:p14="http://schemas.microsoft.com/office/powerpoint/2010/main" val="2467528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The first term on the right-hand side of </a:t>
            </a:r>
            <a:r>
              <a:rPr lang="en-US" altLang="zh-TW" sz="1200" b="0" i="0" u="none" strike="noStrike" kern="1200" baseline="0" dirty="0" err="1">
                <a:solidFill>
                  <a:schemeClr val="tx1"/>
                </a:solidFill>
                <a:latin typeface="+mn-lt"/>
                <a:ea typeface="+mn-ea"/>
                <a:cs typeface="+mn-cs"/>
              </a:rPr>
              <a:t>Eqs</a:t>
            </a:r>
            <a:r>
              <a:rPr lang="en-US" altLang="zh-TW" sz="1200" b="0" i="0" u="none" strike="noStrike" kern="1200" baseline="0" dirty="0">
                <a:solidFill>
                  <a:schemeClr val="tx1"/>
                </a:solidFill>
                <a:latin typeface="+mn-lt"/>
                <a:ea typeface="+mn-ea"/>
                <a:cs typeface="+mn-cs"/>
              </a:rPr>
              <a:t>. (6a) and (6b) is the product of the updraft mass flux and the vertical mean wind shear, which can be interpreted as the vertical advection of mean horizontal momentum by compensating subsidence.</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the second term represents the effect of horizontal momentum that is detrained from updrafts into environment; </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the last term is the effect of the CIPG force on environment.</a:t>
            </a:r>
            <a:endParaRPr lang="zh-TW" altLang="en-US" dirty="0"/>
          </a:p>
        </p:txBody>
      </p:sp>
      <p:sp>
        <p:nvSpPr>
          <p:cNvPr id="4" name="投影片編號版面配置區 3"/>
          <p:cNvSpPr>
            <a:spLocks noGrp="1"/>
          </p:cNvSpPr>
          <p:nvPr>
            <p:ph type="sldNum" sz="quarter" idx="5"/>
          </p:nvPr>
        </p:nvSpPr>
        <p:spPr/>
        <p:txBody>
          <a:bodyPr/>
          <a:lstStyle/>
          <a:p>
            <a:fld id="{FDCF4018-DBB7-4FBA-9AB7-A3820887367F}" type="slidenum">
              <a:rPr lang="zh-TW" altLang="en-US" smtClean="0"/>
              <a:t>13</a:t>
            </a:fld>
            <a:endParaRPr lang="zh-TW" altLang="en-US"/>
          </a:p>
        </p:txBody>
      </p:sp>
    </p:spTree>
    <p:extLst>
      <p:ext uri="{BB962C8B-B14F-4D97-AF65-F5344CB8AC3E}">
        <p14:creationId xmlns:p14="http://schemas.microsoft.com/office/powerpoint/2010/main" val="4271592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the grid-mean x component of winds (u) are westerly throughout the troposphere with the maximum wind speeds in the upper troposphere during the entire period.</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The grid-mean y component of winds (y) are southerly in most of the troposphere except for 2100–2300 UTC above 10-km height, and the maximum y occurs in the lower troposphere.</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The time–height cross-sections of u and y are very similar for different grid spacings except weaker westerly winds and stronger northerly winds above 10-km altitude for larger grid spacings.</a:t>
            </a:r>
          </a:p>
          <a:p>
            <a:r>
              <a:rPr lang="en-US" altLang="zh-TW" sz="1200" b="0" i="0" u="none" strike="noStrike" kern="1200" baseline="0" dirty="0">
                <a:solidFill>
                  <a:schemeClr val="tx1"/>
                </a:solidFill>
                <a:latin typeface="+mn-lt"/>
                <a:ea typeface="+mn-ea"/>
                <a:cs typeface="+mn-cs"/>
              </a:rPr>
              <a:t>This indicates a weak scale dependency for grid-mean wind components.</a:t>
            </a:r>
            <a:endParaRPr lang="zh-TW" altLang="en-US" dirty="0"/>
          </a:p>
        </p:txBody>
      </p:sp>
      <p:sp>
        <p:nvSpPr>
          <p:cNvPr id="4" name="投影片編號版面配置區 3"/>
          <p:cNvSpPr>
            <a:spLocks noGrp="1"/>
          </p:cNvSpPr>
          <p:nvPr>
            <p:ph type="sldNum" sz="quarter" idx="5"/>
          </p:nvPr>
        </p:nvSpPr>
        <p:spPr/>
        <p:txBody>
          <a:bodyPr/>
          <a:lstStyle/>
          <a:p>
            <a:fld id="{FDCF4018-DBB7-4FBA-9AB7-A3820887367F}" type="slidenum">
              <a:rPr lang="zh-TW" altLang="en-US" smtClean="0"/>
              <a:t>14</a:t>
            </a:fld>
            <a:endParaRPr lang="zh-TW" altLang="en-US"/>
          </a:p>
        </p:txBody>
      </p:sp>
    </p:spTree>
    <p:extLst>
      <p:ext uri="{BB962C8B-B14F-4D97-AF65-F5344CB8AC3E}">
        <p14:creationId xmlns:p14="http://schemas.microsoft.com/office/powerpoint/2010/main" val="3828056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The grid-mean x component of winds (u) from MC3E-0520 shows results similar to MCE-0523.</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the grid-mean y component of winds (y) from MC3E-0520 exhibits distinct differences between small and large grid spacings (Fig. 2b and Fig. S2), as indicated by the gradual decrease of vertical gradient as the grid spacing increases from dx = 4–16 to dx = 32–512 km.</a:t>
            </a:r>
            <a:endParaRPr lang="zh-TW" altLang="en-US" dirty="0"/>
          </a:p>
        </p:txBody>
      </p:sp>
      <p:sp>
        <p:nvSpPr>
          <p:cNvPr id="4" name="投影片編號版面配置區 3"/>
          <p:cNvSpPr>
            <a:spLocks noGrp="1"/>
          </p:cNvSpPr>
          <p:nvPr>
            <p:ph type="sldNum" sz="quarter" idx="5"/>
          </p:nvPr>
        </p:nvSpPr>
        <p:spPr/>
        <p:txBody>
          <a:bodyPr/>
          <a:lstStyle/>
          <a:p>
            <a:fld id="{FDCF4018-DBB7-4FBA-9AB7-A3820887367F}" type="slidenum">
              <a:rPr lang="zh-TW" altLang="en-US" smtClean="0"/>
              <a:t>15</a:t>
            </a:fld>
            <a:endParaRPr lang="zh-TW" altLang="en-US"/>
          </a:p>
        </p:txBody>
      </p:sp>
    </p:spTree>
    <p:extLst>
      <p:ext uri="{BB962C8B-B14F-4D97-AF65-F5344CB8AC3E}">
        <p14:creationId xmlns:p14="http://schemas.microsoft.com/office/powerpoint/2010/main" val="419348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The selected subdomains for dx = 128km occupy much larger regions than those for dx = 8 km.</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The latter are closer to where the squall line is located.</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for dx = 128 km, the majority of the subdomains contain negative V, resulting in negative ensemble-mean y. </a:t>
            </a:r>
          </a:p>
          <a:p>
            <a:r>
              <a:rPr lang="en-US" altLang="zh-TW" sz="1200" b="0" i="0" u="none" strike="noStrike" kern="1200" baseline="0" dirty="0">
                <a:solidFill>
                  <a:schemeClr val="tx1"/>
                </a:solidFill>
                <a:latin typeface="+mn-lt"/>
                <a:ea typeface="+mn-ea"/>
                <a:cs typeface="+mn-cs"/>
              </a:rPr>
              <a:t>However, for dx = 8 km, the majority of the subdomains have positive V, producing positive ensemble-mean y. </a:t>
            </a:r>
          </a:p>
          <a:p>
            <a:r>
              <a:rPr lang="en-US" altLang="zh-TW" sz="1200" b="0" i="0" u="none" strike="noStrike" kern="1200" baseline="0" dirty="0">
                <a:solidFill>
                  <a:schemeClr val="tx1"/>
                </a:solidFill>
                <a:latin typeface="+mn-lt"/>
                <a:ea typeface="+mn-ea"/>
                <a:cs typeface="+mn-cs"/>
              </a:rPr>
              <a:t>This explains the different upper level winds between large and small grid spacings, and where the scale dependency of y comes from.</a:t>
            </a:r>
            <a:endParaRPr lang="zh-TW" altLang="en-US" dirty="0"/>
          </a:p>
        </p:txBody>
      </p:sp>
      <p:sp>
        <p:nvSpPr>
          <p:cNvPr id="4" name="投影片編號版面配置區 3"/>
          <p:cNvSpPr>
            <a:spLocks noGrp="1"/>
          </p:cNvSpPr>
          <p:nvPr>
            <p:ph type="sldNum" sz="quarter" idx="5"/>
          </p:nvPr>
        </p:nvSpPr>
        <p:spPr/>
        <p:txBody>
          <a:bodyPr/>
          <a:lstStyle/>
          <a:p>
            <a:fld id="{FDCF4018-DBB7-4FBA-9AB7-A3820887367F}" type="slidenum">
              <a:rPr lang="zh-TW" altLang="en-US" smtClean="0"/>
              <a:t>16</a:t>
            </a:fld>
            <a:endParaRPr lang="zh-TW" altLang="en-US"/>
          </a:p>
        </p:txBody>
      </p:sp>
    </p:spTree>
    <p:extLst>
      <p:ext uri="{BB962C8B-B14F-4D97-AF65-F5344CB8AC3E}">
        <p14:creationId xmlns:p14="http://schemas.microsoft.com/office/powerpoint/2010/main" val="3677891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The updraft mass</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fluxes decrease monotonically as subdomain size–grid</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spacing (dx) increases and peak from the initial developing</a:t>
            </a:r>
          </a:p>
          <a:p>
            <a:r>
              <a:rPr lang="en-US" altLang="zh-TW" sz="1200" b="0" i="0" u="none" strike="noStrike" kern="1200" baseline="0" dirty="0">
                <a:solidFill>
                  <a:schemeClr val="tx1"/>
                </a:solidFill>
                <a:latin typeface="+mn-lt"/>
                <a:ea typeface="+mn-ea"/>
                <a:cs typeface="+mn-cs"/>
              </a:rPr>
              <a:t>stage at small grid spacings to the mature stage</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at very large grid spacings, while downdraft mass fluxes</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peak at dx = 8 or 16 km and then decrease as dx increases</a:t>
            </a:r>
          </a:p>
          <a:p>
            <a:r>
              <a:rPr lang="en-US" altLang="zh-TW" sz="1200" b="0" i="0" u="none" strike="noStrike" kern="1200" baseline="0" dirty="0">
                <a:solidFill>
                  <a:schemeClr val="tx1"/>
                </a:solidFill>
                <a:latin typeface="+mn-lt"/>
                <a:ea typeface="+mn-ea"/>
                <a:cs typeface="+mn-cs"/>
              </a:rPr>
              <a:t>(Fig. S3).</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downdraft mass fluxes peak</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near 4-km altitude where the freezing level is located</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and at the mature stage for all the grid spacings</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downdraft CMTs peak in the lower troposphere while updraft CMTs are significant over a much larger extent of the troposphere.</a:t>
            </a:r>
            <a:endParaRPr lang="zh-TW" altLang="en-US" dirty="0"/>
          </a:p>
        </p:txBody>
      </p:sp>
      <p:sp>
        <p:nvSpPr>
          <p:cNvPr id="4" name="投影片編號版面配置區 3"/>
          <p:cNvSpPr>
            <a:spLocks noGrp="1"/>
          </p:cNvSpPr>
          <p:nvPr>
            <p:ph type="sldNum" sz="quarter" idx="5"/>
          </p:nvPr>
        </p:nvSpPr>
        <p:spPr/>
        <p:txBody>
          <a:bodyPr/>
          <a:lstStyle/>
          <a:p>
            <a:fld id="{FDCF4018-DBB7-4FBA-9AB7-A3820887367F}" type="slidenum">
              <a:rPr lang="zh-TW" altLang="en-US" smtClean="0"/>
              <a:t>17</a:t>
            </a:fld>
            <a:endParaRPr lang="zh-TW" altLang="en-US"/>
          </a:p>
        </p:txBody>
      </p:sp>
    </p:spTree>
    <p:extLst>
      <p:ext uri="{BB962C8B-B14F-4D97-AF65-F5344CB8AC3E}">
        <p14:creationId xmlns:p14="http://schemas.microsoft.com/office/powerpoint/2010/main" val="756794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As expected, the time–height cross sections of CMT</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show even larger differences among different grid</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spacings relative to those of either updraft or downdraft</a:t>
            </a:r>
          </a:p>
          <a:p>
            <a:r>
              <a:rPr lang="en-US" altLang="zh-TW" sz="1200" b="0" i="0" u="none" strike="noStrike" kern="1200" baseline="0" dirty="0">
                <a:solidFill>
                  <a:schemeClr val="tx1"/>
                </a:solidFill>
                <a:latin typeface="+mn-lt"/>
                <a:ea typeface="+mn-ea"/>
                <a:cs typeface="+mn-cs"/>
              </a:rPr>
              <a:t>mass fluxes because CMT is the product of fluctuations</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of both horizontal and vertical wind components.</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For small grid spacings, the updraft CMT peaks from the initial developing stage compared to the mature stage for the very coarse grid spacings,</a:t>
            </a:r>
          </a:p>
          <a:p>
            <a:endParaRPr lang="en-US" altLang="zh-TW"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u="none" strike="noStrike" kern="1200" baseline="0" dirty="0">
                <a:solidFill>
                  <a:schemeClr val="tx1"/>
                </a:solidFill>
                <a:latin typeface="+mn-lt"/>
                <a:ea typeface="+mn-ea"/>
                <a:cs typeface="+mn-cs"/>
              </a:rPr>
              <a:t>For the x component of downdraft CMT, as the grid spacing increases, it evolves from mostly negative at dx &lt;16km to mostly positive at and above dx &gt; 64 km.</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FDCF4018-DBB7-4FBA-9AB7-A3820887367F}" type="slidenum">
              <a:rPr lang="zh-TW" altLang="en-US" smtClean="0"/>
              <a:t>18</a:t>
            </a:fld>
            <a:endParaRPr lang="zh-TW" altLang="en-US"/>
          </a:p>
        </p:txBody>
      </p:sp>
    </p:spTree>
    <p:extLst>
      <p:ext uri="{BB962C8B-B14F-4D97-AF65-F5344CB8AC3E}">
        <p14:creationId xmlns:p14="http://schemas.microsoft.com/office/powerpoint/2010/main" val="3934549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685800" y="1143000"/>
            <a:ext cx="5486400" cy="3086100"/>
          </a:xfrm>
        </p:spPr>
      </p:sp>
      <p:sp>
        <p:nvSpPr>
          <p:cNvPr id="3" name="備忘稿版面配置區 2"/>
          <p:cNvSpPr>
            <a:spLocks noGrp="1"/>
          </p:cNvSpPr>
          <p:nvPr>
            <p:ph type="body" idx="1"/>
          </p:nvPr>
        </p:nvSpPr>
        <p:spPr/>
        <p:txBody>
          <a:bodyPr/>
          <a:lstStyle/>
          <a:p>
            <a:r>
              <a:rPr lang="en-US" altLang="zh-TW" sz="1200" b="0" i="0" u="none" strike="noStrike" kern="1200" baseline="0" dirty="0">
                <a:solidFill>
                  <a:schemeClr val="tx1"/>
                </a:solidFill>
                <a:latin typeface="+mn-lt"/>
                <a:ea typeface="+mn-ea"/>
                <a:cs typeface="+mn-cs"/>
              </a:rPr>
              <a:t>the y component</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of updraft CMT is mostly positive except for</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dx&lt;32km at the first hour and for dx&gt;32km below the</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2-km altitude, indicating mostly</a:t>
            </a:r>
          </a:p>
          <a:p>
            <a:r>
              <a:rPr lang="en-US" altLang="zh-TW" sz="1200" b="0" i="0" u="none" strike="noStrike" kern="1200" baseline="0" dirty="0">
                <a:solidFill>
                  <a:schemeClr val="tx1"/>
                </a:solidFill>
                <a:latin typeface="+mn-lt"/>
                <a:ea typeface="+mn-ea"/>
                <a:cs typeface="+mn-cs"/>
              </a:rPr>
              <a:t>upward momentum transport in southerlies.</a:t>
            </a:r>
          </a:p>
          <a:p>
            <a:endParaRPr lang="en-US" altLang="zh-TW" sz="1200" b="0" i="0" u="none" strike="noStrike" kern="1200" baseline="0" dirty="0">
              <a:solidFill>
                <a:schemeClr val="tx1"/>
              </a:solidFill>
              <a:latin typeface="+mn-lt"/>
              <a:ea typeface="+mn-ea"/>
              <a:cs typeface="+mn-cs"/>
            </a:endParaRPr>
          </a:p>
          <a:p>
            <a:r>
              <a:rPr lang="en-US" altLang="zh-TW" sz="1200" b="0" i="0" u="none" strike="noStrike" kern="1200" baseline="0" dirty="0">
                <a:solidFill>
                  <a:schemeClr val="tx1"/>
                </a:solidFill>
                <a:latin typeface="+mn-lt"/>
                <a:ea typeface="+mn-ea"/>
                <a:cs typeface="+mn-cs"/>
              </a:rPr>
              <a:t>the magnitude increases with the grid spacing more</a:t>
            </a:r>
            <a:r>
              <a:rPr lang="zh-TW" altLang="en-US" sz="1200" b="0" i="0" u="none" strike="noStrike" kern="1200" baseline="0" dirty="0">
                <a:solidFill>
                  <a:schemeClr val="tx1"/>
                </a:solidFill>
                <a:latin typeface="+mn-lt"/>
                <a:ea typeface="+mn-ea"/>
                <a:cs typeface="+mn-cs"/>
              </a:rPr>
              <a:t> </a:t>
            </a:r>
            <a:r>
              <a:rPr lang="en-US" altLang="zh-TW" sz="1200" b="0" i="0" u="none" strike="noStrike" kern="1200" baseline="0" dirty="0">
                <a:solidFill>
                  <a:schemeClr val="tx1"/>
                </a:solidFill>
                <a:latin typeface="+mn-lt"/>
                <a:ea typeface="+mn-ea"/>
                <a:cs typeface="+mn-cs"/>
              </a:rPr>
              <a:t>significantly than that of its x-component counterpart.</a:t>
            </a:r>
          </a:p>
          <a:p>
            <a:endParaRPr lang="en-US" altLang="zh-TW"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u="none" strike="noStrike" kern="1200" baseline="0" dirty="0">
                <a:solidFill>
                  <a:schemeClr val="tx1"/>
                </a:solidFill>
                <a:latin typeface="+mn-lt"/>
                <a:ea typeface="+mn-ea"/>
                <a:cs typeface="+mn-cs"/>
              </a:rPr>
              <a:t>As for the y component of downdraft momentum flux, it evolves from mostly positive for dx = 4–32km to changing signs in the vertical for dx = 64–512km (i.e., negative CMT at the 4–8-km altitude but positive CMTs below 4- and above 8-km altitudes).</a:t>
            </a:r>
          </a:p>
          <a:p>
            <a:endParaRPr lang="en-US" altLang="zh-TW" sz="1200" b="0" i="0" u="none" strike="noStrike" kern="1200" baseline="0" dirty="0">
              <a:solidFill>
                <a:schemeClr val="tx1"/>
              </a:solidFill>
              <a:latin typeface="+mn-lt"/>
              <a:ea typeface="+mn-ea"/>
              <a:cs typeface="+mn-cs"/>
            </a:endParaRPr>
          </a:p>
          <a:p>
            <a:endParaRPr lang="en-US" altLang="zh-TW" sz="1200" b="0" i="0" u="none" strike="noStrike" kern="1200" baseline="0" dirty="0">
              <a:solidFill>
                <a:schemeClr val="tx1"/>
              </a:solidFill>
              <a:latin typeface="+mn-lt"/>
              <a:ea typeface="+mn-ea"/>
              <a:cs typeface="+mn-cs"/>
            </a:endParaRPr>
          </a:p>
        </p:txBody>
      </p:sp>
      <p:sp>
        <p:nvSpPr>
          <p:cNvPr id="4" name="投影片編號版面配置區 3"/>
          <p:cNvSpPr>
            <a:spLocks noGrp="1"/>
          </p:cNvSpPr>
          <p:nvPr>
            <p:ph type="sldNum" sz="quarter" idx="5"/>
          </p:nvPr>
        </p:nvSpPr>
        <p:spPr/>
        <p:txBody>
          <a:bodyPr/>
          <a:lstStyle/>
          <a:p>
            <a:fld id="{FDCF4018-DBB7-4FBA-9AB7-A3820887367F}" type="slidenum">
              <a:rPr lang="zh-TW" altLang="en-US" smtClean="0"/>
              <a:t>19</a:t>
            </a:fld>
            <a:endParaRPr lang="zh-TW" altLang="en-US"/>
          </a:p>
        </p:txBody>
      </p:sp>
    </p:spTree>
    <p:extLst>
      <p:ext uri="{BB962C8B-B14F-4D97-AF65-F5344CB8AC3E}">
        <p14:creationId xmlns:p14="http://schemas.microsoft.com/office/powerpoint/2010/main" val="468282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0B25B110-90D1-4E4E-94FB-16E730048EE5}" type="datetimeFigureOut">
              <a:rPr lang="zh-TW" altLang="en-US" smtClean="0"/>
              <a:t>2018/11/20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B1CE4C0-815A-4542-B92E-D08E1D7BFDAB}" type="slidenum">
              <a:rPr lang="zh-TW" altLang="en-US" smtClean="0"/>
              <a:t>‹#›</a:t>
            </a:fld>
            <a:endParaRPr lang="zh-TW" altLang="en-US"/>
          </a:p>
        </p:txBody>
      </p:sp>
    </p:spTree>
    <p:extLst>
      <p:ext uri="{BB962C8B-B14F-4D97-AF65-F5344CB8AC3E}">
        <p14:creationId xmlns:p14="http://schemas.microsoft.com/office/powerpoint/2010/main" val="5720222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0B25B110-90D1-4E4E-94FB-16E730048EE5}" type="datetimeFigureOut">
              <a:rPr lang="zh-TW" altLang="en-US" smtClean="0"/>
              <a:t>2018/11/20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B1CE4C0-815A-4542-B92E-D08E1D7BFDAB}" type="slidenum">
              <a:rPr lang="zh-TW" altLang="en-US" smtClean="0"/>
              <a:t>‹#›</a:t>
            </a:fld>
            <a:endParaRPr lang="zh-TW" altLang="en-US"/>
          </a:p>
        </p:txBody>
      </p:sp>
    </p:spTree>
    <p:extLst>
      <p:ext uri="{BB962C8B-B14F-4D97-AF65-F5344CB8AC3E}">
        <p14:creationId xmlns:p14="http://schemas.microsoft.com/office/powerpoint/2010/main" val="3343877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0B25B110-90D1-4E4E-94FB-16E730048EE5}" type="datetimeFigureOut">
              <a:rPr lang="zh-TW" altLang="en-US" smtClean="0"/>
              <a:t>2018/11/20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B1CE4C0-815A-4542-B92E-D08E1D7BFDAB}" type="slidenum">
              <a:rPr lang="zh-TW" altLang="en-US" smtClean="0"/>
              <a:t>‹#›</a:t>
            </a:fld>
            <a:endParaRPr lang="zh-TW" altLang="en-US"/>
          </a:p>
        </p:txBody>
      </p:sp>
    </p:spTree>
    <p:extLst>
      <p:ext uri="{BB962C8B-B14F-4D97-AF65-F5344CB8AC3E}">
        <p14:creationId xmlns:p14="http://schemas.microsoft.com/office/powerpoint/2010/main" val="3276482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0B25B110-90D1-4E4E-94FB-16E730048EE5}" type="datetimeFigureOut">
              <a:rPr lang="zh-TW" altLang="en-US" smtClean="0"/>
              <a:t>2018/11/20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B1CE4C0-815A-4542-B92E-D08E1D7BFDAB}" type="slidenum">
              <a:rPr lang="zh-TW" altLang="en-US" smtClean="0"/>
              <a:t>‹#›</a:t>
            </a:fld>
            <a:endParaRPr lang="zh-TW" altLang="en-US"/>
          </a:p>
        </p:txBody>
      </p:sp>
    </p:spTree>
    <p:extLst>
      <p:ext uri="{BB962C8B-B14F-4D97-AF65-F5344CB8AC3E}">
        <p14:creationId xmlns:p14="http://schemas.microsoft.com/office/powerpoint/2010/main" val="38585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0B25B110-90D1-4E4E-94FB-16E730048EE5}" type="datetimeFigureOut">
              <a:rPr lang="zh-TW" altLang="en-US" smtClean="0"/>
              <a:t>2018/11/20</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B1CE4C0-815A-4542-B92E-D08E1D7BFDAB}" type="slidenum">
              <a:rPr lang="zh-TW" altLang="en-US" smtClean="0"/>
              <a:t>‹#›</a:t>
            </a:fld>
            <a:endParaRPr lang="zh-TW" altLang="en-US"/>
          </a:p>
        </p:txBody>
      </p:sp>
    </p:spTree>
    <p:extLst>
      <p:ext uri="{BB962C8B-B14F-4D97-AF65-F5344CB8AC3E}">
        <p14:creationId xmlns:p14="http://schemas.microsoft.com/office/powerpoint/2010/main" val="2537548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0B25B110-90D1-4E4E-94FB-16E730048EE5}" type="datetimeFigureOut">
              <a:rPr lang="zh-TW" altLang="en-US" smtClean="0"/>
              <a:t>2018/11/20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B1CE4C0-815A-4542-B92E-D08E1D7BFDAB}" type="slidenum">
              <a:rPr lang="zh-TW" altLang="en-US" smtClean="0"/>
              <a:t>‹#›</a:t>
            </a:fld>
            <a:endParaRPr lang="zh-TW" altLang="en-US"/>
          </a:p>
        </p:txBody>
      </p:sp>
    </p:spTree>
    <p:extLst>
      <p:ext uri="{BB962C8B-B14F-4D97-AF65-F5344CB8AC3E}">
        <p14:creationId xmlns:p14="http://schemas.microsoft.com/office/powerpoint/2010/main" val="4091231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0B25B110-90D1-4E4E-94FB-16E730048EE5}" type="datetimeFigureOut">
              <a:rPr lang="zh-TW" altLang="en-US" smtClean="0"/>
              <a:t>2018/11/20</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3B1CE4C0-815A-4542-B92E-D08E1D7BFDAB}" type="slidenum">
              <a:rPr lang="zh-TW" altLang="en-US" smtClean="0"/>
              <a:t>‹#›</a:t>
            </a:fld>
            <a:endParaRPr lang="zh-TW" altLang="en-US"/>
          </a:p>
        </p:txBody>
      </p:sp>
    </p:spTree>
    <p:extLst>
      <p:ext uri="{BB962C8B-B14F-4D97-AF65-F5344CB8AC3E}">
        <p14:creationId xmlns:p14="http://schemas.microsoft.com/office/powerpoint/2010/main" val="1397947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0B25B110-90D1-4E4E-94FB-16E730048EE5}" type="datetimeFigureOut">
              <a:rPr lang="zh-TW" altLang="en-US" smtClean="0"/>
              <a:t>2018/11/20</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3B1CE4C0-815A-4542-B92E-D08E1D7BFDAB}" type="slidenum">
              <a:rPr lang="zh-TW" altLang="en-US" smtClean="0"/>
              <a:t>‹#›</a:t>
            </a:fld>
            <a:endParaRPr lang="zh-TW" altLang="en-US"/>
          </a:p>
        </p:txBody>
      </p:sp>
    </p:spTree>
    <p:extLst>
      <p:ext uri="{BB962C8B-B14F-4D97-AF65-F5344CB8AC3E}">
        <p14:creationId xmlns:p14="http://schemas.microsoft.com/office/powerpoint/2010/main" val="1751344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25B110-90D1-4E4E-94FB-16E730048EE5}" type="datetimeFigureOut">
              <a:rPr lang="zh-TW" altLang="en-US" smtClean="0"/>
              <a:t>2018/11/20</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3B1CE4C0-815A-4542-B92E-D08E1D7BFDAB}" type="slidenum">
              <a:rPr lang="zh-TW" altLang="en-US" smtClean="0"/>
              <a:t>‹#›</a:t>
            </a:fld>
            <a:endParaRPr lang="zh-TW" altLang="en-US"/>
          </a:p>
        </p:txBody>
      </p:sp>
    </p:spTree>
    <p:extLst>
      <p:ext uri="{BB962C8B-B14F-4D97-AF65-F5344CB8AC3E}">
        <p14:creationId xmlns:p14="http://schemas.microsoft.com/office/powerpoint/2010/main" val="3137225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0B25B110-90D1-4E4E-94FB-16E730048EE5}" type="datetimeFigureOut">
              <a:rPr lang="zh-TW" altLang="en-US" smtClean="0"/>
              <a:t>2018/11/20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B1CE4C0-815A-4542-B92E-D08E1D7BFDAB}" type="slidenum">
              <a:rPr lang="zh-TW" altLang="en-US" smtClean="0"/>
              <a:t>‹#›</a:t>
            </a:fld>
            <a:endParaRPr lang="zh-TW" altLang="en-US"/>
          </a:p>
        </p:txBody>
      </p:sp>
    </p:spTree>
    <p:extLst>
      <p:ext uri="{BB962C8B-B14F-4D97-AF65-F5344CB8AC3E}">
        <p14:creationId xmlns:p14="http://schemas.microsoft.com/office/powerpoint/2010/main" val="9699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0B25B110-90D1-4E4E-94FB-16E730048EE5}" type="datetimeFigureOut">
              <a:rPr lang="zh-TW" altLang="en-US" smtClean="0"/>
              <a:t>2018/11/20</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B1CE4C0-815A-4542-B92E-D08E1D7BFDAB}" type="slidenum">
              <a:rPr lang="zh-TW" altLang="en-US" smtClean="0"/>
              <a:t>‹#›</a:t>
            </a:fld>
            <a:endParaRPr lang="zh-TW" altLang="en-US"/>
          </a:p>
        </p:txBody>
      </p:sp>
    </p:spTree>
    <p:extLst>
      <p:ext uri="{BB962C8B-B14F-4D97-AF65-F5344CB8AC3E}">
        <p14:creationId xmlns:p14="http://schemas.microsoft.com/office/powerpoint/2010/main" val="3578994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25B110-90D1-4E4E-94FB-16E730048EE5}" type="datetimeFigureOut">
              <a:rPr lang="zh-TW" altLang="en-US" smtClean="0"/>
              <a:t>2018/11/20</a:t>
            </a:fld>
            <a:endParaRPr lang="zh-TW"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CE4C0-815A-4542-B92E-D08E1D7BFDAB}" type="slidenum">
              <a:rPr lang="zh-TW" altLang="en-US" smtClean="0"/>
              <a:t>‹#›</a:t>
            </a:fld>
            <a:endParaRPr lang="zh-TW" altLang="en-US"/>
          </a:p>
        </p:txBody>
      </p:sp>
    </p:spTree>
    <p:extLst>
      <p:ext uri="{BB962C8B-B14F-4D97-AF65-F5344CB8AC3E}">
        <p14:creationId xmlns:p14="http://schemas.microsoft.com/office/powerpoint/2010/main" val="19978559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0.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20.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image" Target="../media/image39.png"/><Relationship Id="rId7" Type="http://schemas.openxmlformats.org/officeDocument/2006/relationships/image" Target="../media/image27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60.png"/><Relationship Id="rId5" Type="http://schemas.openxmlformats.org/officeDocument/2006/relationships/image" Target="../media/image40.png"/><Relationship Id="rId4" Type="http://schemas.openxmlformats.org/officeDocument/2006/relationships/image" Target="../media/image240.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8FB98F0-8121-440E-8491-03664F5FC576}"/>
              </a:ext>
            </a:extLst>
          </p:cNvPr>
          <p:cNvSpPr>
            <a:spLocks noGrp="1"/>
          </p:cNvSpPr>
          <p:nvPr>
            <p:ph type="ctrTitle"/>
          </p:nvPr>
        </p:nvSpPr>
        <p:spPr/>
        <p:txBody>
          <a:bodyPr>
            <a:noAutofit/>
          </a:bodyPr>
          <a:lstStyle/>
          <a:p>
            <a:r>
              <a:rPr lang="en-US" altLang="zh-TW" sz="4000" dirty="0"/>
              <a:t>Analysis of cloud-resolving model simulations for scale dependence of convective momentum transport</a:t>
            </a:r>
            <a:endParaRPr lang="zh-TW" altLang="en-US" sz="4000" dirty="0"/>
          </a:p>
        </p:txBody>
      </p:sp>
      <p:sp>
        <p:nvSpPr>
          <p:cNvPr id="3" name="副標題 2">
            <a:extLst>
              <a:ext uri="{FF2B5EF4-FFF2-40B4-BE49-F238E27FC236}">
                <a16:creationId xmlns:a16="http://schemas.microsoft.com/office/drawing/2014/main" id="{B90BC9A7-5D39-4294-8C14-D712758AA975}"/>
              </a:ext>
            </a:extLst>
          </p:cNvPr>
          <p:cNvSpPr>
            <a:spLocks noGrp="1"/>
          </p:cNvSpPr>
          <p:nvPr>
            <p:ph type="subTitle" idx="1"/>
          </p:nvPr>
        </p:nvSpPr>
        <p:spPr>
          <a:xfrm>
            <a:off x="2667000" y="4741725"/>
            <a:ext cx="6858000" cy="1655762"/>
          </a:xfrm>
        </p:spPr>
        <p:txBody>
          <a:bodyPr>
            <a:normAutofit/>
          </a:bodyPr>
          <a:lstStyle/>
          <a:p>
            <a:pPr algn="l"/>
            <a:r>
              <a:rPr lang="en-US" altLang="zh-TW" sz="2000" dirty="0"/>
              <a:t>Liu, Y.-C., J. Fan, K.-M. Xu, and G. J. Zhang, 2018: Analysis of cloud-resolving model simulations for scale dependence of convective momentum transport. </a:t>
            </a:r>
            <a:r>
              <a:rPr lang="en-US" altLang="zh-TW" sz="2000" i="1" dirty="0"/>
              <a:t>J. Atmos. Sci.</a:t>
            </a:r>
            <a:r>
              <a:rPr lang="en-US" altLang="zh-TW" sz="2000" dirty="0"/>
              <a:t>, </a:t>
            </a:r>
            <a:r>
              <a:rPr lang="en-US" altLang="zh-TW" sz="2000" b="1" dirty="0"/>
              <a:t>75</a:t>
            </a:r>
            <a:r>
              <a:rPr lang="en-US" altLang="zh-TW" sz="2000" dirty="0"/>
              <a:t>, 2445–2472.</a:t>
            </a:r>
            <a:endParaRPr lang="zh-TW" altLang="en-US" sz="2000" dirty="0"/>
          </a:p>
        </p:txBody>
      </p:sp>
    </p:spTree>
    <p:extLst>
      <p:ext uri="{BB962C8B-B14F-4D97-AF65-F5344CB8AC3E}">
        <p14:creationId xmlns:p14="http://schemas.microsoft.com/office/powerpoint/2010/main" val="2249226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CE32EC79-A243-473E-B50A-36F0EA90963C}"/>
              </a:ext>
            </a:extLst>
          </p:cNvPr>
          <p:cNvSpPr>
            <a:spLocks noGrp="1"/>
          </p:cNvSpPr>
          <p:nvPr>
            <p:ph idx="4294967295"/>
          </p:nvPr>
        </p:nvSpPr>
        <p:spPr>
          <a:xfrm>
            <a:off x="1091380" y="1252537"/>
            <a:ext cx="10245213" cy="4352925"/>
          </a:xfrm>
        </p:spPr>
        <p:txBody>
          <a:bodyPr>
            <a:normAutofit/>
          </a:bodyPr>
          <a:lstStyle/>
          <a:p>
            <a:r>
              <a:rPr lang="en-US" altLang="zh-TW" sz="2400" dirty="0"/>
              <a:t>The CRM-simulated CMT in the x</a:t>
            </a:r>
            <a:r>
              <a:rPr lang="zh-TW" altLang="en-US" sz="2400" dirty="0"/>
              <a:t> </a:t>
            </a:r>
            <a:r>
              <a:rPr lang="en-US" altLang="zh-TW" sz="2400" dirty="0"/>
              <a:t>and y directions from the CRM simulations</a:t>
            </a:r>
            <a:r>
              <a:rPr lang="zh-TW" altLang="en-US" sz="2400" dirty="0"/>
              <a:t> </a:t>
            </a:r>
            <a:r>
              <a:rPr lang="en-US" altLang="zh-TW" sz="2400" dirty="0"/>
              <a:t>are defined as</a:t>
            </a:r>
            <a:endParaRPr lang="zh-TW" altLang="en-US" sz="2400" dirty="0"/>
          </a:p>
        </p:txBody>
      </p:sp>
      <p:pic>
        <p:nvPicPr>
          <p:cNvPr id="5" name="圖片 4">
            <a:extLst>
              <a:ext uri="{FF2B5EF4-FFF2-40B4-BE49-F238E27FC236}">
                <a16:creationId xmlns:a16="http://schemas.microsoft.com/office/drawing/2014/main" id="{308E2C92-1241-4C99-9DC6-4F86414DB8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3233" y="2355065"/>
            <a:ext cx="4545532" cy="1450813"/>
          </a:xfrm>
          <a:prstGeom prst="rect">
            <a:avLst/>
          </a:prstGeom>
        </p:spPr>
      </p:pic>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9FADF1AE-6186-47B6-8BF4-0BA9EBB12EBF}"/>
                  </a:ext>
                </a:extLst>
              </p:cNvPr>
              <p:cNvSpPr txBox="1"/>
              <p:nvPr/>
            </p:nvSpPr>
            <p:spPr>
              <a:xfrm>
                <a:off x="3696929" y="4166511"/>
                <a:ext cx="6180666" cy="1477328"/>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14:m>
                  <m:oMath xmlns:m="http://schemas.openxmlformats.org/officeDocument/2006/math">
                    <m:r>
                      <a:rPr lang="zh-TW" altLang="en-US" i="1">
                        <a:solidFill>
                          <a:schemeClr val="tx1"/>
                        </a:solidFill>
                        <a:latin typeface="Cambria Math" panose="02040503050406030204" pitchFamily="18" charset="0"/>
                      </a:rPr>
                      <m:t>𝜌</m:t>
                    </m:r>
                  </m:oMath>
                </a14:m>
                <a:r>
                  <a:rPr lang="en-US" altLang="zh-TW" dirty="0">
                    <a:solidFill>
                      <a:schemeClr val="tx1"/>
                    </a:solidFill>
                  </a:rPr>
                  <a:t>:</a:t>
                </a:r>
                <a:r>
                  <a:rPr lang="zh-TW" altLang="en-US" dirty="0">
                    <a:solidFill>
                      <a:schemeClr val="tx1"/>
                    </a:solidFill>
                  </a:rPr>
                  <a:t> </a:t>
                </a:r>
                <a:r>
                  <a:rPr lang="en-US" altLang="zh-TW" dirty="0">
                    <a:solidFill>
                      <a:schemeClr val="tx1"/>
                    </a:solidFill>
                  </a:rPr>
                  <a:t>air density</a:t>
                </a:r>
              </a:p>
              <a:p>
                <a14:m>
                  <m:oMath xmlns:m="http://schemas.openxmlformats.org/officeDocument/2006/math">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panose="02040503050406030204" pitchFamily="18" charset="0"/>
                          </a:rPr>
                          <m:t>𝑢</m:t>
                        </m:r>
                      </m:e>
                      <m:sub>
                        <m:r>
                          <a:rPr lang="en-US" altLang="zh-TW" i="1">
                            <a:solidFill>
                              <a:schemeClr val="tx1"/>
                            </a:solidFill>
                            <a:latin typeface="Cambria Math" panose="02040503050406030204" pitchFamily="18" charset="0"/>
                          </a:rPr>
                          <m:t>𝑖</m:t>
                        </m:r>
                      </m:sub>
                    </m:sSub>
                    <m:r>
                      <a:rPr lang="en-US" altLang="zh-TW" i="1">
                        <a:solidFill>
                          <a:schemeClr val="tx1"/>
                        </a:solidFill>
                        <a:latin typeface="Cambria Math" panose="02040503050406030204" pitchFamily="18" charset="0"/>
                      </a:rPr>
                      <m:t>,</m:t>
                    </m:r>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panose="02040503050406030204" pitchFamily="18" charset="0"/>
                          </a:rPr>
                          <m:t>𝑣</m:t>
                        </m:r>
                      </m:e>
                      <m:sub>
                        <m:r>
                          <a:rPr lang="en-US" altLang="zh-TW" i="1">
                            <a:solidFill>
                              <a:schemeClr val="tx1"/>
                            </a:solidFill>
                            <a:latin typeface="Cambria Math" panose="02040503050406030204" pitchFamily="18" charset="0"/>
                          </a:rPr>
                          <m:t>𝑖</m:t>
                        </m:r>
                      </m:sub>
                    </m:sSub>
                    <m:r>
                      <a:rPr lang="en-US" altLang="zh-TW" i="1">
                        <a:solidFill>
                          <a:schemeClr val="tx1"/>
                        </a:solidFill>
                        <a:latin typeface="Cambria Math" panose="02040503050406030204" pitchFamily="18" charset="0"/>
                      </a:rPr>
                      <m:t>,</m:t>
                    </m:r>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panose="02040503050406030204" pitchFamily="18" charset="0"/>
                          </a:rPr>
                          <m:t>𝑤</m:t>
                        </m:r>
                      </m:e>
                      <m:sub>
                        <m:r>
                          <a:rPr lang="en-US" altLang="zh-TW" i="1">
                            <a:solidFill>
                              <a:schemeClr val="tx1"/>
                            </a:solidFill>
                            <a:latin typeface="Cambria Math" panose="02040503050406030204" pitchFamily="18" charset="0"/>
                          </a:rPr>
                          <m:t>𝑖</m:t>
                        </m:r>
                      </m:sub>
                    </m:sSub>
                  </m:oMath>
                </a14:m>
                <a:r>
                  <a:rPr lang="en-US" altLang="zh-TW" dirty="0">
                    <a:solidFill>
                      <a:schemeClr val="tx1"/>
                    </a:solidFill>
                  </a:rPr>
                  <a:t>: velocity at each grid point </a:t>
                </a:r>
                <a:r>
                  <a:rPr lang="en-US" altLang="zh-TW" dirty="0" err="1">
                    <a:solidFill>
                      <a:schemeClr val="tx1"/>
                    </a:solidFill>
                  </a:rPr>
                  <a:t>i</a:t>
                </a:r>
                <a:r>
                  <a:rPr lang="en-US" altLang="zh-TW" dirty="0">
                    <a:solidFill>
                      <a:schemeClr val="tx1"/>
                    </a:solidFill>
                  </a:rPr>
                  <a:t> in a subdomain considered</a:t>
                </a:r>
              </a:p>
              <a:p>
                <a:r>
                  <a:rPr lang="en-US" altLang="zh-TW" dirty="0">
                    <a:solidFill>
                      <a:schemeClr val="tx1"/>
                    </a:solidFill>
                  </a:rPr>
                  <a:t>overbar: mean over the subdomain</a:t>
                </a:r>
              </a:p>
              <a:p>
                <a:r>
                  <a:rPr lang="en-US" altLang="zh-TW" dirty="0">
                    <a:solidFill>
                      <a:schemeClr val="tx1"/>
                    </a:solidFill>
                  </a:rPr>
                  <a:t>prime: deviation from the mean over the subdomain</a:t>
                </a:r>
              </a:p>
              <a:p>
                <a:r>
                  <a:rPr lang="en-US" altLang="zh-TW" dirty="0">
                    <a:solidFill>
                      <a:schemeClr val="tx1"/>
                    </a:solidFill>
                  </a:rPr>
                  <a:t>N: total number of grid points in the subdomain</a:t>
                </a:r>
                <a:endParaRPr lang="zh-TW" altLang="en-US" dirty="0">
                  <a:solidFill>
                    <a:schemeClr val="tx1"/>
                  </a:solidFill>
                </a:endParaRPr>
              </a:p>
            </p:txBody>
          </p:sp>
        </mc:Choice>
        <mc:Fallback xmlns="">
          <p:sp>
            <p:nvSpPr>
              <p:cNvPr id="6" name="文字方塊 5">
                <a:extLst>
                  <a:ext uri="{FF2B5EF4-FFF2-40B4-BE49-F238E27FC236}">
                    <a16:creationId xmlns:a16="http://schemas.microsoft.com/office/drawing/2014/main" id="{9FADF1AE-6186-47B6-8BF4-0BA9EBB12EBF}"/>
                  </a:ext>
                </a:extLst>
              </p:cNvPr>
              <p:cNvSpPr txBox="1">
                <a:spLocks noRot="1" noChangeAspect="1" noMove="1" noResize="1" noEditPoints="1" noAdjustHandles="1" noChangeArrowheads="1" noChangeShapeType="1" noTextEdit="1"/>
              </p:cNvSpPr>
              <p:nvPr/>
            </p:nvSpPr>
            <p:spPr>
              <a:xfrm>
                <a:off x="3696929" y="4166511"/>
                <a:ext cx="6180666" cy="1477328"/>
              </a:xfrm>
              <a:prstGeom prst="rect">
                <a:avLst/>
              </a:prstGeom>
              <a:blipFill>
                <a:blip r:embed="rId4"/>
                <a:stretch>
                  <a:fillRect l="-789" t="-2058" b="-5350"/>
                </a:stretch>
              </a:blipFill>
              <a:ln>
                <a:noFill/>
              </a:ln>
            </p:spPr>
            <p:txBody>
              <a:bodyPr/>
              <a:lstStyle/>
              <a:p>
                <a:r>
                  <a:rPr lang="zh-TW" altLang="en-US">
                    <a:noFill/>
                  </a:rPr>
                  <a:t> </a:t>
                </a:r>
              </a:p>
            </p:txBody>
          </p:sp>
        </mc:Fallback>
      </mc:AlternateContent>
      <p:grpSp>
        <p:nvGrpSpPr>
          <p:cNvPr id="7" name="群組 6">
            <a:extLst>
              <a:ext uri="{FF2B5EF4-FFF2-40B4-BE49-F238E27FC236}">
                <a16:creationId xmlns:a16="http://schemas.microsoft.com/office/drawing/2014/main" id="{5088C261-F8E8-4EEC-9D49-56BA9B28DA77}"/>
              </a:ext>
            </a:extLst>
          </p:cNvPr>
          <p:cNvGrpSpPr/>
          <p:nvPr/>
        </p:nvGrpSpPr>
        <p:grpSpPr>
          <a:xfrm>
            <a:off x="244945" y="2408962"/>
            <a:ext cx="2605549" cy="2605549"/>
            <a:chOff x="244945" y="2408962"/>
            <a:chExt cx="2605549" cy="2605549"/>
          </a:xfrm>
        </p:grpSpPr>
        <p:sp>
          <p:nvSpPr>
            <p:cNvPr id="8" name="矩形 7">
              <a:extLst>
                <a:ext uri="{FF2B5EF4-FFF2-40B4-BE49-F238E27FC236}">
                  <a16:creationId xmlns:a16="http://schemas.microsoft.com/office/drawing/2014/main" id="{9A27B0A8-DC88-4CE6-8224-030C9ACDA27B}"/>
                </a:ext>
              </a:extLst>
            </p:cNvPr>
            <p:cNvSpPr/>
            <p:nvPr/>
          </p:nvSpPr>
          <p:spPr>
            <a:xfrm>
              <a:off x="244945" y="2408962"/>
              <a:ext cx="2605549" cy="260554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9" name="矩形 8">
              <a:extLst>
                <a:ext uri="{FF2B5EF4-FFF2-40B4-BE49-F238E27FC236}">
                  <a16:creationId xmlns:a16="http://schemas.microsoft.com/office/drawing/2014/main" id="{1C7BA0EB-2570-4D7E-88AD-CE7CA1B547C0}"/>
                </a:ext>
              </a:extLst>
            </p:cNvPr>
            <p:cNvSpPr/>
            <p:nvPr/>
          </p:nvSpPr>
          <p:spPr>
            <a:xfrm>
              <a:off x="244945" y="3969313"/>
              <a:ext cx="1045198" cy="104519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 name="直線接點 9">
              <a:extLst>
                <a:ext uri="{FF2B5EF4-FFF2-40B4-BE49-F238E27FC236}">
                  <a16:creationId xmlns:a16="http://schemas.microsoft.com/office/drawing/2014/main" id="{8BD830E5-B111-4181-A80C-BDF7CB5F6295}"/>
                </a:ext>
              </a:extLst>
            </p:cNvPr>
            <p:cNvCxnSpPr>
              <a:stCxn id="9" idx="1"/>
            </p:cNvCxnSpPr>
            <p:nvPr/>
          </p:nvCxnSpPr>
          <p:spPr>
            <a:xfrm flipV="1">
              <a:off x="244945" y="4483510"/>
              <a:ext cx="1045198" cy="8402"/>
            </a:xfrm>
            <a:prstGeom prst="line">
              <a:avLst/>
            </a:prstGeom>
          </p:spPr>
          <p:style>
            <a:lnRef idx="1">
              <a:schemeClr val="dk1"/>
            </a:lnRef>
            <a:fillRef idx="0">
              <a:schemeClr val="dk1"/>
            </a:fillRef>
            <a:effectRef idx="0">
              <a:schemeClr val="dk1"/>
            </a:effectRef>
            <a:fontRef idx="minor">
              <a:schemeClr val="tx1"/>
            </a:fontRef>
          </p:style>
        </p:cxnSp>
        <p:cxnSp>
          <p:nvCxnSpPr>
            <p:cNvPr id="11" name="直線接點 10">
              <a:extLst>
                <a:ext uri="{FF2B5EF4-FFF2-40B4-BE49-F238E27FC236}">
                  <a16:creationId xmlns:a16="http://schemas.microsoft.com/office/drawing/2014/main" id="{22372D53-C36A-420F-B3F9-A2AE3062C8C2}"/>
                </a:ext>
              </a:extLst>
            </p:cNvPr>
            <p:cNvCxnSpPr>
              <a:stCxn id="9" idx="0"/>
              <a:endCxn id="9" idx="2"/>
            </p:cNvCxnSpPr>
            <p:nvPr/>
          </p:nvCxnSpPr>
          <p:spPr>
            <a:xfrm>
              <a:off x="767544" y="3969313"/>
              <a:ext cx="0" cy="1045198"/>
            </a:xfrm>
            <a:prstGeom prst="line">
              <a:avLst/>
            </a:prstGeom>
          </p:spPr>
          <p:style>
            <a:lnRef idx="1">
              <a:schemeClr val="dk1"/>
            </a:lnRef>
            <a:fillRef idx="0">
              <a:schemeClr val="dk1"/>
            </a:fillRef>
            <a:effectRef idx="0">
              <a:schemeClr val="dk1"/>
            </a:effectRef>
            <a:fontRef idx="minor">
              <a:schemeClr val="tx1"/>
            </a:fontRef>
          </p:style>
        </p:cxnSp>
      </p:grpSp>
      <p:sp>
        <p:nvSpPr>
          <p:cNvPr id="2" name="文字方塊 1">
            <a:extLst>
              <a:ext uri="{FF2B5EF4-FFF2-40B4-BE49-F238E27FC236}">
                <a16:creationId xmlns:a16="http://schemas.microsoft.com/office/drawing/2014/main" id="{792AFE7C-3C6D-4747-BB85-5599FF4A512B}"/>
              </a:ext>
            </a:extLst>
          </p:cNvPr>
          <p:cNvSpPr txBox="1"/>
          <p:nvPr/>
        </p:nvSpPr>
        <p:spPr>
          <a:xfrm>
            <a:off x="343828" y="3523227"/>
            <a:ext cx="1755609" cy="369332"/>
          </a:xfrm>
          <a:prstGeom prst="rect">
            <a:avLst/>
          </a:prstGeom>
          <a:noFill/>
        </p:spPr>
        <p:txBody>
          <a:bodyPr wrap="none" rtlCol="0">
            <a:spAutoFit/>
          </a:bodyPr>
          <a:lstStyle/>
          <a:p>
            <a:r>
              <a:rPr lang="en-US" altLang="zh-TW" dirty="0"/>
              <a:t>Subdomain 2 x 2</a:t>
            </a:r>
            <a:endParaRPr lang="zh-TW" altLang="en-US" dirty="0"/>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B9364371-201E-4041-992A-38C83EDC05B9}"/>
                  </a:ext>
                </a:extLst>
              </p:cNvPr>
              <p:cNvSpPr txBox="1"/>
              <p:nvPr/>
            </p:nvSpPr>
            <p:spPr>
              <a:xfrm>
                <a:off x="925877" y="4087912"/>
                <a:ext cx="29456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𝑤</m:t>
                          </m:r>
                        </m:e>
                        <m:sub>
                          <m:r>
                            <a:rPr lang="en-US" altLang="zh-TW" b="0" i="1" smtClean="0">
                              <a:latin typeface="Cambria Math" panose="02040503050406030204" pitchFamily="18" charset="0"/>
                            </a:rPr>
                            <m:t>𝑖</m:t>
                          </m:r>
                        </m:sub>
                      </m:sSub>
                    </m:oMath>
                  </m:oMathPara>
                </a14:m>
                <a:endParaRPr lang="zh-TW" altLang="en-US" dirty="0"/>
              </a:p>
            </p:txBody>
          </p:sp>
        </mc:Choice>
        <mc:Fallback xmlns="">
          <p:sp>
            <p:nvSpPr>
              <p:cNvPr id="4" name="文字方塊 3">
                <a:extLst>
                  <a:ext uri="{FF2B5EF4-FFF2-40B4-BE49-F238E27FC236}">
                    <a16:creationId xmlns:a16="http://schemas.microsoft.com/office/drawing/2014/main" id="{B9364371-201E-4041-992A-38C83EDC05B9}"/>
                  </a:ext>
                </a:extLst>
              </p:cNvPr>
              <p:cNvSpPr txBox="1">
                <a:spLocks noRot="1" noChangeAspect="1" noMove="1" noResize="1" noEditPoints="1" noAdjustHandles="1" noChangeArrowheads="1" noChangeShapeType="1" noTextEdit="1"/>
              </p:cNvSpPr>
              <p:nvPr/>
            </p:nvSpPr>
            <p:spPr>
              <a:xfrm>
                <a:off x="925877" y="4087912"/>
                <a:ext cx="294568" cy="276999"/>
              </a:xfrm>
              <a:prstGeom prst="rect">
                <a:avLst/>
              </a:prstGeom>
              <a:blipFill>
                <a:blip r:embed="rId5"/>
                <a:stretch>
                  <a:fillRect l="-10417" r="-8333"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BFB7501C-5A7B-4B44-ADDB-09717470642B}"/>
                  </a:ext>
                </a:extLst>
              </p:cNvPr>
              <p:cNvSpPr txBox="1"/>
              <p:nvPr/>
            </p:nvSpPr>
            <p:spPr>
              <a:xfrm>
                <a:off x="922717" y="4610511"/>
                <a:ext cx="29456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𝑤</m:t>
                          </m:r>
                        </m:e>
                        <m:sub>
                          <m:r>
                            <a:rPr lang="en-US" altLang="zh-TW" b="0" i="1" smtClean="0">
                              <a:latin typeface="Cambria Math" panose="02040503050406030204" pitchFamily="18" charset="0"/>
                            </a:rPr>
                            <m:t>𝑖</m:t>
                          </m:r>
                        </m:sub>
                      </m:sSub>
                    </m:oMath>
                  </m:oMathPara>
                </a14:m>
                <a:endParaRPr lang="zh-TW" altLang="en-US" dirty="0"/>
              </a:p>
            </p:txBody>
          </p:sp>
        </mc:Choice>
        <mc:Fallback xmlns="">
          <p:sp>
            <p:nvSpPr>
              <p:cNvPr id="14" name="文字方塊 13">
                <a:extLst>
                  <a:ext uri="{FF2B5EF4-FFF2-40B4-BE49-F238E27FC236}">
                    <a16:creationId xmlns:a16="http://schemas.microsoft.com/office/drawing/2014/main" id="{BFB7501C-5A7B-4B44-ADDB-09717470642B}"/>
                  </a:ext>
                </a:extLst>
              </p:cNvPr>
              <p:cNvSpPr txBox="1">
                <a:spLocks noRot="1" noChangeAspect="1" noMove="1" noResize="1" noEditPoints="1" noAdjustHandles="1" noChangeArrowheads="1" noChangeShapeType="1" noTextEdit="1"/>
              </p:cNvSpPr>
              <p:nvPr/>
            </p:nvSpPr>
            <p:spPr>
              <a:xfrm>
                <a:off x="922717" y="4610511"/>
                <a:ext cx="294568" cy="276999"/>
              </a:xfrm>
              <a:prstGeom prst="rect">
                <a:avLst/>
              </a:prstGeom>
              <a:blipFill>
                <a:blip r:embed="rId6"/>
                <a:stretch>
                  <a:fillRect l="-10204" r="-8163" b="-1956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CD5F6934-2FE0-4013-B7CE-F6A0DB614AF7}"/>
                  </a:ext>
                </a:extLst>
              </p:cNvPr>
              <p:cNvSpPr txBox="1"/>
              <p:nvPr/>
            </p:nvSpPr>
            <p:spPr>
              <a:xfrm>
                <a:off x="373595" y="4087911"/>
                <a:ext cx="29456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𝑤</m:t>
                          </m:r>
                        </m:e>
                        <m:sub>
                          <m:r>
                            <a:rPr lang="en-US" altLang="zh-TW" b="0" i="1" smtClean="0">
                              <a:latin typeface="Cambria Math" panose="02040503050406030204" pitchFamily="18" charset="0"/>
                            </a:rPr>
                            <m:t>𝑖</m:t>
                          </m:r>
                        </m:sub>
                      </m:sSub>
                    </m:oMath>
                  </m:oMathPara>
                </a14:m>
                <a:endParaRPr lang="zh-TW" altLang="en-US" dirty="0"/>
              </a:p>
            </p:txBody>
          </p:sp>
        </mc:Choice>
        <mc:Fallback xmlns="">
          <p:sp>
            <p:nvSpPr>
              <p:cNvPr id="15" name="文字方塊 14">
                <a:extLst>
                  <a:ext uri="{FF2B5EF4-FFF2-40B4-BE49-F238E27FC236}">
                    <a16:creationId xmlns:a16="http://schemas.microsoft.com/office/drawing/2014/main" id="{CD5F6934-2FE0-4013-B7CE-F6A0DB614AF7}"/>
                  </a:ext>
                </a:extLst>
              </p:cNvPr>
              <p:cNvSpPr txBox="1">
                <a:spLocks noRot="1" noChangeAspect="1" noMove="1" noResize="1" noEditPoints="1" noAdjustHandles="1" noChangeArrowheads="1" noChangeShapeType="1" noTextEdit="1"/>
              </p:cNvSpPr>
              <p:nvPr/>
            </p:nvSpPr>
            <p:spPr>
              <a:xfrm>
                <a:off x="373595" y="4087911"/>
                <a:ext cx="294568" cy="276999"/>
              </a:xfrm>
              <a:prstGeom prst="rect">
                <a:avLst/>
              </a:prstGeom>
              <a:blipFill>
                <a:blip r:embed="rId7"/>
                <a:stretch>
                  <a:fillRect l="-10204" r="-8163"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1F7C7707-6D7E-4DF6-9ECD-47CFE28265FC}"/>
                  </a:ext>
                </a:extLst>
              </p:cNvPr>
              <p:cNvSpPr txBox="1"/>
              <p:nvPr/>
            </p:nvSpPr>
            <p:spPr>
              <a:xfrm>
                <a:off x="369040" y="4630144"/>
                <a:ext cx="29456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𝑤</m:t>
                          </m:r>
                        </m:e>
                        <m:sub>
                          <m:r>
                            <a:rPr lang="en-US" altLang="zh-TW" b="0" i="1" smtClean="0">
                              <a:latin typeface="Cambria Math" panose="02040503050406030204" pitchFamily="18" charset="0"/>
                            </a:rPr>
                            <m:t>𝑖</m:t>
                          </m:r>
                        </m:sub>
                      </m:sSub>
                    </m:oMath>
                  </m:oMathPara>
                </a14:m>
                <a:endParaRPr lang="zh-TW" altLang="en-US" dirty="0"/>
              </a:p>
            </p:txBody>
          </p:sp>
        </mc:Choice>
        <mc:Fallback xmlns="">
          <p:sp>
            <p:nvSpPr>
              <p:cNvPr id="16" name="文字方塊 15">
                <a:extLst>
                  <a:ext uri="{FF2B5EF4-FFF2-40B4-BE49-F238E27FC236}">
                    <a16:creationId xmlns:a16="http://schemas.microsoft.com/office/drawing/2014/main" id="{1F7C7707-6D7E-4DF6-9ECD-47CFE28265FC}"/>
                  </a:ext>
                </a:extLst>
              </p:cNvPr>
              <p:cNvSpPr txBox="1">
                <a:spLocks noRot="1" noChangeAspect="1" noMove="1" noResize="1" noEditPoints="1" noAdjustHandles="1" noChangeArrowheads="1" noChangeShapeType="1" noTextEdit="1"/>
              </p:cNvSpPr>
              <p:nvPr/>
            </p:nvSpPr>
            <p:spPr>
              <a:xfrm>
                <a:off x="369040" y="4630144"/>
                <a:ext cx="294568" cy="276999"/>
              </a:xfrm>
              <a:prstGeom prst="rect">
                <a:avLst/>
              </a:prstGeom>
              <a:blipFill>
                <a:blip r:embed="rId8"/>
                <a:stretch>
                  <a:fillRect l="-10417" r="-8333"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a:extLst>
                  <a:ext uri="{FF2B5EF4-FFF2-40B4-BE49-F238E27FC236}">
                    <a16:creationId xmlns:a16="http://schemas.microsoft.com/office/drawing/2014/main" id="{3F2F7064-2C1C-426D-B4E0-9492943AFDBC}"/>
                  </a:ext>
                </a:extLst>
              </p:cNvPr>
              <p:cNvSpPr txBox="1"/>
              <p:nvPr/>
            </p:nvSpPr>
            <p:spPr>
              <a:xfrm>
                <a:off x="524769" y="5234180"/>
                <a:ext cx="66127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𝑁</m:t>
                      </m:r>
                      <m:r>
                        <a:rPr lang="en-US" altLang="zh-TW" b="0" i="1" smtClean="0">
                          <a:latin typeface="Cambria Math" panose="02040503050406030204" pitchFamily="18" charset="0"/>
                        </a:rPr>
                        <m:t>=4</m:t>
                      </m:r>
                    </m:oMath>
                  </m:oMathPara>
                </a14:m>
                <a:endParaRPr lang="zh-TW" altLang="en-US" dirty="0"/>
              </a:p>
            </p:txBody>
          </p:sp>
        </mc:Choice>
        <mc:Fallback xmlns="">
          <p:sp>
            <p:nvSpPr>
              <p:cNvPr id="17" name="文字方塊 16">
                <a:extLst>
                  <a:ext uri="{FF2B5EF4-FFF2-40B4-BE49-F238E27FC236}">
                    <a16:creationId xmlns:a16="http://schemas.microsoft.com/office/drawing/2014/main" id="{3F2F7064-2C1C-426D-B4E0-9492943AFDBC}"/>
                  </a:ext>
                </a:extLst>
              </p:cNvPr>
              <p:cNvSpPr txBox="1">
                <a:spLocks noRot="1" noChangeAspect="1" noMove="1" noResize="1" noEditPoints="1" noAdjustHandles="1" noChangeArrowheads="1" noChangeShapeType="1" noTextEdit="1"/>
              </p:cNvSpPr>
              <p:nvPr/>
            </p:nvSpPr>
            <p:spPr>
              <a:xfrm>
                <a:off x="524769" y="5234180"/>
                <a:ext cx="661271" cy="276999"/>
              </a:xfrm>
              <a:prstGeom prst="rect">
                <a:avLst/>
              </a:prstGeom>
              <a:blipFill>
                <a:blip r:embed="rId9"/>
                <a:stretch>
                  <a:fillRect l="-7339" r="-7339" b="-888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C17C8259-E29E-4149-8B76-68EC75F1CB6C}"/>
                  </a:ext>
                </a:extLst>
              </p:cNvPr>
              <p:cNvSpPr txBox="1"/>
              <p:nvPr/>
            </p:nvSpPr>
            <p:spPr>
              <a:xfrm>
                <a:off x="480119" y="5682216"/>
                <a:ext cx="1367106" cy="7789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panose="02040503050406030204" pitchFamily="18" charset="0"/>
                            </a:rPr>
                            <m:t>𝑤</m:t>
                          </m:r>
                        </m:e>
                      </m:acc>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1</m:t>
                          </m:r>
                        </m:num>
                        <m:den>
                          <m:r>
                            <a:rPr lang="en-US" altLang="zh-TW" b="0" i="1" smtClean="0">
                              <a:latin typeface="Cambria Math" panose="02040503050406030204" pitchFamily="18" charset="0"/>
                            </a:rPr>
                            <m:t>𝑁</m:t>
                          </m:r>
                        </m:den>
                      </m:f>
                      <m:nary>
                        <m:naryPr>
                          <m:chr m:val="∑"/>
                          <m:ctrlPr>
                            <a:rPr lang="en-US" altLang="zh-TW" b="0" i="1" smtClean="0">
                              <a:latin typeface="Cambria Math" panose="02040503050406030204" pitchFamily="18" charset="0"/>
                            </a:rPr>
                          </m:ctrlPr>
                        </m:naryPr>
                        <m:sub>
                          <m:r>
                            <m:rPr>
                              <m:brk m:alnAt="23"/>
                            </m:rPr>
                            <a:rPr lang="en-US" altLang="zh-TW" b="0" i="1" smtClean="0">
                              <a:latin typeface="Cambria Math" panose="02040503050406030204" pitchFamily="18" charset="0"/>
                            </a:rPr>
                            <m:t>𝑖</m:t>
                          </m:r>
                          <m:r>
                            <a:rPr lang="en-US" altLang="zh-TW" b="0" i="1" smtClean="0">
                              <a:latin typeface="Cambria Math" panose="02040503050406030204" pitchFamily="18" charset="0"/>
                            </a:rPr>
                            <m:t>=1</m:t>
                          </m:r>
                        </m:sub>
                        <m:sup>
                          <m:r>
                            <a:rPr lang="en-US" altLang="zh-TW" b="0" i="1" smtClean="0">
                              <a:latin typeface="Cambria Math" panose="02040503050406030204" pitchFamily="18" charset="0"/>
                            </a:rPr>
                            <m:t>𝑁</m:t>
                          </m:r>
                        </m:sup>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𝑤</m:t>
                              </m:r>
                            </m:e>
                            <m:sub>
                              <m:r>
                                <a:rPr lang="en-US" altLang="zh-TW" b="0" i="1" smtClean="0">
                                  <a:latin typeface="Cambria Math" panose="02040503050406030204" pitchFamily="18" charset="0"/>
                                </a:rPr>
                                <m:t>𝑖</m:t>
                              </m:r>
                            </m:sub>
                          </m:sSub>
                        </m:e>
                      </m:nary>
                    </m:oMath>
                  </m:oMathPara>
                </a14:m>
                <a:endParaRPr lang="zh-TW" altLang="en-US" dirty="0"/>
              </a:p>
            </p:txBody>
          </p:sp>
        </mc:Choice>
        <mc:Fallback xmlns="">
          <p:sp>
            <p:nvSpPr>
              <p:cNvPr id="18" name="文字方塊 17">
                <a:extLst>
                  <a:ext uri="{FF2B5EF4-FFF2-40B4-BE49-F238E27FC236}">
                    <a16:creationId xmlns:a16="http://schemas.microsoft.com/office/drawing/2014/main" id="{C17C8259-E29E-4149-8B76-68EC75F1CB6C}"/>
                  </a:ext>
                </a:extLst>
              </p:cNvPr>
              <p:cNvSpPr txBox="1">
                <a:spLocks noRot="1" noChangeAspect="1" noMove="1" noResize="1" noEditPoints="1" noAdjustHandles="1" noChangeArrowheads="1" noChangeShapeType="1" noTextEdit="1"/>
              </p:cNvSpPr>
              <p:nvPr/>
            </p:nvSpPr>
            <p:spPr>
              <a:xfrm>
                <a:off x="480119" y="5682216"/>
                <a:ext cx="1367106" cy="778931"/>
              </a:xfrm>
              <a:prstGeom prst="rect">
                <a:avLst/>
              </a:prstGeom>
              <a:blipFill>
                <a:blip r:embed="rId10"/>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291917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內容版面配置區 4">
            <a:extLst>
              <a:ext uri="{FF2B5EF4-FFF2-40B4-BE49-F238E27FC236}">
                <a16:creationId xmlns:a16="http://schemas.microsoft.com/office/drawing/2014/main" id="{9D0B5916-871F-4135-8DD0-71B3847037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1234" y="3683403"/>
            <a:ext cx="3629532" cy="1343212"/>
          </a:xfrm>
          <a:prstGeom prst="rect">
            <a:avLst/>
          </a:prstGeom>
        </p:spPr>
      </p:pic>
      <p:sp>
        <p:nvSpPr>
          <p:cNvPr id="8" name="矩形 7">
            <a:extLst>
              <a:ext uri="{FF2B5EF4-FFF2-40B4-BE49-F238E27FC236}">
                <a16:creationId xmlns:a16="http://schemas.microsoft.com/office/drawing/2014/main" id="{41AD6CAC-C98D-4496-AC3B-25750CC04265}"/>
              </a:ext>
            </a:extLst>
          </p:cNvPr>
          <p:cNvSpPr/>
          <p:nvPr/>
        </p:nvSpPr>
        <p:spPr>
          <a:xfrm>
            <a:off x="2152650" y="1235606"/>
            <a:ext cx="7886700" cy="1938992"/>
          </a:xfrm>
          <a:prstGeom prst="rect">
            <a:avLst/>
          </a:prstGeom>
        </p:spPr>
        <p:txBody>
          <a:bodyPr wrap="square">
            <a:spAutoFit/>
          </a:bodyPr>
          <a:lstStyle/>
          <a:p>
            <a:pPr marL="285750" indent="-285750" algn="just">
              <a:buFont typeface="Arial" panose="020B0604020202020204" pitchFamily="34" charset="0"/>
              <a:buChar char="•"/>
            </a:pPr>
            <a:r>
              <a:rPr lang="en-US" altLang="zh-TW" sz="2400" dirty="0"/>
              <a:t>For a given grid spacing, the number of such subdomains j within the CRM domain that meet conditions of 4, 5, and 6 is denoted by M. </a:t>
            </a:r>
          </a:p>
          <a:p>
            <a:pPr marL="285750" indent="-285750" algn="just">
              <a:buFont typeface="Arial" panose="020B0604020202020204" pitchFamily="34" charset="0"/>
              <a:buChar char="•"/>
            </a:pPr>
            <a:r>
              <a:rPr lang="en-US" altLang="zh-TW" sz="2400" dirty="0"/>
              <a:t>Then the ensemble-mean x (</a:t>
            </a:r>
            <a:r>
              <a:rPr lang="en-US" altLang="zh-TW" sz="2400" dirty="0" err="1"/>
              <a:t>Cx</a:t>
            </a:r>
            <a:r>
              <a:rPr lang="en-US" altLang="zh-TW" sz="2400" baseline="-25000" dirty="0" err="1"/>
              <a:t>crm</a:t>
            </a:r>
            <a:r>
              <a:rPr lang="en-US" altLang="zh-TW" sz="2400" dirty="0"/>
              <a:t>) and y (</a:t>
            </a:r>
            <a:r>
              <a:rPr lang="en-US" altLang="zh-TW" sz="2400" dirty="0" err="1"/>
              <a:t>Cy</a:t>
            </a:r>
            <a:r>
              <a:rPr lang="en-US" altLang="zh-TW" sz="2400" baseline="-25000" dirty="0" err="1"/>
              <a:t>crm</a:t>
            </a:r>
            <a:r>
              <a:rPr lang="en-US" altLang="zh-TW" sz="2400" dirty="0"/>
              <a:t>) components of CMT of are given by</a:t>
            </a:r>
            <a:endParaRPr lang="zh-TW" altLang="en-US" sz="2400" dirty="0"/>
          </a:p>
        </p:txBody>
      </p:sp>
    </p:spTree>
    <p:extLst>
      <p:ext uri="{BB962C8B-B14F-4D97-AF65-F5344CB8AC3E}">
        <p14:creationId xmlns:p14="http://schemas.microsoft.com/office/powerpoint/2010/main" val="721886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59117D1E-771B-4328-9E5F-581B842682E8}"/>
              </a:ext>
            </a:extLst>
          </p:cNvPr>
          <p:cNvSpPr/>
          <p:nvPr/>
        </p:nvSpPr>
        <p:spPr>
          <a:xfrm>
            <a:off x="2475410" y="1417756"/>
            <a:ext cx="7241176" cy="646331"/>
          </a:xfrm>
          <a:prstGeom prst="rect">
            <a:avLst/>
          </a:prstGeom>
        </p:spPr>
        <p:txBody>
          <a:bodyPr wrap="square">
            <a:spAutoFit/>
          </a:bodyPr>
          <a:lstStyle/>
          <a:p>
            <a:pPr marL="285750" indent="-285750" algn="just">
              <a:buFont typeface="Arial" panose="020B0604020202020204" pitchFamily="34" charset="0"/>
              <a:buChar char="•"/>
            </a:pPr>
            <a:r>
              <a:rPr lang="en-US" altLang="zh-TW" dirty="0"/>
              <a:t>The parameterized x component of CMT</a:t>
            </a:r>
            <a:r>
              <a:rPr lang="zh-TW" altLang="en-US" dirty="0"/>
              <a:t> </a:t>
            </a:r>
            <a:r>
              <a:rPr lang="en-US" altLang="zh-TW" dirty="0"/>
              <a:t>associated with updrafts, downdrafts, and environment</a:t>
            </a:r>
            <a:r>
              <a:rPr lang="zh-TW" altLang="en-US" dirty="0"/>
              <a:t> </a:t>
            </a:r>
            <a:r>
              <a:rPr lang="en-US" altLang="zh-TW" dirty="0"/>
              <a:t>in a subdomain</a:t>
            </a:r>
            <a:endParaRPr lang="zh-TW" altLang="en-US" dirty="0"/>
          </a:p>
        </p:txBody>
      </p:sp>
      <p:pic>
        <p:nvPicPr>
          <p:cNvPr id="4" name="圖片 3">
            <a:extLst>
              <a:ext uri="{FF2B5EF4-FFF2-40B4-BE49-F238E27FC236}">
                <a16:creationId xmlns:a16="http://schemas.microsoft.com/office/drawing/2014/main" id="{62C2F5D3-F5F1-4825-8BF6-AB1D040F5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9305" y="2293994"/>
            <a:ext cx="4772283" cy="1445412"/>
          </a:xfrm>
          <a:prstGeom prst="rect">
            <a:avLst/>
          </a:prstGeom>
        </p:spPr>
      </p:pic>
      <p:pic>
        <p:nvPicPr>
          <p:cNvPr id="6" name="圖片 5">
            <a:extLst>
              <a:ext uri="{FF2B5EF4-FFF2-40B4-BE49-F238E27FC236}">
                <a16:creationId xmlns:a16="http://schemas.microsoft.com/office/drawing/2014/main" id="{A3A3B9F6-BF7A-4E47-860F-E78185892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9305" y="3969313"/>
            <a:ext cx="3471965" cy="1449221"/>
          </a:xfrm>
          <a:prstGeom prst="rect">
            <a:avLst/>
          </a:prstGeom>
        </p:spPr>
      </p:pic>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E06D3003-5296-4A98-9067-5140916404F8}"/>
                  </a:ext>
                </a:extLst>
              </p:cNvPr>
              <p:cNvSpPr txBox="1"/>
              <p:nvPr/>
            </p:nvSpPr>
            <p:spPr>
              <a:xfrm>
                <a:off x="5700992" y="5460377"/>
                <a:ext cx="6491008" cy="64633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altLang="zh-TW" dirty="0">
                    <a:solidFill>
                      <a:schemeClr val="tx1"/>
                    </a:solidFill>
                  </a:rPr>
                  <a:t>U, D, E: updraft, downdraft, environment</a:t>
                </a:r>
              </a:p>
              <a:p>
                <a14:m>
                  <m:oMath xmlns:m="http://schemas.openxmlformats.org/officeDocument/2006/math">
                    <m:sSub>
                      <m:sSubPr>
                        <m:ctrlPr>
                          <a:rPr lang="en-US" altLang="zh-TW" i="1">
                            <a:solidFill>
                              <a:schemeClr val="tx1"/>
                            </a:solidFill>
                            <a:latin typeface="Cambria Math" panose="02040503050406030204" pitchFamily="18" charset="0"/>
                          </a:rPr>
                        </m:ctrlPr>
                      </m:sSubPr>
                      <m:e>
                        <m:r>
                          <a:rPr lang="zh-TW" altLang="en-US" i="1">
                            <a:solidFill>
                              <a:schemeClr val="tx1"/>
                            </a:solidFill>
                            <a:latin typeface="Cambria Math" panose="02040503050406030204" pitchFamily="18" charset="0"/>
                          </a:rPr>
                          <m:t>𝜎</m:t>
                        </m:r>
                      </m:e>
                      <m:sub>
                        <m:r>
                          <a:rPr lang="en-US" altLang="zh-TW" i="1">
                            <a:solidFill>
                              <a:schemeClr val="tx1"/>
                            </a:solidFill>
                            <a:latin typeface="Cambria Math" panose="02040503050406030204" pitchFamily="18" charset="0"/>
                          </a:rPr>
                          <m:t>𝑈</m:t>
                        </m:r>
                      </m:sub>
                    </m:sSub>
                    <m:r>
                      <a:rPr lang="en-US" altLang="zh-TW" i="1">
                        <a:solidFill>
                          <a:schemeClr val="tx1"/>
                        </a:solidFill>
                        <a:latin typeface="Cambria Math" panose="02040503050406030204" pitchFamily="18" charset="0"/>
                      </a:rPr>
                      <m:t>,</m:t>
                    </m:r>
                    <m:sSub>
                      <m:sSubPr>
                        <m:ctrlPr>
                          <a:rPr lang="en-US" altLang="zh-TW" i="1">
                            <a:solidFill>
                              <a:schemeClr val="tx1"/>
                            </a:solidFill>
                            <a:latin typeface="Cambria Math" panose="02040503050406030204" pitchFamily="18" charset="0"/>
                          </a:rPr>
                        </m:ctrlPr>
                      </m:sSubPr>
                      <m:e>
                        <m:r>
                          <a:rPr lang="zh-TW" altLang="en-US" i="1">
                            <a:solidFill>
                              <a:schemeClr val="tx1"/>
                            </a:solidFill>
                            <a:latin typeface="Cambria Math" panose="02040503050406030204" pitchFamily="18" charset="0"/>
                          </a:rPr>
                          <m:t>𝜎</m:t>
                        </m:r>
                      </m:e>
                      <m:sub>
                        <m:r>
                          <a:rPr lang="en-US" altLang="zh-TW" i="1">
                            <a:solidFill>
                              <a:schemeClr val="tx1"/>
                            </a:solidFill>
                            <a:latin typeface="Cambria Math" panose="02040503050406030204" pitchFamily="18" charset="0"/>
                          </a:rPr>
                          <m:t>𝐷</m:t>
                        </m:r>
                      </m:sub>
                    </m:sSub>
                    <m:r>
                      <a:rPr lang="en-US" altLang="zh-TW" i="1">
                        <a:solidFill>
                          <a:schemeClr val="tx1"/>
                        </a:solidFill>
                        <a:latin typeface="Cambria Math" panose="02040503050406030204" pitchFamily="18" charset="0"/>
                      </a:rPr>
                      <m:t>,</m:t>
                    </m:r>
                    <m:sSub>
                      <m:sSubPr>
                        <m:ctrlPr>
                          <a:rPr lang="en-US" altLang="zh-TW" i="1">
                            <a:solidFill>
                              <a:schemeClr val="tx1"/>
                            </a:solidFill>
                            <a:latin typeface="Cambria Math" panose="02040503050406030204" pitchFamily="18" charset="0"/>
                          </a:rPr>
                        </m:ctrlPr>
                      </m:sSubPr>
                      <m:e>
                        <m:r>
                          <a:rPr lang="zh-TW" altLang="en-US" i="1">
                            <a:solidFill>
                              <a:schemeClr val="tx1"/>
                            </a:solidFill>
                            <a:latin typeface="Cambria Math" panose="02040503050406030204" pitchFamily="18" charset="0"/>
                          </a:rPr>
                          <m:t>𝜎</m:t>
                        </m:r>
                      </m:e>
                      <m:sub>
                        <m:r>
                          <a:rPr lang="en-US" altLang="zh-TW" i="1">
                            <a:solidFill>
                              <a:schemeClr val="tx1"/>
                            </a:solidFill>
                            <a:latin typeface="Cambria Math" panose="02040503050406030204" pitchFamily="18" charset="0"/>
                          </a:rPr>
                          <m:t>𝐸</m:t>
                        </m:r>
                      </m:sub>
                    </m:sSub>
                  </m:oMath>
                </a14:m>
                <a:r>
                  <a:rPr lang="en-US" altLang="zh-TW" dirty="0">
                    <a:solidFill>
                      <a:schemeClr val="tx1"/>
                    </a:solidFill>
                  </a:rPr>
                  <a:t>: fractions of updraft, downdraft and environmental areas</a:t>
                </a:r>
                <a:endParaRPr lang="zh-TW" altLang="en-US" dirty="0">
                  <a:solidFill>
                    <a:schemeClr val="tx1"/>
                  </a:solidFill>
                </a:endParaRPr>
              </a:p>
            </p:txBody>
          </p:sp>
        </mc:Choice>
        <mc:Fallback xmlns="">
          <p:sp>
            <p:nvSpPr>
              <p:cNvPr id="7" name="文字方塊 6">
                <a:extLst>
                  <a:ext uri="{FF2B5EF4-FFF2-40B4-BE49-F238E27FC236}">
                    <a16:creationId xmlns:a16="http://schemas.microsoft.com/office/drawing/2014/main" id="{E06D3003-5296-4A98-9067-5140916404F8}"/>
                  </a:ext>
                </a:extLst>
              </p:cNvPr>
              <p:cNvSpPr txBox="1">
                <a:spLocks noRot="1" noChangeAspect="1" noMove="1" noResize="1" noEditPoints="1" noAdjustHandles="1" noChangeArrowheads="1" noChangeShapeType="1" noTextEdit="1"/>
              </p:cNvSpPr>
              <p:nvPr/>
            </p:nvSpPr>
            <p:spPr>
              <a:xfrm>
                <a:off x="5700992" y="5460377"/>
                <a:ext cx="6491008" cy="646331"/>
              </a:xfrm>
              <a:prstGeom prst="rect">
                <a:avLst/>
              </a:prstGeom>
              <a:blipFill>
                <a:blip r:embed="rId4"/>
                <a:stretch>
                  <a:fillRect l="-751" t="-5660" b="-14151"/>
                </a:stretch>
              </a:blipFill>
              <a:ln>
                <a:noFill/>
              </a:ln>
            </p:spPr>
            <p:txBody>
              <a:bodyPr/>
              <a:lstStyle/>
              <a:p>
                <a:r>
                  <a:rPr lang="zh-TW" altLang="en-US">
                    <a:noFill/>
                  </a:rPr>
                  <a:t> </a:t>
                </a:r>
              </a:p>
            </p:txBody>
          </p:sp>
        </mc:Fallback>
      </mc:AlternateContent>
      <p:sp>
        <p:nvSpPr>
          <p:cNvPr id="8" name="矩形 7">
            <a:extLst>
              <a:ext uri="{FF2B5EF4-FFF2-40B4-BE49-F238E27FC236}">
                <a16:creationId xmlns:a16="http://schemas.microsoft.com/office/drawing/2014/main" id="{C94C41C2-25C7-410C-8A09-E6057B4751D1}"/>
              </a:ext>
            </a:extLst>
          </p:cNvPr>
          <p:cNvSpPr/>
          <p:nvPr/>
        </p:nvSpPr>
        <p:spPr>
          <a:xfrm>
            <a:off x="2475410" y="771425"/>
            <a:ext cx="7241177" cy="646331"/>
          </a:xfrm>
          <a:prstGeom prst="rect">
            <a:avLst/>
          </a:prstGeom>
        </p:spPr>
        <p:txBody>
          <a:bodyPr wrap="square">
            <a:spAutoFit/>
          </a:bodyPr>
          <a:lstStyle/>
          <a:p>
            <a:pPr marL="285750" indent="-285750" algn="just">
              <a:buFont typeface="Arial" panose="020B0604020202020204" pitchFamily="34" charset="0"/>
              <a:buChar char="•"/>
            </a:pPr>
            <a:r>
              <a:rPr lang="en-US" altLang="zh-TW" dirty="0"/>
              <a:t>In terms of parameterizations of CMT, the traditional top-hat approach </a:t>
            </a:r>
            <a:r>
              <a:rPr lang="en-US" altLang="zh-TW" dirty="0">
                <a:solidFill>
                  <a:srgbClr val="C00000"/>
                </a:solidFill>
              </a:rPr>
              <a:t>ignored</a:t>
            </a:r>
            <a:r>
              <a:rPr lang="en-US" altLang="zh-TW" dirty="0"/>
              <a:t> </a:t>
            </a:r>
            <a:r>
              <a:rPr lang="en-US" altLang="zh-TW" dirty="0">
                <a:solidFill>
                  <a:srgbClr val="C00000"/>
                </a:solidFill>
              </a:rPr>
              <a:t>inhomogeneity within updrafts and downdrafts</a:t>
            </a:r>
            <a:r>
              <a:rPr lang="en-US" altLang="zh-TW" dirty="0"/>
              <a:t>.</a:t>
            </a:r>
            <a:endParaRPr lang="zh-TW" altLang="en-US" dirty="0"/>
          </a:p>
        </p:txBody>
      </p:sp>
      <p:sp>
        <p:nvSpPr>
          <p:cNvPr id="3" name="矩形 2">
            <a:extLst>
              <a:ext uri="{FF2B5EF4-FFF2-40B4-BE49-F238E27FC236}">
                <a16:creationId xmlns:a16="http://schemas.microsoft.com/office/drawing/2014/main" id="{3FF42D9E-D5C4-421B-B93A-C15BA18BD93F}"/>
              </a:ext>
            </a:extLst>
          </p:cNvPr>
          <p:cNvSpPr/>
          <p:nvPr/>
        </p:nvSpPr>
        <p:spPr>
          <a:xfrm>
            <a:off x="244945" y="2408962"/>
            <a:ext cx="2605549" cy="260554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7" name="群組 26">
            <a:extLst>
              <a:ext uri="{FF2B5EF4-FFF2-40B4-BE49-F238E27FC236}">
                <a16:creationId xmlns:a16="http://schemas.microsoft.com/office/drawing/2014/main" id="{EF3BE6AA-9897-4684-B94D-049B85530519}"/>
              </a:ext>
            </a:extLst>
          </p:cNvPr>
          <p:cNvGrpSpPr/>
          <p:nvPr/>
        </p:nvGrpSpPr>
        <p:grpSpPr>
          <a:xfrm>
            <a:off x="244944" y="3342166"/>
            <a:ext cx="1672345" cy="1672345"/>
            <a:chOff x="244945" y="3969313"/>
            <a:chExt cx="1045198" cy="1045198"/>
          </a:xfrm>
        </p:grpSpPr>
        <p:sp>
          <p:nvSpPr>
            <p:cNvPr id="5" name="矩形 4">
              <a:extLst>
                <a:ext uri="{FF2B5EF4-FFF2-40B4-BE49-F238E27FC236}">
                  <a16:creationId xmlns:a16="http://schemas.microsoft.com/office/drawing/2014/main" id="{78A75EFB-FE3C-44CE-99D5-B899E4E2AA4E}"/>
                </a:ext>
              </a:extLst>
            </p:cNvPr>
            <p:cNvSpPr/>
            <p:nvPr/>
          </p:nvSpPr>
          <p:spPr>
            <a:xfrm>
              <a:off x="244945" y="3969313"/>
              <a:ext cx="1045198" cy="1045198"/>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0" name="直線接點 9">
              <a:extLst>
                <a:ext uri="{FF2B5EF4-FFF2-40B4-BE49-F238E27FC236}">
                  <a16:creationId xmlns:a16="http://schemas.microsoft.com/office/drawing/2014/main" id="{085B8D26-6850-48C7-BE0A-C4B75398621D}"/>
                </a:ext>
              </a:extLst>
            </p:cNvPr>
            <p:cNvCxnSpPr>
              <a:cxnSpLocks/>
              <a:stCxn id="5" idx="1"/>
            </p:cNvCxnSpPr>
            <p:nvPr/>
          </p:nvCxnSpPr>
          <p:spPr>
            <a:xfrm flipV="1">
              <a:off x="244945" y="4483510"/>
              <a:ext cx="1045198" cy="8402"/>
            </a:xfrm>
            <a:prstGeom prst="line">
              <a:avLst/>
            </a:prstGeom>
          </p:spPr>
          <p:style>
            <a:lnRef idx="1">
              <a:schemeClr val="dk1"/>
            </a:lnRef>
            <a:fillRef idx="0">
              <a:schemeClr val="dk1"/>
            </a:fillRef>
            <a:effectRef idx="0">
              <a:schemeClr val="dk1"/>
            </a:effectRef>
            <a:fontRef idx="minor">
              <a:schemeClr val="tx1"/>
            </a:fontRef>
          </p:style>
        </p:cxnSp>
        <p:cxnSp>
          <p:nvCxnSpPr>
            <p:cNvPr id="12" name="直線接點 11">
              <a:extLst>
                <a:ext uri="{FF2B5EF4-FFF2-40B4-BE49-F238E27FC236}">
                  <a16:creationId xmlns:a16="http://schemas.microsoft.com/office/drawing/2014/main" id="{14F00293-87A8-41B3-B503-986B86B01A43}"/>
                </a:ext>
              </a:extLst>
            </p:cNvPr>
            <p:cNvCxnSpPr>
              <a:cxnSpLocks/>
              <a:stCxn id="5" idx="0"/>
              <a:endCxn id="5" idx="2"/>
            </p:cNvCxnSpPr>
            <p:nvPr/>
          </p:nvCxnSpPr>
          <p:spPr>
            <a:xfrm>
              <a:off x="767544" y="3969313"/>
              <a:ext cx="0" cy="1045198"/>
            </a:xfrm>
            <a:prstGeom prst="line">
              <a:avLst/>
            </a:prstGeom>
          </p:spPr>
          <p:style>
            <a:lnRef idx="1">
              <a:schemeClr val="dk1"/>
            </a:lnRef>
            <a:fillRef idx="0">
              <a:schemeClr val="dk1"/>
            </a:fillRef>
            <a:effectRef idx="0">
              <a:schemeClr val="dk1"/>
            </a:effectRef>
            <a:fontRef idx="minor">
              <a:schemeClr val="tx1"/>
            </a:fontRef>
          </p:style>
        </p:cxnSp>
        <p:sp>
          <p:nvSpPr>
            <p:cNvPr id="16" name="矩形 15">
              <a:extLst>
                <a:ext uri="{FF2B5EF4-FFF2-40B4-BE49-F238E27FC236}">
                  <a16:creationId xmlns:a16="http://schemas.microsoft.com/office/drawing/2014/main" id="{C661ED63-86C7-4FC8-B240-F8B9F7BC23FE}"/>
                </a:ext>
              </a:extLst>
            </p:cNvPr>
            <p:cNvSpPr/>
            <p:nvPr/>
          </p:nvSpPr>
          <p:spPr>
            <a:xfrm>
              <a:off x="767543" y="3969313"/>
              <a:ext cx="522596" cy="514197"/>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t>updraft</a:t>
              </a:r>
              <a:endParaRPr lang="zh-TW" altLang="en-US" sz="1400" dirty="0"/>
            </a:p>
          </p:txBody>
        </p:sp>
        <p:sp>
          <p:nvSpPr>
            <p:cNvPr id="17" name="矩形 16">
              <a:extLst>
                <a:ext uri="{FF2B5EF4-FFF2-40B4-BE49-F238E27FC236}">
                  <a16:creationId xmlns:a16="http://schemas.microsoft.com/office/drawing/2014/main" id="{FCEF8E37-7667-40AC-BB7A-F0C4DA9FD0AF}"/>
                </a:ext>
              </a:extLst>
            </p:cNvPr>
            <p:cNvSpPr/>
            <p:nvPr/>
          </p:nvSpPr>
          <p:spPr>
            <a:xfrm>
              <a:off x="244947" y="4483510"/>
              <a:ext cx="522596" cy="531001"/>
            </a:xfrm>
            <a:prstGeom prst="rect">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400" dirty="0"/>
                <a:t>updraft</a:t>
              </a:r>
              <a:endParaRPr lang="zh-TW" altLang="en-US" sz="1400" dirty="0"/>
            </a:p>
          </p:txBody>
        </p:sp>
      </p:grpSp>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1D721D24-DFA3-46EB-AED7-820DD07D9BE3}"/>
                  </a:ext>
                </a:extLst>
              </p:cNvPr>
              <p:cNvSpPr txBox="1"/>
              <p:nvPr/>
            </p:nvSpPr>
            <p:spPr>
              <a:xfrm>
                <a:off x="388593" y="5460377"/>
                <a:ext cx="75790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𝑁</m:t>
                          </m:r>
                        </m:e>
                        <m:sub>
                          <m:r>
                            <a:rPr lang="en-US" altLang="zh-TW" b="0" i="1" smtClean="0">
                              <a:latin typeface="Cambria Math" panose="02040503050406030204" pitchFamily="18" charset="0"/>
                            </a:rPr>
                            <m:t>𝑢</m:t>
                          </m:r>
                        </m:sub>
                      </m:sSub>
                      <m:r>
                        <a:rPr lang="en-US" altLang="zh-TW" b="0" i="1" smtClean="0">
                          <a:latin typeface="Cambria Math" panose="02040503050406030204" pitchFamily="18" charset="0"/>
                        </a:rPr>
                        <m:t>=2</m:t>
                      </m:r>
                    </m:oMath>
                  </m:oMathPara>
                </a14:m>
                <a:endParaRPr lang="zh-TW" altLang="en-US" dirty="0"/>
              </a:p>
            </p:txBody>
          </p:sp>
        </mc:Choice>
        <mc:Fallback xmlns="">
          <p:sp>
            <p:nvSpPr>
              <p:cNvPr id="19" name="文字方塊 18">
                <a:extLst>
                  <a:ext uri="{FF2B5EF4-FFF2-40B4-BE49-F238E27FC236}">
                    <a16:creationId xmlns:a16="http://schemas.microsoft.com/office/drawing/2014/main" id="{1D721D24-DFA3-46EB-AED7-820DD07D9BE3}"/>
                  </a:ext>
                </a:extLst>
              </p:cNvPr>
              <p:cNvSpPr txBox="1">
                <a:spLocks noRot="1" noChangeAspect="1" noMove="1" noResize="1" noEditPoints="1" noAdjustHandles="1" noChangeArrowheads="1" noChangeShapeType="1" noTextEdit="1"/>
              </p:cNvSpPr>
              <p:nvPr/>
            </p:nvSpPr>
            <p:spPr>
              <a:xfrm>
                <a:off x="388593" y="5460377"/>
                <a:ext cx="757900" cy="276999"/>
              </a:xfrm>
              <a:prstGeom prst="rect">
                <a:avLst/>
              </a:prstGeom>
              <a:blipFill>
                <a:blip r:embed="rId5"/>
                <a:stretch>
                  <a:fillRect l="-7258" r="-6452" b="-1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A43E1ED4-F4FF-451A-B910-DE1BD1FB888C}"/>
                  </a:ext>
                </a:extLst>
              </p:cNvPr>
              <p:cNvSpPr txBox="1"/>
              <p:nvPr/>
            </p:nvSpPr>
            <p:spPr>
              <a:xfrm>
                <a:off x="2166941" y="5783542"/>
                <a:ext cx="1367106" cy="7789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zh-TW" altLang="en-US" i="1" smtClean="0">
                              <a:latin typeface="Cambria Math" panose="02040503050406030204" pitchFamily="18" charset="0"/>
                            </a:rPr>
                          </m:ctrlPr>
                        </m:accPr>
                        <m:e>
                          <m:r>
                            <a:rPr lang="en-US" altLang="zh-TW" b="0" i="1" smtClean="0">
                              <a:latin typeface="Cambria Math" panose="02040503050406030204" pitchFamily="18" charset="0"/>
                            </a:rPr>
                            <m:t>𝑤</m:t>
                          </m:r>
                        </m:e>
                      </m:acc>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1</m:t>
                          </m:r>
                        </m:num>
                        <m:den>
                          <m:r>
                            <a:rPr lang="en-US" altLang="zh-TW" b="0" i="1" smtClean="0">
                              <a:latin typeface="Cambria Math" panose="02040503050406030204" pitchFamily="18" charset="0"/>
                            </a:rPr>
                            <m:t>𝑁</m:t>
                          </m:r>
                        </m:den>
                      </m:f>
                      <m:nary>
                        <m:naryPr>
                          <m:chr m:val="∑"/>
                          <m:ctrlPr>
                            <a:rPr lang="en-US" altLang="zh-TW" b="0" i="1" smtClean="0">
                              <a:latin typeface="Cambria Math" panose="02040503050406030204" pitchFamily="18" charset="0"/>
                            </a:rPr>
                          </m:ctrlPr>
                        </m:naryPr>
                        <m:sub>
                          <m:r>
                            <m:rPr>
                              <m:brk m:alnAt="23"/>
                            </m:rPr>
                            <a:rPr lang="en-US" altLang="zh-TW" b="0" i="1" smtClean="0">
                              <a:latin typeface="Cambria Math" panose="02040503050406030204" pitchFamily="18" charset="0"/>
                            </a:rPr>
                            <m:t>𝑖</m:t>
                          </m:r>
                          <m:r>
                            <a:rPr lang="en-US" altLang="zh-TW" b="0" i="1" smtClean="0">
                              <a:latin typeface="Cambria Math" panose="02040503050406030204" pitchFamily="18" charset="0"/>
                            </a:rPr>
                            <m:t>=1</m:t>
                          </m:r>
                        </m:sub>
                        <m:sup>
                          <m:r>
                            <a:rPr lang="en-US" altLang="zh-TW" b="0" i="1" smtClean="0">
                              <a:latin typeface="Cambria Math" panose="02040503050406030204" pitchFamily="18" charset="0"/>
                            </a:rPr>
                            <m:t>𝑁</m:t>
                          </m:r>
                        </m:sup>
                        <m:e>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𝑤</m:t>
                              </m:r>
                            </m:e>
                            <m:sub>
                              <m:r>
                                <a:rPr lang="en-US" altLang="zh-TW" b="0" i="1" smtClean="0">
                                  <a:latin typeface="Cambria Math" panose="02040503050406030204" pitchFamily="18" charset="0"/>
                                </a:rPr>
                                <m:t>𝑖</m:t>
                              </m:r>
                            </m:sub>
                          </m:sSub>
                        </m:e>
                      </m:nary>
                    </m:oMath>
                  </m:oMathPara>
                </a14:m>
                <a:endParaRPr lang="zh-TW" altLang="en-US" dirty="0"/>
              </a:p>
            </p:txBody>
          </p:sp>
        </mc:Choice>
        <mc:Fallback xmlns="">
          <p:sp>
            <p:nvSpPr>
              <p:cNvPr id="20" name="文字方塊 19">
                <a:extLst>
                  <a:ext uri="{FF2B5EF4-FFF2-40B4-BE49-F238E27FC236}">
                    <a16:creationId xmlns:a16="http://schemas.microsoft.com/office/drawing/2014/main" id="{A43E1ED4-F4FF-451A-B910-DE1BD1FB888C}"/>
                  </a:ext>
                </a:extLst>
              </p:cNvPr>
              <p:cNvSpPr txBox="1">
                <a:spLocks noRot="1" noChangeAspect="1" noMove="1" noResize="1" noEditPoints="1" noAdjustHandles="1" noChangeArrowheads="1" noChangeShapeType="1" noTextEdit="1"/>
              </p:cNvSpPr>
              <p:nvPr/>
            </p:nvSpPr>
            <p:spPr>
              <a:xfrm>
                <a:off x="2166941" y="5783542"/>
                <a:ext cx="1367106" cy="778931"/>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a:extLst>
                  <a:ext uri="{FF2B5EF4-FFF2-40B4-BE49-F238E27FC236}">
                    <a16:creationId xmlns:a16="http://schemas.microsoft.com/office/drawing/2014/main" id="{EA093B45-1558-4A65-8EA7-E4D433F8C4D7}"/>
                  </a:ext>
                </a:extLst>
              </p:cNvPr>
              <p:cNvSpPr txBox="1"/>
              <p:nvPr/>
            </p:nvSpPr>
            <p:spPr>
              <a:xfrm>
                <a:off x="2475410" y="5471169"/>
                <a:ext cx="66127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𝑁</m:t>
                      </m:r>
                      <m:r>
                        <a:rPr lang="en-US" altLang="zh-TW" b="0" i="1" smtClean="0">
                          <a:latin typeface="Cambria Math" panose="02040503050406030204" pitchFamily="18" charset="0"/>
                        </a:rPr>
                        <m:t>=4</m:t>
                      </m:r>
                    </m:oMath>
                  </m:oMathPara>
                </a14:m>
                <a:endParaRPr lang="zh-TW" altLang="en-US" dirty="0"/>
              </a:p>
            </p:txBody>
          </p:sp>
        </mc:Choice>
        <mc:Fallback xmlns="">
          <p:sp>
            <p:nvSpPr>
              <p:cNvPr id="21" name="文字方塊 20">
                <a:extLst>
                  <a:ext uri="{FF2B5EF4-FFF2-40B4-BE49-F238E27FC236}">
                    <a16:creationId xmlns:a16="http://schemas.microsoft.com/office/drawing/2014/main" id="{EA093B45-1558-4A65-8EA7-E4D433F8C4D7}"/>
                  </a:ext>
                </a:extLst>
              </p:cNvPr>
              <p:cNvSpPr txBox="1">
                <a:spLocks noRot="1" noChangeAspect="1" noMove="1" noResize="1" noEditPoints="1" noAdjustHandles="1" noChangeArrowheads="1" noChangeShapeType="1" noTextEdit="1"/>
              </p:cNvSpPr>
              <p:nvPr/>
            </p:nvSpPr>
            <p:spPr>
              <a:xfrm>
                <a:off x="2475410" y="5471169"/>
                <a:ext cx="661271" cy="276999"/>
              </a:xfrm>
              <a:prstGeom prst="rect">
                <a:avLst/>
              </a:prstGeom>
              <a:blipFill>
                <a:blip r:embed="rId7"/>
                <a:stretch>
                  <a:fillRect l="-7339" r="-7339" b="-8889"/>
                </a:stretch>
              </a:blipFill>
            </p:spPr>
            <p:txBody>
              <a:bodyPr/>
              <a:lstStyle/>
              <a:p>
                <a:r>
                  <a:rPr lang="zh-TW" altLang="en-US">
                    <a:noFill/>
                  </a:rPr>
                  <a:t> </a:t>
                </a:r>
              </a:p>
            </p:txBody>
          </p:sp>
        </mc:Fallback>
      </mc:AlternateContent>
      <p:pic>
        <p:nvPicPr>
          <p:cNvPr id="22" name="圖片 21">
            <a:extLst>
              <a:ext uri="{FF2B5EF4-FFF2-40B4-BE49-F238E27FC236}">
                <a16:creationId xmlns:a16="http://schemas.microsoft.com/office/drawing/2014/main" id="{CF774150-ED51-4391-AE89-71B3A8CE95E5}"/>
              </a:ext>
            </a:extLst>
          </p:cNvPr>
          <p:cNvPicPr>
            <a:picLocks noChangeAspect="1"/>
          </p:cNvPicPr>
          <p:nvPr/>
        </p:nvPicPr>
        <p:blipFill rotWithShape="1">
          <a:blip r:embed="rId3">
            <a:extLst>
              <a:ext uri="{28A0092B-C50C-407E-A947-70E740481C1C}">
                <a14:useLocalDpi xmlns:a14="http://schemas.microsoft.com/office/drawing/2010/main" val="0"/>
              </a:ext>
            </a:extLst>
          </a:blip>
          <a:srcRect r="51833" b="46252"/>
          <a:stretch/>
        </p:blipFill>
        <p:spPr>
          <a:xfrm>
            <a:off x="184369" y="5753510"/>
            <a:ext cx="1672345" cy="778931"/>
          </a:xfrm>
          <a:prstGeom prst="rect">
            <a:avLst/>
          </a:prstGeom>
        </p:spPr>
      </p:pic>
    </p:spTree>
    <p:extLst>
      <p:ext uri="{BB962C8B-B14F-4D97-AF65-F5344CB8AC3E}">
        <p14:creationId xmlns:p14="http://schemas.microsoft.com/office/powerpoint/2010/main" val="413264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7D2BAA74-A677-4EB3-95F1-D4AA592FB218}"/>
                  </a:ext>
                </a:extLst>
              </p:cNvPr>
              <p:cNvSpPr/>
              <p:nvPr/>
            </p:nvSpPr>
            <p:spPr>
              <a:xfrm>
                <a:off x="2616926" y="746650"/>
                <a:ext cx="6570617" cy="646331"/>
              </a:xfrm>
              <a:prstGeom prst="rect">
                <a:avLst/>
              </a:prstGeom>
            </p:spPr>
            <p:txBody>
              <a:bodyPr wrap="square">
                <a:spAutoFit/>
              </a:bodyPr>
              <a:lstStyle/>
              <a:p>
                <a:pPr marL="285750" indent="-285750" algn="just">
                  <a:buFont typeface="Arial" panose="020B0604020202020204" pitchFamily="34" charset="0"/>
                  <a:buChar char="•"/>
                </a:pPr>
                <a:r>
                  <a:rPr lang="en-US" altLang="zh-TW" dirty="0"/>
                  <a:t>The vertical divergence of CMT is often called </a:t>
                </a:r>
                <a:r>
                  <a:rPr lang="en-US" altLang="zh-TW" dirty="0">
                    <a:solidFill>
                      <a:srgbClr val="C00000"/>
                    </a:solidFill>
                  </a:rPr>
                  <a:t>apparent momentum source </a:t>
                </a:r>
                <a14:m>
                  <m:oMath xmlns:m="http://schemas.openxmlformats.org/officeDocument/2006/math">
                    <m:r>
                      <m:rPr>
                        <m:sty m:val="p"/>
                      </m:rPr>
                      <a:rPr lang="el-GR" altLang="zh-TW" i="1" smtClean="0">
                        <a:solidFill>
                          <a:srgbClr val="C00000"/>
                        </a:solidFill>
                        <a:latin typeface="Cambria Math" panose="02040503050406030204" pitchFamily="18" charset="0"/>
                        <a:ea typeface="Cambria Math" panose="02040503050406030204" pitchFamily="18" charset="0"/>
                      </a:rPr>
                      <m:t>Χ</m:t>
                    </m:r>
                  </m:oMath>
                </a14:m>
                <a:r>
                  <a:rPr lang="en-US" altLang="zh-TW" dirty="0">
                    <a:solidFill>
                      <a:srgbClr val="C00000"/>
                    </a:solidFill>
                  </a:rPr>
                  <a:t>:</a:t>
                </a:r>
                <a:endParaRPr lang="zh-TW" altLang="en-US" dirty="0">
                  <a:solidFill>
                    <a:srgbClr val="C00000"/>
                  </a:solidFill>
                </a:endParaRPr>
              </a:p>
            </p:txBody>
          </p:sp>
        </mc:Choice>
        <mc:Fallback xmlns="">
          <p:sp>
            <p:nvSpPr>
              <p:cNvPr id="2" name="矩形 1">
                <a:extLst>
                  <a:ext uri="{FF2B5EF4-FFF2-40B4-BE49-F238E27FC236}">
                    <a16:creationId xmlns:a16="http://schemas.microsoft.com/office/drawing/2014/main" id="{7D2BAA74-A677-4EB3-95F1-D4AA592FB218}"/>
                  </a:ext>
                </a:extLst>
              </p:cNvPr>
              <p:cNvSpPr>
                <a:spLocks noRot="1" noChangeAspect="1" noMove="1" noResize="1" noEditPoints="1" noAdjustHandles="1" noChangeArrowheads="1" noChangeShapeType="1" noTextEdit="1"/>
              </p:cNvSpPr>
              <p:nvPr/>
            </p:nvSpPr>
            <p:spPr>
              <a:xfrm>
                <a:off x="2616926" y="746650"/>
                <a:ext cx="6570617" cy="646331"/>
              </a:xfrm>
              <a:prstGeom prst="rect">
                <a:avLst/>
              </a:prstGeom>
              <a:blipFill>
                <a:blip r:embed="rId3"/>
                <a:stretch>
                  <a:fillRect l="-557" t="-4673" r="-835" b="-13084"/>
                </a:stretch>
              </a:blipFill>
            </p:spPr>
            <p:txBody>
              <a:bodyPr/>
              <a:lstStyle/>
              <a:p>
                <a:r>
                  <a:rPr lang="zh-TW" altLang="en-US">
                    <a:noFill/>
                  </a:rPr>
                  <a:t> </a:t>
                </a:r>
              </a:p>
            </p:txBody>
          </p:sp>
        </mc:Fallback>
      </mc:AlternateContent>
      <p:pic>
        <p:nvPicPr>
          <p:cNvPr id="4" name="圖片 3">
            <a:extLst>
              <a:ext uri="{FF2B5EF4-FFF2-40B4-BE49-F238E27FC236}">
                <a16:creationId xmlns:a16="http://schemas.microsoft.com/office/drawing/2014/main" id="{5A1E8ECF-2849-4210-86D5-441A78DAE9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9755" y="1520021"/>
            <a:ext cx="3632489" cy="1458773"/>
          </a:xfrm>
          <a:prstGeom prst="rect">
            <a:avLst/>
          </a:prstGeom>
        </p:spPr>
      </p:pic>
      <p:sp>
        <p:nvSpPr>
          <p:cNvPr id="5" name="矩形 4">
            <a:extLst>
              <a:ext uri="{FF2B5EF4-FFF2-40B4-BE49-F238E27FC236}">
                <a16:creationId xmlns:a16="http://schemas.microsoft.com/office/drawing/2014/main" id="{A5A5FE48-B1C5-4505-B087-9218AD9FCAE9}"/>
              </a:ext>
            </a:extLst>
          </p:cNvPr>
          <p:cNvSpPr/>
          <p:nvPr/>
        </p:nvSpPr>
        <p:spPr>
          <a:xfrm>
            <a:off x="2616926" y="3105835"/>
            <a:ext cx="6570617" cy="646331"/>
          </a:xfrm>
          <a:prstGeom prst="rect">
            <a:avLst/>
          </a:prstGeom>
        </p:spPr>
        <p:txBody>
          <a:bodyPr wrap="square">
            <a:spAutoFit/>
          </a:bodyPr>
          <a:lstStyle/>
          <a:p>
            <a:pPr marL="285750" indent="-285750">
              <a:buFont typeface="Arial" panose="020B0604020202020204" pitchFamily="34" charset="0"/>
              <a:buChar char="•"/>
            </a:pPr>
            <a:r>
              <a:rPr lang="en-US" altLang="zh-TW" dirty="0"/>
              <a:t>The apparent momentum source for updrafts can be approximated by</a:t>
            </a:r>
            <a:endParaRPr lang="zh-TW" altLang="en-US" dirty="0"/>
          </a:p>
        </p:txBody>
      </p:sp>
      <p:pic>
        <p:nvPicPr>
          <p:cNvPr id="7" name="圖片 6">
            <a:extLst>
              <a:ext uri="{FF2B5EF4-FFF2-40B4-BE49-F238E27FC236}">
                <a16:creationId xmlns:a16="http://schemas.microsoft.com/office/drawing/2014/main" id="{2E3772A5-7DF6-4BEF-8571-D8CC1A8FB4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0517" y="3879206"/>
            <a:ext cx="4610962" cy="1245840"/>
          </a:xfrm>
          <a:prstGeom prst="rect">
            <a:avLst/>
          </a:prstGeom>
        </p:spPr>
      </p:pic>
      <mc:AlternateContent xmlns:mc="http://schemas.openxmlformats.org/markup-compatibility/2006" xmlns:a14="http://schemas.microsoft.com/office/drawing/2010/main">
        <mc:Choice Requires="a14">
          <p:sp>
            <p:nvSpPr>
              <p:cNvPr id="8" name="文字方塊 7">
                <a:extLst>
                  <a:ext uri="{FF2B5EF4-FFF2-40B4-BE49-F238E27FC236}">
                    <a16:creationId xmlns:a16="http://schemas.microsoft.com/office/drawing/2014/main" id="{8A2A2EFE-A8FD-45C5-A0D5-18995C4D1704}"/>
                  </a:ext>
                </a:extLst>
              </p:cNvPr>
              <p:cNvSpPr txBox="1"/>
              <p:nvPr/>
            </p:nvSpPr>
            <p:spPr>
              <a:xfrm>
                <a:off x="3618082" y="5465020"/>
                <a:ext cx="4568302" cy="64633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14:m>
                  <m:oMath xmlns:m="http://schemas.openxmlformats.org/officeDocument/2006/math">
                    <m:r>
                      <a:rPr lang="zh-TW" altLang="en-US" i="1">
                        <a:solidFill>
                          <a:schemeClr val="tx1"/>
                        </a:solidFill>
                        <a:latin typeface="Cambria Math" panose="02040503050406030204" pitchFamily="18" charset="0"/>
                      </a:rPr>
                      <m:t>𝛿</m:t>
                    </m:r>
                  </m:oMath>
                </a14:m>
                <a:r>
                  <a:rPr lang="en-US" altLang="zh-TW" dirty="0">
                    <a:solidFill>
                      <a:schemeClr val="tx1"/>
                    </a:solidFill>
                  </a:rPr>
                  <a:t>: air mass detrainment at the cloud boundaries</a:t>
                </a:r>
              </a:p>
              <a:p>
                <a:r>
                  <a:rPr lang="en-US" altLang="zh-TW" dirty="0">
                    <a:solidFill>
                      <a:schemeClr val="tx1"/>
                    </a:solidFill>
                  </a:rPr>
                  <a:t>P: perturbation pressure induced by convection</a:t>
                </a:r>
                <a:endParaRPr lang="zh-TW" altLang="en-US" dirty="0">
                  <a:solidFill>
                    <a:schemeClr val="tx1"/>
                  </a:solidFill>
                </a:endParaRPr>
              </a:p>
            </p:txBody>
          </p:sp>
        </mc:Choice>
        <mc:Fallback xmlns="">
          <p:sp>
            <p:nvSpPr>
              <p:cNvPr id="8" name="文字方塊 7">
                <a:extLst>
                  <a:ext uri="{FF2B5EF4-FFF2-40B4-BE49-F238E27FC236}">
                    <a16:creationId xmlns:a16="http://schemas.microsoft.com/office/drawing/2014/main" id="{8A2A2EFE-A8FD-45C5-A0D5-18995C4D1704}"/>
                  </a:ext>
                </a:extLst>
              </p:cNvPr>
              <p:cNvSpPr txBox="1">
                <a:spLocks noRot="1" noChangeAspect="1" noMove="1" noResize="1" noEditPoints="1" noAdjustHandles="1" noChangeArrowheads="1" noChangeShapeType="1" noTextEdit="1"/>
              </p:cNvSpPr>
              <p:nvPr/>
            </p:nvSpPr>
            <p:spPr>
              <a:xfrm>
                <a:off x="3618082" y="5465020"/>
                <a:ext cx="4568302" cy="646331"/>
              </a:xfrm>
              <a:prstGeom prst="rect">
                <a:avLst/>
              </a:prstGeom>
              <a:blipFill>
                <a:blip r:embed="rId6"/>
                <a:stretch>
                  <a:fillRect l="-1202" t="-4673" r="-534" b="-13084"/>
                </a:stretch>
              </a:blipFill>
              <a:ln>
                <a:noFill/>
              </a:ln>
            </p:spPr>
            <p:txBody>
              <a:bodyPr/>
              <a:lstStyle/>
              <a:p>
                <a:r>
                  <a:rPr lang="zh-TW" altLang="en-US">
                    <a:noFill/>
                  </a:rPr>
                  <a:t> </a:t>
                </a:r>
              </a:p>
            </p:txBody>
          </p:sp>
        </mc:Fallback>
      </mc:AlternateContent>
    </p:spTree>
    <p:extLst>
      <p:ext uri="{BB962C8B-B14F-4D97-AF65-F5344CB8AC3E}">
        <p14:creationId xmlns:p14="http://schemas.microsoft.com/office/powerpoint/2010/main" val="4214566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7B31207-1C75-4E9B-8D2F-A58034D559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4247" y="709115"/>
            <a:ext cx="5710109" cy="5825359"/>
          </a:xfrm>
          <a:prstGeom prst="rect">
            <a:avLst/>
          </a:prstGeom>
        </p:spPr>
      </p:pic>
      <p:sp>
        <p:nvSpPr>
          <p:cNvPr id="4" name="矩形 3">
            <a:extLst>
              <a:ext uri="{FF2B5EF4-FFF2-40B4-BE49-F238E27FC236}">
                <a16:creationId xmlns:a16="http://schemas.microsoft.com/office/drawing/2014/main" id="{39C0C93C-5E61-4D4D-874E-588364BF922D}"/>
              </a:ext>
            </a:extLst>
          </p:cNvPr>
          <p:cNvSpPr/>
          <p:nvPr/>
        </p:nvSpPr>
        <p:spPr>
          <a:xfrm>
            <a:off x="1130861" y="320410"/>
            <a:ext cx="1084592" cy="369332"/>
          </a:xfrm>
          <a:prstGeom prst="rect">
            <a:avLst/>
          </a:prstGeom>
        </p:spPr>
        <p:txBody>
          <a:bodyPr wrap="none">
            <a:spAutoFit/>
          </a:bodyPr>
          <a:lstStyle/>
          <a:p>
            <a:r>
              <a:rPr lang="en-US" altLang="zh-TW" b="1" dirty="0"/>
              <a:t>for MCC</a:t>
            </a:r>
            <a:endParaRPr lang="zh-TW" altLang="en-US" b="1" dirty="0"/>
          </a:p>
        </p:txBody>
      </p:sp>
      <p:sp>
        <p:nvSpPr>
          <p:cNvPr id="2" name="矩形 1">
            <a:extLst>
              <a:ext uri="{FF2B5EF4-FFF2-40B4-BE49-F238E27FC236}">
                <a16:creationId xmlns:a16="http://schemas.microsoft.com/office/drawing/2014/main" id="{33B929B9-7B5F-4F4F-B2F2-D5C3A7CE5CEF}"/>
              </a:ext>
            </a:extLst>
          </p:cNvPr>
          <p:cNvSpPr/>
          <p:nvPr/>
        </p:nvSpPr>
        <p:spPr>
          <a:xfrm>
            <a:off x="268818" y="1417160"/>
            <a:ext cx="4582151" cy="646331"/>
          </a:xfrm>
          <a:prstGeom prst="rect">
            <a:avLst/>
          </a:prstGeom>
        </p:spPr>
        <p:txBody>
          <a:bodyPr wrap="square">
            <a:spAutoFit/>
          </a:bodyPr>
          <a:lstStyle/>
          <a:p>
            <a:pPr marL="285750" indent="-285750" algn="just">
              <a:buFont typeface="Arial" panose="020B0604020202020204" pitchFamily="34" charset="0"/>
              <a:buChar char="•"/>
            </a:pPr>
            <a:r>
              <a:rPr lang="en-US" altLang="zh-TW" dirty="0"/>
              <a:t>a weak scale dependency for grid-mean wind components</a:t>
            </a:r>
            <a:endParaRPr lang="zh-TW" altLang="en-US" dirty="0"/>
          </a:p>
        </p:txBody>
      </p:sp>
    </p:spTree>
    <p:extLst>
      <p:ext uri="{BB962C8B-B14F-4D97-AF65-F5344CB8AC3E}">
        <p14:creationId xmlns:p14="http://schemas.microsoft.com/office/powerpoint/2010/main" val="1397717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870EE3E-766A-47D9-89B0-A96628375231}"/>
              </a:ext>
            </a:extLst>
          </p:cNvPr>
          <p:cNvSpPr/>
          <p:nvPr/>
        </p:nvSpPr>
        <p:spPr>
          <a:xfrm>
            <a:off x="1319284" y="622367"/>
            <a:ext cx="1229824" cy="369332"/>
          </a:xfrm>
          <a:prstGeom prst="rect">
            <a:avLst/>
          </a:prstGeom>
        </p:spPr>
        <p:txBody>
          <a:bodyPr wrap="none">
            <a:spAutoFit/>
          </a:bodyPr>
          <a:lstStyle/>
          <a:p>
            <a:r>
              <a:rPr lang="en-US" altLang="zh-TW" b="1" dirty="0"/>
              <a:t>Squall line</a:t>
            </a:r>
            <a:endParaRPr lang="zh-TW" altLang="en-US" b="1" dirty="0"/>
          </a:p>
        </p:txBody>
      </p:sp>
      <p:pic>
        <p:nvPicPr>
          <p:cNvPr id="4" name="圖片 3">
            <a:extLst>
              <a:ext uri="{FF2B5EF4-FFF2-40B4-BE49-F238E27FC236}">
                <a16:creationId xmlns:a16="http://schemas.microsoft.com/office/drawing/2014/main" id="{2498194E-1DFF-42C3-9077-90F867A43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7910" y="991699"/>
            <a:ext cx="5356180" cy="5277558"/>
          </a:xfrm>
          <a:prstGeom prst="rect">
            <a:avLst/>
          </a:prstGeom>
        </p:spPr>
      </p:pic>
      <p:sp>
        <p:nvSpPr>
          <p:cNvPr id="3" name="文字方塊 2">
            <a:extLst>
              <a:ext uri="{FF2B5EF4-FFF2-40B4-BE49-F238E27FC236}">
                <a16:creationId xmlns:a16="http://schemas.microsoft.com/office/drawing/2014/main" id="{84664004-3A0F-4EE9-8118-A1B8EEC94C60}"/>
              </a:ext>
            </a:extLst>
          </p:cNvPr>
          <p:cNvSpPr txBox="1"/>
          <p:nvPr/>
        </p:nvSpPr>
        <p:spPr>
          <a:xfrm>
            <a:off x="8371134" y="6269257"/>
            <a:ext cx="518091" cy="369332"/>
          </a:xfrm>
          <a:prstGeom prst="rect">
            <a:avLst/>
          </a:prstGeom>
          <a:noFill/>
        </p:spPr>
        <p:txBody>
          <a:bodyPr wrap="none" rtlCol="0">
            <a:spAutoFit/>
          </a:bodyPr>
          <a:lstStyle/>
          <a:p>
            <a:r>
              <a:rPr lang="en-US" altLang="zh-TW" dirty="0"/>
              <a:t>m/s</a:t>
            </a:r>
            <a:endParaRPr lang="zh-TW" altLang="en-US" dirty="0"/>
          </a:p>
        </p:txBody>
      </p:sp>
    </p:spTree>
    <p:extLst>
      <p:ext uri="{BB962C8B-B14F-4D97-AF65-F5344CB8AC3E}">
        <p14:creationId xmlns:p14="http://schemas.microsoft.com/office/powerpoint/2010/main" val="1074377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957535D1-CB34-4454-8596-BDFEFEED7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9246" y="1337513"/>
            <a:ext cx="6393508" cy="5073747"/>
          </a:xfrm>
          <a:prstGeom prst="rect">
            <a:avLst/>
          </a:prstGeom>
        </p:spPr>
      </p:pic>
      <p:sp>
        <p:nvSpPr>
          <p:cNvPr id="4" name="矩形 3">
            <a:extLst>
              <a:ext uri="{FF2B5EF4-FFF2-40B4-BE49-F238E27FC236}">
                <a16:creationId xmlns:a16="http://schemas.microsoft.com/office/drawing/2014/main" id="{4B549D50-392E-4D6A-80A7-33CC6147D549}"/>
              </a:ext>
            </a:extLst>
          </p:cNvPr>
          <p:cNvSpPr/>
          <p:nvPr/>
        </p:nvSpPr>
        <p:spPr>
          <a:xfrm>
            <a:off x="1952920" y="691182"/>
            <a:ext cx="8286159" cy="400110"/>
          </a:xfrm>
          <a:prstGeom prst="rect">
            <a:avLst/>
          </a:prstGeom>
        </p:spPr>
        <p:txBody>
          <a:bodyPr wrap="square">
            <a:spAutoFit/>
          </a:bodyPr>
          <a:lstStyle/>
          <a:p>
            <a:r>
              <a:rPr lang="en-US" altLang="zh-TW" sz="2000" dirty="0"/>
              <a:t>grid-mean y-component winds (m/s) at 6.0-km altitude at 1400 UTC 20 May</a:t>
            </a:r>
            <a:endParaRPr lang="zh-TW" altLang="en-US" sz="2000" dirty="0"/>
          </a:p>
        </p:txBody>
      </p:sp>
      <p:sp>
        <p:nvSpPr>
          <p:cNvPr id="5" name="文字方塊 4">
            <a:extLst>
              <a:ext uri="{FF2B5EF4-FFF2-40B4-BE49-F238E27FC236}">
                <a16:creationId xmlns:a16="http://schemas.microsoft.com/office/drawing/2014/main" id="{A784D88A-D511-4EDD-970A-3D8CCAD30730}"/>
              </a:ext>
            </a:extLst>
          </p:cNvPr>
          <p:cNvSpPr txBox="1"/>
          <p:nvPr/>
        </p:nvSpPr>
        <p:spPr>
          <a:xfrm>
            <a:off x="3778470" y="3783724"/>
            <a:ext cx="1729961" cy="369332"/>
          </a:xfrm>
          <a:prstGeom prst="rect">
            <a:avLst/>
          </a:prstGeom>
          <a:noFill/>
        </p:spPr>
        <p:txBody>
          <a:bodyPr wrap="none" rtlCol="0">
            <a:spAutoFit/>
          </a:bodyPr>
          <a:lstStyle/>
          <a:p>
            <a:r>
              <a:rPr lang="en-US" altLang="zh-TW" dirty="0"/>
              <a:t>CRM simulation</a:t>
            </a:r>
            <a:endParaRPr lang="zh-TW" altLang="en-US" dirty="0"/>
          </a:p>
        </p:txBody>
      </p:sp>
      <p:sp>
        <p:nvSpPr>
          <p:cNvPr id="6" name="文字方塊 5">
            <a:extLst>
              <a:ext uri="{FF2B5EF4-FFF2-40B4-BE49-F238E27FC236}">
                <a16:creationId xmlns:a16="http://schemas.microsoft.com/office/drawing/2014/main" id="{610FCF13-3409-46C9-BA19-7CE06CDC81A9}"/>
              </a:ext>
            </a:extLst>
          </p:cNvPr>
          <p:cNvSpPr txBox="1"/>
          <p:nvPr/>
        </p:nvSpPr>
        <p:spPr>
          <a:xfrm>
            <a:off x="5899356" y="5520487"/>
            <a:ext cx="2313454" cy="646331"/>
          </a:xfrm>
          <a:prstGeom prst="rect">
            <a:avLst/>
          </a:prstGeom>
          <a:noFill/>
        </p:spPr>
        <p:txBody>
          <a:bodyPr wrap="none" rtlCol="0">
            <a:spAutoFit/>
          </a:bodyPr>
          <a:lstStyle/>
          <a:p>
            <a:r>
              <a:rPr lang="en-US" altLang="zh-TW" dirty="0"/>
              <a:t>Red points: updraft</a:t>
            </a:r>
          </a:p>
          <a:p>
            <a:r>
              <a:rPr lang="en-US" altLang="zh-TW" dirty="0"/>
              <a:t>Blue points: downdraft</a:t>
            </a:r>
            <a:endParaRPr lang="zh-TW" altLang="en-US" dirty="0"/>
          </a:p>
        </p:txBody>
      </p:sp>
      <p:sp>
        <p:nvSpPr>
          <p:cNvPr id="2" name="文字方塊 1">
            <a:extLst>
              <a:ext uri="{FF2B5EF4-FFF2-40B4-BE49-F238E27FC236}">
                <a16:creationId xmlns:a16="http://schemas.microsoft.com/office/drawing/2014/main" id="{394684DD-9FB6-4B38-8642-BE1FEBAA955F}"/>
              </a:ext>
            </a:extLst>
          </p:cNvPr>
          <p:cNvSpPr txBox="1"/>
          <p:nvPr/>
        </p:nvSpPr>
        <p:spPr>
          <a:xfrm>
            <a:off x="8620775" y="3689720"/>
            <a:ext cx="671979" cy="369332"/>
          </a:xfrm>
          <a:prstGeom prst="rect">
            <a:avLst/>
          </a:prstGeom>
          <a:noFill/>
        </p:spPr>
        <p:txBody>
          <a:bodyPr wrap="none" rtlCol="0">
            <a:spAutoFit/>
          </a:bodyPr>
          <a:lstStyle/>
          <a:p>
            <a:r>
              <a:rPr lang="en-US" altLang="zh-TW" dirty="0"/>
              <a:t>(m/s)</a:t>
            </a:r>
            <a:endParaRPr lang="zh-TW" altLang="en-US" dirty="0"/>
          </a:p>
        </p:txBody>
      </p:sp>
    </p:spTree>
    <p:extLst>
      <p:ext uri="{BB962C8B-B14F-4D97-AF65-F5344CB8AC3E}">
        <p14:creationId xmlns:p14="http://schemas.microsoft.com/office/powerpoint/2010/main" val="3678180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70832DD-3914-4471-9B60-854EE598C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2379" y="592484"/>
            <a:ext cx="5624911" cy="5418492"/>
          </a:xfrm>
          <a:prstGeom prst="rect">
            <a:avLst/>
          </a:prstGeom>
        </p:spPr>
      </p:pic>
      <p:pic>
        <p:nvPicPr>
          <p:cNvPr id="4" name="圖片 3">
            <a:extLst>
              <a:ext uri="{FF2B5EF4-FFF2-40B4-BE49-F238E27FC236}">
                <a16:creationId xmlns:a16="http://schemas.microsoft.com/office/drawing/2014/main" id="{3567F7B0-CD73-4E88-BADB-94BB2DF4EDA9}"/>
              </a:ext>
            </a:extLst>
          </p:cNvPr>
          <p:cNvPicPr>
            <a:picLocks noChangeAspect="1"/>
          </p:cNvPicPr>
          <p:nvPr/>
        </p:nvPicPr>
        <p:blipFill rotWithShape="1">
          <a:blip r:embed="rId4">
            <a:extLst>
              <a:ext uri="{28A0092B-C50C-407E-A947-70E740481C1C}">
                <a14:useLocalDpi xmlns:a14="http://schemas.microsoft.com/office/drawing/2010/main" val="0"/>
              </a:ext>
            </a:extLst>
          </a:blip>
          <a:srcRect r="32464"/>
          <a:stretch/>
        </p:blipFill>
        <p:spPr>
          <a:xfrm>
            <a:off x="986165" y="592484"/>
            <a:ext cx="2367610" cy="895475"/>
          </a:xfrm>
          <a:prstGeom prst="rect">
            <a:avLst/>
          </a:prstGeom>
        </p:spPr>
      </p:pic>
      <p:sp>
        <p:nvSpPr>
          <p:cNvPr id="2" name="矩形 1">
            <a:extLst>
              <a:ext uri="{FF2B5EF4-FFF2-40B4-BE49-F238E27FC236}">
                <a16:creationId xmlns:a16="http://schemas.microsoft.com/office/drawing/2014/main" id="{AA3DB2D4-4DB7-4B17-86BD-5E97E5E38430}"/>
              </a:ext>
            </a:extLst>
          </p:cNvPr>
          <p:cNvSpPr/>
          <p:nvPr/>
        </p:nvSpPr>
        <p:spPr>
          <a:xfrm>
            <a:off x="240709" y="2049651"/>
            <a:ext cx="4222803" cy="646331"/>
          </a:xfrm>
          <a:prstGeom prst="rect">
            <a:avLst/>
          </a:prstGeom>
        </p:spPr>
        <p:txBody>
          <a:bodyPr wrap="square">
            <a:spAutoFit/>
          </a:bodyPr>
          <a:lstStyle/>
          <a:p>
            <a:pPr marL="285750" indent="-285750" algn="just">
              <a:buFont typeface="Arial" panose="020B0604020202020204" pitchFamily="34" charset="0"/>
              <a:buChar char="•"/>
            </a:pPr>
            <a:r>
              <a:rPr lang="en-US" altLang="zh-TW" dirty="0"/>
              <a:t>both updraft and downdraft mass fluxes have strong scale dependency</a:t>
            </a:r>
            <a:endParaRPr lang="zh-TW" altLang="en-US" dirty="0"/>
          </a:p>
        </p:txBody>
      </p:sp>
    </p:spTree>
    <p:extLst>
      <p:ext uri="{BB962C8B-B14F-4D97-AF65-F5344CB8AC3E}">
        <p14:creationId xmlns:p14="http://schemas.microsoft.com/office/powerpoint/2010/main" val="3935845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39150BF-5DE6-4B97-8762-EF8FFF18E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9736" y="886491"/>
            <a:ext cx="6211167" cy="5823682"/>
          </a:xfrm>
          <a:prstGeom prst="rect">
            <a:avLst/>
          </a:prstGeom>
        </p:spPr>
      </p:pic>
      <p:sp>
        <p:nvSpPr>
          <p:cNvPr id="4" name="矩形 3">
            <a:extLst>
              <a:ext uri="{FF2B5EF4-FFF2-40B4-BE49-F238E27FC236}">
                <a16:creationId xmlns:a16="http://schemas.microsoft.com/office/drawing/2014/main" id="{7D13A3DB-8DD3-4AAB-8F25-FDFCA234AF10}"/>
              </a:ext>
            </a:extLst>
          </p:cNvPr>
          <p:cNvSpPr/>
          <p:nvPr/>
        </p:nvSpPr>
        <p:spPr>
          <a:xfrm>
            <a:off x="3289736" y="368544"/>
            <a:ext cx="5612524" cy="369332"/>
          </a:xfrm>
          <a:prstGeom prst="rect">
            <a:avLst/>
          </a:prstGeom>
        </p:spPr>
        <p:txBody>
          <a:bodyPr wrap="square">
            <a:spAutoFit/>
          </a:bodyPr>
          <a:lstStyle/>
          <a:p>
            <a:pPr algn="ctr"/>
            <a:r>
              <a:rPr lang="en-US" altLang="zh-TW" dirty="0"/>
              <a:t>x component of ensemble-mean vertical momentum flux</a:t>
            </a:r>
            <a:endParaRPr lang="zh-TW" altLang="en-US" dirty="0"/>
          </a:p>
        </p:txBody>
      </p:sp>
    </p:spTree>
    <p:extLst>
      <p:ext uri="{BB962C8B-B14F-4D97-AF65-F5344CB8AC3E}">
        <p14:creationId xmlns:p14="http://schemas.microsoft.com/office/powerpoint/2010/main" val="2682226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F5FCA9E-8039-4716-A63D-347A0B6EEA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1833" y="520262"/>
            <a:ext cx="6168335" cy="5817476"/>
          </a:xfrm>
          <a:prstGeom prst="rect">
            <a:avLst/>
          </a:prstGeom>
        </p:spPr>
      </p:pic>
    </p:spTree>
    <p:extLst>
      <p:ext uri="{BB962C8B-B14F-4D97-AF65-F5344CB8AC3E}">
        <p14:creationId xmlns:p14="http://schemas.microsoft.com/office/powerpoint/2010/main" val="3986927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471BABD-4869-40B9-921C-C0DAD61A0F68}"/>
              </a:ext>
            </a:extLst>
          </p:cNvPr>
          <p:cNvSpPr>
            <a:spLocks noGrp="1"/>
          </p:cNvSpPr>
          <p:nvPr>
            <p:ph type="title"/>
          </p:nvPr>
        </p:nvSpPr>
        <p:spPr/>
        <p:txBody>
          <a:bodyPr/>
          <a:lstStyle/>
          <a:p>
            <a:r>
              <a:rPr lang="en-US" altLang="zh-TW" dirty="0"/>
              <a:t>Introduction</a:t>
            </a:r>
            <a:endParaRPr lang="zh-TW" altLang="en-US" dirty="0"/>
          </a:p>
        </p:txBody>
      </p:sp>
      <p:sp>
        <p:nvSpPr>
          <p:cNvPr id="3" name="內容版面配置區 2">
            <a:extLst>
              <a:ext uri="{FF2B5EF4-FFF2-40B4-BE49-F238E27FC236}">
                <a16:creationId xmlns:a16="http://schemas.microsoft.com/office/drawing/2014/main" id="{F2BC933B-8BA4-4372-B94A-132B32496390}"/>
              </a:ext>
            </a:extLst>
          </p:cNvPr>
          <p:cNvSpPr>
            <a:spLocks noGrp="1"/>
          </p:cNvSpPr>
          <p:nvPr>
            <p:ph idx="1"/>
          </p:nvPr>
        </p:nvSpPr>
        <p:spPr/>
        <p:txBody>
          <a:bodyPr>
            <a:normAutofit fontScale="92500"/>
          </a:bodyPr>
          <a:lstStyle/>
          <a:p>
            <a:pPr algn="just"/>
            <a:r>
              <a:rPr lang="en-US" altLang="zh-TW" dirty="0"/>
              <a:t>Convective momentum transport (CMT), which refers </a:t>
            </a:r>
            <a:r>
              <a:rPr lang="en-US" altLang="zh-TW" dirty="0">
                <a:solidFill>
                  <a:srgbClr val="C00000"/>
                </a:solidFill>
              </a:rPr>
              <a:t>to transport of horizontal momentum in the vertical direction </a:t>
            </a:r>
            <a:r>
              <a:rPr lang="en-US" altLang="zh-TW" dirty="0"/>
              <a:t>by cumulus clouds.</a:t>
            </a:r>
          </a:p>
          <a:p>
            <a:pPr algn="just"/>
            <a:r>
              <a:rPr lang="en-US" altLang="zh-TW" dirty="0"/>
              <a:t>it is a challenging task to fully understand CMT and parameterize:</a:t>
            </a:r>
          </a:p>
          <a:p>
            <a:pPr marL="0" indent="0" algn="just">
              <a:buNone/>
            </a:pPr>
            <a:r>
              <a:rPr lang="en-US" altLang="zh-TW" dirty="0"/>
              <a:t>1) CMT cannot be directly measured on a global scale and instead is estimated as </a:t>
            </a:r>
            <a:r>
              <a:rPr lang="en-US" altLang="zh-TW" dirty="0">
                <a:solidFill>
                  <a:srgbClr val="C00000"/>
                </a:solidFill>
              </a:rPr>
              <a:t>a</a:t>
            </a:r>
            <a:r>
              <a:rPr lang="en-US" altLang="zh-TW" dirty="0"/>
              <a:t> </a:t>
            </a:r>
            <a:r>
              <a:rPr lang="en-US" altLang="zh-TW" dirty="0">
                <a:solidFill>
                  <a:srgbClr val="C00000"/>
                </a:solidFill>
              </a:rPr>
              <a:t>residual from the small imbalance between the PGF and the Coriolis force </a:t>
            </a:r>
            <a:r>
              <a:rPr lang="en-US" altLang="zh-TW" dirty="0"/>
              <a:t>from intensive field experiments.</a:t>
            </a:r>
          </a:p>
          <a:p>
            <a:pPr marL="0" indent="0" algn="just">
              <a:buNone/>
            </a:pPr>
            <a:r>
              <a:rPr lang="en-US" altLang="zh-TW" dirty="0"/>
              <a:t>2) CMT is </a:t>
            </a:r>
            <a:r>
              <a:rPr lang="en-US" altLang="zh-TW" dirty="0">
                <a:solidFill>
                  <a:srgbClr val="C00000"/>
                </a:solidFill>
              </a:rPr>
              <a:t>not a conserved variable </a:t>
            </a:r>
            <a:r>
              <a:rPr lang="en-US" altLang="zh-TW" dirty="0"/>
              <a:t>and comprises two horizontal components that can behave differently for different mesoscale convective systems</a:t>
            </a:r>
          </a:p>
          <a:p>
            <a:pPr marL="0" indent="0" algn="just">
              <a:buNone/>
            </a:pPr>
            <a:r>
              <a:rPr lang="en-US" altLang="zh-TW" dirty="0"/>
              <a:t>3) CMT has </a:t>
            </a:r>
            <a:r>
              <a:rPr lang="en-US" altLang="zh-TW" dirty="0">
                <a:solidFill>
                  <a:srgbClr val="C00000"/>
                </a:solidFill>
              </a:rPr>
              <a:t>multiscale features </a:t>
            </a:r>
            <a:r>
              <a:rPr lang="en-US" altLang="zh-TW" dirty="0"/>
              <a:t>ranging from cloud clusters on mesoscale to convectively coupled equatorial waves (CCW) on equatorial synoptic scales</a:t>
            </a:r>
          </a:p>
        </p:txBody>
      </p:sp>
    </p:spTree>
    <p:extLst>
      <p:ext uri="{BB962C8B-B14F-4D97-AF65-F5344CB8AC3E}">
        <p14:creationId xmlns:p14="http://schemas.microsoft.com/office/powerpoint/2010/main" val="4267504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BEDD02-1CD3-46F5-ACE3-CB1BDBC429DC}"/>
              </a:ext>
            </a:extLst>
          </p:cNvPr>
          <p:cNvSpPr>
            <a:spLocks noGrp="1"/>
          </p:cNvSpPr>
          <p:nvPr>
            <p:ph type="title"/>
          </p:nvPr>
        </p:nvSpPr>
        <p:spPr/>
        <p:txBody>
          <a:bodyPr/>
          <a:lstStyle/>
          <a:p>
            <a:r>
              <a:rPr lang="en-US" altLang="zh-TW" dirty="0"/>
              <a:t>Relationships between CMT and wind shear</a:t>
            </a:r>
            <a:endParaRPr lang="zh-TW" altLang="en-US" dirty="0"/>
          </a:p>
        </p:txBody>
      </p:sp>
      <p:sp>
        <p:nvSpPr>
          <p:cNvPr id="3" name="內容版面配置區 2">
            <a:extLst>
              <a:ext uri="{FF2B5EF4-FFF2-40B4-BE49-F238E27FC236}">
                <a16:creationId xmlns:a16="http://schemas.microsoft.com/office/drawing/2014/main" id="{BFED1276-430E-492C-8E0D-C2FBEEC0A5A6}"/>
              </a:ext>
            </a:extLst>
          </p:cNvPr>
          <p:cNvSpPr>
            <a:spLocks noGrp="1"/>
          </p:cNvSpPr>
          <p:nvPr>
            <p:ph idx="1"/>
          </p:nvPr>
        </p:nvSpPr>
        <p:spPr/>
        <p:txBody>
          <a:bodyPr/>
          <a:lstStyle/>
          <a:p>
            <a:r>
              <a:rPr lang="en-US" altLang="zh-TW" dirty="0"/>
              <a:t>for linear MCS such as squall line, CMT may be upgradient in the line-normal (y) direction and downgradient in the line-parallel (x) direction. </a:t>
            </a:r>
          </a:p>
          <a:p>
            <a:r>
              <a:rPr lang="en-US" altLang="zh-TW" dirty="0"/>
              <a:t>CMT is generally downgradient for nonlinear MCS</a:t>
            </a:r>
          </a:p>
          <a:p>
            <a:r>
              <a:rPr lang="en-US" altLang="zh-TW" dirty="0"/>
              <a:t>The grid-mean vertical-x-component wind shear is calculated by</a:t>
            </a:r>
          </a:p>
          <a:p>
            <a:endParaRPr lang="zh-TW" altLang="en-US" dirty="0"/>
          </a:p>
        </p:txBody>
      </p:sp>
      <p:pic>
        <p:nvPicPr>
          <p:cNvPr id="5" name="圖片 4">
            <a:extLst>
              <a:ext uri="{FF2B5EF4-FFF2-40B4-BE49-F238E27FC236}">
                <a16:creationId xmlns:a16="http://schemas.microsoft.com/office/drawing/2014/main" id="{4F4E6279-E781-4D48-B368-6A44B9D4D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286" y="5007164"/>
            <a:ext cx="5333429" cy="654234"/>
          </a:xfrm>
          <a:prstGeom prst="rect">
            <a:avLst/>
          </a:prstGeom>
        </p:spPr>
      </p:pic>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D48B363C-523A-4D79-9342-DF70172AE7B2}"/>
                  </a:ext>
                </a:extLst>
              </p:cNvPr>
              <p:cNvSpPr/>
              <p:nvPr/>
            </p:nvSpPr>
            <p:spPr>
              <a:xfrm>
                <a:off x="3654849" y="5942568"/>
                <a:ext cx="3291029" cy="36933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none">
                <a:spAutoFit/>
              </a:bodyPr>
              <a:lstStyle/>
              <a:p>
                <a14:m>
                  <m:oMath xmlns:m="http://schemas.openxmlformats.org/officeDocument/2006/math">
                    <m:sSub>
                      <m:sSubPr>
                        <m:ctrlPr>
                          <a:rPr lang="en-US" altLang="zh-TW" i="1" dirty="0" smtClean="0">
                            <a:solidFill>
                              <a:schemeClr val="tx1"/>
                            </a:solidFill>
                            <a:latin typeface="Cambria Math" panose="02040503050406030204" pitchFamily="18" charset="0"/>
                          </a:rPr>
                        </m:ctrlPr>
                      </m:sSubPr>
                      <m:e>
                        <m:r>
                          <a:rPr lang="en-US" altLang="zh-TW" i="1" dirty="0">
                            <a:solidFill>
                              <a:schemeClr val="tx1"/>
                            </a:solidFill>
                            <a:latin typeface="Cambria Math" panose="02040503050406030204" pitchFamily="18" charset="0"/>
                          </a:rPr>
                          <m:t>𝑍</m:t>
                        </m:r>
                      </m:e>
                      <m:sub>
                        <m:r>
                          <a:rPr lang="en-US" altLang="zh-TW" i="1" dirty="0">
                            <a:solidFill>
                              <a:schemeClr val="tx1"/>
                            </a:solidFill>
                            <a:latin typeface="Cambria Math" panose="02040503050406030204" pitchFamily="18" charset="0"/>
                          </a:rPr>
                          <m:t>𝑘</m:t>
                        </m:r>
                      </m:sub>
                    </m:sSub>
                  </m:oMath>
                </a14:m>
                <a:r>
                  <a:rPr lang="en-US" altLang="zh-TW" dirty="0">
                    <a:solidFill>
                      <a:schemeClr val="tx1"/>
                    </a:solidFill>
                  </a:rPr>
                  <a:t>: the altitude of vertical level Z</a:t>
                </a:r>
                <a:endParaRPr lang="zh-TW" altLang="en-US" dirty="0">
                  <a:solidFill>
                    <a:schemeClr val="tx1"/>
                  </a:solidFill>
                </a:endParaRPr>
              </a:p>
            </p:txBody>
          </p:sp>
        </mc:Choice>
        <mc:Fallback xmlns="">
          <p:sp>
            <p:nvSpPr>
              <p:cNvPr id="6" name="矩形 5">
                <a:extLst>
                  <a:ext uri="{FF2B5EF4-FFF2-40B4-BE49-F238E27FC236}">
                    <a16:creationId xmlns:a16="http://schemas.microsoft.com/office/drawing/2014/main" id="{D48B363C-523A-4D79-9342-DF70172AE7B2}"/>
                  </a:ext>
                </a:extLst>
              </p:cNvPr>
              <p:cNvSpPr>
                <a:spLocks noRot="1" noChangeAspect="1" noMove="1" noResize="1" noEditPoints="1" noAdjustHandles="1" noChangeArrowheads="1" noChangeShapeType="1" noTextEdit="1"/>
              </p:cNvSpPr>
              <p:nvPr/>
            </p:nvSpPr>
            <p:spPr>
              <a:xfrm>
                <a:off x="3654849" y="5942568"/>
                <a:ext cx="3291029" cy="369332"/>
              </a:xfrm>
              <a:prstGeom prst="rect">
                <a:avLst/>
              </a:prstGeom>
              <a:blipFill>
                <a:blip r:embed="rId3"/>
                <a:stretch>
                  <a:fillRect t="-10000" r="-742" b="-26667"/>
                </a:stretch>
              </a:blipFill>
              <a:ln>
                <a:noFill/>
              </a:ln>
            </p:spPr>
            <p:txBody>
              <a:bodyPr/>
              <a:lstStyle/>
              <a:p>
                <a:r>
                  <a:rPr lang="zh-TW" altLang="en-US">
                    <a:noFill/>
                  </a:rPr>
                  <a:t> </a:t>
                </a:r>
              </a:p>
            </p:txBody>
          </p:sp>
        </mc:Fallback>
      </mc:AlternateContent>
    </p:spTree>
    <p:extLst>
      <p:ext uri="{BB962C8B-B14F-4D97-AF65-F5344CB8AC3E}">
        <p14:creationId xmlns:p14="http://schemas.microsoft.com/office/powerpoint/2010/main" val="2248618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5A0CD97E-6DE0-4A7D-8E2A-889C04FE31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0143" y="392279"/>
            <a:ext cx="6738760" cy="6278705"/>
          </a:xfrm>
          <a:prstGeom prst="rect">
            <a:avLst/>
          </a:prstGeom>
        </p:spPr>
      </p:pic>
      <p:sp>
        <p:nvSpPr>
          <p:cNvPr id="2" name="文字方塊 1">
            <a:extLst>
              <a:ext uri="{FF2B5EF4-FFF2-40B4-BE49-F238E27FC236}">
                <a16:creationId xmlns:a16="http://schemas.microsoft.com/office/drawing/2014/main" id="{65790718-EA29-4F71-AD3E-756B840D3BB4}"/>
              </a:ext>
            </a:extLst>
          </p:cNvPr>
          <p:cNvSpPr txBox="1"/>
          <p:nvPr/>
        </p:nvSpPr>
        <p:spPr>
          <a:xfrm>
            <a:off x="101526" y="392278"/>
            <a:ext cx="1738617" cy="369332"/>
          </a:xfrm>
          <a:prstGeom prst="rect">
            <a:avLst/>
          </a:prstGeom>
          <a:noFill/>
        </p:spPr>
        <p:txBody>
          <a:bodyPr wrap="none" rtlCol="0">
            <a:spAutoFit/>
          </a:bodyPr>
          <a:lstStyle/>
          <a:p>
            <a:r>
              <a:rPr lang="en-US" altLang="zh-TW" b="1" dirty="0">
                <a:solidFill>
                  <a:srgbClr val="C00000"/>
                </a:solidFill>
              </a:rPr>
              <a:t>Nonlinear MCS</a:t>
            </a:r>
            <a:endParaRPr lang="zh-TW" altLang="en-US" b="1" dirty="0">
              <a:solidFill>
                <a:srgbClr val="C00000"/>
              </a:solidFill>
            </a:endParaRPr>
          </a:p>
        </p:txBody>
      </p:sp>
      <p:sp>
        <p:nvSpPr>
          <p:cNvPr id="4" name="文字方塊 3">
            <a:extLst>
              <a:ext uri="{FF2B5EF4-FFF2-40B4-BE49-F238E27FC236}">
                <a16:creationId xmlns:a16="http://schemas.microsoft.com/office/drawing/2014/main" id="{36204F67-CCDA-4F36-9C96-EF9A1697CA0A}"/>
              </a:ext>
            </a:extLst>
          </p:cNvPr>
          <p:cNvSpPr txBox="1"/>
          <p:nvPr/>
        </p:nvSpPr>
        <p:spPr>
          <a:xfrm>
            <a:off x="610319" y="3372751"/>
            <a:ext cx="1229824" cy="369332"/>
          </a:xfrm>
          <a:prstGeom prst="rect">
            <a:avLst/>
          </a:prstGeom>
          <a:noFill/>
        </p:spPr>
        <p:txBody>
          <a:bodyPr wrap="none" rtlCol="0">
            <a:spAutoFit/>
          </a:bodyPr>
          <a:lstStyle/>
          <a:p>
            <a:r>
              <a:rPr lang="en-US" altLang="zh-TW" b="1" dirty="0">
                <a:solidFill>
                  <a:srgbClr val="C00000"/>
                </a:solidFill>
              </a:rPr>
              <a:t>Squall line</a:t>
            </a:r>
            <a:endParaRPr lang="zh-TW" altLang="en-US" b="1" dirty="0">
              <a:solidFill>
                <a:srgbClr val="C00000"/>
              </a:solidFill>
            </a:endParaRPr>
          </a:p>
        </p:txBody>
      </p:sp>
      <p:sp>
        <p:nvSpPr>
          <p:cNvPr id="6" name="矩形 5">
            <a:extLst>
              <a:ext uri="{FF2B5EF4-FFF2-40B4-BE49-F238E27FC236}">
                <a16:creationId xmlns:a16="http://schemas.microsoft.com/office/drawing/2014/main" id="{785905DE-C1E8-4E80-B452-1AABC5897A29}"/>
              </a:ext>
            </a:extLst>
          </p:cNvPr>
          <p:cNvSpPr/>
          <p:nvPr/>
        </p:nvSpPr>
        <p:spPr>
          <a:xfrm>
            <a:off x="8346426" y="576944"/>
            <a:ext cx="3511571" cy="2862322"/>
          </a:xfrm>
          <a:prstGeom prst="rect">
            <a:avLst/>
          </a:prstGeom>
        </p:spPr>
        <p:txBody>
          <a:bodyPr wrap="square">
            <a:spAutoFit/>
          </a:bodyPr>
          <a:lstStyle/>
          <a:p>
            <a:pPr marL="285750" indent="-285750" algn="just">
              <a:buFont typeface="Arial" panose="020B0604020202020204" pitchFamily="34" charset="0"/>
              <a:buChar char="•"/>
            </a:pPr>
            <a:r>
              <a:rPr lang="en-US" altLang="zh-TW" dirty="0"/>
              <a:t>for the nonlinear</a:t>
            </a:r>
            <a:r>
              <a:rPr lang="zh-TW" altLang="en-US" dirty="0"/>
              <a:t> </a:t>
            </a:r>
            <a:r>
              <a:rPr lang="en-US" altLang="zh-TW" dirty="0"/>
              <a:t>MCS, the </a:t>
            </a:r>
            <a:r>
              <a:rPr lang="en-US" altLang="zh-TW" dirty="0">
                <a:solidFill>
                  <a:srgbClr val="C00000"/>
                </a:solidFill>
              </a:rPr>
              <a:t>downgradient transports for</a:t>
            </a:r>
            <a:r>
              <a:rPr lang="zh-TW" altLang="en-US" dirty="0">
                <a:solidFill>
                  <a:srgbClr val="C00000"/>
                </a:solidFill>
              </a:rPr>
              <a:t> </a:t>
            </a:r>
            <a:r>
              <a:rPr lang="en-US" altLang="zh-TW" dirty="0">
                <a:solidFill>
                  <a:srgbClr val="C00000"/>
                </a:solidFill>
              </a:rPr>
              <a:t>updrafts and total CMTs </a:t>
            </a:r>
            <a:r>
              <a:rPr lang="en-US" altLang="zh-TW" dirty="0"/>
              <a:t>generally do not change with</a:t>
            </a:r>
            <a:r>
              <a:rPr lang="zh-TW" altLang="en-US" dirty="0"/>
              <a:t> </a:t>
            </a:r>
            <a:r>
              <a:rPr lang="en-US" altLang="zh-TW" dirty="0"/>
              <a:t>grid spacings and are consistent with previous studies.</a:t>
            </a:r>
          </a:p>
          <a:p>
            <a:pPr marL="285750" indent="-285750" algn="just">
              <a:buFont typeface="Arial" panose="020B0604020202020204" pitchFamily="34" charset="0"/>
              <a:buChar char="•"/>
            </a:pPr>
            <a:r>
              <a:rPr lang="en-US" altLang="zh-TW" dirty="0"/>
              <a:t>downdraft CMT has downgradient transport</a:t>
            </a:r>
            <a:r>
              <a:rPr lang="zh-TW" altLang="en-US" dirty="0"/>
              <a:t> </a:t>
            </a:r>
            <a:r>
              <a:rPr lang="en-US" altLang="zh-TW" dirty="0"/>
              <a:t>at small grid spacings but becomes upgradient at</a:t>
            </a:r>
            <a:r>
              <a:rPr lang="zh-TW" altLang="en-US" dirty="0"/>
              <a:t> </a:t>
            </a:r>
            <a:r>
              <a:rPr lang="en-US" altLang="zh-TW" dirty="0"/>
              <a:t>large grid spacings.</a:t>
            </a:r>
          </a:p>
        </p:txBody>
      </p:sp>
      <p:sp>
        <p:nvSpPr>
          <p:cNvPr id="7" name="矩形 6">
            <a:extLst>
              <a:ext uri="{FF2B5EF4-FFF2-40B4-BE49-F238E27FC236}">
                <a16:creationId xmlns:a16="http://schemas.microsoft.com/office/drawing/2014/main" id="{1E5D7B3C-A467-4C0E-BA78-740BD53370DC}"/>
              </a:ext>
            </a:extLst>
          </p:cNvPr>
          <p:cNvSpPr/>
          <p:nvPr/>
        </p:nvSpPr>
        <p:spPr>
          <a:xfrm>
            <a:off x="8346426" y="4003751"/>
            <a:ext cx="3511571" cy="2308324"/>
          </a:xfrm>
          <a:prstGeom prst="rect">
            <a:avLst/>
          </a:prstGeom>
        </p:spPr>
        <p:txBody>
          <a:bodyPr wrap="square">
            <a:spAutoFit/>
          </a:bodyPr>
          <a:lstStyle/>
          <a:p>
            <a:pPr marL="285750" indent="-285750" algn="just">
              <a:buFont typeface="Arial" panose="020B0604020202020204" pitchFamily="34" charset="0"/>
              <a:buChar char="•"/>
            </a:pPr>
            <a:r>
              <a:rPr lang="en-US" altLang="zh-TW" dirty="0"/>
              <a:t>for the</a:t>
            </a:r>
            <a:r>
              <a:rPr lang="zh-TW" altLang="en-US" dirty="0"/>
              <a:t> </a:t>
            </a:r>
            <a:r>
              <a:rPr lang="en-US" altLang="zh-TW" dirty="0"/>
              <a:t>linear MCS, the downgradient transport</a:t>
            </a:r>
            <a:r>
              <a:rPr lang="zh-TW" altLang="en-US" dirty="0"/>
              <a:t> </a:t>
            </a:r>
            <a:r>
              <a:rPr lang="en-US" altLang="zh-TW" dirty="0"/>
              <a:t>in the line-parallel direction and upgradient</a:t>
            </a:r>
            <a:r>
              <a:rPr lang="zh-TW" altLang="en-US" dirty="0"/>
              <a:t> </a:t>
            </a:r>
            <a:r>
              <a:rPr lang="en-US" altLang="zh-TW" dirty="0"/>
              <a:t>transport in the line-normal direction for updraft and total</a:t>
            </a:r>
            <a:r>
              <a:rPr lang="zh-TW" altLang="en-US" dirty="0"/>
              <a:t> </a:t>
            </a:r>
            <a:r>
              <a:rPr lang="en-US" altLang="zh-TW" dirty="0"/>
              <a:t>CMTs.</a:t>
            </a:r>
          </a:p>
          <a:p>
            <a:pPr marL="285750" indent="-285750" algn="just">
              <a:buFont typeface="Arial" panose="020B0604020202020204" pitchFamily="34" charset="0"/>
              <a:buChar char="•"/>
            </a:pPr>
            <a:r>
              <a:rPr lang="en-US" altLang="zh-TW" dirty="0"/>
              <a:t>The downdraft CMT</a:t>
            </a:r>
            <a:r>
              <a:rPr lang="zh-TW" altLang="en-US" dirty="0"/>
              <a:t> </a:t>
            </a:r>
            <a:r>
              <a:rPr lang="en-US" altLang="zh-TW" dirty="0"/>
              <a:t>is always downgradient</a:t>
            </a:r>
            <a:endParaRPr lang="zh-TW" altLang="en-US" dirty="0"/>
          </a:p>
        </p:txBody>
      </p:sp>
    </p:spTree>
    <p:extLst>
      <p:ext uri="{BB962C8B-B14F-4D97-AF65-F5344CB8AC3E}">
        <p14:creationId xmlns:p14="http://schemas.microsoft.com/office/powerpoint/2010/main" val="177818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21E6A92-3184-4B02-BA6E-66F7DB5CB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0439" y="199701"/>
            <a:ext cx="5411123" cy="6458598"/>
          </a:xfrm>
          <a:prstGeom prst="rect">
            <a:avLst/>
          </a:prstGeom>
        </p:spPr>
      </p:pic>
      <p:sp>
        <p:nvSpPr>
          <p:cNvPr id="6" name="矩形 5">
            <a:extLst>
              <a:ext uri="{FF2B5EF4-FFF2-40B4-BE49-F238E27FC236}">
                <a16:creationId xmlns:a16="http://schemas.microsoft.com/office/drawing/2014/main" id="{6C5E68FC-ECFC-474C-B2A3-8FC2DEE146CA}"/>
              </a:ext>
            </a:extLst>
          </p:cNvPr>
          <p:cNvSpPr/>
          <p:nvPr/>
        </p:nvSpPr>
        <p:spPr>
          <a:xfrm rot="16200000">
            <a:off x="1495214" y="3389614"/>
            <a:ext cx="3421117" cy="369332"/>
          </a:xfrm>
          <a:prstGeom prst="rect">
            <a:avLst/>
          </a:prstGeom>
        </p:spPr>
        <p:txBody>
          <a:bodyPr wrap="square">
            <a:spAutoFit/>
          </a:bodyPr>
          <a:lstStyle/>
          <a:p>
            <a:r>
              <a:rPr lang="en-US" altLang="zh-TW" dirty="0"/>
              <a:t>updraft convective momentum flux</a:t>
            </a:r>
            <a:endParaRPr lang="zh-TW" altLang="en-US" dirty="0"/>
          </a:p>
        </p:txBody>
      </p:sp>
      <p:sp>
        <p:nvSpPr>
          <p:cNvPr id="7" name="文字方塊 6">
            <a:extLst>
              <a:ext uri="{FF2B5EF4-FFF2-40B4-BE49-F238E27FC236}">
                <a16:creationId xmlns:a16="http://schemas.microsoft.com/office/drawing/2014/main" id="{DDBB88A9-2D71-40BE-8498-7DCDE6CCCB34}"/>
              </a:ext>
            </a:extLst>
          </p:cNvPr>
          <p:cNvSpPr txBox="1"/>
          <p:nvPr/>
        </p:nvSpPr>
        <p:spPr>
          <a:xfrm rot="10800000">
            <a:off x="8801562" y="1863721"/>
            <a:ext cx="461665" cy="2932854"/>
          </a:xfrm>
          <a:prstGeom prst="rect">
            <a:avLst/>
          </a:prstGeom>
          <a:noFill/>
        </p:spPr>
        <p:txBody>
          <a:bodyPr vert="eaVert" wrap="none" rtlCol="0">
            <a:spAutoFit/>
          </a:bodyPr>
          <a:lstStyle/>
          <a:p>
            <a:r>
              <a:rPr lang="en-US" altLang="zh-TW" dirty="0"/>
              <a:t>updraft pressure gradient force</a:t>
            </a:r>
            <a:endParaRPr lang="zh-TW" altLang="en-US" dirty="0"/>
          </a:p>
        </p:txBody>
      </p:sp>
      <p:sp>
        <p:nvSpPr>
          <p:cNvPr id="8" name="文字方塊 7">
            <a:extLst>
              <a:ext uri="{FF2B5EF4-FFF2-40B4-BE49-F238E27FC236}">
                <a16:creationId xmlns:a16="http://schemas.microsoft.com/office/drawing/2014/main" id="{01079A09-C976-4E6B-96A0-4AE9239A36EA}"/>
              </a:ext>
            </a:extLst>
          </p:cNvPr>
          <p:cNvSpPr txBox="1"/>
          <p:nvPr/>
        </p:nvSpPr>
        <p:spPr>
          <a:xfrm>
            <a:off x="8176230" y="477713"/>
            <a:ext cx="2173993" cy="369332"/>
          </a:xfrm>
          <a:prstGeom prst="rect">
            <a:avLst/>
          </a:prstGeom>
          <a:noFill/>
        </p:spPr>
        <p:txBody>
          <a:bodyPr wrap="none" rtlCol="0">
            <a:spAutoFit/>
          </a:bodyPr>
          <a:lstStyle/>
          <a:p>
            <a:r>
              <a:rPr lang="en-US" altLang="zh-TW" dirty="0"/>
              <a:t>(a)</a:t>
            </a:r>
            <a:r>
              <a:rPr lang="zh-TW" altLang="en-US" dirty="0"/>
              <a:t>、</a:t>
            </a:r>
            <a:r>
              <a:rPr lang="en-US" altLang="zh-TW" dirty="0"/>
              <a:t>(b) dx = 128 km</a:t>
            </a:r>
            <a:endParaRPr lang="zh-TW" altLang="en-US" dirty="0"/>
          </a:p>
        </p:txBody>
      </p:sp>
      <p:sp>
        <p:nvSpPr>
          <p:cNvPr id="9" name="文字方塊 8">
            <a:extLst>
              <a:ext uri="{FF2B5EF4-FFF2-40B4-BE49-F238E27FC236}">
                <a16:creationId xmlns:a16="http://schemas.microsoft.com/office/drawing/2014/main" id="{1A1878BF-7E4E-44D7-9804-FFECDE604ED9}"/>
              </a:ext>
            </a:extLst>
          </p:cNvPr>
          <p:cNvSpPr txBox="1"/>
          <p:nvPr/>
        </p:nvSpPr>
        <p:spPr>
          <a:xfrm>
            <a:off x="8176229" y="940391"/>
            <a:ext cx="1904689" cy="369332"/>
          </a:xfrm>
          <a:prstGeom prst="rect">
            <a:avLst/>
          </a:prstGeom>
          <a:noFill/>
        </p:spPr>
        <p:txBody>
          <a:bodyPr wrap="none" rtlCol="0">
            <a:spAutoFit/>
          </a:bodyPr>
          <a:lstStyle/>
          <a:p>
            <a:r>
              <a:rPr lang="en-US" altLang="zh-TW" dirty="0"/>
              <a:t>(c)</a:t>
            </a:r>
            <a:r>
              <a:rPr lang="zh-TW" altLang="en-US" dirty="0"/>
              <a:t>、</a:t>
            </a:r>
            <a:r>
              <a:rPr lang="en-US" altLang="zh-TW" dirty="0"/>
              <a:t>(f) dx = 8 km</a:t>
            </a:r>
            <a:endParaRPr lang="zh-TW" altLang="en-US" dirty="0"/>
          </a:p>
        </p:txBody>
      </p:sp>
      <p:sp>
        <p:nvSpPr>
          <p:cNvPr id="2" name="矩形 1">
            <a:extLst>
              <a:ext uri="{FF2B5EF4-FFF2-40B4-BE49-F238E27FC236}">
                <a16:creationId xmlns:a16="http://schemas.microsoft.com/office/drawing/2014/main" id="{A5E7E0DC-3BDC-4DC6-859B-E6F46CA24DFC}"/>
              </a:ext>
            </a:extLst>
          </p:cNvPr>
          <p:cNvSpPr/>
          <p:nvPr/>
        </p:nvSpPr>
        <p:spPr>
          <a:xfrm>
            <a:off x="1839373" y="90300"/>
            <a:ext cx="2315699" cy="369332"/>
          </a:xfrm>
          <a:prstGeom prst="rect">
            <a:avLst/>
          </a:prstGeom>
        </p:spPr>
        <p:txBody>
          <a:bodyPr wrap="none">
            <a:spAutoFit/>
          </a:bodyPr>
          <a:lstStyle/>
          <a:p>
            <a:r>
              <a:rPr lang="en-US" altLang="zh-TW" b="1" dirty="0"/>
              <a:t>line-parallel</a:t>
            </a:r>
            <a:r>
              <a:rPr lang="zh-TW" altLang="en-US" b="1" dirty="0"/>
              <a:t> </a:t>
            </a:r>
            <a:r>
              <a:rPr lang="en-US" altLang="zh-TW" b="1" dirty="0"/>
              <a:t>direction</a:t>
            </a:r>
            <a:endParaRPr lang="zh-TW" altLang="en-US" b="1" dirty="0"/>
          </a:p>
        </p:txBody>
      </p:sp>
    </p:spTree>
    <p:extLst>
      <p:ext uri="{BB962C8B-B14F-4D97-AF65-F5344CB8AC3E}">
        <p14:creationId xmlns:p14="http://schemas.microsoft.com/office/powerpoint/2010/main" val="240951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21E6A92-3184-4B02-BA6E-66F7DB5CB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5336" y="199701"/>
            <a:ext cx="5341329" cy="6458598"/>
          </a:xfrm>
          <a:prstGeom prst="rect">
            <a:avLst/>
          </a:prstGeom>
        </p:spPr>
      </p:pic>
      <p:sp>
        <p:nvSpPr>
          <p:cNvPr id="6" name="矩形 5">
            <a:extLst>
              <a:ext uri="{FF2B5EF4-FFF2-40B4-BE49-F238E27FC236}">
                <a16:creationId xmlns:a16="http://schemas.microsoft.com/office/drawing/2014/main" id="{6C5E68FC-ECFC-474C-B2A3-8FC2DEE146CA}"/>
              </a:ext>
            </a:extLst>
          </p:cNvPr>
          <p:cNvSpPr/>
          <p:nvPr/>
        </p:nvSpPr>
        <p:spPr>
          <a:xfrm rot="16200000">
            <a:off x="1495214" y="3389614"/>
            <a:ext cx="3421117" cy="369332"/>
          </a:xfrm>
          <a:prstGeom prst="rect">
            <a:avLst/>
          </a:prstGeom>
        </p:spPr>
        <p:txBody>
          <a:bodyPr wrap="square">
            <a:spAutoFit/>
          </a:bodyPr>
          <a:lstStyle/>
          <a:p>
            <a:r>
              <a:rPr lang="en-US" altLang="zh-TW" dirty="0"/>
              <a:t>updraft convective momentum flux</a:t>
            </a:r>
            <a:endParaRPr lang="zh-TW" altLang="en-US" dirty="0"/>
          </a:p>
        </p:txBody>
      </p:sp>
      <p:sp>
        <p:nvSpPr>
          <p:cNvPr id="7" name="文字方塊 6">
            <a:extLst>
              <a:ext uri="{FF2B5EF4-FFF2-40B4-BE49-F238E27FC236}">
                <a16:creationId xmlns:a16="http://schemas.microsoft.com/office/drawing/2014/main" id="{DDBB88A9-2D71-40BE-8498-7DCDE6CCCB34}"/>
              </a:ext>
            </a:extLst>
          </p:cNvPr>
          <p:cNvSpPr txBox="1"/>
          <p:nvPr/>
        </p:nvSpPr>
        <p:spPr>
          <a:xfrm rot="10800000">
            <a:off x="8801562" y="1863721"/>
            <a:ext cx="461665" cy="2932854"/>
          </a:xfrm>
          <a:prstGeom prst="rect">
            <a:avLst/>
          </a:prstGeom>
          <a:noFill/>
        </p:spPr>
        <p:txBody>
          <a:bodyPr vert="eaVert" wrap="none" rtlCol="0">
            <a:spAutoFit/>
          </a:bodyPr>
          <a:lstStyle/>
          <a:p>
            <a:r>
              <a:rPr lang="en-US" altLang="zh-TW" dirty="0"/>
              <a:t>updraft pressure gradient force</a:t>
            </a:r>
            <a:endParaRPr lang="zh-TW" altLang="en-US" dirty="0"/>
          </a:p>
        </p:txBody>
      </p:sp>
      <p:sp>
        <p:nvSpPr>
          <p:cNvPr id="8" name="文字方塊 7">
            <a:extLst>
              <a:ext uri="{FF2B5EF4-FFF2-40B4-BE49-F238E27FC236}">
                <a16:creationId xmlns:a16="http://schemas.microsoft.com/office/drawing/2014/main" id="{01079A09-C976-4E6B-96A0-4AE9239A36EA}"/>
              </a:ext>
            </a:extLst>
          </p:cNvPr>
          <p:cNvSpPr txBox="1"/>
          <p:nvPr/>
        </p:nvSpPr>
        <p:spPr>
          <a:xfrm>
            <a:off x="8176230" y="477713"/>
            <a:ext cx="2173993" cy="369332"/>
          </a:xfrm>
          <a:prstGeom prst="rect">
            <a:avLst/>
          </a:prstGeom>
          <a:noFill/>
        </p:spPr>
        <p:txBody>
          <a:bodyPr wrap="none" rtlCol="0">
            <a:spAutoFit/>
          </a:bodyPr>
          <a:lstStyle/>
          <a:p>
            <a:r>
              <a:rPr lang="en-US" altLang="zh-TW" dirty="0"/>
              <a:t>(a)</a:t>
            </a:r>
            <a:r>
              <a:rPr lang="zh-TW" altLang="en-US" dirty="0"/>
              <a:t>、</a:t>
            </a:r>
            <a:r>
              <a:rPr lang="en-US" altLang="zh-TW" dirty="0"/>
              <a:t>(b) dx = 128 km</a:t>
            </a:r>
            <a:endParaRPr lang="zh-TW" altLang="en-US" dirty="0"/>
          </a:p>
        </p:txBody>
      </p:sp>
      <p:sp>
        <p:nvSpPr>
          <p:cNvPr id="9" name="文字方塊 8">
            <a:extLst>
              <a:ext uri="{FF2B5EF4-FFF2-40B4-BE49-F238E27FC236}">
                <a16:creationId xmlns:a16="http://schemas.microsoft.com/office/drawing/2014/main" id="{1A1878BF-7E4E-44D7-9804-FFECDE604ED9}"/>
              </a:ext>
            </a:extLst>
          </p:cNvPr>
          <p:cNvSpPr txBox="1"/>
          <p:nvPr/>
        </p:nvSpPr>
        <p:spPr>
          <a:xfrm>
            <a:off x="8176229" y="940391"/>
            <a:ext cx="1904689" cy="369332"/>
          </a:xfrm>
          <a:prstGeom prst="rect">
            <a:avLst/>
          </a:prstGeom>
          <a:noFill/>
        </p:spPr>
        <p:txBody>
          <a:bodyPr wrap="none" rtlCol="0">
            <a:spAutoFit/>
          </a:bodyPr>
          <a:lstStyle/>
          <a:p>
            <a:r>
              <a:rPr lang="en-US" altLang="zh-TW" dirty="0"/>
              <a:t>(c)</a:t>
            </a:r>
            <a:r>
              <a:rPr lang="zh-TW" altLang="en-US" dirty="0"/>
              <a:t>、</a:t>
            </a:r>
            <a:r>
              <a:rPr lang="en-US" altLang="zh-TW" dirty="0"/>
              <a:t>(f) dx = 8 km</a:t>
            </a:r>
            <a:endParaRPr lang="zh-TW" altLang="en-US" dirty="0"/>
          </a:p>
        </p:txBody>
      </p:sp>
      <p:sp>
        <p:nvSpPr>
          <p:cNvPr id="10" name="矩形 9">
            <a:extLst>
              <a:ext uri="{FF2B5EF4-FFF2-40B4-BE49-F238E27FC236}">
                <a16:creationId xmlns:a16="http://schemas.microsoft.com/office/drawing/2014/main" id="{6E211B00-BA06-4B46-A0CC-7BD720D38366}"/>
              </a:ext>
            </a:extLst>
          </p:cNvPr>
          <p:cNvSpPr/>
          <p:nvPr/>
        </p:nvSpPr>
        <p:spPr>
          <a:xfrm>
            <a:off x="1839373" y="90300"/>
            <a:ext cx="2315699" cy="369332"/>
          </a:xfrm>
          <a:prstGeom prst="rect">
            <a:avLst/>
          </a:prstGeom>
        </p:spPr>
        <p:txBody>
          <a:bodyPr wrap="none">
            <a:spAutoFit/>
          </a:bodyPr>
          <a:lstStyle/>
          <a:p>
            <a:r>
              <a:rPr lang="en-US" altLang="zh-TW" b="1" dirty="0"/>
              <a:t>line-parallel</a:t>
            </a:r>
            <a:r>
              <a:rPr lang="zh-TW" altLang="en-US" b="1" dirty="0"/>
              <a:t> </a:t>
            </a:r>
            <a:r>
              <a:rPr lang="en-US" altLang="zh-TW" b="1" dirty="0"/>
              <a:t>direction</a:t>
            </a:r>
            <a:endParaRPr lang="zh-TW" altLang="en-US" b="1" dirty="0"/>
          </a:p>
        </p:txBody>
      </p:sp>
    </p:spTree>
    <p:extLst>
      <p:ext uri="{BB962C8B-B14F-4D97-AF65-F5344CB8AC3E}">
        <p14:creationId xmlns:p14="http://schemas.microsoft.com/office/powerpoint/2010/main" val="3504259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21E6A92-3184-4B02-BA6E-66F7DB5CB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5336" y="236454"/>
            <a:ext cx="5341329" cy="6385093"/>
          </a:xfrm>
          <a:prstGeom prst="rect">
            <a:avLst/>
          </a:prstGeom>
        </p:spPr>
      </p:pic>
      <p:sp>
        <p:nvSpPr>
          <p:cNvPr id="6" name="矩形 5">
            <a:extLst>
              <a:ext uri="{FF2B5EF4-FFF2-40B4-BE49-F238E27FC236}">
                <a16:creationId xmlns:a16="http://schemas.microsoft.com/office/drawing/2014/main" id="{6C5E68FC-ECFC-474C-B2A3-8FC2DEE146CA}"/>
              </a:ext>
            </a:extLst>
          </p:cNvPr>
          <p:cNvSpPr/>
          <p:nvPr/>
        </p:nvSpPr>
        <p:spPr>
          <a:xfrm rot="16200000">
            <a:off x="1495214" y="3389614"/>
            <a:ext cx="3421117" cy="369332"/>
          </a:xfrm>
          <a:prstGeom prst="rect">
            <a:avLst/>
          </a:prstGeom>
        </p:spPr>
        <p:txBody>
          <a:bodyPr wrap="square">
            <a:spAutoFit/>
          </a:bodyPr>
          <a:lstStyle/>
          <a:p>
            <a:r>
              <a:rPr lang="en-US" altLang="zh-TW" dirty="0"/>
              <a:t>updraft convective momentum flux</a:t>
            </a:r>
            <a:endParaRPr lang="zh-TW" altLang="en-US" dirty="0"/>
          </a:p>
        </p:txBody>
      </p:sp>
      <p:sp>
        <p:nvSpPr>
          <p:cNvPr id="7" name="文字方塊 6">
            <a:extLst>
              <a:ext uri="{FF2B5EF4-FFF2-40B4-BE49-F238E27FC236}">
                <a16:creationId xmlns:a16="http://schemas.microsoft.com/office/drawing/2014/main" id="{DDBB88A9-2D71-40BE-8498-7DCDE6CCCB34}"/>
              </a:ext>
            </a:extLst>
          </p:cNvPr>
          <p:cNvSpPr txBox="1"/>
          <p:nvPr/>
        </p:nvSpPr>
        <p:spPr>
          <a:xfrm rot="10800000">
            <a:off x="8801562" y="1863721"/>
            <a:ext cx="461665" cy="2932854"/>
          </a:xfrm>
          <a:prstGeom prst="rect">
            <a:avLst/>
          </a:prstGeom>
          <a:noFill/>
        </p:spPr>
        <p:txBody>
          <a:bodyPr vert="eaVert" wrap="none" rtlCol="0">
            <a:spAutoFit/>
          </a:bodyPr>
          <a:lstStyle/>
          <a:p>
            <a:r>
              <a:rPr lang="en-US" altLang="zh-TW" dirty="0"/>
              <a:t>updraft pressure gradient force</a:t>
            </a:r>
            <a:endParaRPr lang="zh-TW" altLang="en-US" dirty="0"/>
          </a:p>
        </p:txBody>
      </p:sp>
      <p:sp>
        <p:nvSpPr>
          <p:cNvPr id="8" name="文字方塊 7">
            <a:extLst>
              <a:ext uri="{FF2B5EF4-FFF2-40B4-BE49-F238E27FC236}">
                <a16:creationId xmlns:a16="http://schemas.microsoft.com/office/drawing/2014/main" id="{01079A09-C976-4E6B-96A0-4AE9239A36EA}"/>
              </a:ext>
            </a:extLst>
          </p:cNvPr>
          <p:cNvSpPr txBox="1"/>
          <p:nvPr/>
        </p:nvSpPr>
        <p:spPr>
          <a:xfrm>
            <a:off x="8176230" y="477713"/>
            <a:ext cx="2173993" cy="369332"/>
          </a:xfrm>
          <a:prstGeom prst="rect">
            <a:avLst/>
          </a:prstGeom>
          <a:noFill/>
        </p:spPr>
        <p:txBody>
          <a:bodyPr wrap="none" rtlCol="0">
            <a:spAutoFit/>
          </a:bodyPr>
          <a:lstStyle/>
          <a:p>
            <a:r>
              <a:rPr lang="en-US" altLang="zh-TW" dirty="0"/>
              <a:t>(a)</a:t>
            </a:r>
            <a:r>
              <a:rPr lang="zh-TW" altLang="en-US" dirty="0"/>
              <a:t>、</a:t>
            </a:r>
            <a:r>
              <a:rPr lang="en-US" altLang="zh-TW" dirty="0"/>
              <a:t>(b) dx = 128 km</a:t>
            </a:r>
            <a:endParaRPr lang="zh-TW" altLang="en-US" dirty="0"/>
          </a:p>
        </p:txBody>
      </p:sp>
      <p:sp>
        <p:nvSpPr>
          <p:cNvPr id="9" name="文字方塊 8">
            <a:extLst>
              <a:ext uri="{FF2B5EF4-FFF2-40B4-BE49-F238E27FC236}">
                <a16:creationId xmlns:a16="http://schemas.microsoft.com/office/drawing/2014/main" id="{1A1878BF-7E4E-44D7-9804-FFECDE604ED9}"/>
              </a:ext>
            </a:extLst>
          </p:cNvPr>
          <p:cNvSpPr txBox="1"/>
          <p:nvPr/>
        </p:nvSpPr>
        <p:spPr>
          <a:xfrm>
            <a:off x="8176229" y="940391"/>
            <a:ext cx="1904689" cy="369332"/>
          </a:xfrm>
          <a:prstGeom prst="rect">
            <a:avLst/>
          </a:prstGeom>
          <a:noFill/>
        </p:spPr>
        <p:txBody>
          <a:bodyPr wrap="none" rtlCol="0">
            <a:spAutoFit/>
          </a:bodyPr>
          <a:lstStyle/>
          <a:p>
            <a:r>
              <a:rPr lang="en-US" altLang="zh-TW" dirty="0"/>
              <a:t>(c)</a:t>
            </a:r>
            <a:r>
              <a:rPr lang="zh-TW" altLang="en-US" dirty="0"/>
              <a:t>、</a:t>
            </a:r>
            <a:r>
              <a:rPr lang="en-US" altLang="zh-TW" dirty="0"/>
              <a:t>(f) dx = 8 km</a:t>
            </a:r>
            <a:endParaRPr lang="zh-TW" altLang="en-US" dirty="0"/>
          </a:p>
        </p:txBody>
      </p:sp>
      <p:sp>
        <p:nvSpPr>
          <p:cNvPr id="10" name="矩形 9">
            <a:extLst>
              <a:ext uri="{FF2B5EF4-FFF2-40B4-BE49-F238E27FC236}">
                <a16:creationId xmlns:a16="http://schemas.microsoft.com/office/drawing/2014/main" id="{6E211B00-BA06-4B46-A0CC-7BD720D38366}"/>
              </a:ext>
            </a:extLst>
          </p:cNvPr>
          <p:cNvSpPr/>
          <p:nvPr/>
        </p:nvSpPr>
        <p:spPr>
          <a:xfrm>
            <a:off x="1839372" y="90300"/>
            <a:ext cx="2277226" cy="369332"/>
          </a:xfrm>
          <a:prstGeom prst="rect">
            <a:avLst/>
          </a:prstGeom>
        </p:spPr>
        <p:txBody>
          <a:bodyPr wrap="none">
            <a:spAutoFit/>
          </a:bodyPr>
          <a:lstStyle/>
          <a:p>
            <a:r>
              <a:rPr lang="en-US" altLang="zh-TW" b="1" dirty="0"/>
              <a:t>line-normal</a:t>
            </a:r>
            <a:r>
              <a:rPr lang="zh-TW" altLang="en-US" b="1" dirty="0"/>
              <a:t> </a:t>
            </a:r>
            <a:r>
              <a:rPr lang="en-US" altLang="zh-TW" b="1" dirty="0"/>
              <a:t>direction</a:t>
            </a:r>
            <a:endParaRPr lang="zh-TW" altLang="en-US" b="1" dirty="0"/>
          </a:p>
        </p:txBody>
      </p:sp>
    </p:spTree>
    <p:extLst>
      <p:ext uri="{BB962C8B-B14F-4D97-AF65-F5344CB8AC3E}">
        <p14:creationId xmlns:p14="http://schemas.microsoft.com/office/powerpoint/2010/main" val="2611532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21E6A92-3184-4B02-BA6E-66F7DB5CB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7398" y="236454"/>
            <a:ext cx="5217205" cy="6385093"/>
          </a:xfrm>
          <a:prstGeom prst="rect">
            <a:avLst/>
          </a:prstGeom>
        </p:spPr>
      </p:pic>
      <p:sp>
        <p:nvSpPr>
          <p:cNvPr id="6" name="矩形 5">
            <a:extLst>
              <a:ext uri="{FF2B5EF4-FFF2-40B4-BE49-F238E27FC236}">
                <a16:creationId xmlns:a16="http://schemas.microsoft.com/office/drawing/2014/main" id="{6C5E68FC-ECFC-474C-B2A3-8FC2DEE146CA}"/>
              </a:ext>
            </a:extLst>
          </p:cNvPr>
          <p:cNvSpPr/>
          <p:nvPr/>
        </p:nvSpPr>
        <p:spPr>
          <a:xfrm rot="16200000">
            <a:off x="1495214" y="3389614"/>
            <a:ext cx="3421117" cy="369332"/>
          </a:xfrm>
          <a:prstGeom prst="rect">
            <a:avLst/>
          </a:prstGeom>
        </p:spPr>
        <p:txBody>
          <a:bodyPr wrap="square">
            <a:spAutoFit/>
          </a:bodyPr>
          <a:lstStyle/>
          <a:p>
            <a:r>
              <a:rPr lang="en-US" altLang="zh-TW" dirty="0"/>
              <a:t>updraft convective momentum flux</a:t>
            </a:r>
            <a:endParaRPr lang="zh-TW" altLang="en-US" dirty="0"/>
          </a:p>
        </p:txBody>
      </p:sp>
      <p:sp>
        <p:nvSpPr>
          <p:cNvPr id="7" name="文字方塊 6">
            <a:extLst>
              <a:ext uri="{FF2B5EF4-FFF2-40B4-BE49-F238E27FC236}">
                <a16:creationId xmlns:a16="http://schemas.microsoft.com/office/drawing/2014/main" id="{DDBB88A9-2D71-40BE-8498-7DCDE6CCCB34}"/>
              </a:ext>
            </a:extLst>
          </p:cNvPr>
          <p:cNvSpPr txBox="1"/>
          <p:nvPr/>
        </p:nvSpPr>
        <p:spPr>
          <a:xfrm rot="10800000">
            <a:off x="8801562" y="1863721"/>
            <a:ext cx="461665" cy="2932854"/>
          </a:xfrm>
          <a:prstGeom prst="rect">
            <a:avLst/>
          </a:prstGeom>
          <a:noFill/>
        </p:spPr>
        <p:txBody>
          <a:bodyPr vert="eaVert" wrap="none" rtlCol="0">
            <a:spAutoFit/>
          </a:bodyPr>
          <a:lstStyle/>
          <a:p>
            <a:r>
              <a:rPr lang="en-US" altLang="zh-TW" dirty="0"/>
              <a:t>updraft pressure gradient force</a:t>
            </a:r>
            <a:endParaRPr lang="zh-TW" altLang="en-US" dirty="0"/>
          </a:p>
        </p:txBody>
      </p:sp>
      <p:sp>
        <p:nvSpPr>
          <p:cNvPr id="8" name="文字方塊 7">
            <a:extLst>
              <a:ext uri="{FF2B5EF4-FFF2-40B4-BE49-F238E27FC236}">
                <a16:creationId xmlns:a16="http://schemas.microsoft.com/office/drawing/2014/main" id="{01079A09-C976-4E6B-96A0-4AE9239A36EA}"/>
              </a:ext>
            </a:extLst>
          </p:cNvPr>
          <p:cNvSpPr txBox="1"/>
          <p:nvPr/>
        </p:nvSpPr>
        <p:spPr>
          <a:xfrm>
            <a:off x="8176230" y="477713"/>
            <a:ext cx="2173993" cy="369332"/>
          </a:xfrm>
          <a:prstGeom prst="rect">
            <a:avLst/>
          </a:prstGeom>
          <a:noFill/>
        </p:spPr>
        <p:txBody>
          <a:bodyPr wrap="none" rtlCol="0">
            <a:spAutoFit/>
          </a:bodyPr>
          <a:lstStyle/>
          <a:p>
            <a:r>
              <a:rPr lang="en-US" altLang="zh-TW" dirty="0"/>
              <a:t>(a)</a:t>
            </a:r>
            <a:r>
              <a:rPr lang="zh-TW" altLang="en-US" dirty="0"/>
              <a:t>、</a:t>
            </a:r>
            <a:r>
              <a:rPr lang="en-US" altLang="zh-TW" dirty="0"/>
              <a:t>(b) dx = 128 km</a:t>
            </a:r>
            <a:endParaRPr lang="zh-TW" altLang="en-US" dirty="0"/>
          </a:p>
        </p:txBody>
      </p:sp>
      <p:sp>
        <p:nvSpPr>
          <p:cNvPr id="9" name="文字方塊 8">
            <a:extLst>
              <a:ext uri="{FF2B5EF4-FFF2-40B4-BE49-F238E27FC236}">
                <a16:creationId xmlns:a16="http://schemas.microsoft.com/office/drawing/2014/main" id="{1A1878BF-7E4E-44D7-9804-FFECDE604ED9}"/>
              </a:ext>
            </a:extLst>
          </p:cNvPr>
          <p:cNvSpPr txBox="1"/>
          <p:nvPr/>
        </p:nvSpPr>
        <p:spPr>
          <a:xfrm>
            <a:off x="8176229" y="940391"/>
            <a:ext cx="1904689" cy="369332"/>
          </a:xfrm>
          <a:prstGeom prst="rect">
            <a:avLst/>
          </a:prstGeom>
          <a:noFill/>
        </p:spPr>
        <p:txBody>
          <a:bodyPr wrap="none" rtlCol="0">
            <a:spAutoFit/>
          </a:bodyPr>
          <a:lstStyle/>
          <a:p>
            <a:r>
              <a:rPr lang="en-US" altLang="zh-TW" dirty="0"/>
              <a:t>(c)</a:t>
            </a:r>
            <a:r>
              <a:rPr lang="zh-TW" altLang="en-US" dirty="0"/>
              <a:t>、</a:t>
            </a:r>
            <a:r>
              <a:rPr lang="en-US" altLang="zh-TW" dirty="0"/>
              <a:t>(f) dx = 8 km</a:t>
            </a:r>
            <a:endParaRPr lang="zh-TW" altLang="en-US" dirty="0"/>
          </a:p>
        </p:txBody>
      </p:sp>
      <p:sp>
        <p:nvSpPr>
          <p:cNvPr id="10" name="矩形 9">
            <a:extLst>
              <a:ext uri="{FF2B5EF4-FFF2-40B4-BE49-F238E27FC236}">
                <a16:creationId xmlns:a16="http://schemas.microsoft.com/office/drawing/2014/main" id="{6E211B00-BA06-4B46-A0CC-7BD720D38366}"/>
              </a:ext>
            </a:extLst>
          </p:cNvPr>
          <p:cNvSpPr/>
          <p:nvPr/>
        </p:nvSpPr>
        <p:spPr>
          <a:xfrm>
            <a:off x="1839372" y="90300"/>
            <a:ext cx="2277226" cy="369332"/>
          </a:xfrm>
          <a:prstGeom prst="rect">
            <a:avLst/>
          </a:prstGeom>
        </p:spPr>
        <p:txBody>
          <a:bodyPr wrap="none">
            <a:spAutoFit/>
          </a:bodyPr>
          <a:lstStyle/>
          <a:p>
            <a:r>
              <a:rPr lang="en-US" altLang="zh-TW" b="1" dirty="0"/>
              <a:t>line-normal</a:t>
            </a:r>
            <a:r>
              <a:rPr lang="zh-TW" altLang="en-US" b="1" dirty="0"/>
              <a:t> </a:t>
            </a:r>
            <a:r>
              <a:rPr lang="en-US" altLang="zh-TW" b="1" dirty="0"/>
              <a:t>direction</a:t>
            </a:r>
            <a:endParaRPr lang="zh-TW" altLang="en-US" b="1" dirty="0"/>
          </a:p>
        </p:txBody>
      </p:sp>
    </p:spTree>
    <p:extLst>
      <p:ext uri="{BB962C8B-B14F-4D97-AF65-F5344CB8AC3E}">
        <p14:creationId xmlns:p14="http://schemas.microsoft.com/office/powerpoint/2010/main" val="3799482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4AF6926-CA25-4C01-AC89-FA49BB8A6C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6872" y="454383"/>
            <a:ext cx="6308778" cy="6318566"/>
          </a:xfrm>
          <a:prstGeom prst="rect">
            <a:avLst/>
          </a:prstGeom>
        </p:spPr>
      </p:pic>
      <p:sp>
        <p:nvSpPr>
          <p:cNvPr id="4" name="矩形 3">
            <a:extLst>
              <a:ext uri="{FF2B5EF4-FFF2-40B4-BE49-F238E27FC236}">
                <a16:creationId xmlns:a16="http://schemas.microsoft.com/office/drawing/2014/main" id="{CEFD18FD-6959-49C9-9C62-57B9184D2AC9}"/>
              </a:ext>
            </a:extLst>
          </p:cNvPr>
          <p:cNvSpPr/>
          <p:nvPr/>
        </p:nvSpPr>
        <p:spPr>
          <a:xfrm>
            <a:off x="10273277" y="269717"/>
            <a:ext cx="1338828" cy="369332"/>
          </a:xfrm>
          <a:prstGeom prst="rect">
            <a:avLst/>
          </a:prstGeom>
        </p:spPr>
        <p:txBody>
          <a:bodyPr wrap="none">
            <a:spAutoFit/>
          </a:bodyPr>
          <a:lstStyle/>
          <a:p>
            <a:r>
              <a:rPr lang="en-US" altLang="zh-TW" dirty="0"/>
              <a:t>MC3E-0523</a:t>
            </a:r>
            <a:endParaRPr lang="zh-TW" altLang="en-US" dirty="0"/>
          </a:p>
        </p:txBody>
      </p:sp>
      <p:pic>
        <p:nvPicPr>
          <p:cNvPr id="5" name="圖片 4">
            <a:extLst>
              <a:ext uri="{FF2B5EF4-FFF2-40B4-BE49-F238E27FC236}">
                <a16:creationId xmlns:a16="http://schemas.microsoft.com/office/drawing/2014/main" id="{E4F19772-6EDC-4741-B0D6-181819241D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09" y="639049"/>
            <a:ext cx="4610962" cy="1245840"/>
          </a:xfrm>
          <a:prstGeom prst="rect">
            <a:avLst/>
          </a:prstGeom>
        </p:spPr>
      </p:pic>
      <p:sp>
        <p:nvSpPr>
          <p:cNvPr id="2" name="矩形 1">
            <a:extLst>
              <a:ext uri="{FF2B5EF4-FFF2-40B4-BE49-F238E27FC236}">
                <a16:creationId xmlns:a16="http://schemas.microsoft.com/office/drawing/2014/main" id="{75183E00-859F-47D8-B58E-A3A5C2A9310D}"/>
              </a:ext>
            </a:extLst>
          </p:cNvPr>
          <p:cNvSpPr/>
          <p:nvPr/>
        </p:nvSpPr>
        <p:spPr>
          <a:xfrm>
            <a:off x="227309" y="2629126"/>
            <a:ext cx="4899563" cy="923330"/>
          </a:xfrm>
          <a:prstGeom prst="rect">
            <a:avLst/>
          </a:prstGeom>
        </p:spPr>
        <p:txBody>
          <a:bodyPr wrap="square">
            <a:spAutoFit/>
          </a:bodyPr>
          <a:lstStyle/>
          <a:p>
            <a:pPr marL="285750" indent="-285750" algn="just">
              <a:buFont typeface="Arial" panose="020B0604020202020204" pitchFamily="34" charset="0"/>
              <a:buChar char="•"/>
            </a:pPr>
            <a:r>
              <a:rPr lang="en-US" altLang="zh-TW" dirty="0"/>
              <a:t>The magnitudes of CIPG and apparent momentum source are comparable at very large grid spacing such as 512 and 256 km.</a:t>
            </a:r>
          </a:p>
        </p:txBody>
      </p:sp>
      <p:sp>
        <p:nvSpPr>
          <p:cNvPr id="6" name="矩形 5">
            <a:extLst>
              <a:ext uri="{FF2B5EF4-FFF2-40B4-BE49-F238E27FC236}">
                <a16:creationId xmlns:a16="http://schemas.microsoft.com/office/drawing/2014/main" id="{A5DD1BCE-8E00-458D-A12C-CC2C57850E78}"/>
              </a:ext>
            </a:extLst>
          </p:cNvPr>
          <p:cNvSpPr/>
          <p:nvPr/>
        </p:nvSpPr>
        <p:spPr>
          <a:xfrm>
            <a:off x="227309" y="4617179"/>
            <a:ext cx="4899563" cy="646331"/>
          </a:xfrm>
          <a:prstGeom prst="rect">
            <a:avLst/>
          </a:prstGeom>
        </p:spPr>
        <p:txBody>
          <a:bodyPr wrap="square">
            <a:spAutoFit/>
          </a:bodyPr>
          <a:lstStyle/>
          <a:p>
            <a:pPr marL="285750" indent="-285750" algn="just">
              <a:buFont typeface="Arial" panose="020B0604020202020204" pitchFamily="34" charset="0"/>
              <a:buChar char="•"/>
            </a:pPr>
            <a:r>
              <a:rPr lang="en-US" altLang="zh-TW" dirty="0"/>
              <a:t>CIPG can have significant impacts on apparent momentum source at GCM resolution</a:t>
            </a:r>
            <a:endParaRPr lang="zh-TW" altLang="en-US" dirty="0"/>
          </a:p>
        </p:txBody>
      </p:sp>
      <p:sp>
        <p:nvSpPr>
          <p:cNvPr id="7" name="矩形 6">
            <a:extLst>
              <a:ext uri="{FF2B5EF4-FFF2-40B4-BE49-F238E27FC236}">
                <a16:creationId xmlns:a16="http://schemas.microsoft.com/office/drawing/2014/main" id="{D6BA23B3-909C-4F5F-913D-934504C1AA1D}"/>
              </a:ext>
            </a:extLst>
          </p:cNvPr>
          <p:cNvSpPr/>
          <p:nvPr/>
        </p:nvSpPr>
        <p:spPr>
          <a:xfrm>
            <a:off x="227309" y="3613666"/>
            <a:ext cx="4899563" cy="923330"/>
          </a:xfrm>
          <a:prstGeom prst="rect">
            <a:avLst/>
          </a:prstGeom>
        </p:spPr>
        <p:txBody>
          <a:bodyPr wrap="square">
            <a:spAutoFit/>
          </a:bodyPr>
          <a:lstStyle/>
          <a:p>
            <a:pPr marL="285750" indent="-285750" algn="just">
              <a:buFont typeface="Arial" panose="020B0604020202020204" pitchFamily="34" charset="0"/>
              <a:buChar char="•"/>
            </a:pPr>
            <a:r>
              <a:rPr lang="en-US" altLang="zh-TW" dirty="0"/>
              <a:t>As grid spacing decreases, the magnitude of CIGP increases more rapidly than that of apparent momentum source</a:t>
            </a:r>
            <a:endParaRPr lang="zh-TW" altLang="en-US" dirty="0"/>
          </a:p>
        </p:txBody>
      </p:sp>
    </p:spTree>
    <p:extLst>
      <p:ext uri="{BB962C8B-B14F-4D97-AF65-F5344CB8AC3E}">
        <p14:creationId xmlns:p14="http://schemas.microsoft.com/office/powerpoint/2010/main" val="3350611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44F581DA-A7B1-4E38-BA0E-3C76AC9556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128" y="253762"/>
            <a:ext cx="8299402" cy="1243968"/>
          </a:xfrm>
          <a:prstGeom prst="rect">
            <a:avLst/>
          </a:prstGeom>
        </p:spPr>
      </p:pic>
      <p:grpSp>
        <p:nvGrpSpPr>
          <p:cNvPr id="6" name="群組 5">
            <a:extLst>
              <a:ext uri="{FF2B5EF4-FFF2-40B4-BE49-F238E27FC236}">
                <a16:creationId xmlns:a16="http://schemas.microsoft.com/office/drawing/2014/main" id="{B9C34BE8-06E2-4362-861B-34389F3A3AAB}"/>
              </a:ext>
            </a:extLst>
          </p:cNvPr>
          <p:cNvGrpSpPr/>
          <p:nvPr/>
        </p:nvGrpSpPr>
        <p:grpSpPr>
          <a:xfrm>
            <a:off x="1838766" y="1545027"/>
            <a:ext cx="8514469" cy="5016063"/>
            <a:chOff x="646974" y="1523999"/>
            <a:chExt cx="7047072" cy="4151587"/>
          </a:xfrm>
        </p:grpSpPr>
        <p:pic>
          <p:nvPicPr>
            <p:cNvPr id="3" name="圖片 2">
              <a:extLst>
                <a:ext uri="{FF2B5EF4-FFF2-40B4-BE49-F238E27FC236}">
                  <a16:creationId xmlns:a16="http://schemas.microsoft.com/office/drawing/2014/main" id="{FA82C488-FFF5-455B-97C8-0A25DDE75E8D}"/>
                </a:ext>
              </a:extLst>
            </p:cNvPr>
            <p:cNvPicPr>
              <a:picLocks noChangeAspect="1"/>
            </p:cNvPicPr>
            <p:nvPr/>
          </p:nvPicPr>
          <p:blipFill rotWithShape="1">
            <a:blip r:embed="rId4">
              <a:extLst>
                <a:ext uri="{28A0092B-C50C-407E-A947-70E740481C1C}">
                  <a14:useLocalDpi xmlns:a14="http://schemas.microsoft.com/office/drawing/2010/main" val="0"/>
                </a:ext>
              </a:extLst>
            </a:blip>
            <a:srcRect r="29451" b="50000"/>
            <a:stretch/>
          </p:blipFill>
          <p:spPr>
            <a:xfrm>
              <a:off x="646974" y="1524000"/>
              <a:ext cx="3473259" cy="4151586"/>
            </a:xfrm>
            <a:prstGeom prst="rect">
              <a:avLst/>
            </a:prstGeom>
          </p:spPr>
        </p:pic>
        <p:pic>
          <p:nvPicPr>
            <p:cNvPr id="4" name="圖片 3">
              <a:extLst>
                <a:ext uri="{FF2B5EF4-FFF2-40B4-BE49-F238E27FC236}">
                  <a16:creationId xmlns:a16="http://schemas.microsoft.com/office/drawing/2014/main" id="{A6D3D796-92A3-43E0-8B00-3816BE80BFB8}"/>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29451"/>
            <a:stretch/>
          </p:blipFill>
          <p:spPr>
            <a:xfrm>
              <a:off x="4220786" y="1523999"/>
              <a:ext cx="3473260" cy="4151587"/>
            </a:xfrm>
            <a:prstGeom prst="rect">
              <a:avLst/>
            </a:prstGeom>
          </p:spPr>
        </p:pic>
      </p:grpSp>
      <p:pic>
        <p:nvPicPr>
          <p:cNvPr id="5" name="圖片 4">
            <a:extLst>
              <a:ext uri="{FF2B5EF4-FFF2-40B4-BE49-F238E27FC236}">
                <a16:creationId xmlns:a16="http://schemas.microsoft.com/office/drawing/2014/main" id="{6B0D9D81-0F1E-4223-A59A-560E62E94213}"/>
              </a:ext>
            </a:extLst>
          </p:cNvPr>
          <p:cNvPicPr>
            <a:picLocks noChangeAspect="1"/>
          </p:cNvPicPr>
          <p:nvPr/>
        </p:nvPicPr>
        <p:blipFill rotWithShape="1">
          <a:blip r:embed="rId4">
            <a:extLst>
              <a:ext uri="{28A0092B-C50C-407E-A947-70E740481C1C}">
                <a14:useLocalDpi xmlns:a14="http://schemas.microsoft.com/office/drawing/2010/main" val="0"/>
              </a:ext>
            </a:extLst>
          </a:blip>
          <a:srcRect l="69902" t="3350" b="84317"/>
          <a:stretch/>
        </p:blipFill>
        <p:spPr>
          <a:xfrm>
            <a:off x="8449696" y="378378"/>
            <a:ext cx="1903539" cy="1315453"/>
          </a:xfrm>
          <a:prstGeom prst="rect">
            <a:avLst/>
          </a:prstGeom>
        </p:spPr>
      </p:pic>
      <p:sp>
        <p:nvSpPr>
          <p:cNvPr id="2" name="矩形 1">
            <a:extLst>
              <a:ext uri="{FF2B5EF4-FFF2-40B4-BE49-F238E27FC236}">
                <a16:creationId xmlns:a16="http://schemas.microsoft.com/office/drawing/2014/main" id="{1565A3E2-A506-4457-B8BE-322607853E2F}"/>
              </a:ext>
            </a:extLst>
          </p:cNvPr>
          <p:cNvSpPr/>
          <p:nvPr/>
        </p:nvSpPr>
        <p:spPr>
          <a:xfrm>
            <a:off x="48407" y="875746"/>
            <a:ext cx="1700145" cy="369332"/>
          </a:xfrm>
          <a:prstGeom prst="rect">
            <a:avLst/>
          </a:prstGeom>
        </p:spPr>
        <p:txBody>
          <a:bodyPr wrap="none">
            <a:spAutoFit/>
          </a:bodyPr>
          <a:lstStyle/>
          <a:p>
            <a:r>
              <a:rPr lang="en-US" altLang="zh-TW" b="1" dirty="0">
                <a:solidFill>
                  <a:srgbClr val="C00000"/>
                </a:solidFill>
              </a:rPr>
              <a:t>nonlinear MCS</a:t>
            </a:r>
            <a:endParaRPr lang="zh-TW" altLang="en-US" b="1" dirty="0">
              <a:solidFill>
                <a:srgbClr val="C00000"/>
              </a:solidFill>
            </a:endParaRPr>
          </a:p>
        </p:txBody>
      </p:sp>
    </p:spTree>
    <p:extLst>
      <p:ext uri="{BB962C8B-B14F-4D97-AF65-F5344CB8AC3E}">
        <p14:creationId xmlns:p14="http://schemas.microsoft.com/office/powerpoint/2010/main" val="1710621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64685913-A236-422C-A976-EDB31EEB2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0128" y="253762"/>
            <a:ext cx="8299402" cy="1243968"/>
          </a:xfrm>
          <a:prstGeom prst="rect">
            <a:avLst/>
          </a:prstGeom>
        </p:spPr>
      </p:pic>
      <p:grpSp>
        <p:nvGrpSpPr>
          <p:cNvPr id="6" name="群組 5">
            <a:extLst>
              <a:ext uri="{FF2B5EF4-FFF2-40B4-BE49-F238E27FC236}">
                <a16:creationId xmlns:a16="http://schemas.microsoft.com/office/drawing/2014/main" id="{1437CB5E-D44B-422E-8E89-947E6B0FBAD3}"/>
              </a:ext>
            </a:extLst>
          </p:cNvPr>
          <p:cNvGrpSpPr/>
          <p:nvPr/>
        </p:nvGrpSpPr>
        <p:grpSpPr>
          <a:xfrm>
            <a:off x="1809697" y="1497726"/>
            <a:ext cx="8572606" cy="5060732"/>
            <a:chOff x="1419305" y="1868214"/>
            <a:chExt cx="5848599" cy="3452648"/>
          </a:xfrm>
        </p:grpSpPr>
        <p:pic>
          <p:nvPicPr>
            <p:cNvPr id="3" name="圖片 2">
              <a:extLst>
                <a:ext uri="{FF2B5EF4-FFF2-40B4-BE49-F238E27FC236}">
                  <a16:creationId xmlns:a16="http://schemas.microsoft.com/office/drawing/2014/main" id="{5C4A563D-A1D1-4066-B9D5-B458FD14CDB4}"/>
                </a:ext>
              </a:extLst>
            </p:cNvPr>
            <p:cNvPicPr>
              <a:picLocks noChangeAspect="1"/>
            </p:cNvPicPr>
            <p:nvPr/>
          </p:nvPicPr>
          <p:blipFill rotWithShape="1">
            <a:blip r:embed="rId4">
              <a:extLst>
                <a:ext uri="{28A0092B-C50C-407E-A947-70E740481C1C}">
                  <a14:useLocalDpi xmlns:a14="http://schemas.microsoft.com/office/drawing/2010/main" val="0"/>
                </a:ext>
              </a:extLst>
            </a:blip>
            <a:srcRect r="29429" b="49655"/>
            <a:stretch/>
          </p:blipFill>
          <p:spPr>
            <a:xfrm>
              <a:off x="1419305" y="1868214"/>
              <a:ext cx="2866493" cy="3452648"/>
            </a:xfrm>
            <a:prstGeom prst="rect">
              <a:avLst/>
            </a:prstGeom>
          </p:spPr>
        </p:pic>
        <p:pic>
          <p:nvPicPr>
            <p:cNvPr id="4" name="圖片 3">
              <a:extLst>
                <a:ext uri="{FF2B5EF4-FFF2-40B4-BE49-F238E27FC236}">
                  <a16:creationId xmlns:a16="http://schemas.microsoft.com/office/drawing/2014/main" id="{96C642F1-5AF8-4718-A48A-784F38064FA3}"/>
                </a:ext>
              </a:extLst>
            </p:cNvPr>
            <p:cNvPicPr>
              <a:picLocks noChangeAspect="1"/>
            </p:cNvPicPr>
            <p:nvPr/>
          </p:nvPicPr>
          <p:blipFill rotWithShape="1">
            <a:blip r:embed="rId4">
              <a:extLst>
                <a:ext uri="{28A0092B-C50C-407E-A947-70E740481C1C}">
                  <a14:useLocalDpi xmlns:a14="http://schemas.microsoft.com/office/drawing/2010/main" val="0"/>
                </a:ext>
              </a:extLst>
            </a:blip>
            <a:srcRect t="50345" r="26582"/>
            <a:stretch/>
          </p:blipFill>
          <p:spPr>
            <a:xfrm>
              <a:off x="4285798" y="1915510"/>
              <a:ext cx="2982106" cy="3405352"/>
            </a:xfrm>
            <a:prstGeom prst="rect">
              <a:avLst/>
            </a:prstGeom>
          </p:spPr>
        </p:pic>
      </p:grpSp>
      <p:pic>
        <p:nvPicPr>
          <p:cNvPr id="5" name="圖片 4">
            <a:extLst>
              <a:ext uri="{FF2B5EF4-FFF2-40B4-BE49-F238E27FC236}">
                <a16:creationId xmlns:a16="http://schemas.microsoft.com/office/drawing/2014/main" id="{EA0B84EC-217D-4492-880D-DBECAB09709D}"/>
              </a:ext>
            </a:extLst>
          </p:cNvPr>
          <p:cNvPicPr>
            <a:picLocks noChangeAspect="1"/>
          </p:cNvPicPr>
          <p:nvPr/>
        </p:nvPicPr>
        <p:blipFill rotWithShape="1">
          <a:blip r:embed="rId4">
            <a:extLst>
              <a:ext uri="{28A0092B-C50C-407E-A947-70E740481C1C}">
                <a14:useLocalDpi xmlns:a14="http://schemas.microsoft.com/office/drawing/2010/main" val="0"/>
              </a:ext>
            </a:extLst>
          </a:blip>
          <a:srcRect l="70312" t="3754" r="-975" b="82682"/>
          <a:stretch/>
        </p:blipFill>
        <p:spPr>
          <a:xfrm>
            <a:off x="8429298" y="137141"/>
            <a:ext cx="2117338" cy="1581302"/>
          </a:xfrm>
          <a:prstGeom prst="rect">
            <a:avLst/>
          </a:prstGeom>
        </p:spPr>
      </p:pic>
      <p:sp>
        <p:nvSpPr>
          <p:cNvPr id="2" name="矩形 1">
            <a:extLst>
              <a:ext uri="{FF2B5EF4-FFF2-40B4-BE49-F238E27FC236}">
                <a16:creationId xmlns:a16="http://schemas.microsoft.com/office/drawing/2014/main" id="{47A33A73-4AE0-47B0-B3E4-C7818630AF05}"/>
              </a:ext>
            </a:extLst>
          </p:cNvPr>
          <p:cNvSpPr/>
          <p:nvPr/>
        </p:nvSpPr>
        <p:spPr>
          <a:xfrm>
            <a:off x="389892" y="691080"/>
            <a:ext cx="1229824" cy="369332"/>
          </a:xfrm>
          <a:prstGeom prst="rect">
            <a:avLst/>
          </a:prstGeom>
        </p:spPr>
        <p:txBody>
          <a:bodyPr wrap="none">
            <a:spAutoFit/>
          </a:bodyPr>
          <a:lstStyle/>
          <a:p>
            <a:r>
              <a:rPr lang="en-US" altLang="zh-TW" b="1" dirty="0">
                <a:solidFill>
                  <a:srgbClr val="C00000"/>
                </a:solidFill>
              </a:rPr>
              <a:t>Squall line</a:t>
            </a:r>
            <a:endParaRPr lang="zh-TW" altLang="en-US" b="1" dirty="0">
              <a:solidFill>
                <a:srgbClr val="C00000"/>
              </a:solidFill>
            </a:endParaRPr>
          </a:p>
        </p:txBody>
      </p:sp>
    </p:spTree>
    <p:extLst>
      <p:ext uri="{BB962C8B-B14F-4D97-AF65-F5344CB8AC3E}">
        <p14:creationId xmlns:p14="http://schemas.microsoft.com/office/powerpoint/2010/main" val="3995575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A41F5B7-C00F-49A2-B8A3-16F6367955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6750" y="1467343"/>
            <a:ext cx="4048690" cy="1295581"/>
          </a:xfrm>
          <a:prstGeom prst="rect">
            <a:avLst/>
          </a:prstGeom>
        </p:spPr>
      </p:pic>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C169CE9B-2AAE-4DB0-9FAE-112DBF07B161}"/>
                  </a:ext>
                </a:extLst>
              </p:cNvPr>
              <p:cNvSpPr txBox="1"/>
              <p:nvPr/>
            </p:nvSpPr>
            <p:spPr>
              <a:xfrm>
                <a:off x="312640" y="3327838"/>
                <a:ext cx="6984125" cy="1661993"/>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lIns="0" tIns="0" rIns="0" bIns="0" rtlCol="0">
                <a:spAutoFit/>
              </a:bodyPr>
              <a:lstStyle/>
              <a:p>
                <a14:m>
                  <m:oMath xmlns:m="http://schemas.openxmlformats.org/officeDocument/2006/math">
                    <m:sSup>
                      <m:sSupPr>
                        <m:ctrlPr>
                          <a:rPr lang="en-US" altLang="zh-TW" i="1">
                            <a:solidFill>
                              <a:schemeClr val="tx1"/>
                            </a:solidFill>
                            <a:latin typeface="Cambria Math" panose="02040503050406030204" pitchFamily="18" charset="0"/>
                          </a:rPr>
                        </m:ctrlPr>
                      </m:sSupPr>
                      <m:e>
                        <m:r>
                          <m:rPr>
                            <m:sty m:val="p"/>
                          </m:rPr>
                          <a:rPr lang="en-US" altLang="zh-TW" i="1">
                            <a:solidFill>
                              <a:schemeClr val="tx1"/>
                            </a:solidFill>
                            <a:latin typeface="Cambria Math" panose="02040503050406030204" pitchFamily="18" charset="0"/>
                          </a:rPr>
                          <m:t>R</m:t>
                        </m:r>
                      </m:e>
                      <m:sup>
                        <m:r>
                          <a:rPr lang="en-US" altLang="zh-TW" i="1">
                            <a:solidFill>
                              <a:schemeClr val="tx1"/>
                            </a:solidFill>
                            <a:latin typeface="Cambria Math" panose="02040503050406030204" pitchFamily="18" charset="0"/>
                          </a:rPr>
                          <m:t>2</m:t>
                        </m:r>
                      </m:sup>
                    </m:sSup>
                    <m:r>
                      <a:rPr lang="en-US" altLang="zh-TW" i="1">
                        <a:solidFill>
                          <a:schemeClr val="tx1"/>
                        </a:solidFill>
                        <a:latin typeface="Cambria Math" panose="02040503050406030204" pitchFamily="18" charset="0"/>
                      </a:rPr>
                      <m:t>:</m:t>
                    </m:r>
                  </m:oMath>
                </a14:m>
                <a:r>
                  <a:rPr lang="zh-TW" altLang="en-US" dirty="0">
                    <a:solidFill>
                      <a:schemeClr val="tx1"/>
                    </a:solidFill>
                  </a:rPr>
                  <a:t> </a:t>
                </a:r>
                <a:r>
                  <a:rPr lang="en-US" altLang="zh-TW" dirty="0">
                    <a:solidFill>
                      <a:schemeClr val="tx1"/>
                    </a:solidFill>
                  </a:rPr>
                  <a:t>coefficient of determination</a:t>
                </a:r>
              </a:p>
              <a:p>
                <a14:m>
                  <m:oMath xmlns:m="http://schemas.openxmlformats.org/officeDocument/2006/math">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panose="02040503050406030204" pitchFamily="18" charset="0"/>
                          </a:rPr>
                          <m:t>𝑆𝑆</m:t>
                        </m:r>
                      </m:e>
                      <m:sub>
                        <m:r>
                          <a:rPr lang="en-US" altLang="zh-TW" i="1">
                            <a:solidFill>
                              <a:schemeClr val="tx1"/>
                            </a:solidFill>
                            <a:latin typeface="Cambria Math" panose="02040503050406030204" pitchFamily="18" charset="0"/>
                          </a:rPr>
                          <m:t>𝑟𝑒𝑠𝑖𝑑</m:t>
                        </m:r>
                      </m:sub>
                    </m:sSub>
                  </m:oMath>
                </a14:m>
                <a:r>
                  <a:rPr lang="en-US" altLang="zh-TW" dirty="0">
                    <a:solidFill>
                      <a:schemeClr val="tx1"/>
                    </a:solidFill>
                  </a:rPr>
                  <a:t>: the sum of the squared residuals from the regression</a:t>
                </a:r>
              </a:p>
              <a:p>
                <a14:m>
                  <m:oMath xmlns:m="http://schemas.openxmlformats.org/officeDocument/2006/math">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panose="02040503050406030204" pitchFamily="18" charset="0"/>
                          </a:rPr>
                          <m:t>𝑆𝑆</m:t>
                        </m:r>
                      </m:e>
                      <m:sub>
                        <m:r>
                          <a:rPr lang="en-US" altLang="zh-TW" i="1">
                            <a:solidFill>
                              <a:schemeClr val="tx1"/>
                            </a:solidFill>
                            <a:latin typeface="Cambria Math" panose="02040503050406030204" pitchFamily="18" charset="0"/>
                          </a:rPr>
                          <m:t>𝑡𝑜𝑡𝑎𝑙</m:t>
                        </m:r>
                      </m:sub>
                    </m:sSub>
                  </m:oMath>
                </a14:m>
                <a:r>
                  <a:rPr lang="en-US" altLang="zh-TW" dirty="0">
                    <a:solidFill>
                      <a:schemeClr val="tx1"/>
                    </a:solidFill>
                  </a:rPr>
                  <a:t>: the sum of the squared differences from the mean of the dependent variable, or the total sum of squares</a:t>
                </a:r>
              </a:p>
              <a:p>
                <a:r>
                  <a:rPr lang="en-US" altLang="zh-TW" dirty="0">
                    <a:solidFill>
                      <a:schemeClr val="tx1"/>
                    </a:solidFill>
                  </a:rPr>
                  <a:t>d: total number of predictor variables in the regression equation</a:t>
                </a:r>
              </a:p>
              <a:p>
                <a:r>
                  <a:rPr lang="en-US" altLang="zh-TW" dirty="0">
                    <a:solidFill>
                      <a:schemeClr val="tx1"/>
                    </a:solidFill>
                  </a:rPr>
                  <a:t>n: sample size</a:t>
                </a:r>
                <a:endParaRPr lang="zh-TW" altLang="en-US" dirty="0">
                  <a:solidFill>
                    <a:schemeClr val="tx1"/>
                  </a:solidFill>
                </a:endParaRPr>
              </a:p>
            </p:txBody>
          </p:sp>
        </mc:Choice>
        <mc:Fallback xmlns="">
          <p:sp>
            <p:nvSpPr>
              <p:cNvPr id="4" name="文字方塊 3">
                <a:extLst>
                  <a:ext uri="{FF2B5EF4-FFF2-40B4-BE49-F238E27FC236}">
                    <a16:creationId xmlns:a16="http://schemas.microsoft.com/office/drawing/2014/main" id="{C169CE9B-2AAE-4DB0-9FAE-112DBF07B161}"/>
                  </a:ext>
                </a:extLst>
              </p:cNvPr>
              <p:cNvSpPr txBox="1">
                <a:spLocks noRot="1" noChangeAspect="1" noMove="1" noResize="1" noEditPoints="1" noAdjustHandles="1" noChangeArrowheads="1" noChangeShapeType="1" noTextEdit="1"/>
              </p:cNvSpPr>
              <p:nvPr/>
            </p:nvSpPr>
            <p:spPr>
              <a:xfrm>
                <a:off x="312640" y="3327838"/>
                <a:ext cx="6984125" cy="1661993"/>
              </a:xfrm>
              <a:prstGeom prst="rect">
                <a:avLst/>
              </a:prstGeom>
              <a:blipFill>
                <a:blip r:embed="rId4"/>
                <a:stretch>
                  <a:fillRect l="-2007" t="-4762" r="-1483" b="-7326"/>
                </a:stretch>
              </a:blipFill>
              <a:ln>
                <a:noFill/>
              </a:ln>
            </p:spPr>
            <p:txBody>
              <a:bodyPr/>
              <a:lstStyle/>
              <a:p>
                <a:r>
                  <a:rPr lang="zh-TW" altLang="en-US">
                    <a:noFill/>
                  </a:rPr>
                  <a:t> </a:t>
                </a:r>
              </a:p>
            </p:txBody>
          </p:sp>
        </mc:Fallback>
      </mc:AlternateContent>
      <p:pic>
        <p:nvPicPr>
          <p:cNvPr id="5" name="圖片 4">
            <a:extLst>
              <a:ext uri="{FF2B5EF4-FFF2-40B4-BE49-F238E27FC236}">
                <a16:creationId xmlns:a16="http://schemas.microsoft.com/office/drawing/2014/main" id="{993F9A43-B269-4F93-A544-47627BBBB0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3426" y="696945"/>
            <a:ext cx="5186855" cy="2538911"/>
          </a:xfrm>
          <a:prstGeom prst="rect">
            <a:avLst/>
          </a:prstGeom>
        </p:spPr>
      </p:pic>
      <p:sp>
        <p:nvSpPr>
          <p:cNvPr id="6" name="矩形 5">
            <a:extLst>
              <a:ext uri="{FF2B5EF4-FFF2-40B4-BE49-F238E27FC236}">
                <a16:creationId xmlns:a16="http://schemas.microsoft.com/office/drawing/2014/main" id="{C6387D3F-1AD3-4F4F-A734-78C69595C167}"/>
              </a:ext>
            </a:extLst>
          </p:cNvPr>
          <p:cNvSpPr/>
          <p:nvPr/>
        </p:nvSpPr>
        <p:spPr>
          <a:xfrm>
            <a:off x="7052074" y="308784"/>
            <a:ext cx="4572000" cy="276999"/>
          </a:xfrm>
          <a:prstGeom prst="rect">
            <a:avLst/>
          </a:prstGeom>
        </p:spPr>
        <p:txBody>
          <a:bodyPr>
            <a:spAutoFit/>
          </a:bodyPr>
          <a:lstStyle/>
          <a:p>
            <a:r>
              <a:rPr lang="zh-TW" altLang="en-US" sz="1200" dirty="0"/>
              <a:t>https://en.wikipedia.org/wiki/Coefficient_of_determination</a:t>
            </a:r>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9FB6F7F5-7B68-4AF0-8E46-89C43E76467D}"/>
                  </a:ext>
                </a:extLst>
              </p:cNvPr>
              <p:cNvSpPr txBox="1"/>
              <p:nvPr/>
            </p:nvSpPr>
            <p:spPr>
              <a:xfrm>
                <a:off x="7665518" y="3439673"/>
                <a:ext cx="2231829" cy="67223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solidFill>
                                <a:srgbClr val="C00000"/>
                              </a:solidFill>
                              <a:latin typeface="Cambria Math" panose="02040503050406030204" pitchFamily="18" charset="0"/>
                            </a:rPr>
                          </m:ctrlPr>
                        </m:sSubPr>
                        <m:e>
                          <m:r>
                            <a:rPr lang="en-US" altLang="zh-TW" i="1">
                              <a:solidFill>
                                <a:srgbClr val="C00000"/>
                              </a:solidFill>
                              <a:latin typeface="Cambria Math" panose="02040503050406030204" pitchFamily="18" charset="0"/>
                            </a:rPr>
                            <m:t>𝑆𝑆</m:t>
                          </m:r>
                        </m:e>
                        <m:sub>
                          <m:r>
                            <a:rPr lang="en-US" altLang="zh-TW" i="1">
                              <a:solidFill>
                                <a:srgbClr val="C00000"/>
                              </a:solidFill>
                              <a:latin typeface="Cambria Math" panose="02040503050406030204" pitchFamily="18" charset="0"/>
                            </a:rPr>
                            <m:t>𝑡𝑜𝑡𝑎𝑙</m:t>
                          </m:r>
                        </m:sub>
                      </m:sSub>
                      <m:r>
                        <a:rPr lang="en-US" altLang="zh-TW" i="1">
                          <a:solidFill>
                            <a:srgbClr val="C00000"/>
                          </a:solidFill>
                          <a:latin typeface="Cambria Math" panose="02040503050406030204" pitchFamily="18" charset="0"/>
                          <a:ea typeface="Cambria Math" panose="02040503050406030204" pitchFamily="18" charset="0"/>
                        </a:rPr>
                        <m:t>=</m:t>
                      </m:r>
                      <m:nary>
                        <m:naryPr>
                          <m:chr m:val="∑"/>
                          <m:supHide m:val="on"/>
                          <m:ctrlPr>
                            <a:rPr lang="en-US" altLang="zh-TW" i="1">
                              <a:solidFill>
                                <a:srgbClr val="C00000"/>
                              </a:solidFill>
                              <a:latin typeface="Cambria Math" panose="02040503050406030204" pitchFamily="18" charset="0"/>
                              <a:ea typeface="Cambria Math" panose="02040503050406030204" pitchFamily="18" charset="0"/>
                            </a:rPr>
                          </m:ctrlPr>
                        </m:naryPr>
                        <m:sub>
                          <m:r>
                            <m:rPr>
                              <m:brk m:alnAt="7"/>
                            </m:rPr>
                            <a:rPr lang="en-US" altLang="zh-TW" i="1">
                              <a:solidFill>
                                <a:srgbClr val="C00000"/>
                              </a:solidFill>
                              <a:latin typeface="Cambria Math" panose="02040503050406030204" pitchFamily="18" charset="0"/>
                              <a:ea typeface="Cambria Math" panose="02040503050406030204" pitchFamily="18" charset="0"/>
                            </a:rPr>
                            <m:t>𝑖</m:t>
                          </m:r>
                        </m:sub>
                        <m:sup/>
                        <m:e>
                          <m:sSup>
                            <m:sSupPr>
                              <m:ctrlPr>
                                <a:rPr lang="en-US" altLang="zh-TW" i="1">
                                  <a:solidFill>
                                    <a:srgbClr val="C00000"/>
                                  </a:solidFill>
                                  <a:latin typeface="Cambria Math" panose="02040503050406030204" pitchFamily="18" charset="0"/>
                                  <a:ea typeface="Cambria Math" panose="02040503050406030204" pitchFamily="18" charset="0"/>
                                </a:rPr>
                              </m:ctrlPr>
                            </m:sSupPr>
                            <m:e>
                              <m:d>
                                <m:dPr>
                                  <m:ctrlPr>
                                    <a:rPr lang="en-US" altLang="zh-TW" i="1">
                                      <a:solidFill>
                                        <a:srgbClr val="C00000"/>
                                      </a:solidFill>
                                      <a:latin typeface="Cambria Math" panose="02040503050406030204" pitchFamily="18" charset="0"/>
                                      <a:ea typeface="Cambria Math" panose="02040503050406030204" pitchFamily="18" charset="0"/>
                                    </a:rPr>
                                  </m:ctrlPr>
                                </m:dPr>
                                <m:e>
                                  <m:sSub>
                                    <m:sSubPr>
                                      <m:ctrlPr>
                                        <a:rPr lang="en-US" altLang="zh-TW" i="1">
                                          <a:solidFill>
                                            <a:srgbClr val="C00000"/>
                                          </a:solidFill>
                                          <a:latin typeface="Cambria Math" panose="02040503050406030204" pitchFamily="18" charset="0"/>
                                          <a:ea typeface="Cambria Math" panose="02040503050406030204" pitchFamily="18" charset="0"/>
                                        </a:rPr>
                                      </m:ctrlPr>
                                    </m:sSubPr>
                                    <m:e>
                                      <m:r>
                                        <a:rPr lang="en-US" altLang="zh-TW" i="1">
                                          <a:solidFill>
                                            <a:srgbClr val="C00000"/>
                                          </a:solidFill>
                                          <a:latin typeface="Cambria Math" panose="02040503050406030204" pitchFamily="18" charset="0"/>
                                          <a:ea typeface="Cambria Math" panose="02040503050406030204" pitchFamily="18" charset="0"/>
                                        </a:rPr>
                                        <m:t>𝑦</m:t>
                                      </m:r>
                                    </m:e>
                                    <m:sub>
                                      <m:r>
                                        <a:rPr lang="en-US" altLang="zh-TW" i="1">
                                          <a:solidFill>
                                            <a:srgbClr val="C00000"/>
                                          </a:solidFill>
                                          <a:latin typeface="Cambria Math" panose="02040503050406030204" pitchFamily="18" charset="0"/>
                                          <a:ea typeface="Cambria Math" panose="02040503050406030204" pitchFamily="18" charset="0"/>
                                        </a:rPr>
                                        <m:t>𝑖</m:t>
                                      </m:r>
                                    </m:sub>
                                  </m:sSub>
                                  <m:r>
                                    <a:rPr lang="en-US" altLang="zh-TW" i="1">
                                      <a:solidFill>
                                        <a:srgbClr val="C00000"/>
                                      </a:solidFill>
                                      <a:latin typeface="Cambria Math" panose="02040503050406030204" pitchFamily="18" charset="0"/>
                                      <a:ea typeface="Cambria Math" panose="02040503050406030204" pitchFamily="18" charset="0"/>
                                    </a:rPr>
                                    <m:t>−</m:t>
                                  </m:r>
                                  <m:acc>
                                    <m:accPr>
                                      <m:chr m:val="̅"/>
                                      <m:ctrlPr>
                                        <a:rPr lang="en-US" altLang="zh-TW" i="1">
                                          <a:solidFill>
                                            <a:srgbClr val="C00000"/>
                                          </a:solidFill>
                                          <a:latin typeface="Cambria Math" panose="02040503050406030204" pitchFamily="18" charset="0"/>
                                          <a:ea typeface="Cambria Math" panose="02040503050406030204" pitchFamily="18" charset="0"/>
                                        </a:rPr>
                                      </m:ctrlPr>
                                    </m:accPr>
                                    <m:e>
                                      <m:r>
                                        <a:rPr lang="en-US" altLang="zh-TW" i="1">
                                          <a:solidFill>
                                            <a:srgbClr val="C00000"/>
                                          </a:solidFill>
                                          <a:latin typeface="Cambria Math" panose="02040503050406030204" pitchFamily="18" charset="0"/>
                                          <a:ea typeface="Cambria Math" panose="02040503050406030204" pitchFamily="18" charset="0"/>
                                        </a:rPr>
                                        <m:t>𝑦</m:t>
                                      </m:r>
                                    </m:e>
                                  </m:acc>
                                </m:e>
                              </m:d>
                            </m:e>
                            <m:sup>
                              <m:r>
                                <a:rPr lang="en-US" altLang="zh-TW" i="1">
                                  <a:solidFill>
                                    <a:srgbClr val="C00000"/>
                                  </a:solidFill>
                                  <a:latin typeface="Cambria Math" panose="02040503050406030204" pitchFamily="18" charset="0"/>
                                  <a:ea typeface="Cambria Math" panose="02040503050406030204" pitchFamily="18" charset="0"/>
                                </a:rPr>
                                <m:t>2</m:t>
                              </m:r>
                            </m:sup>
                          </m:sSup>
                        </m:e>
                      </m:nary>
                    </m:oMath>
                  </m:oMathPara>
                </a14:m>
                <a:endParaRPr lang="zh-TW" altLang="en-US" dirty="0">
                  <a:solidFill>
                    <a:srgbClr val="C00000"/>
                  </a:solidFill>
                </a:endParaRPr>
              </a:p>
            </p:txBody>
          </p:sp>
        </mc:Choice>
        <mc:Fallback xmlns="">
          <p:sp>
            <p:nvSpPr>
              <p:cNvPr id="7" name="文字方塊 6">
                <a:extLst>
                  <a:ext uri="{FF2B5EF4-FFF2-40B4-BE49-F238E27FC236}">
                    <a16:creationId xmlns:a16="http://schemas.microsoft.com/office/drawing/2014/main" id="{9FB6F7F5-7B68-4AF0-8E46-89C43E76467D}"/>
                  </a:ext>
                </a:extLst>
              </p:cNvPr>
              <p:cNvSpPr txBox="1">
                <a:spLocks noRot="1" noChangeAspect="1" noMove="1" noResize="1" noEditPoints="1" noAdjustHandles="1" noChangeArrowheads="1" noChangeShapeType="1" noTextEdit="1"/>
              </p:cNvSpPr>
              <p:nvPr/>
            </p:nvSpPr>
            <p:spPr>
              <a:xfrm>
                <a:off x="7665518" y="3439673"/>
                <a:ext cx="2231829" cy="672235"/>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3448811C-5E14-412F-8DC8-C5510C859647}"/>
                  </a:ext>
                </a:extLst>
              </p:cNvPr>
              <p:cNvSpPr/>
              <p:nvPr/>
            </p:nvSpPr>
            <p:spPr>
              <a:xfrm>
                <a:off x="7573184" y="4199554"/>
                <a:ext cx="2556469" cy="7645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a:solidFill>
                                <a:srgbClr val="0070C0"/>
                              </a:solidFill>
                              <a:latin typeface="Cambria Math" panose="02040503050406030204" pitchFamily="18" charset="0"/>
                            </a:rPr>
                          </m:ctrlPr>
                        </m:sSubPr>
                        <m:e>
                          <m:r>
                            <a:rPr lang="en-US" altLang="zh-TW" i="1">
                              <a:solidFill>
                                <a:srgbClr val="0070C0"/>
                              </a:solidFill>
                              <a:latin typeface="Cambria Math" panose="02040503050406030204" pitchFamily="18" charset="0"/>
                            </a:rPr>
                            <m:t>𝑆𝑆</m:t>
                          </m:r>
                        </m:e>
                        <m:sub>
                          <m:r>
                            <a:rPr lang="en-US" altLang="zh-TW" i="1">
                              <a:solidFill>
                                <a:srgbClr val="0070C0"/>
                              </a:solidFill>
                              <a:latin typeface="Cambria Math" panose="02040503050406030204" pitchFamily="18" charset="0"/>
                            </a:rPr>
                            <m:t>𝑟𝑒𝑠𝑖𝑒𝑑</m:t>
                          </m:r>
                        </m:sub>
                      </m:sSub>
                      <m:r>
                        <a:rPr lang="en-US" altLang="zh-TW" i="1">
                          <a:solidFill>
                            <a:srgbClr val="0070C0"/>
                          </a:solidFill>
                          <a:latin typeface="Cambria Math" panose="02040503050406030204" pitchFamily="18" charset="0"/>
                          <a:ea typeface="Cambria Math" panose="02040503050406030204" pitchFamily="18" charset="0"/>
                        </a:rPr>
                        <m:t>=</m:t>
                      </m:r>
                      <m:nary>
                        <m:naryPr>
                          <m:chr m:val="∑"/>
                          <m:supHide m:val="on"/>
                          <m:ctrlPr>
                            <a:rPr lang="en-US" altLang="zh-TW" i="1">
                              <a:solidFill>
                                <a:srgbClr val="0070C0"/>
                              </a:solidFill>
                              <a:latin typeface="Cambria Math" panose="02040503050406030204" pitchFamily="18" charset="0"/>
                              <a:ea typeface="Cambria Math" panose="02040503050406030204" pitchFamily="18" charset="0"/>
                            </a:rPr>
                          </m:ctrlPr>
                        </m:naryPr>
                        <m:sub>
                          <m:r>
                            <m:rPr>
                              <m:brk m:alnAt="7"/>
                            </m:rPr>
                            <a:rPr lang="en-US" altLang="zh-TW" i="1">
                              <a:solidFill>
                                <a:srgbClr val="0070C0"/>
                              </a:solidFill>
                              <a:latin typeface="Cambria Math" panose="02040503050406030204" pitchFamily="18" charset="0"/>
                              <a:ea typeface="Cambria Math" panose="02040503050406030204" pitchFamily="18" charset="0"/>
                            </a:rPr>
                            <m:t>𝑖</m:t>
                          </m:r>
                        </m:sub>
                        <m:sup/>
                        <m:e>
                          <m:sSup>
                            <m:sSupPr>
                              <m:ctrlPr>
                                <a:rPr lang="en-US" altLang="zh-TW" i="1">
                                  <a:solidFill>
                                    <a:srgbClr val="0070C0"/>
                                  </a:solidFill>
                                  <a:latin typeface="Cambria Math" panose="02040503050406030204" pitchFamily="18" charset="0"/>
                                  <a:ea typeface="Cambria Math" panose="02040503050406030204" pitchFamily="18" charset="0"/>
                                </a:rPr>
                              </m:ctrlPr>
                            </m:sSupPr>
                            <m:e>
                              <m:d>
                                <m:dPr>
                                  <m:ctrlPr>
                                    <a:rPr lang="en-US" altLang="zh-TW" i="1">
                                      <a:solidFill>
                                        <a:srgbClr val="0070C0"/>
                                      </a:solidFill>
                                      <a:latin typeface="Cambria Math" panose="02040503050406030204" pitchFamily="18" charset="0"/>
                                      <a:ea typeface="Cambria Math" panose="02040503050406030204" pitchFamily="18" charset="0"/>
                                    </a:rPr>
                                  </m:ctrlPr>
                                </m:dPr>
                                <m:e>
                                  <m:sSub>
                                    <m:sSubPr>
                                      <m:ctrlPr>
                                        <a:rPr lang="en-US" altLang="zh-TW" i="1">
                                          <a:solidFill>
                                            <a:srgbClr val="0070C0"/>
                                          </a:solidFill>
                                          <a:latin typeface="Cambria Math" panose="02040503050406030204" pitchFamily="18" charset="0"/>
                                          <a:ea typeface="Cambria Math" panose="02040503050406030204" pitchFamily="18" charset="0"/>
                                        </a:rPr>
                                      </m:ctrlPr>
                                    </m:sSubPr>
                                    <m:e>
                                      <m:r>
                                        <a:rPr lang="en-US" altLang="zh-TW" i="1">
                                          <a:solidFill>
                                            <a:srgbClr val="0070C0"/>
                                          </a:solidFill>
                                          <a:latin typeface="Cambria Math" panose="02040503050406030204" pitchFamily="18" charset="0"/>
                                          <a:ea typeface="Cambria Math" panose="02040503050406030204" pitchFamily="18" charset="0"/>
                                        </a:rPr>
                                        <m:t>𝑦</m:t>
                                      </m:r>
                                    </m:e>
                                    <m:sub>
                                      <m:r>
                                        <a:rPr lang="en-US" altLang="zh-TW" i="1">
                                          <a:solidFill>
                                            <a:srgbClr val="0070C0"/>
                                          </a:solidFill>
                                          <a:latin typeface="Cambria Math" panose="02040503050406030204" pitchFamily="18" charset="0"/>
                                          <a:ea typeface="Cambria Math" panose="02040503050406030204" pitchFamily="18" charset="0"/>
                                        </a:rPr>
                                        <m:t>𝑖</m:t>
                                      </m:r>
                                    </m:sub>
                                  </m:sSub>
                                  <m:r>
                                    <a:rPr lang="en-US" altLang="zh-TW" i="1">
                                      <a:solidFill>
                                        <a:srgbClr val="0070C0"/>
                                      </a:solidFill>
                                      <a:latin typeface="Cambria Math" panose="02040503050406030204" pitchFamily="18" charset="0"/>
                                      <a:ea typeface="Cambria Math" panose="02040503050406030204" pitchFamily="18" charset="0"/>
                                    </a:rPr>
                                    <m:t>−</m:t>
                                  </m:r>
                                  <m:sSub>
                                    <m:sSubPr>
                                      <m:ctrlPr>
                                        <a:rPr lang="en-US" altLang="zh-TW" i="1">
                                          <a:solidFill>
                                            <a:srgbClr val="0070C0"/>
                                          </a:solidFill>
                                          <a:latin typeface="Cambria Math" panose="02040503050406030204" pitchFamily="18" charset="0"/>
                                          <a:ea typeface="Cambria Math" panose="02040503050406030204" pitchFamily="18" charset="0"/>
                                        </a:rPr>
                                      </m:ctrlPr>
                                    </m:sSubPr>
                                    <m:e>
                                      <m:r>
                                        <a:rPr lang="en-US" altLang="zh-TW" i="1">
                                          <a:solidFill>
                                            <a:srgbClr val="0070C0"/>
                                          </a:solidFill>
                                          <a:latin typeface="Cambria Math" panose="02040503050406030204" pitchFamily="18" charset="0"/>
                                          <a:ea typeface="Cambria Math" panose="02040503050406030204" pitchFamily="18" charset="0"/>
                                        </a:rPr>
                                        <m:t>𝑓</m:t>
                                      </m:r>
                                    </m:e>
                                    <m:sub>
                                      <m:r>
                                        <a:rPr lang="en-US" altLang="zh-TW" i="1">
                                          <a:solidFill>
                                            <a:srgbClr val="0070C0"/>
                                          </a:solidFill>
                                          <a:latin typeface="Cambria Math" panose="02040503050406030204" pitchFamily="18" charset="0"/>
                                          <a:ea typeface="Cambria Math" panose="02040503050406030204" pitchFamily="18" charset="0"/>
                                        </a:rPr>
                                        <m:t>𝑖</m:t>
                                      </m:r>
                                    </m:sub>
                                  </m:sSub>
                                </m:e>
                              </m:d>
                            </m:e>
                            <m:sup>
                              <m:r>
                                <a:rPr lang="en-US" altLang="zh-TW" i="1">
                                  <a:solidFill>
                                    <a:srgbClr val="0070C0"/>
                                  </a:solidFill>
                                  <a:latin typeface="Cambria Math" panose="02040503050406030204" pitchFamily="18" charset="0"/>
                                  <a:ea typeface="Cambria Math" panose="02040503050406030204" pitchFamily="18" charset="0"/>
                                </a:rPr>
                                <m:t>2</m:t>
                              </m:r>
                            </m:sup>
                          </m:sSup>
                        </m:e>
                      </m:nary>
                    </m:oMath>
                  </m:oMathPara>
                </a14:m>
                <a:endParaRPr lang="zh-TW" altLang="en-US" dirty="0">
                  <a:solidFill>
                    <a:srgbClr val="0070C0"/>
                  </a:solidFill>
                </a:endParaRPr>
              </a:p>
            </p:txBody>
          </p:sp>
        </mc:Choice>
        <mc:Fallback xmlns="">
          <p:sp>
            <p:nvSpPr>
              <p:cNvPr id="8" name="矩形 7">
                <a:extLst>
                  <a:ext uri="{FF2B5EF4-FFF2-40B4-BE49-F238E27FC236}">
                    <a16:creationId xmlns:a16="http://schemas.microsoft.com/office/drawing/2014/main" id="{3448811C-5E14-412F-8DC8-C5510C859647}"/>
                  </a:ext>
                </a:extLst>
              </p:cNvPr>
              <p:cNvSpPr>
                <a:spLocks noRot="1" noChangeAspect="1" noMove="1" noResize="1" noEditPoints="1" noAdjustHandles="1" noChangeArrowheads="1" noChangeShapeType="1" noTextEdit="1"/>
              </p:cNvSpPr>
              <p:nvPr/>
            </p:nvSpPr>
            <p:spPr>
              <a:xfrm>
                <a:off x="7573184" y="4199554"/>
                <a:ext cx="2556469" cy="764568"/>
              </a:xfrm>
              <a:prstGeom prst="rect">
                <a:avLst/>
              </a:prstGeom>
              <a:blipFill>
                <a:blip r:embed="rId7"/>
                <a:stretch>
                  <a:fillRect/>
                </a:stretch>
              </a:blipFill>
            </p:spPr>
            <p:txBody>
              <a:bodyPr/>
              <a:lstStyle/>
              <a:p>
                <a:r>
                  <a:rPr lang="zh-TW" altLang="en-US">
                    <a:noFill/>
                  </a:rPr>
                  <a:t> </a:t>
                </a:r>
              </a:p>
            </p:txBody>
          </p:sp>
        </mc:Fallback>
      </mc:AlternateContent>
      <p:sp>
        <p:nvSpPr>
          <p:cNvPr id="2" name="矩形 1">
            <a:extLst>
              <a:ext uri="{FF2B5EF4-FFF2-40B4-BE49-F238E27FC236}">
                <a16:creationId xmlns:a16="http://schemas.microsoft.com/office/drawing/2014/main" id="{F2770DE2-18AD-471E-A5E0-C81B311D4D97}"/>
              </a:ext>
            </a:extLst>
          </p:cNvPr>
          <p:cNvSpPr/>
          <p:nvPr/>
        </p:nvSpPr>
        <p:spPr>
          <a:xfrm>
            <a:off x="10109173" y="4397172"/>
            <a:ext cx="1338828" cy="369332"/>
          </a:xfrm>
          <a:prstGeom prst="rect">
            <a:avLst/>
          </a:prstGeom>
        </p:spPr>
        <p:txBody>
          <a:bodyPr wrap="none">
            <a:spAutoFit/>
          </a:bodyPr>
          <a:lstStyle/>
          <a:p>
            <a:r>
              <a:rPr lang="zh-TW" altLang="en-US" dirty="0">
                <a:solidFill>
                  <a:srgbClr val="222222"/>
                </a:solidFill>
                <a:latin typeface="Arial" panose="020B0604020202020204" pitchFamily="34" charset="0"/>
              </a:rPr>
              <a:t>殘差平方和</a:t>
            </a:r>
            <a:endParaRPr lang="zh-TW" altLang="en-US" dirty="0"/>
          </a:p>
        </p:txBody>
      </p:sp>
      <p:sp>
        <p:nvSpPr>
          <p:cNvPr id="9" name="矩形 8">
            <a:extLst>
              <a:ext uri="{FF2B5EF4-FFF2-40B4-BE49-F238E27FC236}">
                <a16:creationId xmlns:a16="http://schemas.microsoft.com/office/drawing/2014/main" id="{62DB8DBB-CD73-461B-99F3-2EE1BAC73014}"/>
              </a:ext>
            </a:extLst>
          </p:cNvPr>
          <p:cNvSpPr/>
          <p:nvPr/>
        </p:nvSpPr>
        <p:spPr>
          <a:xfrm>
            <a:off x="10224589" y="3591124"/>
            <a:ext cx="1107996" cy="369332"/>
          </a:xfrm>
          <a:prstGeom prst="rect">
            <a:avLst/>
          </a:prstGeom>
        </p:spPr>
        <p:txBody>
          <a:bodyPr wrap="none">
            <a:spAutoFit/>
          </a:bodyPr>
          <a:lstStyle/>
          <a:p>
            <a:r>
              <a:rPr lang="zh-TW" altLang="en-US" dirty="0">
                <a:solidFill>
                  <a:srgbClr val="222222"/>
                </a:solidFill>
                <a:latin typeface="Arial" panose="020B0604020202020204" pitchFamily="34" charset="0"/>
              </a:rPr>
              <a:t>總平方和</a:t>
            </a:r>
            <a:endParaRPr lang="zh-TW" altLang="en-US" dirty="0"/>
          </a:p>
        </p:txBody>
      </p:sp>
      <mc:AlternateContent xmlns:mc="http://schemas.openxmlformats.org/markup-compatibility/2006" xmlns:a14="http://schemas.microsoft.com/office/drawing/2010/main">
        <mc:Choice Requires="a14">
          <p:sp>
            <p:nvSpPr>
              <p:cNvPr id="10" name="矩形 9">
                <a:extLst>
                  <a:ext uri="{FF2B5EF4-FFF2-40B4-BE49-F238E27FC236}">
                    <a16:creationId xmlns:a16="http://schemas.microsoft.com/office/drawing/2014/main" id="{B265EFBA-2480-44EE-9768-4C364EEAAB64}"/>
                  </a:ext>
                </a:extLst>
              </p:cNvPr>
              <p:cNvSpPr/>
              <p:nvPr/>
            </p:nvSpPr>
            <p:spPr>
              <a:xfrm>
                <a:off x="756701" y="5520817"/>
                <a:ext cx="10501233" cy="415627"/>
              </a:xfrm>
              <a:prstGeom prst="rect">
                <a:avLst/>
              </a:prstGeom>
            </p:spPr>
            <p:txBody>
              <a:bodyPr wrap="square">
                <a:spAutoFit/>
              </a:bodyPr>
              <a:lstStyle/>
              <a:p>
                <a:r>
                  <a:rPr lang="en-US" altLang="zh-TW" dirty="0"/>
                  <a:t>The larger </a:t>
                </a:r>
                <a14:m>
                  <m:oMath xmlns:m="http://schemas.openxmlformats.org/officeDocument/2006/math">
                    <m:sSubSup>
                      <m:sSubSupPr>
                        <m:ctrlPr>
                          <a:rPr lang="en-US" altLang="zh-TW" i="1" smtClean="0">
                            <a:latin typeface="Cambria Math" panose="02040503050406030204" pitchFamily="18" charset="0"/>
                          </a:rPr>
                        </m:ctrlPr>
                      </m:sSubSupPr>
                      <m:e>
                        <m:r>
                          <a:rPr lang="en-US" altLang="zh-TW" b="0" i="1" smtClean="0">
                            <a:latin typeface="Cambria Math" panose="02040503050406030204" pitchFamily="18" charset="0"/>
                          </a:rPr>
                          <m:t>𝑅</m:t>
                        </m:r>
                      </m:e>
                      <m:sub>
                        <m:r>
                          <a:rPr lang="en-US" altLang="zh-TW" b="0" i="1" smtClean="0">
                            <a:latin typeface="Cambria Math" panose="02040503050406030204" pitchFamily="18" charset="0"/>
                          </a:rPr>
                          <m:t>𝑎𝑑𝑗</m:t>
                        </m:r>
                      </m:sub>
                      <m:sup>
                        <m:r>
                          <a:rPr lang="en-US" altLang="zh-TW" b="0" i="1" smtClean="0">
                            <a:latin typeface="Cambria Math" panose="02040503050406030204" pitchFamily="18" charset="0"/>
                          </a:rPr>
                          <m:t>2</m:t>
                        </m:r>
                      </m:sup>
                    </m:sSubSup>
                  </m:oMath>
                </a14:m>
                <a:r>
                  <a:rPr lang="en-US" altLang="zh-TW" dirty="0"/>
                  <a:t> is the more variability in the response variable is explained by the predictor variables.</a:t>
                </a:r>
                <a:endParaRPr lang="zh-TW" altLang="en-US" dirty="0"/>
              </a:p>
            </p:txBody>
          </p:sp>
        </mc:Choice>
        <mc:Fallback xmlns="">
          <p:sp>
            <p:nvSpPr>
              <p:cNvPr id="10" name="矩形 9">
                <a:extLst>
                  <a:ext uri="{FF2B5EF4-FFF2-40B4-BE49-F238E27FC236}">
                    <a16:creationId xmlns:a16="http://schemas.microsoft.com/office/drawing/2014/main" id="{B265EFBA-2480-44EE-9768-4C364EEAAB64}"/>
                  </a:ext>
                </a:extLst>
              </p:cNvPr>
              <p:cNvSpPr>
                <a:spLocks noRot="1" noChangeAspect="1" noMove="1" noResize="1" noEditPoints="1" noAdjustHandles="1" noChangeArrowheads="1" noChangeShapeType="1" noTextEdit="1"/>
              </p:cNvSpPr>
              <p:nvPr/>
            </p:nvSpPr>
            <p:spPr>
              <a:xfrm>
                <a:off x="756701" y="5520817"/>
                <a:ext cx="10501233" cy="415627"/>
              </a:xfrm>
              <a:prstGeom prst="rect">
                <a:avLst/>
              </a:prstGeom>
              <a:blipFill>
                <a:blip r:embed="rId8"/>
                <a:stretch>
                  <a:fillRect l="-464" t="-5882" b="-1470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C4F88134-42FF-409C-A606-202916E7F5BF}"/>
                  </a:ext>
                </a:extLst>
              </p:cNvPr>
              <p:cNvSpPr/>
              <p:nvPr/>
            </p:nvSpPr>
            <p:spPr>
              <a:xfrm>
                <a:off x="756701" y="578410"/>
                <a:ext cx="4448590" cy="428194"/>
              </a:xfrm>
              <a:prstGeom prst="rect">
                <a:avLst/>
              </a:prstGeom>
            </p:spPr>
            <p:txBody>
              <a:bodyPr wrap="none">
                <a:spAutoFit/>
              </a:bodyPr>
              <a:lstStyle/>
              <a:p>
                <a14:m>
                  <m:oMath xmlns:m="http://schemas.openxmlformats.org/officeDocument/2006/math">
                    <m:sSubSup>
                      <m:sSubSupPr>
                        <m:ctrlPr>
                          <a:rPr lang="en-US" altLang="zh-TW" b="1" i="1">
                            <a:latin typeface="Cambria Math" panose="02040503050406030204" pitchFamily="18" charset="0"/>
                          </a:rPr>
                        </m:ctrlPr>
                      </m:sSubSupPr>
                      <m:e>
                        <m:r>
                          <a:rPr lang="en-US" altLang="zh-TW" b="1" i="1">
                            <a:latin typeface="Cambria Math" panose="02040503050406030204" pitchFamily="18" charset="0"/>
                          </a:rPr>
                          <m:t>𝑹</m:t>
                        </m:r>
                      </m:e>
                      <m:sub>
                        <m:r>
                          <a:rPr lang="en-US" altLang="zh-TW" b="1" i="1">
                            <a:latin typeface="Cambria Math" panose="02040503050406030204" pitchFamily="18" charset="0"/>
                          </a:rPr>
                          <m:t>𝒂𝒅𝒋</m:t>
                        </m:r>
                      </m:sub>
                      <m:sup>
                        <m:r>
                          <a:rPr lang="en-US" altLang="zh-TW" b="1" i="1">
                            <a:latin typeface="Cambria Math" panose="02040503050406030204" pitchFamily="18" charset="0"/>
                          </a:rPr>
                          <m:t>𝟐</m:t>
                        </m:r>
                      </m:sup>
                    </m:sSubSup>
                  </m:oMath>
                </a14:m>
                <a:r>
                  <a:rPr lang="en-US" altLang="zh-TW" b="1" dirty="0"/>
                  <a:t>: adjusted coefficient of determination </a:t>
                </a:r>
                <a:endParaRPr lang="zh-TW" altLang="en-US" b="1" dirty="0"/>
              </a:p>
            </p:txBody>
          </p:sp>
        </mc:Choice>
        <mc:Fallback xmlns="">
          <p:sp>
            <p:nvSpPr>
              <p:cNvPr id="11" name="矩形 10">
                <a:extLst>
                  <a:ext uri="{FF2B5EF4-FFF2-40B4-BE49-F238E27FC236}">
                    <a16:creationId xmlns:a16="http://schemas.microsoft.com/office/drawing/2014/main" id="{C4F88134-42FF-409C-A606-202916E7F5BF}"/>
                  </a:ext>
                </a:extLst>
              </p:cNvPr>
              <p:cNvSpPr>
                <a:spLocks noRot="1" noChangeAspect="1" noMove="1" noResize="1" noEditPoints="1" noAdjustHandles="1" noChangeArrowheads="1" noChangeShapeType="1" noTextEdit="1"/>
              </p:cNvSpPr>
              <p:nvPr/>
            </p:nvSpPr>
            <p:spPr>
              <a:xfrm>
                <a:off x="756701" y="578410"/>
                <a:ext cx="4448590" cy="428194"/>
              </a:xfrm>
              <a:prstGeom prst="rect">
                <a:avLst/>
              </a:prstGeom>
              <a:blipFill>
                <a:blip r:embed="rId9"/>
                <a:stretch>
                  <a:fillRect t="-4286" r="-274" b="-1285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762546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E69EEF-D76A-41BA-A7F2-9C20E8F43996}"/>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5BD110F9-4777-4C81-AA23-8576A5812173}"/>
              </a:ext>
            </a:extLst>
          </p:cNvPr>
          <p:cNvSpPr>
            <a:spLocks noGrp="1"/>
          </p:cNvSpPr>
          <p:nvPr>
            <p:ph idx="1"/>
          </p:nvPr>
        </p:nvSpPr>
        <p:spPr/>
        <p:txBody>
          <a:bodyPr>
            <a:normAutofit fontScale="85000" lnSpcReduction="20000"/>
          </a:bodyPr>
          <a:lstStyle/>
          <a:p>
            <a:pPr algn="just"/>
            <a:r>
              <a:rPr lang="en-US" altLang="zh-TW" dirty="0"/>
              <a:t>Using </a:t>
            </a:r>
            <a:r>
              <a:rPr lang="en-US" altLang="zh-TW" dirty="0">
                <a:solidFill>
                  <a:srgbClr val="C00000"/>
                </a:solidFill>
              </a:rPr>
              <a:t>CMT parameterizations </a:t>
            </a:r>
            <a:r>
              <a:rPr lang="en-US" altLang="zh-TW" dirty="0"/>
              <a:t>in GCMs has greatly</a:t>
            </a:r>
            <a:r>
              <a:rPr lang="zh-TW" altLang="en-US" dirty="0"/>
              <a:t> </a:t>
            </a:r>
            <a:r>
              <a:rPr lang="en-US" altLang="zh-TW" dirty="0"/>
              <a:t>improved the simulations and forecasting of largescale</a:t>
            </a:r>
            <a:r>
              <a:rPr lang="zh-TW" altLang="en-US" dirty="0"/>
              <a:t> </a:t>
            </a:r>
            <a:r>
              <a:rPr lang="en-US" altLang="zh-TW" dirty="0"/>
              <a:t>circulations:</a:t>
            </a:r>
          </a:p>
          <a:p>
            <a:pPr marL="514350" indent="-514350" algn="just">
              <a:buFont typeface="+mj-lt"/>
              <a:buAutoNum type="arabicPeriod"/>
            </a:pPr>
            <a:r>
              <a:rPr lang="en-US" altLang="zh-TW" dirty="0"/>
              <a:t>an enhanced </a:t>
            </a:r>
            <a:r>
              <a:rPr lang="en-US" altLang="zh-TW" dirty="0">
                <a:solidFill>
                  <a:srgbClr val="C00000"/>
                </a:solidFill>
              </a:rPr>
              <a:t>winter Hadley circulation</a:t>
            </a:r>
            <a:r>
              <a:rPr lang="en-US" altLang="zh-TW" dirty="0"/>
              <a:t> and more</a:t>
            </a:r>
            <a:r>
              <a:rPr lang="zh-TW" altLang="en-US" dirty="0"/>
              <a:t> </a:t>
            </a:r>
            <a:r>
              <a:rPr lang="en-US" altLang="zh-TW" dirty="0"/>
              <a:t>realistic simulated </a:t>
            </a:r>
            <a:r>
              <a:rPr lang="en-US" altLang="zh-TW" dirty="0">
                <a:solidFill>
                  <a:srgbClr val="C00000"/>
                </a:solidFill>
              </a:rPr>
              <a:t>meridional winds </a:t>
            </a:r>
            <a:r>
              <a:rPr lang="en-US" altLang="zh-TW" dirty="0"/>
              <a:t>(Helfand 1979, Zhang and McFarlane 1995)</a:t>
            </a:r>
          </a:p>
          <a:p>
            <a:pPr marL="514350" indent="-514350" algn="just">
              <a:buFont typeface="+mj-lt"/>
              <a:buAutoNum type="arabicPeriod"/>
            </a:pPr>
            <a:r>
              <a:rPr lang="en-US" altLang="zh-TW" dirty="0"/>
              <a:t>the seasonal migration of the </a:t>
            </a:r>
            <a:r>
              <a:rPr lang="en-US" altLang="zh-TW" dirty="0">
                <a:solidFill>
                  <a:srgbClr val="C00000"/>
                </a:solidFill>
              </a:rPr>
              <a:t>ITCZ precipitation </a:t>
            </a:r>
            <a:r>
              <a:rPr lang="en-US" altLang="zh-TW" dirty="0"/>
              <a:t>(Wu et al. 2003)</a:t>
            </a:r>
          </a:p>
          <a:p>
            <a:pPr marL="514350" indent="-514350" algn="just">
              <a:buFont typeface="+mj-lt"/>
              <a:buAutoNum type="arabicPeriod"/>
            </a:pPr>
            <a:r>
              <a:rPr lang="en-US" altLang="zh-TW" dirty="0">
                <a:solidFill>
                  <a:srgbClr val="C00000"/>
                </a:solidFill>
              </a:rPr>
              <a:t>stationary</a:t>
            </a:r>
            <a:r>
              <a:rPr lang="zh-TW" altLang="en-US" dirty="0">
                <a:solidFill>
                  <a:srgbClr val="C00000"/>
                </a:solidFill>
              </a:rPr>
              <a:t> </a:t>
            </a:r>
            <a:r>
              <a:rPr lang="en-US" altLang="zh-TW" dirty="0">
                <a:solidFill>
                  <a:srgbClr val="C00000"/>
                </a:solidFill>
              </a:rPr>
              <a:t>anomalous precipitation can be reduced </a:t>
            </a:r>
            <a:r>
              <a:rPr lang="en-US" altLang="zh-TW" dirty="0"/>
              <a:t>and more</a:t>
            </a:r>
            <a:r>
              <a:rPr lang="zh-TW" altLang="en-US" dirty="0"/>
              <a:t> </a:t>
            </a:r>
            <a:r>
              <a:rPr lang="en-US" altLang="zh-TW" dirty="0"/>
              <a:t>realistic </a:t>
            </a:r>
            <a:r>
              <a:rPr lang="en-US" altLang="zh-TW" dirty="0">
                <a:solidFill>
                  <a:srgbClr val="C00000"/>
                </a:solidFill>
              </a:rPr>
              <a:t>large-scale circulation </a:t>
            </a:r>
            <a:r>
              <a:rPr lang="en-US" altLang="zh-TW" dirty="0"/>
              <a:t>(Cheng and Xu 2014)</a:t>
            </a:r>
          </a:p>
          <a:p>
            <a:pPr marL="514350" indent="-514350" algn="just">
              <a:buFont typeface="+mj-lt"/>
              <a:buAutoNum type="arabicPeriod"/>
            </a:pPr>
            <a:r>
              <a:rPr lang="en-US" altLang="zh-TW" dirty="0">
                <a:solidFill>
                  <a:srgbClr val="C00000"/>
                </a:solidFill>
              </a:rPr>
              <a:t>tropical wave variability</a:t>
            </a:r>
            <a:r>
              <a:rPr lang="en-US" altLang="zh-TW" dirty="0"/>
              <a:t> and the global</a:t>
            </a:r>
            <a:r>
              <a:rPr lang="zh-TW" altLang="en-US" dirty="0"/>
              <a:t> </a:t>
            </a:r>
            <a:r>
              <a:rPr lang="en-US" altLang="zh-TW" dirty="0"/>
              <a:t>simulations of </a:t>
            </a:r>
            <a:r>
              <a:rPr lang="en-US" altLang="zh-TW" dirty="0">
                <a:solidFill>
                  <a:srgbClr val="C00000"/>
                </a:solidFill>
              </a:rPr>
              <a:t>seasonal climate</a:t>
            </a:r>
            <a:r>
              <a:rPr lang="en-US" altLang="zh-TW" dirty="0"/>
              <a:t> (</a:t>
            </a:r>
            <a:r>
              <a:rPr lang="en-US" altLang="zh-TW" dirty="0" err="1"/>
              <a:t>Tulich</a:t>
            </a:r>
            <a:r>
              <a:rPr lang="en-US" altLang="zh-TW" dirty="0"/>
              <a:t> 2015)</a:t>
            </a:r>
          </a:p>
          <a:p>
            <a:pPr marL="514350" indent="-514350" algn="just">
              <a:buFont typeface="+mj-lt"/>
              <a:buAutoNum type="arabicPeriod"/>
            </a:pPr>
            <a:r>
              <a:rPr lang="en-US" altLang="zh-TW" dirty="0">
                <a:solidFill>
                  <a:srgbClr val="C00000"/>
                </a:solidFill>
              </a:rPr>
              <a:t>Hurricane</a:t>
            </a:r>
            <a:r>
              <a:rPr lang="zh-TW" altLang="en-US" dirty="0">
                <a:solidFill>
                  <a:srgbClr val="C00000"/>
                </a:solidFill>
              </a:rPr>
              <a:t> </a:t>
            </a:r>
            <a:r>
              <a:rPr lang="en-US" altLang="zh-TW" dirty="0">
                <a:solidFill>
                  <a:srgbClr val="C00000"/>
                </a:solidFill>
              </a:rPr>
              <a:t>intensity</a:t>
            </a:r>
            <a:r>
              <a:rPr lang="en-US" altLang="zh-TW" dirty="0"/>
              <a:t> forecasting (Han and Pan 2006) </a:t>
            </a:r>
          </a:p>
          <a:p>
            <a:pPr marL="514350" indent="-514350" algn="just">
              <a:buFont typeface="+mj-lt"/>
              <a:buAutoNum type="arabicPeriod"/>
            </a:pPr>
            <a:r>
              <a:rPr lang="en-US" altLang="zh-TW" dirty="0"/>
              <a:t>more coherent structure</a:t>
            </a:r>
            <a:r>
              <a:rPr lang="zh-TW" altLang="en-US" dirty="0"/>
              <a:t> </a:t>
            </a:r>
            <a:r>
              <a:rPr lang="en-US" altLang="zh-TW" dirty="0"/>
              <a:t>for the </a:t>
            </a:r>
            <a:r>
              <a:rPr lang="en-US" altLang="zh-TW" dirty="0">
                <a:solidFill>
                  <a:srgbClr val="C00000"/>
                </a:solidFill>
              </a:rPr>
              <a:t>MJO deep convective center</a:t>
            </a:r>
            <a:r>
              <a:rPr lang="en-US" altLang="zh-TW" dirty="0"/>
              <a:t> (Deng</a:t>
            </a:r>
            <a:r>
              <a:rPr lang="zh-TW" altLang="en-US" dirty="0"/>
              <a:t> </a:t>
            </a:r>
            <a:r>
              <a:rPr lang="en-US" altLang="zh-TW" dirty="0"/>
              <a:t>and Wu 2010)</a:t>
            </a:r>
          </a:p>
        </p:txBody>
      </p:sp>
    </p:spTree>
    <p:extLst>
      <p:ext uri="{BB962C8B-B14F-4D97-AF65-F5344CB8AC3E}">
        <p14:creationId xmlns:p14="http://schemas.microsoft.com/office/powerpoint/2010/main" val="38780438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4A83FDF1-EF28-46EF-BB9D-B5B42230AD1F}"/>
              </a:ext>
            </a:extLst>
          </p:cNvPr>
          <p:cNvSpPr/>
          <p:nvPr/>
        </p:nvSpPr>
        <p:spPr>
          <a:xfrm>
            <a:off x="1594468" y="280416"/>
            <a:ext cx="2198038" cy="369332"/>
          </a:xfrm>
          <a:prstGeom prst="rect">
            <a:avLst/>
          </a:prstGeom>
        </p:spPr>
        <p:txBody>
          <a:bodyPr wrap="none">
            <a:spAutoFit/>
          </a:bodyPr>
          <a:lstStyle/>
          <a:p>
            <a:r>
              <a:rPr lang="en-US" altLang="zh-TW" b="1" dirty="0"/>
              <a:t>MCC (MC3E-0523)</a:t>
            </a:r>
            <a:endParaRPr lang="zh-TW" altLang="en-US" b="1" dirty="0"/>
          </a:p>
        </p:txBody>
      </p:sp>
      <p:grpSp>
        <p:nvGrpSpPr>
          <p:cNvPr id="2" name="群組 1">
            <a:extLst>
              <a:ext uri="{FF2B5EF4-FFF2-40B4-BE49-F238E27FC236}">
                <a16:creationId xmlns:a16="http://schemas.microsoft.com/office/drawing/2014/main" id="{AF84466D-50B0-47FB-A9C0-9BF3DF93A110}"/>
              </a:ext>
            </a:extLst>
          </p:cNvPr>
          <p:cNvGrpSpPr/>
          <p:nvPr/>
        </p:nvGrpSpPr>
        <p:grpSpPr>
          <a:xfrm>
            <a:off x="273123" y="1441343"/>
            <a:ext cx="12890576" cy="3905572"/>
            <a:chOff x="273123" y="1441343"/>
            <a:chExt cx="11765210" cy="3564610"/>
          </a:xfrm>
        </p:grpSpPr>
        <p:pic>
          <p:nvPicPr>
            <p:cNvPr id="7" name="圖片 6">
              <a:extLst>
                <a:ext uri="{FF2B5EF4-FFF2-40B4-BE49-F238E27FC236}">
                  <a16:creationId xmlns:a16="http://schemas.microsoft.com/office/drawing/2014/main" id="{A7966190-54AD-4BF8-990D-0992EF36EA8F}"/>
                </a:ext>
              </a:extLst>
            </p:cNvPr>
            <p:cNvPicPr>
              <a:picLocks noChangeAspect="1"/>
            </p:cNvPicPr>
            <p:nvPr/>
          </p:nvPicPr>
          <p:blipFill rotWithShape="1">
            <a:blip r:embed="rId3">
              <a:extLst>
                <a:ext uri="{28A0092B-C50C-407E-A947-70E740481C1C}">
                  <a14:useLocalDpi xmlns:a14="http://schemas.microsoft.com/office/drawing/2010/main" val="0"/>
                </a:ext>
              </a:extLst>
            </a:blip>
            <a:srcRect r="16354" b="48023"/>
            <a:stretch/>
          </p:blipFill>
          <p:spPr>
            <a:xfrm>
              <a:off x="273123" y="1441343"/>
              <a:ext cx="5304318" cy="3564610"/>
            </a:xfrm>
            <a:prstGeom prst="rect">
              <a:avLst/>
            </a:prstGeom>
          </p:spPr>
        </p:pic>
        <p:pic>
          <p:nvPicPr>
            <p:cNvPr id="4" name="圖片 3">
              <a:extLst>
                <a:ext uri="{FF2B5EF4-FFF2-40B4-BE49-F238E27FC236}">
                  <a16:creationId xmlns:a16="http://schemas.microsoft.com/office/drawing/2014/main" id="{E18AD5BA-9085-4F81-87C2-BED8A0D0F7A0}"/>
                </a:ext>
              </a:extLst>
            </p:cNvPr>
            <p:cNvPicPr>
              <a:picLocks noChangeAspect="1"/>
            </p:cNvPicPr>
            <p:nvPr/>
          </p:nvPicPr>
          <p:blipFill rotWithShape="1">
            <a:blip r:embed="rId3">
              <a:extLst>
                <a:ext uri="{28A0092B-C50C-407E-A947-70E740481C1C}">
                  <a14:useLocalDpi xmlns:a14="http://schemas.microsoft.com/office/drawing/2010/main" val="0"/>
                </a:ext>
              </a:extLst>
            </a:blip>
            <a:srcRect t="51978"/>
            <a:stretch/>
          </p:blipFill>
          <p:spPr>
            <a:xfrm>
              <a:off x="5696897" y="1712563"/>
              <a:ext cx="6341436" cy="3293390"/>
            </a:xfrm>
            <a:prstGeom prst="rect">
              <a:avLst/>
            </a:prstGeom>
          </p:spPr>
        </p:pic>
      </p:grpSp>
      <p:pic>
        <p:nvPicPr>
          <p:cNvPr id="6" name="圖片 5">
            <a:extLst>
              <a:ext uri="{FF2B5EF4-FFF2-40B4-BE49-F238E27FC236}">
                <a16:creationId xmlns:a16="http://schemas.microsoft.com/office/drawing/2014/main" id="{B4CA6ACC-3E5C-4CA6-8584-F9A078C3E4CB}"/>
              </a:ext>
            </a:extLst>
          </p:cNvPr>
          <p:cNvPicPr>
            <a:picLocks noChangeAspect="1"/>
          </p:cNvPicPr>
          <p:nvPr/>
        </p:nvPicPr>
        <p:blipFill rotWithShape="1">
          <a:blip r:embed="rId3">
            <a:extLst>
              <a:ext uri="{28A0092B-C50C-407E-A947-70E740481C1C}">
                <a14:useLocalDpi xmlns:a14="http://schemas.microsoft.com/office/drawing/2010/main" val="0"/>
              </a:ext>
            </a:extLst>
          </a:blip>
          <a:srcRect l="84119" t="5963" b="69493"/>
          <a:stretch/>
        </p:blipFill>
        <p:spPr>
          <a:xfrm>
            <a:off x="9887919" y="5408909"/>
            <a:ext cx="1707867" cy="1371600"/>
          </a:xfrm>
          <a:prstGeom prst="rect">
            <a:avLst/>
          </a:prstGeom>
        </p:spPr>
      </p:pic>
      <p:sp>
        <p:nvSpPr>
          <p:cNvPr id="3" name="文字方塊 2">
            <a:extLst>
              <a:ext uri="{FF2B5EF4-FFF2-40B4-BE49-F238E27FC236}">
                <a16:creationId xmlns:a16="http://schemas.microsoft.com/office/drawing/2014/main" id="{2AE237D9-7F2C-477B-B581-BAD0E151CAC7}"/>
              </a:ext>
            </a:extLst>
          </p:cNvPr>
          <p:cNvSpPr txBox="1"/>
          <p:nvPr/>
        </p:nvSpPr>
        <p:spPr>
          <a:xfrm>
            <a:off x="273123" y="1072011"/>
            <a:ext cx="2277226" cy="369332"/>
          </a:xfrm>
          <a:prstGeom prst="rect">
            <a:avLst/>
          </a:prstGeom>
          <a:noFill/>
        </p:spPr>
        <p:txBody>
          <a:bodyPr wrap="none" rtlCol="0">
            <a:spAutoFit/>
          </a:bodyPr>
          <a:lstStyle/>
          <a:p>
            <a:r>
              <a:rPr lang="en-US" altLang="zh-TW" dirty="0"/>
              <a:t>Correlation coefficient</a:t>
            </a:r>
            <a:endParaRPr lang="zh-TW" altLang="en-US" dirty="0"/>
          </a:p>
        </p:txBody>
      </p:sp>
      <mc:AlternateContent xmlns:mc="http://schemas.openxmlformats.org/markup-compatibility/2006" xmlns:a14="http://schemas.microsoft.com/office/drawing/2010/main">
        <mc:Choice Requires="a14">
          <p:sp>
            <p:nvSpPr>
              <p:cNvPr id="5" name="文字方塊 4">
                <a:extLst>
                  <a:ext uri="{FF2B5EF4-FFF2-40B4-BE49-F238E27FC236}">
                    <a16:creationId xmlns:a16="http://schemas.microsoft.com/office/drawing/2014/main" id="{9A28EDC7-BAB3-46D9-8C34-8EF1D25A90DC}"/>
                  </a:ext>
                </a:extLst>
              </p:cNvPr>
              <p:cNvSpPr txBox="1"/>
              <p:nvPr/>
            </p:nvSpPr>
            <p:spPr>
              <a:xfrm>
                <a:off x="8578401" y="1282681"/>
                <a:ext cx="1397755" cy="2832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TW" b="1" i="1" smtClean="0">
                              <a:latin typeface="Cambria Math" panose="02040503050406030204" pitchFamily="18" charset="0"/>
                            </a:rPr>
                          </m:ctrlPr>
                        </m:sSupPr>
                        <m:e>
                          <m:r>
                            <a:rPr lang="en-US" altLang="zh-TW" b="1" i="1" smtClean="0">
                              <a:latin typeface="Cambria Math" panose="02040503050406030204" pitchFamily="18" charset="0"/>
                            </a:rPr>
                            <m:t>𝒂𝒅𝒋𝒖𝒔𝒕𝒆𝒅</m:t>
                          </m:r>
                          <m:r>
                            <a:rPr lang="en-US" altLang="zh-TW" b="1" i="1" smtClean="0">
                              <a:latin typeface="Cambria Math" panose="02040503050406030204" pitchFamily="18" charset="0"/>
                            </a:rPr>
                            <m:t> </m:t>
                          </m:r>
                          <m:r>
                            <a:rPr lang="en-US" altLang="zh-TW" b="1" i="1" smtClean="0">
                              <a:latin typeface="Cambria Math" panose="02040503050406030204" pitchFamily="18" charset="0"/>
                            </a:rPr>
                            <m:t>𝑹</m:t>
                          </m:r>
                        </m:e>
                        <m:sup>
                          <m:r>
                            <a:rPr lang="en-US" altLang="zh-TW" b="1" i="1" smtClean="0">
                              <a:latin typeface="Cambria Math" panose="02040503050406030204" pitchFamily="18" charset="0"/>
                            </a:rPr>
                            <m:t>𝟐</m:t>
                          </m:r>
                        </m:sup>
                      </m:sSup>
                    </m:oMath>
                  </m:oMathPara>
                </a14:m>
                <a:endParaRPr lang="zh-TW" altLang="en-US" b="1" dirty="0"/>
              </a:p>
            </p:txBody>
          </p:sp>
        </mc:Choice>
        <mc:Fallback xmlns="">
          <p:sp>
            <p:nvSpPr>
              <p:cNvPr id="5" name="文字方塊 4">
                <a:extLst>
                  <a:ext uri="{FF2B5EF4-FFF2-40B4-BE49-F238E27FC236}">
                    <a16:creationId xmlns:a16="http://schemas.microsoft.com/office/drawing/2014/main" id="{9A28EDC7-BAB3-46D9-8C34-8EF1D25A90DC}"/>
                  </a:ext>
                </a:extLst>
              </p:cNvPr>
              <p:cNvSpPr txBox="1">
                <a:spLocks noRot="1" noChangeAspect="1" noMove="1" noResize="1" noEditPoints="1" noAdjustHandles="1" noChangeArrowheads="1" noChangeShapeType="1" noTextEdit="1"/>
              </p:cNvSpPr>
              <p:nvPr/>
            </p:nvSpPr>
            <p:spPr>
              <a:xfrm>
                <a:off x="8578401" y="1282681"/>
                <a:ext cx="1397755" cy="283219"/>
              </a:xfrm>
              <a:prstGeom prst="rect">
                <a:avLst/>
              </a:prstGeom>
              <a:blipFill>
                <a:blip r:embed="rId4"/>
                <a:stretch>
                  <a:fillRect l="-5217" t="-2128" r="-1304" b="-36170"/>
                </a:stretch>
              </a:blipFill>
            </p:spPr>
            <p:txBody>
              <a:bodyPr/>
              <a:lstStyle/>
              <a:p>
                <a:r>
                  <a:rPr lang="zh-TW" altLang="en-US">
                    <a:noFill/>
                  </a:rPr>
                  <a:t> </a:t>
                </a:r>
              </a:p>
            </p:txBody>
          </p:sp>
        </mc:Fallback>
      </mc:AlternateContent>
      <p:sp>
        <p:nvSpPr>
          <p:cNvPr id="9" name="文字方塊 8">
            <a:extLst>
              <a:ext uri="{FF2B5EF4-FFF2-40B4-BE49-F238E27FC236}">
                <a16:creationId xmlns:a16="http://schemas.microsoft.com/office/drawing/2014/main" id="{5CDCADDA-CDB4-4DBE-8161-E61E62BABB79}"/>
              </a:ext>
            </a:extLst>
          </p:cNvPr>
          <p:cNvSpPr txBox="1"/>
          <p:nvPr/>
        </p:nvSpPr>
        <p:spPr>
          <a:xfrm>
            <a:off x="7206712" y="1217060"/>
            <a:ext cx="518091" cy="369332"/>
          </a:xfrm>
          <a:prstGeom prst="rect">
            <a:avLst/>
          </a:prstGeom>
          <a:noFill/>
        </p:spPr>
        <p:txBody>
          <a:bodyPr wrap="none" rtlCol="0">
            <a:spAutoFit/>
          </a:bodyPr>
          <a:lstStyle/>
          <a:p>
            <a:r>
              <a:rPr lang="en-US" altLang="zh-TW" b="1" dirty="0"/>
              <a:t>CC</a:t>
            </a:r>
            <a:endParaRPr lang="zh-TW" altLang="en-US" b="1" dirty="0"/>
          </a:p>
        </p:txBody>
      </p:sp>
      <p:sp>
        <p:nvSpPr>
          <p:cNvPr id="10" name="文字方塊 9">
            <a:extLst>
              <a:ext uri="{FF2B5EF4-FFF2-40B4-BE49-F238E27FC236}">
                <a16:creationId xmlns:a16="http://schemas.microsoft.com/office/drawing/2014/main" id="{B94C3AB9-A925-4786-8EA1-E99E1898C9A3}"/>
              </a:ext>
            </a:extLst>
          </p:cNvPr>
          <p:cNvSpPr txBox="1"/>
          <p:nvPr/>
        </p:nvSpPr>
        <p:spPr>
          <a:xfrm>
            <a:off x="10829754" y="1279054"/>
            <a:ext cx="684803" cy="369332"/>
          </a:xfrm>
          <a:prstGeom prst="rect">
            <a:avLst/>
          </a:prstGeom>
          <a:noFill/>
        </p:spPr>
        <p:txBody>
          <a:bodyPr wrap="none" rtlCol="0">
            <a:spAutoFit/>
          </a:bodyPr>
          <a:lstStyle/>
          <a:p>
            <a:r>
              <a:rPr lang="en-US" altLang="zh-TW" b="1" dirty="0"/>
              <a:t>slope</a:t>
            </a:r>
            <a:endParaRPr lang="zh-TW" altLang="en-US" b="1" dirty="0"/>
          </a:p>
        </p:txBody>
      </p:sp>
    </p:spTree>
    <p:extLst>
      <p:ext uri="{BB962C8B-B14F-4D97-AF65-F5344CB8AC3E}">
        <p14:creationId xmlns:p14="http://schemas.microsoft.com/office/powerpoint/2010/main" val="16275298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949084B-16ED-4229-9D7F-C29C3FC1E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204" y="868498"/>
            <a:ext cx="11081591" cy="3217623"/>
          </a:xfrm>
          <a:prstGeom prst="rect">
            <a:avLst/>
          </a:prstGeom>
        </p:spPr>
      </p:pic>
      <p:grpSp>
        <p:nvGrpSpPr>
          <p:cNvPr id="2" name="群組 1">
            <a:extLst>
              <a:ext uri="{FF2B5EF4-FFF2-40B4-BE49-F238E27FC236}">
                <a16:creationId xmlns:a16="http://schemas.microsoft.com/office/drawing/2014/main" id="{74E7C27C-879F-4FE9-8FDC-5C3C84BA3CFA}"/>
              </a:ext>
            </a:extLst>
          </p:cNvPr>
          <p:cNvGrpSpPr/>
          <p:nvPr/>
        </p:nvGrpSpPr>
        <p:grpSpPr>
          <a:xfrm>
            <a:off x="1998829" y="4113722"/>
            <a:ext cx="7256423" cy="2426273"/>
            <a:chOff x="1967832" y="3555783"/>
            <a:chExt cx="7256423" cy="2426273"/>
          </a:xfrm>
        </p:grpSpPr>
        <p:pic>
          <p:nvPicPr>
            <p:cNvPr id="4" name="圖片 3">
              <a:extLst>
                <a:ext uri="{FF2B5EF4-FFF2-40B4-BE49-F238E27FC236}">
                  <a16:creationId xmlns:a16="http://schemas.microsoft.com/office/drawing/2014/main" id="{C2909C4C-D5BE-4515-8BB7-969B250906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7744" y="3555783"/>
              <a:ext cx="6256511" cy="2426273"/>
            </a:xfrm>
            <a:prstGeom prst="rect">
              <a:avLst/>
            </a:prstGeom>
          </p:spPr>
        </p:pic>
        <p:sp>
          <p:nvSpPr>
            <p:cNvPr id="5" name="文字方塊 4">
              <a:extLst>
                <a:ext uri="{FF2B5EF4-FFF2-40B4-BE49-F238E27FC236}">
                  <a16:creationId xmlns:a16="http://schemas.microsoft.com/office/drawing/2014/main" id="{DF876761-815C-4C65-9046-2C14880D9ACF}"/>
                </a:ext>
              </a:extLst>
            </p:cNvPr>
            <p:cNvSpPr txBox="1"/>
            <p:nvPr/>
          </p:nvSpPr>
          <p:spPr>
            <a:xfrm>
              <a:off x="2448733" y="5129938"/>
              <a:ext cx="697627" cy="369332"/>
            </a:xfrm>
            <a:prstGeom prst="rect">
              <a:avLst/>
            </a:prstGeom>
            <a:noFill/>
          </p:spPr>
          <p:txBody>
            <a:bodyPr wrap="none" rtlCol="0">
              <a:spAutoFit/>
            </a:bodyPr>
            <a:lstStyle/>
            <a:p>
              <a:r>
                <a:rPr lang="en-US" altLang="zh-TW" dirty="0"/>
                <a:t>MCC</a:t>
              </a:r>
              <a:endParaRPr lang="zh-TW" altLang="en-US" dirty="0"/>
            </a:p>
          </p:txBody>
        </p:sp>
        <p:sp>
          <p:nvSpPr>
            <p:cNvPr id="6" name="文字方塊 5">
              <a:extLst>
                <a:ext uri="{FF2B5EF4-FFF2-40B4-BE49-F238E27FC236}">
                  <a16:creationId xmlns:a16="http://schemas.microsoft.com/office/drawing/2014/main" id="{EB15E391-8719-43DB-A3EF-BF0AF9173A89}"/>
                </a:ext>
              </a:extLst>
            </p:cNvPr>
            <p:cNvSpPr txBox="1"/>
            <p:nvPr/>
          </p:nvSpPr>
          <p:spPr>
            <a:xfrm>
              <a:off x="1967832" y="5499270"/>
              <a:ext cx="1178528" cy="369332"/>
            </a:xfrm>
            <a:prstGeom prst="rect">
              <a:avLst/>
            </a:prstGeom>
            <a:noFill/>
          </p:spPr>
          <p:txBody>
            <a:bodyPr wrap="none" rtlCol="0">
              <a:spAutoFit/>
            </a:bodyPr>
            <a:lstStyle/>
            <a:p>
              <a:r>
                <a:rPr lang="en-US" altLang="zh-TW" dirty="0"/>
                <a:t>Squall line</a:t>
              </a:r>
              <a:endParaRPr lang="zh-TW" altLang="en-US" dirty="0"/>
            </a:p>
          </p:txBody>
        </p:sp>
      </p:grpSp>
    </p:spTree>
    <p:extLst>
      <p:ext uri="{BB962C8B-B14F-4D97-AF65-F5344CB8AC3E}">
        <p14:creationId xmlns:p14="http://schemas.microsoft.com/office/powerpoint/2010/main" val="27064517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15128FB9-D510-4176-9532-5E366EDF80DA}"/>
              </a:ext>
            </a:extLst>
          </p:cNvPr>
          <p:cNvGrpSpPr/>
          <p:nvPr/>
        </p:nvGrpSpPr>
        <p:grpSpPr>
          <a:xfrm>
            <a:off x="120420" y="1351416"/>
            <a:ext cx="13024436" cy="3760951"/>
            <a:chOff x="166915" y="1827049"/>
            <a:chExt cx="10467032" cy="3022472"/>
          </a:xfrm>
        </p:grpSpPr>
        <p:pic>
          <p:nvPicPr>
            <p:cNvPr id="5" name="圖片 4">
              <a:extLst>
                <a:ext uri="{FF2B5EF4-FFF2-40B4-BE49-F238E27FC236}">
                  <a16:creationId xmlns:a16="http://schemas.microsoft.com/office/drawing/2014/main" id="{1AD57696-FE91-44AC-8A12-2BAB49FAF92D}"/>
                </a:ext>
              </a:extLst>
            </p:cNvPr>
            <p:cNvPicPr>
              <a:picLocks noChangeAspect="1"/>
            </p:cNvPicPr>
            <p:nvPr/>
          </p:nvPicPr>
          <p:blipFill rotWithShape="1">
            <a:blip r:embed="rId3">
              <a:extLst>
                <a:ext uri="{28A0092B-C50C-407E-A947-70E740481C1C}">
                  <a14:useLocalDpi xmlns:a14="http://schemas.microsoft.com/office/drawing/2010/main" val="0"/>
                </a:ext>
              </a:extLst>
            </a:blip>
            <a:srcRect r="16303" b="49576"/>
            <a:stretch/>
          </p:blipFill>
          <p:spPr>
            <a:xfrm>
              <a:off x="166915" y="1827049"/>
              <a:ext cx="4769059" cy="3022472"/>
            </a:xfrm>
            <a:prstGeom prst="rect">
              <a:avLst/>
            </a:prstGeom>
          </p:spPr>
        </p:pic>
        <p:pic>
          <p:nvPicPr>
            <p:cNvPr id="3" name="圖片 2">
              <a:extLst>
                <a:ext uri="{FF2B5EF4-FFF2-40B4-BE49-F238E27FC236}">
                  <a16:creationId xmlns:a16="http://schemas.microsoft.com/office/drawing/2014/main" id="{F1A4973C-9D2D-4613-81C3-807041637714}"/>
                </a:ext>
              </a:extLst>
            </p:cNvPr>
            <p:cNvPicPr>
              <a:picLocks noChangeAspect="1"/>
            </p:cNvPicPr>
            <p:nvPr/>
          </p:nvPicPr>
          <p:blipFill rotWithShape="1">
            <a:blip r:embed="rId3">
              <a:extLst>
                <a:ext uri="{28A0092B-C50C-407E-A947-70E740481C1C}">
                  <a14:useLocalDpi xmlns:a14="http://schemas.microsoft.com/office/drawing/2010/main" val="0"/>
                </a:ext>
              </a:extLst>
            </a:blip>
            <a:srcRect t="50303"/>
            <a:stretch/>
          </p:blipFill>
          <p:spPr>
            <a:xfrm>
              <a:off x="4935974" y="1870592"/>
              <a:ext cx="5697973" cy="2978929"/>
            </a:xfrm>
            <a:prstGeom prst="rect">
              <a:avLst/>
            </a:prstGeom>
          </p:spPr>
        </p:pic>
      </p:grpSp>
      <p:pic>
        <p:nvPicPr>
          <p:cNvPr id="9" name="圖片 8">
            <a:extLst>
              <a:ext uri="{FF2B5EF4-FFF2-40B4-BE49-F238E27FC236}">
                <a16:creationId xmlns:a16="http://schemas.microsoft.com/office/drawing/2014/main" id="{7B6EC203-0EAA-4B10-85A4-EC2505A9265E}"/>
              </a:ext>
            </a:extLst>
          </p:cNvPr>
          <p:cNvPicPr>
            <a:picLocks noChangeAspect="1"/>
          </p:cNvPicPr>
          <p:nvPr/>
        </p:nvPicPr>
        <p:blipFill rotWithShape="1">
          <a:blip r:embed="rId3">
            <a:extLst>
              <a:ext uri="{28A0092B-C50C-407E-A947-70E740481C1C}">
                <a14:useLocalDpi xmlns:a14="http://schemas.microsoft.com/office/drawing/2010/main" val="0"/>
              </a:ext>
            </a:extLst>
          </a:blip>
          <a:srcRect l="84165" t="2215" b="73071"/>
          <a:stretch/>
        </p:blipFill>
        <p:spPr>
          <a:xfrm>
            <a:off x="10742272" y="5112367"/>
            <a:ext cx="1122722" cy="1506409"/>
          </a:xfrm>
          <a:prstGeom prst="rect">
            <a:avLst/>
          </a:prstGeom>
        </p:spPr>
      </p:pic>
      <p:sp>
        <p:nvSpPr>
          <p:cNvPr id="4" name="文字方塊 3">
            <a:extLst>
              <a:ext uri="{FF2B5EF4-FFF2-40B4-BE49-F238E27FC236}">
                <a16:creationId xmlns:a16="http://schemas.microsoft.com/office/drawing/2014/main" id="{0B553E06-977C-4698-ADFE-6C314E67A959}"/>
              </a:ext>
            </a:extLst>
          </p:cNvPr>
          <p:cNvSpPr txBox="1"/>
          <p:nvPr/>
        </p:nvSpPr>
        <p:spPr>
          <a:xfrm>
            <a:off x="456288" y="794369"/>
            <a:ext cx="1729961" cy="369332"/>
          </a:xfrm>
          <a:prstGeom prst="rect">
            <a:avLst/>
          </a:prstGeom>
          <a:noFill/>
        </p:spPr>
        <p:txBody>
          <a:bodyPr wrap="none" rtlCol="0">
            <a:spAutoFit/>
          </a:bodyPr>
          <a:lstStyle/>
          <a:p>
            <a:r>
              <a:rPr lang="en-US" altLang="zh-TW" dirty="0"/>
              <a:t>Non-linear shear</a:t>
            </a:r>
            <a:endParaRPr lang="zh-TW" altLang="en-US" dirty="0"/>
          </a:p>
        </p:txBody>
      </p:sp>
      <p:sp>
        <p:nvSpPr>
          <p:cNvPr id="10" name="文字方塊 9">
            <a:extLst>
              <a:ext uri="{FF2B5EF4-FFF2-40B4-BE49-F238E27FC236}">
                <a16:creationId xmlns:a16="http://schemas.microsoft.com/office/drawing/2014/main" id="{D1905BBC-2A42-4CB3-8EA3-8AB82433CCD8}"/>
              </a:ext>
            </a:extLst>
          </p:cNvPr>
          <p:cNvSpPr txBox="1"/>
          <p:nvPr/>
        </p:nvSpPr>
        <p:spPr>
          <a:xfrm>
            <a:off x="2477145" y="332704"/>
            <a:ext cx="1640193" cy="923330"/>
          </a:xfrm>
          <a:prstGeom prst="rect">
            <a:avLst/>
          </a:prstGeom>
          <a:noFill/>
        </p:spPr>
        <p:txBody>
          <a:bodyPr wrap="none" rtlCol="0">
            <a:spAutoFit/>
          </a:bodyPr>
          <a:lstStyle/>
          <a:p>
            <a:pPr algn="ctr"/>
            <a:r>
              <a:rPr lang="en-US" altLang="zh-TW" dirty="0"/>
              <a:t>linear shear</a:t>
            </a:r>
          </a:p>
          <a:p>
            <a:pPr algn="ctr"/>
            <a:r>
              <a:rPr lang="en-US" altLang="zh-TW" dirty="0"/>
              <a:t>+</a:t>
            </a:r>
          </a:p>
          <a:p>
            <a:pPr algn="ctr"/>
            <a:r>
              <a:rPr lang="en-US" altLang="zh-TW" dirty="0"/>
              <a:t>Non-linear hear</a:t>
            </a:r>
            <a:endParaRPr lang="zh-TW" altLang="en-US" dirty="0"/>
          </a:p>
        </p:txBody>
      </p:sp>
      <p:sp>
        <p:nvSpPr>
          <p:cNvPr id="11" name="文字方塊 10">
            <a:extLst>
              <a:ext uri="{FF2B5EF4-FFF2-40B4-BE49-F238E27FC236}">
                <a16:creationId xmlns:a16="http://schemas.microsoft.com/office/drawing/2014/main" id="{5C15A05B-1982-41B5-88EA-304F6CDAA243}"/>
              </a:ext>
            </a:extLst>
          </p:cNvPr>
          <p:cNvSpPr txBox="1"/>
          <p:nvPr/>
        </p:nvSpPr>
        <p:spPr>
          <a:xfrm>
            <a:off x="10485079" y="685248"/>
            <a:ext cx="1116652" cy="369332"/>
          </a:xfrm>
          <a:prstGeom prst="rect">
            <a:avLst/>
          </a:prstGeom>
          <a:noFill/>
        </p:spPr>
        <p:txBody>
          <a:bodyPr wrap="none" rtlCol="0">
            <a:spAutoFit/>
          </a:bodyPr>
          <a:lstStyle/>
          <a:p>
            <a:r>
              <a:rPr lang="en-US" altLang="zh-TW" dirty="0"/>
              <a:t>difference</a:t>
            </a:r>
            <a:endParaRPr lang="zh-TW" altLang="en-US" dirty="0"/>
          </a:p>
        </p:txBody>
      </p:sp>
      <p:sp>
        <p:nvSpPr>
          <p:cNvPr id="12" name="文字方塊 11">
            <a:extLst>
              <a:ext uri="{FF2B5EF4-FFF2-40B4-BE49-F238E27FC236}">
                <a16:creationId xmlns:a16="http://schemas.microsoft.com/office/drawing/2014/main" id="{FCED71F4-6210-4B22-932C-F5C11C4AF00B}"/>
              </a:ext>
            </a:extLst>
          </p:cNvPr>
          <p:cNvSpPr txBox="1"/>
          <p:nvPr/>
        </p:nvSpPr>
        <p:spPr>
          <a:xfrm>
            <a:off x="6525166" y="703561"/>
            <a:ext cx="1729961" cy="369332"/>
          </a:xfrm>
          <a:prstGeom prst="rect">
            <a:avLst/>
          </a:prstGeom>
          <a:noFill/>
        </p:spPr>
        <p:txBody>
          <a:bodyPr wrap="none" rtlCol="0">
            <a:spAutoFit/>
          </a:bodyPr>
          <a:lstStyle/>
          <a:p>
            <a:r>
              <a:rPr lang="en-US" altLang="zh-TW" dirty="0"/>
              <a:t>Non-linear shear</a:t>
            </a:r>
            <a:endParaRPr lang="zh-TW" altLang="en-US" dirty="0"/>
          </a:p>
        </p:txBody>
      </p:sp>
      <p:sp>
        <p:nvSpPr>
          <p:cNvPr id="13" name="文字方塊 12">
            <a:extLst>
              <a:ext uri="{FF2B5EF4-FFF2-40B4-BE49-F238E27FC236}">
                <a16:creationId xmlns:a16="http://schemas.microsoft.com/office/drawing/2014/main" id="{D1557037-DE31-4CA1-BC08-6E765CC0BA7A}"/>
              </a:ext>
            </a:extLst>
          </p:cNvPr>
          <p:cNvSpPr txBox="1"/>
          <p:nvPr/>
        </p:nvSpPr>
        <p:spPr>
          <a:xfrm>
            <a:off x="8297836" y="426562"/>
            <a:ext cx="1640193" cy="923330"/>
          </a:xfrm>
          <a:prstGeom prst="rect">
            <a:avLst/>
          </a:prstGeom>
          <a:noFill/>
        </p:spPr>
        <p:txBody>
          <a:bodyPr wrap="none" rtlCol="0">
            <a:spAutoFit/>
          </a:bodyPr>
          <a:lstStyle/>
          <a:p>
            <a:pPr algn="ctr"/>
            <a:r>
              <a:rPr lang="en-US" altLang="zh-TW" dirty="0"/>
              <a:t>linear shear</a:t>
            </a:r>
          </a:p>
          <a:p>
            <a:pPr algn="ctr"/>
            <a:r>
              <a:rPr lang="en-US" altLang="zh-TW" dirty="0"/>
              <a:t>+</a:t>
            </a:r>
          </a:p>
          <a:p>
            <a:pPr algn="ctr"/>
            <a:r>
              <a:rPr lang="en-US" altLang="zh-TW" dirty="0"/>
              <a:t>Non-linear hear</a:t>
            </a:r>
            <a:endParaRPr lang="zh-TW" altLang="en-US" dirty="0"/>
          </a:p>
        </p:txBody>
      </p:sp>
      <p:sp>
        <p:nvSpPr>
          <p:cNvPr id="14" name="文字方塊 13">
            <a:extLst>
              <a:ext uri="{FF2B5EF4-FFF2-40B4-BE49-F238E27FC236}">
                <a16:creationId xmlns:a16="http://schemas.microsoft.com/office/drawing/2014/main" id="{7B43AD6E-0A89-4622-92A3-3F922ED72008}"/>
              </a:ext>
            </a:extLst>
          </p:cNvPr>
          <p:cNvSpPr txBox="1"/>
          <p:nvPr/>
        </p:nvSpPr>
        <p:spPr>
          <a:xfrm>
            <a:off x="4550183" y="794369"/>
            <a:ext cx="1116652" cy="369332"/>
          </a:xfrm>
          <a:prstGeom prst="rect">
            <a:avLst/>
          </a:prstGeom>
          <a:noFill/>
        </p:spPr>
        <p:txBody>
          <a:bodyPr wrap="none" rtlCol="0">
            <a:spAutoFit/>
          </a:bodyPr>
          <a:lstStyle/>
          <a:p>
            <a:r>
              <a:rPr lang="en-US" altLang="zh-TW" dirty="0"/>
              <a:t>difference</a:t>
            </a:r>
            <a:endParaRPr lang="zh-TW" altLang="en-US" dirty="0"/>
          </a:p>
        </p:txBody>
      </p:sp>
    </p:spTree>
    <p:extLst>
      <p:ext uri="{BB962C8B-B14F-4D97-AF65-F5344CB8AC3E}">
        <p14:creationId xmlns:p14="http://schemas.microsoft.com/office/powerpoint/2010/main" val="264508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32E8B1B-1BBB-4AE2-B078-61D517CF9EDA}"/>
              </a:ext>
            </a:extLst>
          </p:cNvPr>
          <p:cNvSpPr/>
          <p:nvPr/>
        </p:nvSpPr>
        <p:spPr>
          <a:xfrm>
            <a:off x="2579914" y="1045795"/>
            <a:ext cx="7032171" cy="923330"/>
          </a:xfrm>
          <a:prstGeom prst="rect">
            <a:avLst/>
          </a:prstGeom>
        </p:spPr>
        <p:txBody>
          <a:bodyPr wrap="square">
            <a:spAutoFit/>
          </a:bodyPr>
          <a:lstStyle/>
          <a:p>
            <a:pPr marL="285750" indent="-285750">
              <a:buFont typeface="Arial" panose="020B0604020202020204" pitchFamily="34" charset="0"/>
              <a:buChar char="•"/>
            </a:pPr>
            <a:r>
              <a:rPr lang="en-US" altLang="zh-TW" dirty="0">
                <a:ea typeface="+mj-ea"/>
              </a:rPr>
              <a:t>To account for the inhomogeneous structures of updrafts to better represent the convective transport of water vapor, Liu et al. (2015) adopted a </a:t>
            </a:r>
            <a:r>
              <a:rPr lang="en-US" altLang="zh-TW" dirty="0">
                <a:solidFill>
                  <a:srgbClr val="C00000"/>
                </a:solidFill>
                <a:ea typeface="+mj-ea"/>
              </a:rPr>
              <a:t>three-updraft approach</a:t>
            </a:r>
            <a:r>
              <a:rPr lang="en-US" altLang="zh-TW" dirty="0">
                <a:ea typeface="+mj-ea"/>
              </a:rPr>
              <a:t>.</a:t>
            </a:r>
            <a:endParaRPr lang="zh-TW" altLang="en-US" dirty="0">
              <a:ea typeface="+mj-ea"/>
            </a:endParaRPr>
          </a:p>
        </p:txBody>
      </p:sp>
      <p:pic>
        <p:nvPicPr>
          <p:cNvPr id="4" name="圖片 3">
            <a:extLst>
              <a:ext uri="{FF2B5EF4-FFF2-40B4-BE49-F238E27FC236}">
                <a16:creationId xmlns:a16="http://schemas.microsoft.com/office/drawing/2014/main" id="{2E338FF8-9162-4F16-8E46-F55107226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4262" y="2030602"/>
            <a:ext cx="5028018" cy="2714169"/>
          </a:xfrm>
          <a:prstGeom prst="rect">
            <a:avLst/>
          </a:prstGeom>
        </p:spPr>
      </p:pic>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120AF5E7-1A21-4359-B1D7-8DB8812F71D4}"/>
                  </a:ext>
                </a:extLst>
              </p:cNvPr>
              <p:cNvSpPr/>
              <p:nvPr/>
            </p:nvSpPr>
            <p:spPr>
              <a:xfrm>
                <a:off x="2936967" y="4946695"/>
                <a:ext cx="6030095" cy="1754326"/>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342900" indent="-342900">
                  <a:buAutoNum type="arabicParenR"/>
                </a:pPr>
                <a:r>
                  <a:rPr lang="en-US" altLang="zh-TW" dirty="0">
                    <a:solidFill>
                      <a:schemeClr val="tx1"/>
                    </a:solidFill>
                  </a:rPr>
                  <a:t>Week updrafts: </a:t>
                </a:r>
                <a14:m>
                  <m:oMath xmlns:m="http://schemas.openxmlformats.org/officeDocument/2006/math">
                    <m:r>
                      <a:rPr lang="en-US" altLang="zh-TW" i="1" dirty="0">
                        <a:solidFill>
                          <a:schemeClr val="tx1"/>
                        </a:solidFill>
                        <a:latin typeface="Cambria Math" panose="02040503050406030204" pitchFamily="18" charset="0"/>
                      </a:rPr>
                      <m:t>1</m:t>
                    </m:r>
                    <m:r>
                      <a:rPr lang="en-US" altLang="zh-TW" i="1" dirty="0">
                        <a:solidFill>
                          <a:schemeClr val="tx1"/>
                        </a:solidFill>
                        <a:latin typeface="Cambria Math" panose="02040503050406030204" pitchFamily="18" charset="0"/>
                        <a:ea typeface="Cambria Math" panose="02040503050406030204" pitchFamily="18" charset="0"/>
                      </a:rPr>
                      <m:t>&lt;</m:t>
                    </m:r>
                    <m:r>
                      <a:rPr lang="en-US" altLang="zh-TW" i="1" dirty="0">
                        <a:solidFill>
                          <a:schemeClr val="tx1"/>
                        </a:solidFill>
                        <a:latin typeface="Cambria Math" panose="02040503050406030204" pitchFamily="18" charset="0"/>
                      </a:rPr>
                      <m:t>𝑤</m:t>
                    </m:r>
                    <m:r>
                      <a:rPr lang="en-US" altLang="zh-TW" i="1" dirty="0">
                        <a:solidFill>
                          <a:schemeClr val="tx1"/>
                        </a:solidFill>
                        <a:latin typeface="Cambria Math" panose="02040503050406030204" pitchFamily="18" charset="0"/>
                        <a:ea typeface="Cambria Math" panose="02040503050406030204" pitchFamily="18" charset="0"/>
                      </a:rPr>
                      <m:t>&lt;3</m:t>
                    </m:r>
                    <m:sSup>
                      <m:sSupPr>
                        <m:ctrlPr>
                          <a:rPr lang="en-US" altLang="zh-TW" i="1" dirty="0">
                            <a:solidFill>
                              <a:schemeClr val="tx1"/>
                            </a:solidFill>
                            <a:latin typeface="Cambria Math" panose="02040503050406030204" pitchFamily="18" charset="0"/>
                            <a:ea typeface="Cambria Math" panose="02040503050406030204" pitchFamily="18" charset="0"/>
                          </a:rPr>
                        </m:ctrlPr>
                      </m:sSupPr>
                      <m:e>
                        <m:r>
                          <a:rPr lang="en-US" altLang="zh-TW" i="1" dirty="0">
                            <a:solidFill>
                              <a:schemeClr val="tx1"/>
                            </a:solidFill>
                            <a:latin typeface="Cambria Math" panose="02040503050406030204" pitchFamily="18" charset="0"/>
                            <a:ea typeface="Cambria Math" panose="02040503050406030204" pitchFamily="18" charset="0"/>
                          </a:rPr>
                          <m:t>𝑚𝑠</m:t>
                        </m:r>
                      </m:e>
                      <m:sup>
                        <m:r>
                          <a:rPr lang="en-US" altLang="zh-TW" i="1" dirty="0">
                            <a:solidFill>
                              <a:schemeClr val="tx1"/>
                            </a:solidFill>
                            <a:latin typeface="Cambria Math" panose="02040503050406030204" pitchFamily="18" charset="0"/>
                            <a:ea typeface="Cambria Math" panose="02040503050406030204" pitchFamily="18" charset="0"/>
                          </a:rPr>
                          <m:t>−1</m:t>
                        </m:r>
                      </m:sup>
                    </m:sSup>
                  </m:oMath>
                </a14:m>
                <a:r>
                  <a:rPr lang="en-US" altLang="zh-TW" dirty="0">
                    <a:solidFill>
                      <a:schemeClr val="tx1"/>
                    </a:solidFill>
                  </a:rPr>
                  <a:t>, and </a:t>
                </a:r>
                <a14:m>
                  <m:oMath xmlns:m="http://schemas.openxmlformats.org/officeDocument/2006/math">
                    <m:sSub>
                      <m:sSubPr>
                        <m:ctrlPr>
                          <a:rPr lang="en-US" altLang="zh-TW" i="1">
                            <a:solidFill>
                              <a:schemeClr val="tx1"/>
                            </a:solidFill>
                            <a:latin typeface="Cambria Math" panose="02040503050406030204" pitchFamily="18" charset="0"/>
                          </a:rPr>
                        </m:ctrlPr>
                      </m:sSubPr>
                      <m:e>
                        <m:r>
                          <a:rPr lang="en-US" altLang="zh-TW" i="1">
                            <a:solidFill>
                              <a:schemeClr val="tx1"/>
                            </a:solidFill>
                            <a:latin typeface="Cambria Math" panose="02040503050406030204" pitchFamily="18" charset="0"/>
                          </a:rPr>
                          <m:t>𝑄</m:t>
                        </m:r>
                      </m:e>
                      <m:sub>
                        <m:r>
                          <a:rPr lang="en-US" altLang="zh-TW" i="1">
                            <a:solidFill>
                              <a:schemeClr val="tx1"/>
                            </a:solidFill>
                            <a:latin typeface="Cambria Math" panose="02040503050406030204" pitchFamily="18" charset="0"/>
                          </a:rPr>
                          <m:t>𝑡𝑜𝑡</m:t>
                        </m:r>
                      </m:sub>
                    </m:sSub>
                    <m:r>
                      <a:rPr lang="en-US" altLang="zh-TW" i="1">
                        <a:solidFill>
                          <a:schemeClr val="tx1"/>
                        </a:solidFill>
                        <a:latin typeface="Cambria Math" panose="02040503050406030204" pitchFamily="18" charset="0"/>
                        <a:ea typeface="Cambria Math" panose="02040503050406030204" pitchFamily="18" charset="0"/>
                      </a:rPr>
                      <m:t>&gt;</m:t>
                    </m:r>
                    <m:sSup>
                      <m:sSupPr>
                        <m:ctrlPr>
                          <a:rPr lang="en-US" altLang="zh-TW" i="1">
                            <a:solidFill>
                              <a:schemeClr val="tx1"/>
                            </a:solidFill>
                            <a:latin typeface="Cambria Math" panose="02040503050406030204" pitchFamily="18" charset="0"/>
                            <a:ea typeface="Cambria Math" panose="02040503050406030204" pitchFamily="18" charset="0"/>
                          </a:rPr>
                        </m:ctrlPr>
                      </m:sSupPr>
                      <m:e>
                        <m:r>
                          <a:rPr lang="en-US" altLang="zh-TW" i="1">
                            <a:solidFill>
                              <a:schemeClr val="tx1"/>
                            </a:solidFill>
                            <a:latin typeface="Cambria Math" panose="02040503050406030204" pitchFamily="18" charset="0"/>
                            <a:ea typeface="Cambria Math" panose="02040503050406030204" pitchFamily="18" charset="0"/>
                          </a:rPr>
                          <m:t>10</m:t>
                        </m:r>
                      </m:e>
                      <m:sup>
                        <m:r>
                          <a:rPr lang="en-US" altLang="zh-TW" i="1">
                            <a:solidFill>
                              <a:schemeClr val="tx1"/>
                            </a:solidFill>
                            <a:latin typeface="Cambria Math" panose="02040503050406030204" pitchFamily="18" charset="0"/>
                            <a:ea typeface="Cambria Math" panose="02040503050406030204" pitchFamily="18" charset="0"/>
                          </a:rPr>
                          <m:t>−6</m:t>
                        </m:r>
                      </m:sup>
                    </m:sSup>
                    <m:sSup>
                      <m:sSupPr>
                        <m:ctrlPr>
                          <a:rPr lang="en-US" altLang="zh-TW" i="1">
                            <a:solidFill>
                              <a:schemeClr val="tx1"/>
                            </a:solidFill>
                            <a:latin typeface="Cambria Math" panose="02040503050406030204" pitchFamily="18" charset="0"/>
                            <a:ea typeface="Cambria Math" panose="02040503050406030204" pitchFamily="18" charset="0"/>
                          </a:rPr>
                        </m:ctrlPr>
                      </m:sSupPr>
                      <m:e>
                        <m:r>
                          <a:rPr lang="en-US" altLang="zh-TW" i="1">
                            <a:solidFill>
                              <a:schemeClr val="tx1"/>
                            </a:solidFill>
                            <a:latin typeface="Cambria Math" panose="02040503050406030204" pitchFamily="18" charset="0"/>
                            <a:ea typeface="Cambria Math" panose="02040503050406030204" pitchFamily="18" charset="0"/>
                          </a:rPr>
                          <m:t>𝑘𝑔𝑘𝑔</m:t>
                        </m:r>
                      </m:e>
                      <m:sup>
                        <m:r>
                          <a:rPr lang="en-US" altLang="zh-TW" i="1">
                            <a:solidFill>
                              <a:schemeClr val="tx1"/>
                            </a:solidFill>
                            <a:latin typeface="Cambria Math" panose="02040503050406030204" pitchFamily="18" charset="0"/>
                            <a:ea typeface="Cambria Math" panose="02040503050406030204" pitchFamily="18" charset="0"/>
                          </a:rPr>
                          <m:t>−1</m:t>
                        </m:r>
                      </m:sup>
                    </m:sSup>
                  </m:oMath>
                </a14:m>
                <a:r>
                  <a:rPr lang="en-US" altLang="zh-TW" dirty="0">
                    <a:solidFill>
                      <a:schemeClr val="tx1"/>
                    </a:solidFill>
                  </a:rPr>
                  <a:t>, or </a:t>
                </a:r>
                <a14:m>
                  <m:oMath xmlns:m="http://schemas.openxmlformats.org/officeDocument/2006/math">
                    <m:r>
                      <a:rPr lang="en-US" altLang="zh-TW" i="1">
                        <a:solidFill>
                          <a:schemeClr val="tx1"/>
                        </a:solidFill>
                        <a:latin typeface="Cambria Math" panose="02040503050406030204" pitchFamily="18" charset="0"/>
                      </a:rPr>
                      <m:t>2</m:t>
                    </m:r>
                    <m:r>
                      <a:rPr lang="en-US" altLang="zh-TW" i="1">
                        <a:solidFill>
                          <a:schemeClr val="tx1"/>
                        </a:solidFill>
                        <a:latin typeface="Cambria Math" panose="02040503050406030204" pitchFamily="18" charset="0"/>
                        <a:ea typeface="Cambria Math" panose="02040503050406030204" pitchFamily="18" charset="0"/>
                      </a:rPr>
                      <m:t>&lt;</m:t>
                    </m:r>
                    <m:r>
                      <a:rPr lang="en-US" altLang="zh-TW" i="1">
                        <a:solidFill>
                          <a:schemeClr val="tx1"/>
                        </a:solidFill>
                        <a:latin typeface="Cambria Math" panose="02040503050406030204" pitchFamily="18" charset="0"/>
                        <a:ea typeface="Cambria Math" panose="02040503050406030204" pitchFamily="18" charset="0"/>
                      </a:rPr>
                      <m:t>𝑤</m:t>
                    </m:r>
                    <m:r>
                      <a:rPr lang="en-US" altLang="zh-TW" i="1">
                        <a:solidFill>
                          <a:schemeClr val="tx1"/>
                        </a:solidFill>
                        <a:latin typeface="Cambria Math" panose="02040503050406030204" pitchFamily="18" charset="0"/>
                        <a:ea typeface="Cambria Math" panose="02040503050406030204" pitchFamily="18" charset="0"/>
                      </a:rPr>
                      <m:t>≤3</m:t>
                    </m:r>
                    <m:sSup>
                      <m:sSupPr>
                        <m:ctrlPr>
                          <a:rPr lang="en-US" altLang="zh-TW" i="1">
                            <a:solidFill>
                              <a:schemeClr val="tx1"/>
                            </a:solidFill>
                            <a:latin typeface="Cambria Math" panose="02040503050406030204" pitchFamily="18" charset="0"/>
                            <a:ea typeface="Cambria Math" panose="02040503050406030204" pitchFamily="18" charset="0"/>
                          </a:rPr>
                        </m:ctrlPr>
                      </m:sSupPr>
                      <m:e>
                        <m:r>
                          <a:rPr lang="en-US" altLang="zh-TW" i="1">
                            <a:solidFill>
                              <a:schemeClr val="tx1"/>
                            </a:solidFill>
                            <a:latin typeface="Cambria Math" panose="02040503050406030204" pitchFamily="18" charset="0"/>
                            <a:ea typeface="Cambria Math" panose="02040503050406030204" pitchFamily="18" charset="0"/>
                          </a:rPr>
                          <m:t>𝑚𝑠</m:t>
                        </m:r>
                      </m:e>
                      <m:sup>
                        <m:r>
                          <a:rPr lang="en-US" altLang="zh-TW" i="1">
                            <a:solidFill>
                              <a:schemeClr val="tx1"/>
                            </a:solidFill>
                            <a:latin typeface="Cambria Math" panose="02040503050406030204" pitchFamily="18" charset="0"/>
                            <a:ea typeface="Cambria Math" panose="02040503050406030204" pitchFamily="18" charset="0"/>
                          </a:rPr>
                          <m:t>−1</m:t>
                        </m:r>
                      </m:sup>
                    </m:sSup>
                  </m:oMath>
                </a14:m>
                <a:endParaRPr lang="en-US" altLang="zh-TW" dirty="0">
                  <a:solidFill>
                    <a:schemeClr val="tx1"/>
                  </a:solidFill>
                </a:endParaRPr>
              </a:p>
              <a:p>
                <a:pPr marL="342900" indent="-342900">
                  <a:buAutoNum type="arabicParenR"/>
                </a:pPr>
                <a:r>
                  <a:rPr lang="en-US" altLang="zh-TW" dirty="0">
                    <a:solidFill>
                      <a:schemeClr val="tx1"/>
                    </a:solidFill>
                  </a:rPr>
                  <a:t>Medium-strength updrafts: </a:t>
                </a:r>
                <a14:m>
                  <m:oMath xmlns:m="http://schemas.openxmlformats.org/officeDocument/2006/math">
                    <m:r>
                      <a:rPr lang="en-US" altLang="zh-TW" i="1">
                        <a:solidFill>
                          <a:schemeClr val="tx1"/>
                        </a:solidFill>
                        <a:latin typeface="Cambria Math" panose="02040503050406030204" pitchFamily="18" charset="0"/>
                        <a:ea typeface="Cambria Math" panose="02040503050406030204" pitchFamily="18" charset="0"/>
                      </a:rPr>
                      <m:t>3&lt;</m:t>
                    </m:r>
                    <m:r>
                      <a:rPr lang="en-US" altLang="zh-TW" i="1">
                        <a:solidFill>
                          <a:schemeClr val="tx1"/>
                        </a:solidFill>
                        <a:latin typeface="Cambria Math" panose="02040503050406030204" pitchFamily="18" charset="0"/>
                        <a:ea typeface="Cambria Math" panose="02040503050406030204" pitchFamily="18" charset="0"/>
                      </a:rPr>
                      <m:t>𝑤</m:t>
                    </m:r>
                    <m:r>
                      <a:rPr lang="en-US" altLang="zh-TW" i="1">
                        <a:solidFill>
                          <a:schemeClr val="tx1"/>
                        </a:solidFill>
                        <a:latin typeface="Cambria Math" panose="02040503050406030204" pitchFamily="18" charset="0"/>
                        <a:ea typeface="Cambria Math" panose="02040503050406030204" pitchFamily="18" charset="0"/>
                      </a:rPr>
                      <m:t>≤6</m:t>
                    </m:r>
                    <m:sSup>
                      <m:sSupPr>
                        <m:ctrlPr>
                          <a:rPr lang="en-US" altLang="zh-TW" i="1">
                            <a:solidFill>
                              <a:schemeClr val="tx1"/>
                            </a:solidFill>
                            <a:latin typeface="Cambria Math" panose="02040503050406030204" pitchFamily="18" charset="0"/>
                            <a:ea typeface="Cambria Math" panose="02040503050406030204" pitchFamily="18" charset="0"/>
                          </a:rPr>
                        </m:ctrlPr>
                      </m:sSupPr>
                      <m:e>
                        <m:r>
                          <a:rPr lang="en-US" altLang="zh-TW" i="1">
                            <a:solidFill>
                              <a:schemeClr val="tx1"/>
                            </a:solidFill>
                            <a:latin typeface="Cambria Math" panose="02040503050406030204" pitchFamily="18" charset="0"/>
                            <a:ea typeface="Cambria Math" panose="02040503050406030204" pitchFamily="18" charset="0"/>
                          </a:rPr>
                          <m:t>𝑚𝑠</m:t>
                        </m:r>
                      </m:e>
                      <m:sup>
                        <m:r>
                          <a:rPr lang="en-US" altLang="zh-TW" i="1">
                            <a:solidFill>
                              <a:schemeClr val="tx1"/>
                            </a:solidFill>
                            <a:latin typeface="Cambria Math" panose="02040503050406030204" pitchFamily="18" charset="0"/>
                            <a:ea typeface="Cambria Math" panose="02040503050406030204" pitchFamily="18" charset="0"/>
                          </a:rPr>
                          <m:t>−1</m:t>
                        </m:r>
                      </m:sup>
                    </m:sSup>
                  </m:oMath>
                </a14:m>
                <a:endParaRPr lang="en-US" altLang="zh-TW" dirty="0">
                  <a:solidFill>
                    <a:schemeClr val="tx1"/>
                  </a:solidFill>
                </a:endParaRPr>
              </a:p>
              <a:p>
                <a:pPr marL="342900" indent="-342900">
                  <a:buAutoNum type="arabicParenR"/>
                </a:pPr>
                <a:r>
                  <a:rPr lang="en-US" altLang="zh-TW" dirty="0">
                    <a:solidFill>
                      <a:schemeClr val="tx1"/>
                    </a:solidFill>
                  </a:rPr>
                  <a:t>Strong updrafts: </a:t>
                </a:r>
                <a14:m>
                  <m:oMath xmlns:m="http://schemas.openxmlformats.org/officeDocument/2006/math">
                    <m:r>
                      <m:rPr>
                        <m:sty m:val="p"/>
                      </m:rPr>
                      <a:rPr lang="en-US" altLang="zh-TW">
                        <a:solidFill>
                          <a:schemeClr val="tx1"/>
                        </a:solidFill>
                        <a:latin typeface="Cambria Math" panose="02040503050406030204" pitchFamily="18" charset="0"/>
                        <a:ea typeface="Cambria Math" panose="02040503050406030204" pitchFamily="18" charset="0"/>
                      </a:rPr>
                      <m:t>w</m:t>
                    </m:r>
                    <m:r>
                      <a:rPr lang="en-US" altLang="zh-TW" i="1">
                        <a:solidFill>
                          <a:schemeClr val="tx1"/>
                        </a:solidFill>
                        <a:latin typeface="Cambria Math" panose="02040503050406030204" pitchFamily="18" charset="0"/>
                        <a:ea typeface="Cambria Math" panose="02040503050406030204" pitchFamily="18" charset="0"/>
                      </a:rPr>
                      <m:t>&gt;6</m:t>
                    </m:r>
                    <m:sSup>
                      <m:sSupPr>
                        <m:ctrlPr>
                          <a:rPr lang="en-US" altLang="zh-TW" i="1">
                            <a:solidFill>
                              <a:schemeClr val="tx1"/>
                            </a:solidFill>
                            <a:latin typeface="Cambria Math" panose="02040503050406030204" pitchFamily="18" charset="0"/>
                            <a:ea typeface="Cambria Math" panose="02040503050406030204" pitchFamily="18" charset="0"/>
                          </a:rPr>
                        </m:ctrlPr>
                      </m:sSupPr>
                      <m:e>
                        <m:r>
                          <a:rPr lang="en-US" altLang="zh-TW" i="1">
                            <a:solidFill>
                              <a:schemeClr val="tx1"/>
                            </a:solidFill>
                            <a:latin typeface="Cambria Math" panose="02040503050406030204" pitchFamily="18" charset="0"/>
                            <a:ea typeface="Cambria Math" panose="02040503050406030204" pitchFamily="18" charset="0"/>
                          </a:rPr>
                          <m:t>𝑚𝑠</m:t>
                        </m:r>
                      </m:e>
                      <m:sup>
                        <m:r>
                          <a:rPr lang="en-US" altLang="zh-TW" i="1">
                            <a:solidFill>
                              <a:schemeClr val="tx1"/>
                            </a:solidFill>
                            <a:latin typeface="Cambria Math" panose="02040503050406030204" pitchFamily="18" charset="0"/>
                            <a:ea typeface="Cambria Math" panose="02040503050406030204" pitchFamily="18" charset="0"/>
                          </a:rPr>
                          <m:t>−1</m:t>
                        </m:r>
                      </m:sup>
                    </m:sSup>
                    <m:r>
                      <a:rPr lang="en-US" altLang="zh-TW" i="1">
                        <a:solidFill>
                          <a:schemeClr val="tx1"/>
                        </a:solidFill>
                        <a:latin typeface="Cambria Math" panose="02040503050406030204" pitchFamily="18" charset="0"/>
                        <a:ea typeface="Cambria Math" panose="02040503050406030204" pitchFamily="18" charset="0"/>
                      </a:rPr>
                      <m:t> </m:t>
                    </m:r>
                  </m:oMath>
                </a14:m>
                <a:endParaRPr lang="en-US" altLang="zh-TW" dirty="0">
                  <a:solidFill>
                    <a:schemeClr val="tx1"/>
                  </a:solidFill>
                  <a:ea typeface="Cambria Math" panose="02040503050406030204" pitchFamily="18" charset="0"/>
                </a:endParaRPr>
              </a:p>
              <a:p>
                <a:endParaRPr lang="da-DK" altLang="zh-TW" dirty="0">
                  <a:solidFill>
                    <a:schemeClr val="tx1"/>
                  </a:solidFill>
                </a:endParaRPr>
              </a:p>
              <a:p>
                <a:r>
                  <a:rPr lang="da-DK" altLang="zh-TW" dirty="0">
                    <a:solidFill>
                      <a:schemeClr val="tx1"/>
                    </a:solidFill>
                  </a:rPr>
                  <a:t>(Arakawa and Wu 2013; Liu et al. 2015).</a:t>
                </a:r>
                <a:endParaRPr lang="zh-TW" altLang="en-US" dirty="0">
                  <a:solidFill>
                    <a:schemeClr val="tx1"/>
                  </a:solidFill>
                </a:endParaRPr>
              </a:p>
            </p:txBody>
          </p:sp>
        </mc:Choice>
        <mc:Fallback xmlns="">
          <p:sp>
            <p:nvSpPr>
              <p:cNvPr id="5" name="矩形 4">
                <a:extLst>
                  <a:ext uri="{FF2B5EF4-FFF2-40B4-BE49-F238E27FC236}">
                    <a16:creationId xmlns:a16="http://schemas.microsoft.com/office/drawing/2014/main" id="{120AF5E7-1A21-4359-B1D7-8DB8812F71D4}"/>
                  </a:ext>
                </a:extLst>
              </p:cNvPr>
              <p:cNvSpPr>
                <a:spLocks noRot="1" noChangeAspect="1" noMove="1" noResize="1" noEditPoints="1" noAdjustHandles="1" noChangeArrowheads="1" noChangeShapeType="1" noTextEdit="1"/>
              </p:cNvSpPr>
              <p:nvPr/>
            </p:nvSpPr>
            <p:spPr>
              <a:xfrm>
                <a:off x="2936967" y="4946695"/>
                <a:ext cx="6030095" cy="1754326"/>
              </a:xfrm>
              <a:prstGeom prst="rect">
                <a:avLst/>
              </a:prstGeom>
              <a:blipFill>
                <a:blip r:embed="rId3"/>
                <a:stretch>
                  <a:fillRect l="-910" t="-1736" r="-2730" b="-4514"/>
                </a:stretch>
              </a:blipFill>
              <a:ln>
                <a:noFill/>
              </a:ln>
            </p:spPr>
            <p:txBody>
              <a:bodyPr/>
              <a:lstStyle/>
              <a:p>
                <a:r>
                  <a:rPr lang="zh-TW" altLang="en-US">
                    <a:noFill/>
                  </a:rPr>
                  <a:t> </a:t>
                </a:r>
              </a:p>
            </p:txBody>
          </p:sp>
        </mc:Fallback>
      </mc:AlternateContent>
      <p:pic>
        <p:nvPicPr>
          <p:cNvPr id="6" name="圖片 5">
            <a:extLst>
              <a:ext uri="{FF2B5EF4-FFF2-40B4-BE49-F238E27FC236}">
                <a16:creationId xmlns:a16="http://schemas.microsoft.com/office/drawing/2014/main" id="{1C973BBC-594A-4832-B309-6FC9A2CB458B}"/>
              </a:ext>
            </a:extLst>
          </p:cNvPr>
          <p:cNvPicPr>
            <a:picLocks noChangeAspect="1"/>
          </p:cNvPicPr>
          <p:nvPr/>
        </p:nvPicPr>
        <p:blipFill rotWithShape="1">
          <a:blip r:embed="rId4">
            <a:extLst>
              <a:ext uri="{28A0092B-C50C-407E-A947-70E740481C1C}">
                <a14:useLocalDpi xmlns:a14="http://schemas.microsoft.com/office/drawing/2010/main" val="0"/>
              </a:ext>
            </a:extLst>
          </a:blip>
          <a:srcRect b="66783"/>
          <a:stretch/>
        </p:blipFill>
        <p:spPr>
          <a:xfrm>
            <a:off x="193773" y="2601634"/>
            <a:ext cx="4772283" cy="480123"/>
          </a:xfrm>
          <a:prstGeom prst="rect">
            <a:avLst/>
          </a:prstGeom>
        </p:spPr>
      </p:pic>
      <p:sp>
        <p:nvSpPr>
          <p:cNvPr id="3" name="箭號: 向右 2">
            <a:extLst>
              <a:ext uri="{FF2B5EF4-FFF2-40B4-BE49-F238E27FC236}">
                <a16:creationId xmlns:a16="http://schemas.microsoft.com/office/drawing/2014/main" id="{E1BB54D2-3519-419C-B066-84F98D217323}"/>
              </a:ext>
            </a:extLst>
          </p:cNvPr>
          <p:cNvSpPr/>
          <p:nvPr/>
        </p:nvSpPr>
        <p:spPr>
          <a:xfrm>
            <a:off x="5176433" y="2764204"/>
            <a:ext cx="575320" cy="24006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ECFF30AC-D0B4-422F-8D23-A0D46C69B8E2}"/>
              </a:ext>
            </a:extLst>
          </p:cNvPr>
          <p:cNvSpPr txBox="1"/>
          <p:nvPr/>
        </p:nvSpPr>
        <p:spPr>
          <a:xfrm>
            <a:off x="4705519" y="474539"/>
            <a:ext cx="2595582" cy="369332"/>
          </a:xfrm>
          <a:prstGeom prst="rect">
            <a:avLst/>
          </a:prstGeom>
          <a:noFill/>
        </p:spPr>
        <p:txBody>
          <a:bodyPr wrap="none" rtlCol="0">
            <a:spAutoFit/>
          </a:bodyPr>
          <a:lstStyle/>
          <a:p>
            <a:r>
              <a:rPr lang="en-US" altLang="zh-TW" b="1" dirty="0">
                <a:solidFill>
                  <a:srgbClr val="C00000"/>
                </a:solidFill>
              </a:rPr>
              <a:t>Modified GKI97 scheme</a:t>
            </a:r>
            <a:endParaRPr lang="zh-TW" altLang="en-US" b="1" dirty="0">
              <a:solidFill>
                <a:srgbClr val="C00000"/>
              </a:solidFill>
            </a:endParaRPr>
          </a:p>
        </p:txBody>
      </p:sp>
    </p:spTree>
    <p:extLst>
      <p:ext uri="{BB962C8B-B14F-4D97-AF65-F5344CB8AC3E}">
        <p14:creationId xmlns:p14="http://schemas.microsoft.com/office/powerpoint/2010/main" val="1917203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9802229-685B-4653-BDE3-204FE9A4E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992492"/>
            <a:ext cx="9144000" cy="2873017"/>
          </a:xfrm>
          <a:prstGeom prst="rect">
            <a:avLst/>
          </a:prstGeom>
        </p:spPr>
      </p:pic>
      <p:sp>
        <p:nvSpPr>
          <p:cNvPr id="2" name="文字方塊 1">
            <a:extLst>
              <a:ext uri="{FF2B5EF4-FFF2-40B4-BE49-F238E27FC236}">
                <a16:creationId xmlns:a16="http://schemas.microsoft.com/office/drawing/2014/main" id="{6F782A56-E916-4289-A68E-DE6B0D8F16EF}"/>
              </a:ext>
            </a:extLst>
          </p:cNvPr>
          <p:cNvSpPr txBox="1"/>
          <p:nvPr/>
        </p:nvSpPr>
        <p:spPr>
          <a:xfrm>
            <a:off x="5145438" y="1623160"/>
            <a:ext cx="1499128" cy="369332"/>
          </a:xfrm>
          <a:prstGeom prst="rect">
            <a:avLst/>
          </a:prstGeom>
          <a:noFill/>
        </p:spPr>
        <p:txBody>
          <a:bodyPr wrap="none" rtlCol="0">
            <a:spAutoFit/>
          </a:bodyPr>
          <a:lstStyle/>
          <a:p>
            <a:r>
              <a:rPr lang="en-US" altLang="zh-TW" dirty="0"/>
              <a:t>Single updraft</a:t>
            </a:r>
            <a:endParaRPr lang="zh-TW" altLang="en-US" dirty="0"/>
          </a:p>
        </p:txBody>
      </p:sp>
      <p:sp>
        <p:nvSpPr>
          <p:cNvPr id="4" name="文字方塊 3">
            <a:extLst>
              <a:ext uri="{FF2B5EF4-FFF2-40B4-BE49-F238E27FC236}">
                <a16:creationId xmlns:a16="http://schemas.microsoft.com/office/drawing/2014/main" id="{2A95B24F-E0DF-4C5E-823E-9D1E10AA2DD9}"/>
              </a:ext>
            </a:extLst>
          </p:cNvPr>
          <p:cNvSpPr txBox="1"/>
          <p:nvPr/>
        </p:nvSpPr>
        <p:spPr>
          <a:xfrm>
            <a:off x="7916337" y="1603500"/>
            <a:ext cx="1479892" cy="369332"/>
          </a:xfrm>
          <a:prstGeom prst="rect">
            <a:avLst/>
          </a:prstGeom>
          <a:noFill/>
        </p:spPr>
        <p:txBody>
          <a:bodyPr wrap="none" rtlCol="0">
            <a:spAutoFit/>
          </a:bodyPr>
          <a:lstStyle/>
          <a:p>
            <a:r>
              <a:rPr lang="en-US" altLang="zh-TW" dirty="0"/>
              <a:t>three-updrafts</a:t>
            </a:r>
            <a:endParaRPr lang="zh-TW" altLang="en-US" dirty="0"/>
          </a:p>
        </p:txBody>
      </p:sp>
    </p:spTree>
    <p:extLst>
      <p:ext uri="{BB962C8B-B14F-4D97-AF65-F5344CB8AC3E}">
        <p14:creationId xmlns:p14="http://schemas.microsoft.com/office/powerpoint/2010/main" val="829694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3BE54DE-C175-4880-A3C7-316925D5AB14}"/>
              </a:ext>
            </a:extLst>
          </p:cNvPr>
          <p:cNvSpPr>
            <a:spLocks noGrp="1"/>
          </p:cNvSpPr>
          <p:nvPr>
            <p:ph type="title"/>
          </p:nvPr>
        </p:nvSpPr>
        <p:spPr/>
        <p:txBody>
          <a:bodyPr/>
          <a:lstStyle/>
          <a:p>
            <a:r>
              <a:rPr lang="en-US" altLang="zh-TW" dirty="0"/>
              <a:t>Summary (I)</a:t>
            </a:r>
            <a:endParaRPr lang="zh-TW" altLang="en-US" dirty="0"/>
          </a:p>
        </p:txBody>
      </p:sp>
      <p:sp>
        <p:nvSpPr>
          <p:cNvPr id="3" name="內容版面配置區 2">
            <a:extLst>
              <a:ext uri="{FF2B5EF4-FFF2-40B4-BE49-F238E27FC236}">
                <a16:creationId xmlns:a16="http://schemas.microsoft.com/office/drawing/2014/main" id="{1C2A85F7-88B2-4BCC-8D13-0EAEA884C03E}"/>
              </a:ext>
            </a:extLst>
          </p:cNvPr>
          <p:cNvSpPr>
            <a:spLocks noGrp="1"/>
          </p:cNvSpPr>
          <p:nvPr>
            <p:ph idx="1"/>
          </p:nvPr>
        </p:nvSpPr>
        <p:spPr/>
        <p:txBody>
          <a:bodyPr>
            <a:normAutofit fontScale="70000" lnSpcReduction="20000"/>
          </a:bodyPr>
          <a:lstStyle/>
          <a:p>
            <a:r>
              <a:rPr lang="en-US" altLang="zh-TW" b="1" dirty="0"/>
              <a:t>weak scale dependency:  </a:t>
            </a:r>
            <a:r>
              <a:rPr lang="en-US" altLang="zh-TW" dirty="0"/>
              <a:t>grid-mean wind components</a:t>
            </a:r>
          </a:p>
          <a:p>
            <a:r>
              <a:rPr lang="en-US" altLang="zh-TW" b="1" dirty="0"/>
              <a:t>Strong scale dependency</a:t>
            </a:r>
            <a:r>
              <a:rPr lang="en-US" altLang="zh-TW" dirty="0"/>
              <a:t>: Updraft and downdraft mass fluxes, CMTs</a:t>
            </a:r>
          </a:p>
          <a:p>
            <a:r>
              <a:rPr lang="en-US" altLang="zh-TW" b="1" dirty="0"/>
              <a:t>nonlinear MCSs:</a:t>
            </a:r>
          </a:p>
          <a:p>
            <a:pPr>
              <a:buFont typeface="Wingdings" panose="05000000000000000000" pitchFamily="2" charset="2"/>
              <a:buChar char="Ø"/>
            </a:pPr>
            <a:r>
              <a:rPr lang="en-US" altLang="zh-TW" dirty="0"/>
              <a:t>Total and updraft CMT</a:t>
            </a:r>
            <a:r>
              <a:rPr lang="en-US" altLang="zh-TW" dirty="0">
                <a:sym typeface="Wingdings" panose="05000000000000000000" pitchFamily="2" charset="2"/>
              </a:rPr>
              <a:t> downgradient</a:t>
            </a:r>
            <a:r>
              <a:rPr lang="zh-TW" altLang="en-US" dirty="0">
                <a:sym typeface="Wingdings" panose="05000000000000000000" pitchFamily="2" charset="2"/>
              </a:rPr>
              <a:t> </a:t>
            </a:r>
            <a:r>
              <a:rPr lang="en-US" altLang="zh-TW" dirty="0">
                <a:sym typeface="Wingdings" panose="05000000000000000000" pitchFamily="2" charset="2"/>
              </a:rPr>
              <a:t>transport</a:t>
            </a:r>
          </a:p>
          <a:p>
            <a:pPr>
              <a:buFont typeface="Wingdings" panose="05000000000000000000" pitchFamily="2" charset="2"/>
              <a:buChar char="Ø"/>
            </a:pPr>
            <a:r>
              <a:rPr lang="en-US" altLang="zh-TW" dirty="0">
                <a:sym typeface="Wingdings" panose="05000000000000000000" pitchFamily="2" charset="2"/>
              </a:rPr>
              <a:t>Downdraft CMT           upgradient (large grid spacings), downgradient (small grid spacings)</a:t>
            </a:r>
          </a:p>
          <a:p>
            <a:r>
              <a:rPr lang="en-US" altLang="zh-TW" b="1" dirty="0">
                <a:sym typeface="Wingdings" panose="05000000000000000000" pitchFamily="2" charset="2"/>
              </a:rPr>
              <a:t>Linear MCSs:</a:t>
            </a:r>
          </a:p>
          <a:p>
            <a:pPr>
              <a:buFont typeface="Wingdings" panose="05000000000000000000" pitchFamily="2" charset="2"/>
              <a:buChar char="Ø"/>
            </a:pPr>
            <a:r>
              <a:rPr lang="en-US" altLang="zh-TW" dirty="0"/>
              <a:t>Total and updraft CMT</a:t>
            </a:r>
            <a:r>
              <a:rPr lang="en-US" altLang="zh-TW" dirty="0">
                <a:sym typeface="Wingdings" panose="05000000000000000000" pitchFamily="2" charset="2"/>
              </a:rPr>
              <a:t> downgradient (line-parallel direction), upgradient (line-normal direction)</a:t>
            </a:r>
          </a:p>
          <a:p>
            <a:pPr>
              <a:buFont typeface="Wingdings" panose="05000000000000000000" pitchFamily="2" charset="2"/>
              <a:buChar char="Ø"/>
            </a:pPr>
            <a:r>
              <a:rPr lang="en-US" altLang="zh-TW" dirty="0">
                <a:sym typeface="Wingdings" panose="05000000000000000000" pitchFamily="2" charset="2"/>
              </a:rPr>
              <a:t>Downdraft CMT           downgradient transport</a:t>
            </a:r>
          </a:p>
          <a:p>
            <a:r>
              <a:rPr lang="en-US" altLang="zh-TW" b="1" dirty="0"/>
              <a:t>upgradient CMT:</a:t>
            </a:r>
          </a:p>
          <a:p>
            <a:pPr>
              <a:buFont typeface="Wingdings" panose="05000000000000000000" pitchFamily="2" charset="2"/>
              <a:buChar char="Ø"/>
            </a:pPr>
            <a:r>
              <a:rPr lang="en-US" altLang="zh-TW" dirty="0"/>
              <a:t>y direction: updraft PGF strengthens perturbation wind in updrafts</a:t>
            </a:r>
          </a:p>
          <a:p>
            <a:pPr>
              <a:buFont typeface="Wingdings" panose="05000000000000000000" pitchFamily="2" charset="2"/>
              <a:buChar char="Ø"/>
            </a:pPr>
            <a:r>
              <a:rPr lang="en-US" altLang="zh-TW" dirty="0">
                <a:sym typeface="Wingdings" panose="05000000000000000000" pitchFamily="2" charset="2"/>
              </a:rPr>
              <a:t>x direction: </a:t>
            </a:r>
            <a:r>
              <a:rPr lang="en-US" altLang="zh-TW" dirty="0"/>
              <a:t>updraft PGF weakens perturbation wind inside updrafts</a:t>
            </a:r>
          </a:p>
          <a:p>
            <a:r>
              <a:rPr lang="en-US" altLang="zh-TW" b="1" dirty="0"/>
              <a:t>downdraft CMT </a:t>
            </a:r>
            <a:r>
              <a:rPr lang="en-US" altLang="zh-TW" dirty="0"/>
              <a:t>shows no clear relation to downdraft PGF</a:t>
            </a:r>
            <a:endParaRPr lang="en-US" altLang="zh-TW" dirty="0">
              <a:sym typeface="Wingdings" panose="05000000000000000000" pitchFamily="2" charset="2"/>
            </a:endParaRPr>
          </a:p>
          <a:p>
            <a:pPr marL="0" indent="0">
              <a:buNone/>
            </a:pPr>
            <a:endParaRPr lang="zh-TW" altLang="en-US" dirty="0"/>
          </a:p>
        </p:txBody>
      </p:sp>
    </p:spTree>
    <p:extLst>
      <p:ext uri="{BB962C8B-B14F-4D97-AF65-F5344CB8AC3E}">
        <p14:creationId xmlns:p14="http://schemas.microsoft.com/office/powerpoint/2010/main" val="1757361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52C030D-453F-424B-B122-5D7DBA9FF96E}"/>
              </a:ext>
            </a:extLst>
          </p:cNvPr>
          <p:cNvSpPr>
            <a:spLocks noGrp="1"/>
          </p:cNvSpPr>
          <p:nvPr>
            <p:ph type="title"/>
          </p:nvPr>
        </p:nvSpPr>
        <p:spPr/>
        <p:txBody>
          <a:bodyPr/>
          <a:lstStyle/>
          <a:p>
            <a:r>
              <a:rPr lang="en-US" altLang="zh-TW" dirty="0"/>
              <a:t>Summary (II)</a:t>
            </a:r>
            <a:endParaRPr lang="zh-TW" altLang="en-US" dirty="0"/>
          </a:p>
        </p:txBody>
      </p:sp>
      <p:sp>
        <p:nvSpPr>
          <p:cNvPr id="3" name="內容版面配置區 2">
            <a:extLst>
              <a:ext uri="{FF2B5EF4-FFF2-40B4-BE49-F238E27FC236}">
                <a16:creationId xmlns:a16="http://schemas.microsoft.com/office/drawing/2014/main" id="{7A8DD55E-4F47-4736-801B-A2396A24F009}"/>
              </a:ext>
            </a:extLst>
          </p:cNvPr>
          <p:cNvSpPr>
            <a:spLocks noGrp="1"/>
          </p:cNvSpPr>
          <p:nvPr>
            <p:ph idx="1"/>
          </p:nvPr>
        </p:nvSpPr>
        <p:spPr>
          <a:xfrm>
            <a:off x="838200" y="1825625"/>
            <a:ext cx="10515600" cy="4351338"/>
          </a:xfrm>
        </p:spPr>
        <p:txBody>
          <a:bodyPr>
            <a:normAutofit fontScale="92500"/>
          </a:bodyPr>
          <a:lstStyle/>
          <a:p>
            <a:r>
              <a:rPr lang="en-US" altLang="zh-TW" dirty="0">
                <a:solidFill>
                  <a:srgbClr val="C00000"/>
                </a:solidFill>
              </a:rPr>
              <a:t>CIPG</a:t>
            </a:r>
            <a:r>
              <a:rPr lang="en-US" altLang="zh-TW" dirty="0"/>
              <a:t> has significant impacts on </a:t>
            </a:r>
            <a:r>
              <a:rPr lang="en-US" altLang="zh-TW" dirty="0">
                <a:solidFill>
                  <a:srgbClr val="C00000"/>
                </a:solidFill>
              </a:rPr>
              <a:t>apparent momentum source</a:t>
            </a:r>
            <a:r>
              <a:rPr lang="en-US" altLang="zh-TW" dirty="0"/>
              <a:t> at GCM resolution.</a:t>
            </a:r>
            <a:endParaRPr lang="en-US" altLang="zh-TW" dirty="0">
              <a:sym typeface="Wingdings" panose="05000000000000000000" pitchFamily="2" charset="2"/>
            </a:endParaRPr>
          </a:p>
          <a:p>
            <a:r>
              <a:rPr lang="en-US" altLang="zh-TW" dirty="0"/>
              <a:t>The major contributor to the Laplacian of CIPG:</a:t>
            </a:r>
          </a:p>
          <a:p>
            <a:pPr>
              <a:buFont typeface="Wingdings" panose="05000000000000000000" pitchFamily="2" charset="2"/>
              <a:buChar char="Ø"/>
            </a:pPr>
            <a:r>
              <a:rPr lang="en-US" altLang="zh-TW" dirty="0"/>
              <a:t>for MCCs: </a:t>
            </a:r>
          </a:p>
          <a:p>
            <a:pPr marL="0" indent="0">
              <a:buNone/>
            </a:pPr>
            <a:r>
              <a:rPr lang="en-US" altLang="zh-TW" dirty="0"/>
              <a:t>x component: linear shear forcing (all the grid spacings)</a:t>
            </a:r>
          </a:p>
          <a:p>
            <a:pPr marL="0" indent="0">
              <a:buNone/>
            </a:pPr>
            <a:r>
              <a:rPr lang="en-US" altLang="zh-TW" dirty="0"/>
              <a:t>y component: linear shear forcing + nonlinear-shear forcing (dx&gt;64 km)</a:t>
            </a:r>
          </a:p>
          <a:p>
            <a:pPr>
              <a:buFont typeface="Wingdings" panose="05000000000000000000" pitchFamily="2" charset="2"/>
              <a:buChar char="Ø"/>
            </a:pPr>
            <a:r>
              <a:rPr lang="en-US" altLang="zh-TW" dirty="0"/>
              <a:t>For squall line:</a:t>
            </a:r>
          </a:p>
          <a:p>
            <a:pPr marL="0" indent="0">
              <a:buNone/>
            </a:pPr>
            <a:r>
              <a:rPr lang="en-US" altLang="zh-TW" dirty="0"/>
              <a:t>x and y component: linear shear forcing (4 &lt; dx &lt; 64 km)</a:t>
            </a:r>
          </a:p>
          <a:p>
            <a:pPr marL="0" indent="0">
              <a:buNone/>
            </a:pPr>
            <a:r>
              <a:rPr lang="en-US" altLang="zh-TW" dirty="0"/>
              <a:t>x and y component: linear shear forcing + nonlinear-shear forcing (dx&gt;64km) </a:t>
            </a:r>
            <a:endParaRPr lang="zh-TW" altLang="en-US" dirty="0"/>
          </a:p>
        </p:txBody>
      </p:sp>
    </p:spTree>
    <p:extLst>
      <p:ext uri="{BB962C8B-B14F-4D97-AF65-F5344CB8AC3E}">
        <p14:creationId xmlns:p14="http://schemas.microsoft.com/office/powerpoint/2010/main" val="199599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22441B9-3B8A-4063-BBA9-887092125A5B}"/>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404E46E1-6077-4275-9D20-266880EF6262}"/>
              </a:ext>
            </a:extLst>
          </p:cNvPr>
          <p:cNvSpPr>
            <a:spLocks noGrp="1"/>
          </p:cNvSpPr>
          <p:nvPr>
            <p:ph idx="1"/>
          </p:nvPr>
        </p:nvSpPr>
        <p:spPr/>
        <p:txBody>
          <a:bodyPr>
            <a:normAutofit/>
          </a:bodyPr>
          <a:lstStyle/>
          <a:p>
            <a:pPr algn="just"/>
            <a:r>
              <a:rPr lang="en-US" altLang="zh-TW" dirty="0"/>
              <a:t>CMT was parameterized in a simplified form by assuming that </a:t>
            </a:r>
            <a:r>
              <a:rPr lang="en-US" altLang="zh-TW" dirty="0">
                <a:solidFill>
                  <a:srgbClr val="C00000"/>
                </a:solidFill>
              </a:rPr>
              <a:t>in-cloud horizontal momentum depends only on lateral detrainment and entrainment rates</a:t>
            </a:r>
            <a:r>
              <a:rPr lang="en-US" altLang="zh-TW" dirty="0"/>
              <a:t> (</a:t>
            </a:r>
            <a:r>
              <a:rPr lang="en-US" altLang="zh-TW" dirty="0" err="1"/>
              <a:t>Ooyama</a:t>
            </a:r>
            <a:r>
              <a:rPr lang="en-US" altLang="zh-TW" dirty="0"/>
              <a:t> 1971; SL76).</a:t>
            </a:r>
          </a:p>
          <a:p>
            <a:pPr algn="just"/>
            <a:r>
              <a:rPr lang="en-US" altLang="zh-TW" dirty="0"/>
              <a:t>in-cloud</a:t>
            </a:r>
            <a:r>
              <a:rPr lang="zh-TW" altLang="en-US" dirty="0"/>
              <a:t> </a:t>
            </a:r>
            <a:r>
              <a:rPr lang="en-US" altLang="zh-TW" dirty="0"/>
              <a:t>horizontal momentum can also be strongly influenced</a:t>
            </a:r>
            <a:r>
              <a:rPr lang="zh-TW" altLang="en-US" dirty="0"/>
              <a:t> </a:t>
            </a:r>
            <a:r>
              <a:rPr lang="en-US" altLang="zh-TW" dirty="0"/>
              <a:t>by the </a:t>
            </a:r>
            <a:r>
              <a:rPr lang="en-US" altLang="zh-TW" dirty="0">
                <a:solidFill>
                  <a:srgbClr val="C00000"/>
                </a:solidFill>
              </a:rPr>
              <a:t>convection-induced pressure gradient </a:t>
            </a:r>
            <a:r>
              <a:rPr lang="en-US" altLang="zh-TW" dirty="0"/>
              <a:t>(CIPG). (</a:t>
            </a:r>
            <a:r>
              <a:rPr lang="en-US" altLang="zh-TW" dirty="0" err="1"/>
              <a:t>LeMone</a:t>
            </a:r>
            <a:r>
              <a:rPr lang="en-US" altLang="zh-TW" dirty="0"/>
              <a:t> (1983)</a:t>
            </a:r>
            <a:r>
              <a:rPr lang="zh-TW" altLang="en-US" dirty="0"/>
              <a:t> </a:t>
            </a:r>
            <a:r>
              <a:rPr lang="en-US" altLang="zh-TW" dirty="0"/>
              <a:t>and </a:t>
            </a:r>
            <a:r>
              <a:rPr lang="en-US" altLang="zh-TW" dirty="0" err="1"/>
              <a:t>LeMone</a:t>
            </a:r>
            <a:r>
              <a:rPr lang="en-US" altLang="zh-TW" dirty="0"/>
              <a:t> et al. (1984))</a:t>
            </a:r>
          </a:p>
          <a:p>
            <a:pPr algn="just"/>
            <a:endParaRPr lang="zh-TW" altLang="en-US" dirty="0"/>
          </a:p>
        </p:txBody>
      </p:sp>
    </p:spTree>
    <p:extLst>
      <p:ext uri="{BB962C8B-B14F-4D97-AF65-F5344CB8AC3E}">
        <p14:creationId xmlns:p14="http://schemas.microsoft.com/office/powerpoint/2010/main" val="657282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C460C4-4495-4A8B-8643-CECD4FF80D44}"/>
              </a:ext>
            </a:extLst>
          </p:cNvPr>
          <p:cNvSpPr>
            <a:spLocks noGrp="1"/>
          </p:cNvSpPr>
          <p:nvPr>
            <p:ph type="title"/>
          </p:nvPr>
        </p:nvSpPr>
        <p:spPr/>
        <p:txBody>
          <a:bodyPr/>
          <a:lstStyle/>
          <a:p>
            <a:r>
              <a:rPr lang="en-US" altLang="zh-TW" dirty="0"/>
              <a:t>GKI97 scheme </a:t>
            </a:r>
            <a:r>
              <a:rPr lang="en-US" altLang="zh-TW" sz="3200" dirty="0"/>
              <a:t>(Gregory et al. 1997)</a:t>
            </a:r>
            <a:endParaRPr lang="zh-TW" altLang="en-US" sz="3200" dirty="0"/>
          </a:p>
        </p:txBody>
      </p:sp>
      <p:sp>
        <p:nvSpPr>
          <p:cNvPr id="3" name="內容版面配置區 2">
            <a:extLst>
              <a:ext uri="{FF2B5EF4-FFF2-40B4-BE49-F238E27FC236}">
                <a16:creationId xmlns:a16="http://schemas.microsoft.com/office/drawing/2014/main" id="{438BD15F-6094-4A04-8477-B16790435A8B}"/>
              </a:ext>
            </a:extLst>
          </p:cNvPr>
          <p:cNvSpPr>
            <a:spLocks noGrp="1"/>
          </p:cNvSpPr>
          <p:nvPr>
            <p:ph idx="1"/>
          </p:nvPr>
        </p:nvSpPr>
        <p:spPr/>
        <p:txBody>
          <a:bodyPr/>
          <a:lstStyle/>
          <a:p>
            <a:r>
              <a:rPr lang="en-US" altLang="zh-TW" dirty="0"/>
              <a:t>The GKI97 scheme includes only the linear-shear forcing for parameterizing CIPG</a:t>
            </a:r>
            <a:endParaRPr lang="zh-TW" altLang="en-US" dirty="0"/>
          </a:p>
        </p:txBody>
      </p:sp>
      <p:pic>
        <p:nvPicPr>
          <p:cNvPr id="4" name="圖片 3">
            <a:extLst>
              <a:ext uri="{FF2B5EF4-FFF2-40B4-BE49-F238E27FC236}">
                <a16:creationId xmlns:a16="http://schemas.microsoft.com/office/drawing/2014/main" id="{D454CAD9-2E9A-4C83-8098-671EE814C0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5903" y="2842388"/>
            <a:ext cx="4340195" cy="2807092"/>
          </a:xfrm>
          <a:prstGeom prst="rect">
            <a:avLst/>
          </a:prstGeom>
        </p:spPr>
      </p:pic>
      <p:sp>
        <p:nvSpPr>
          <p:cNvPr id="5" name="矩形 4">
            <a:extLst>
              <a:ext uri="{FF2B5EF4-FFF2-40B4-BE49-F238E27FC236}">
                <a16:creationId xmlns:a16="http://schemas.microsoft.com/office/drawing/2014/main" id="{63AC933F-5CBE-42FA-969A-72B83052ABBE}"/>
              </a:ext>
            </a:extLst>
          </p:cNvPr>
          <p:cNvSpPr/>
          <p:nvPr/>
        </p:nvSpPr>
        <p:spPr>
          <a:xfrm>
            <a:off x="3468328" y="5942567"/>
            <a:ext cx="5255342" cy="36933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altLang="zh-TW" dirty="0" err="1">
                <a:solidFill>
                  <a:schemeClr val="tx1"/>
                </a:solidFill>
              </a:rPr>
              <a:t>C</a:t>
            </a:r>
            <a:r>
              <a:rPr lang="en-US" altLang="zh-TW" baseline="-25000" dirty="0" err="1">
                <a:solidFill>
                  <a:schemeClr val="tx1"/>
                </a:solidFill>
              </a:rPr>
              <a:t>Ux</a:t>
            </a:r>
            <a:r>
              <a:rPr lang="en-US" altLang="zh-TW" dirty="0">
                <a:solidFill>
                  <a:schemeClr val="tx1"/>
                </a:solidFill>
              </a:rPr>
              <a:t>, </a:t>
            </a:r>
            <a:r>
              <a:rPr lang="en-US" altLang="zh-TW" dirty="0" err="1">
                <a:solidFill>
                  <a:schemeClr val="tx1"/>
                </a:solidFill>
              </a:rPr>
              <a:t>C</a:t>
            </a:r>
            <a:r>
              <a:rPr lang="en-US" altLang="zh-TW" baseline="-25000" dirty="0" err="1">
                <a:solidFill>
                  <a:schemeClr val="tx1"/>
                </a:solidFill>
              </a:rPr>
              <a:t>Dx</a:t>
            </a:r>
            <a:r>
              <a:rPr lang="en-US" altLang="zh-TW" dirty="0">
                <a:solidFill>
                  <a:schemeClr val="tx1"/>
                </a:solidFill>
              </a:rPr>
              <a:t>, </a:t>
            </a:r>
            <a:r>
              <a:rPr lang="en-US" altLang="zh-TW" dirty="0" err="1">
                <a:solidFill>
                  <a:schemeClr val="tx1"/>
                </a:solidFill>
              </a:rPr>
              <a:t>C</a:t>
            </a:r>
            <a:r>
              <a:rPr lang="en-US" altLang="zh-TW" baseline="-25000" dirty="0" err="1">
                <a:solidFill>
                  <a:schemeClr val="tx1"/>
                </a:solidFill>
              </a:rPr>
              <a:t>Uy</a:t>
            </a:r>
            <a:r>
              <a:rPr lang="en-US" altLang="zh-TW" dirty="0">
                <a:solidFill>
                  <a:schemeClr val="tx1"/>
                </a:solidFill>
              </a:rPr>
              <a:t>, and </a:t>
            </a:r>
            <a:r>
              <a:rPr lang="en-US" altLang="zh-TW" dirty="0" err="1">
                <a:solidFill>
                  <a:schemeClr val="tx1"/>
                </a:solidFill>
              </a:rPr>
              <a:t>C</a:t>
            </a:r>
            <a:r>
              <a:rPr lang="en-US" altLang="zh-TW" baseline="-25000" dirty="0" err="1">
                <a:solidFill>
                  <a:schemeClr val="tx1"/>
                </a:solidFill>
              </a:rPr>
              <a:t>dy</a:t>
            </a:r>
            <a:r>
              <a:rPr lang="zh-TW" altLang="en-US" dirty="0">
                <a:solidFill>
                  <a:schemeClr val="tx1"/>
                </a:solidFill>
              </a:rPr>
              <a:t> </a:t>
            </a:r>
            <a:r>
              <a:rPr lang="en-US" altLang="zh-TW" dirty="0">
                <a:solidFill>
                  <a:schemeClr val="tx1"/>
                </a:solidFill>
              </a:rPr>
              <a:t>are set to the same value (C).</a:t>
            </a:r>
            <a:endParaRPr lang="zh-TW" altLang="en-US" dirty="0">
              <a:solidFill>
                <a:schemeClr val="tx1"/>
              </a:solidFill>
            </a:endParaRPr>
          </a:p>
        </p:txBody>
      </p:sp>
    </p:spTree>
    <p:extLst>
      <p:ext uri="{BB962C8B-B14F-4D97-AF65-F5344CB8AC3E}">
        <p14:creationId xmlns:p14="http://schemas.microsoft.com/office/powerpoint/2010/main" val="16379917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87CCAC-596F-4614-B847-41D15D792B30}"/>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FDDEEBA1-BA7A-4DA2-A96E-C68CB908BCFB}"/>
              </a:ext>
            </a:extLst>
          </p:cNvPr>
          <p:cNvSpPr>
            <a:spLocks noGrp="1"/>
          </p:cNvSpPr>
          <p:nvPr>
            <p:ph idx="1"/>
          </p:nvPr>
        </p:nvSpPr>
        <p:spPr/>
        <p:txBody>
          <a:bodyPr>
            <a:normAutofit/>
          </a:bodyPr>
          <a:lstStyle/>
          <a:p>
            <a:pPr algn="just"/>
            <a:r>
              <a:rPr lang="en-US" altLang="zh-TW" dirty="0"/>
              <a:t>The uncertainties may be amplified at higher spatial resolutions because of the lack of understanding of the scale dependency of CMT and CIPG.</a:t>
            </a:r>
          </a:p>
          <a:p>
            <a:pPr algn="just"/>
            <a:r>
              <a:rPr lang="en-US" altLang="zh-TW" dirty="0"/>
              <a:t>The main goal of this study</a:t>
            </a:r>
            <a:r>
              <a:rPr lang="zh-TW" altLang="en-US" dirty="0"/>
              <a:t> </a:t>
            </a:r>
            <a:r>
              <a:rPr lang="en-US" altLang="zh-TW" dirty="0"/>
              <a:t>is twofold: </a:t>
            </a:r>
          </a:p>
          <a:p>
            <a:pPr algn="just"/>
            <a:r>
              <a:rPr lang="en-US" altLang="zh-TW" dirty="0"/>
              <a:t>1) to explore the scale dependencies of mass</a:t>
            </a:r>
            <a:r>
              <a:rPr lang="zh-TW" altLang="en-US" dirty="0"/>
              <a:t> </a:t>
            </a:r>
            <a:r>
              <a:rPr lang="en-US" altLang="zh-TW" dirty="0"/>
              <a:t>flux, CMT, and CIPG for the midlatitude convective</a:t>
            </a:r>
            <a:r>
              <a:rPr lang="zh-TW" altLang="en-US" dirty="0"/>
              <a:t> </a:t>
            </a:r>
            <a:r>
              <a:rPr lang="en-US" altLang="zh-TW" dirty="0"/>
              <a:t>cloud systems</a:t>
            </a:r>
          </a:p>
          <a:p>
            <a:pPr algn="just"/>
            <a:r>
              <a:rPr lang="en-US" altLang="zh-TW" dirty="0"/>
              <a:t>2) to evaluate the formulation for</a:t>
            </a:r>
            <a:r>
              <a:rPr lang="zh-TW" altLang="en-US" dirty="0"/>
              <a:t> </a:t>
            </a:r>
            <a:r>
              <a:rPr lang="en-US" altLang="zh-TW" dirty="0"/>
              <a:t>parameterizing CIPG in the GKI97 scheme for different</a:t>
            </a:r>
            <a:r>
              <a:rPr lang="zh-TW" altLang="en-US" dirty="0"/>
              <a:t> </a:t>
            </a:r>
            <a:r>
              <a:rPr lang="en-US" altLang="zh-TW" dirty="0"/>
              <a:t>grid spacings.</a:t>
            </a:r>
            <a:endParaRPr lang="zh-TW" altLang="en-US" dirty="0"/>
          </a:p>
        </p:txBody>
      </p:sp>
    </p:spTree>
    <p:extLst>
      <p:ext uri="{BB962C8B-B14F-4D97-AF65-F5344CB8AC3E}">
        <p14:creationId xmlns:p14="http://schemas.microsoft.com/office/powerpoint/2010/main" val="5931753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05DF385-86B7-4178-91AD-FCCCA12309BB}"/>
              </a:ext>
            </a:extLst>
          </p:cNvPr>
          <p:cNvSpPr>
            <a:spLocks noGrp="1"/>
          </p:cNvSpPr>
          <p:nvPr>
            <p:ph type="title"/>
          </p:nvPr>
        </p:nvSpPr>
        <p:spPr/>
        <p:txBody>
          <a:bodyPr/>
          <a:lstStyle/>
          <a:p>
            <a:r>
              <a:rPr lang="en-US" altLang="zh-TW" dirty="0"/>
              <a:t>CRM simulations</a:t>
            </a:r>
            <a:endParaRPr lang="zh-TW" altLang="en-US" dirty="0"/>
          </a:p>
        </p:txBody>
      </p:sp>
      <p:sp>
        <p:nvSpPr>
          <p:cNvPr id="3" name="內容版面配置區 2">
            <a:extLst>
              <a:ext uri="{FF2B5EF4-FFF2-40B4-BE49-F238E27FC236}">
                <a16:creationId xmlns:a16="http://schemas.microsoft.com/office/drawing/2014/main" id="{8AAB87D3-EAE8-47D4-A6A9-AFC6980D09E9}"/>
              </a:ext>
            </a:extLst>
          </p:cNvPr>
          <p:cNvSpPr>
            <a:spLocks noGrp="1"/>
          </p:cNvSpPr>
          <p:nvPr>
            <p:ph idx="1"/>
          </p:nvPr>
        </p:nvSpPr>
        <p:spPr/>
        <p:txBody>
          <a:bodyPr>
            <a:normAutofit fontScale="92500" lnSpcReduction="20000"/>
          </a:bodyPr>
          <a:lstStyle/>
          <a:p>
            <a:pPr algn="just"/>
            <a:r>
              <a:rPr lang="en-US" altLang="zh-TW" dirty="0"/>
              <a:t>Model: WRF, v3.3.1</a:t>
            </a:r>
          </a:p>
          <a:p>
            <a:pPr algn="just"/>
            <a:r>
              <a:rPr lang="en-US" altLang="zh-TW" dirty="0"/>
              <a:t>advanced microphysics scheme:</a:t>
            </a:r>
            <a:r>
              <a:rPr lang="zh-TW" altLang="en-US" dirty="0"/>
              <a:t> </a:t>
            </a:r>
            <a:r>
              <a:rPr lang="en-US" altLang="zh-TW" dirty="0"/>
              <a:t>explicit spectral-bin microphysics</a:t>
            </a:r>
            <a:r>
              <a:rPr lang="zh-TW" altLang="en-US" dirty="0"/>
              <a:t> </a:t>
            </a:r>
            <a:r>
              <a:rPr lang="en-US" altLang="zh-TW" dirty="0"/>
              <a:t>(SBM)</a:t>
            </a:r>
          </a:p>
          <a:p>
            <a:pPr algn="just"/>
            <a:r>
              <a:rPr lang="en-US" altLang="zh-TW" dirty="0"/>
              <a:t>horizontal domain</a:t>
            </a:r>
            <a:r>
              <a:rPr lang="zh-TW" altLang="en-US" dirty="0"/>
              <a:t> </a:t>
            </a:r>
            <a:r>
              <a:rPr lang="en-US" altLang="zh-TW" dirty="0"/>
              <a:t>size : 560 x 560</a:t>
            </a:r>
            <a:r>
              <a:rPr lang="zh-TW" altLang="en-US" dirty="0"/>
              <a:t> </a:t>
            </a:r>
            <a:r>
              <a:rPr lang="en-US" altLang="zh-TW" dirty="0"/>
              <a:t>km</a:t>
            </a:r>
            <a:r>
              <a:rPr lang="en-US" altLang="zh-TW" baseline="30000" dirty="0"/>
              <a:t>2</a:t>
            </a:r>
          </a:p>
          <a:p>
            <a:pPr algn="just"/>
            <a:r>
              <a:rPr lang="pt-BR" altLang="zh-TW" dirty="0"/>
              <a:t>Horizontal</a:t>
            </a:r>
            <a:r>
              <a:rPr lang="zh-TW" altLang="en-US" dirty="0"/>
              <a:t> </a:t>
            </a:r>
            <a:r>
              <a:rPr lang="en-US" altLang="zh-TW" dirty="0"/>
              <a:t>grid spacing:</a:t>
            </a:r>
            <a:r>
              <a:rPr lang="zh-TW" altLang="en-US" dirty="0"/>
              <a:t> </a:t>
            </a:r>
            <a:r>
              <a:rPr lang="pt-BR" altLang="zh-TW" dirty="0"/>
              <a:t>1 x 1 km</a:t>
            </a:r>
            <a:r>
              <a:rPr lang="pt-BR" altLang="zh-TW" baseline="30000" dirty="0"/>
              <a:t>2</a:t>
            </a:r>
          </a:p>
          <a:p>
            <a:pPr algn="just"/>
            <a:r>
              <a:rPr lang="en-US" altLang="zh-TW" dirty="0"/>
              <a:t>vertical layers: 41 for MCC (MC3E-0523)</a:t>
            </a:r>
          </a:p>
          <a:p>
            <a:pPr marL="0" indent="0" algn="just">
              <a:buNone/>
            </a:pPr>
            <a:r>
              <a:rPr lang="en-US" altLang="zh-TW" dirty="0"/>
              <a:t>                           45 for squall line (MC3E-0520)</a:t>
            </a:r>
          </a:p>
          <a:p>
            <a:pPr marL="0" indent="0" algn="just">
              <a:buNone/>
            </a:pPr>
            <a:endParaRPr lang="en-US" altLang="zh-TW" dirty="0"/>
          </a:p>
          <a:p>
            <a:pPr algn="just"/>
            <a:r>
              <a:rPr lang="en-US" altLang="zh-TW" dirty="0"/>
              <a:t>The Midlatitude Continental Convective Clouds Experiment (MC3E) took place from April 22 – June 6, 2011, near Lamont, Oklahoma in the region surrounding the Department of Energy (DOE) Atmospheric Radiation Measurement (ARM) Program Southern Great Plains Central Facility.</a:t>
            </a:r>
            <a:endParaRPr lang="zh-TW" altLang="en-US" dirty="0"/>
          </a:p>
        </p:txBody>
      </p:sp>
    </p:spTree>
    <p:extLst>
      <p:ext uri="{BB962C8B-B14F-4D97-AF65-F5344CB8AC3E}">
        <p14:creationId xmlns:p14="http://schemas.microsoft.com/office/powerpoint/2010/main" val="3487771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07A58B7-659A-44E6-8F61-16591AA3181C}"/>
              </a:ext>
            </a:extLst>
          </p:cNvPr>
          <p:cNvSpPr>
            <a:spLocks noGrp="1"/>
          </p:cNvSpPr>
          <p:nvPr>
            <p:ph type="title"/>
          </p:nvPr>
        </p:nvSpPr>
        <p:spPr/>
        <p:txBody>
          <a:bodyPr/>
          <a:lstStyle/>
          <a:p>
            <a:r>
              <a:rPr lang="en-US" altLang="zh-TW" dirty="0"/>
              <a:t>Methodology</a:t>
            </a:r>
            <a:endParaRPr lang="zh-TW" altLang="en-US" dirty="0"/>
          </a:p>
        </p:txBody>
      </p:sp>
      <p:sp>
        <p:nvSpPr>
          <p:cNvPr id="3" name="內容版面配置區 2">
            <a:extLst>
              <a:ext uri="{FF2B5EF4-FFF2-40B4-BE49-F238E27FC236}">
                <a16:creationId xmlns:a16="http://schemas.microsoft.com/office/drawing/2014/main" id="{DF6A9EAE-C28D-4131-8091-0EB77074CDAA}"/>
              </a:ext>
            </a:extLst>
          </p:cNvPr>
          <p:cNvSpPr>
            <a:spLocks noGrp="1"/>
          </p:cNvSpPr>
          <p:nvPr>
            <p:ph idx="1"/>
          </p:nvPr>
        </p:nvSpPr>
        <p:spPr/>
        <p:txBody>
          <a:bodyPr>
            <a:normAutofit/>
          </a:bodyPr>
          <a:lstStyle/>
          <a:p>
            <a:r>
              <a:rPr lang="en-US" altLang="zh-TW" dirty="0"/>
              <a:t>to divide the CRM domain into subdomains with different horizontal sizes to mimic the GCM grid spacings </a:t>
            </a:r>
          </a:p>
          <a:p>
            <a:pPr marL="0" indent="0">
              <a:buNone/>
            </a:pPr>
            <a:endParaRPr lang="zh-TW" altLang="en-US" dirty="0"/>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1D13A5EC-8963-4BCF-A116-C6E31D4627FC}"/>
                  </a:ext>
                </a:extLst>
              </p:cNvPr>
              <p:cNvSpPr txBox="1"/>
              <p:nvPr/>
            </p:nvSpPr>
            <p:spPr>
              <a:xfrm>
                <a:off x="4120494" y="3074860"/>
                <a:ext cx="4361194" cy="32370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sz="2400" b="0" i="1" smtClean="0">
                          <a:latin typeface="Cambria Math" panose="02040503050406030204" pitchFamily="18" charset="0"/>
                        </a:rPr>
                        <m:t>560</m:t>
                      </m:r>
                      <m:r>
                        <a:rPr lang="en-US" altLang="zh-TW" sz="2400" b="0" i="1" smtClean="0">
                          <a:latin typeface="Cambria Math" panose="02040503050406030204" pitchFamily="18" charset="0"/>
                          <a:ea typeface="Cambria Math" panose="02040503050406030204" pitchFamily="18" charset="0"/>
                        </a:rPr>
                        <m:t>×560 </m:t>
                      </m:r>
                      <m:sSup>
                        <m:sSupPr>
                          <m:ctrlPr>
                            <a:rPr lang="en-US" altLang="zh-TW" sz="2400" b="0" i="1" smtClean="0">
                              <a:latin typeface="Cambria Math" panose="02040503050406030204" pitchFamily="18" charset="0"/>
                              <a:ea typeface="Cambria Math" panose="02040503050406030204" pitchFamily="18" charset="0"/>
                            </a:rPr>
                          </m:ctrlPr>
                        </m:sSupPr>
                        <m:e>
                          <m:r>
                            <a:rPr lang="en-US" altLang="zh-TW" sz="2400" b="0" i="1" smtClean="0">
                              <a:latin typeface="Cambria Math" panose="02040503050406030204" pitchFamily="18" charset="0"/>
                              <a:ea typeface="Cambria Math" panose="02040503050406030204" pitchFamily="18" charset="0"/>
                            </a:rPr>
                            <m:t>𝑘𝑚</m:t>
                          </m:r>
                        </m:e>
                        <m:sup>
                          <m:r>
                            <a:rPr lang="en-US" altLang="zh-TW" sz="2400" b="0" i="1" smtClean="0">
                              <a:latin typeface="Cambria Math" panose="02040503050406030204" pitchFamily="18" charset="0"/>
                              <a:ea typeface="Cambria Math" panose="02040503050406030204" pitchFamily="18" charset="0"/>
                            </a:rPr>
                            <m:t>2</m:t>
                          </m:r>
                        </m:sup>
                      </m:sSup>
                      <m:d>
                        <m:dPr>
                          <m:begChr m:val="{"/>
                          <m:endChr m:val=""/>
                          <m:ctrlPr>
                            <a:rPr lang="en-US" altLang="zh-TW" sz="2400" i="1" smtClean="0">
                              <a:latin typeface="Cambria Math" panose="02040503050406030204" pitchFamily="18" charset="0"/>
                            </a:rPr>
                          </m:ctrlPr>
                        </m:dPr>
                        <m:e>
                          <m:eqArr>
                            <m:eqArrPr>
                              <m:ctrlPr>
                                <a:rPr lang="en-US" altLang="zh-TW" sz="2400" b="0" i="1" smtClean="0">
                                  <a:latin typeface="Cambria Math" panose="02040503050406030204" pitchFamily="18" charset="0"/>
                                </a:rPr>
                              </m:ctrlPr>
                            </m:eqArrPr>
                            <m:e>
                              <m:r>
                                <a:rPr lang="en-US" altLang="zh-TW" sz="2400" b="0" i="1" smtClean="0">
                                  <a:latin typeface="Cambria Math" panose="02040503050406030204" pitchFamily="18" charset="0"/>
                                </a:rPr>
                                <m:t>2</m:t>
                              </m:r>
                              <m:r>
                                <a:rPr lang="en-US" altLang="zh-TW" sz="2400" b="0" i="1" smtClean="0">
                                  <a:latin typeface="Cambria Math" panose="02040503050406030204" pitchFamily="18" charset="0"/>
                                  <a:ea typeface="Cambria Math" panose="02040503050406030204" pitchFamily="18" charset="0"/>
                                </a:rPr>
                                <m:t>×2</m:t>
                              </m:r>
                            </m:e>
                            <m:e>
                              <m:r>
                                <a:rPr lang="en-US" altLang="zh-TW" sz="2400" b="0" i="1" smtClean="0">
                                  <a:latin typeface="Cambria Math" panose="02040503050406030204" pitchFamily="18" charset="0"/>
                                </a:rPr>
                                <m:t>4</m:t>
                              </m:r>
                              <m:r>
                                <a:rPr lang="en-US" altLang="zh-TW" sz="2400" b="0" i="1" smtClean="0">
                                  <a:latin typeface="Cambria Math" panose="02040503050406030204" pitchFamily="18" charset="0"/>
                                  <a:ea typeface="Cambria Math" panose="02040503050406030204" pitchFamily="18" charset="0"/>
                                </a:rPr>
                                <m:t>×4</m:t>
                              </m:r>
                            </m:e>
                            <m:e>
                              <m:r>
                                <a:rPr lang="en-US" altLang="zh-TW" sz="2400" b="0" i="1" smtClean="0">
                                  <a:latin typeface="Cambria Math" panose="02040503050406030204" pitchFamily="18" charset="0"/>
                                </a:rPr>
                                <m:t>8</m:t>
                              </m:r>
                              <m:r>
                                <a:rPr lang="en-US" altLang="zh-TW" sz="2400" b="0" i="1" smtClean="0">
                                  <a:latin typeface="Cambria Math" panose="02040503050406030204" pitchFamily="18" charset="0"/>
                                  <a:ea typeface="Cambria Math" panose="02040503050406030204" pitchFamily="18" charset="0"/>
                                </a:rPr>
                                <m:t>×8</m:t>
                              </m:r>
                            </m:e>
                            <m:e>
                              <m:r>
                                <a:rPr lang="en-US" altLang="zh-TW" sz="2400" b="0" i="1" smtClean="0">
                                  <a:latin typeface="Cambria Math" panose="02040503050406030204" pitchFamily="18" charset="0"/>
                                  <a:ea typeface="Cambria Math" panose="02040503050406030204" pitchFamily="18" charset="0"/>
                                </a:rPr>
                                <m:t>16×16</m:t>
                              </m:r>
                            </m:e>
                            <m:e>
                              <m:r>
                                <a:rPr lang="en-US" altLang="zh-TW" sz="2400" b="0" i="1" smtClean="0">
                                  <a:latin typeface="Cambria Math" panose="02040503050406030204" pitchFamily="18" charset="0"/>
                                  <a:ea typeface="Cambria Math" panose="02040503050406030204" pitchFamily="18" charset="0"/>
                                </a:rPr>
                                <m:t>32×32</m:t>
                              </m:r>
                            </m:e>
                            <m:e>
                              <m:r>
                                <a:rPr lang="en-US" altLang="zh-TW" sz="2400" b="0" i="1" smtClean="0">
                                  <a:latin typeface="Cambria Math" panose="02040503050406030204" pitchFamily="18" charset="0"/>
                                  <a:ea typeface="Cambria Math" panose="02040503050406030204" pitchFamily="18" charset="0"/>
                                </a:rPr>
                                <m:t>64×64</m:t>
                              </m:r>
                            </m:e>
                            <m:e>
                              <m:r>
                                <a:rPr lang="en-US" altLang="zh-TW" sz="2400" b="0" i="1" smtClean="0">
                                  <a:latin typeface="Cambria Math" panose="02040503050406030204" pitchFamily="18" charset="0"/>
                                  <a:ea typeface="Cambria Math" panose="02040503050406030204" pitchFamily="18" charset="0"/>
                                </a:rPr>
                                <m:t>128×128</m:t>
                              </m:r>
                            </m:e>
                            <m:e>
                              <m:r>
                                <a:rPr lang="en-US" altLang="zh-TW" sz="2400" b="0" i="1" smtClean="0">
                                  <a:latin typeface="Cambria Math" panose="02040503050406030204" pitchFamily="18" charset="0"/>
                                  <a:ea typeface="Cambria Math" panose="02040503050406030204" pitchFamily="18" charset="0"/>
                                </a:rPr>
                                <m:t>256×256</m:t>
                              </m:r>
                            </m:e>
                            <m:e>
                              <m:r>
                                <a:rPr lang="en-US" altLang="zh-TW" sz="2400" b="0" i="1" smtClean="0">
                                  <a:latin typeface="Cambria Math" panose="02040503050406030204" pitchFamily="18" charset="0"/>
                                  <a:ea typeface="Cambria Math" panose="02040503050406030204" pitchFamily="18" charset="0"/>
                                </a:rPr>
                                <m:t>512×512</m:t>
                              </m:r>
                            </m:e>
                          </m:eqArr>
                        </m:e>
                      </m:d>
                      <m:sSup>
                        <m:sSupPr>
                          <m:ctrlPr>
                            <a:rPr lang="en-US" altLang="zh-TW" sz="2400" i="1">
                              <a:latin typeface="Cambria Math" panose="02040503050406030204" pitchFamily="18" charset="0"/>
                              <a:ea typeface="Cambria Math" panose="02040503050406030204" pitchFamily="18" charset="0"/>
                            </a:rPr>
                          </m:ctrlPr>
                        </m:sSupPr>
                        <m:e>
                          <m:r>
                            <a:rPr lang="en-US" altLang="zh-TW" sz="2400" i="1">
                              <a:latin typeface="Cambria Math" panose="02040503050406030204" pitchFamily="18" charset="0"/>
                              <a:ea typeface="Cambria Math" panose="02040503050406030204" pitchFamily="18" charset="0"/>
                            </a:rPr>
                            <m:t>𝑘𝑚</m:t>
                          </m:r>
                        </m:e>
                        <m:sup>
                          <m:r>
                            <a:rPr lang="en-US" altLang="zh-TW" sz="2400" i="1">
                              <a:latin typeface="Cambria Math" panose="02040503050406030204" pitchFamily="18" charset="0"/>
                              <a:ea typeface="Cambria Math" panose="02040503050406030204" pitchFamily="18" charset="0"/>
                            </a:rPr>
                            <m:t>2</m:t>
                          </m:r>
                        </m:sup>
                      </m:sSup>
                    </m:oMath>
                  </m:oMathPara>
                </a14:m>
                <a:endParaRPr lang="zh-TW" altLang="en-US" sz="2400" dirty="0"/>
              </a:p>
            </p:txBody>
          </p:sp>
        </mc:Choice>
        <mc:Fallback xmlns="">
          <p:sp>
            <p:nvSpPr>
              <p:cNvPr id="4" name="文字方塊 3">
                <a:extLst>
                  <a:ext uri="{FF2B5EF4-FFF2-40B4-BE49-F238E27FC236}">
                    <a16:creationId xmlns:a16="http://schemas.microsoft.com/office/drawing/2014/main" id="{1D13A5EC-8963-4BCF-A116-C6E31D4627FC}"/>
                  </a:ext>
                </a:extLst>
              </p:cNvPr>
              <p:cNvSpPr txBox="1">
                <a:spLocks noRot="1" noChangeAspect="1" noMove="1" noResize="1" noEditPoints="1" noAdjustHandles="1" noChangeArrowheads="1" noChangeShapeType="1" noTextEdit="1"/>
              </p:cNvSpPr>
              <p:nvPr/>
            </p:nvSpPr>
            <p:spPr>
              <a:xfrm>
                <a:off x="4120494" y="3074860"/>
                <a:ext cx="4361194" cy="3237040"/>
              </a:xfrm>
              <a:prstGeom prst="rect">
                <a:avLst/>
              </a:prstGeom>
              <a:blipFill>
                <a:blip r:embed="rId2"/>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510379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1DD51F27-23DD-438C-BB70-047AFE0DC72E}"/>
                  </a:ext>
                </a:extLst>
              </p:cNvPr>
              <p:cNvSpPr>
                <a:spLocks noGrp="1"/>
              </p:cNvSpPr>
              <p:nvPr>
                <p:ph idx="1"/>
              </p:nvPr>
            </p:nvSpPr>
            <p:spPr>
              <a:xfrm>
                <a:off x="838200" y="976393"/>
                <a:ext cx="10515600" cy="5200570"/>
              </a:xfrm>
            </p:spPr>
            <p:txBody>
              <a:bodyPr>
                <a:normAutofit fontScale="92500" lnSpcReduction="20000"/>
              </a:bodyPr>
              <a:lstStyle/>
              <a:p>
                <a:r>
                  <a:rPr lang="en-US" altLang="zh-TW" dirty="0"/>
                  <a:t>Defining  clouds in convective updraft and downdraft regions : </a:t>
                </a:r>
              </a:p>
              <a:p>
                <a:pPr marL="514350" indent="-514350">
                  <a:buAutoNum type="arabicParenR"/>
                </a:pPr>
                <a:r>
                  <a:rPr lang="en-US" altLang="zh-TW" dirty="0"/>
                  <a:t>Updraft: </a:t>
                </a:r>
                <a14:m>
                  <m:oMath xmlns:m="http://schemas.openxmlformats.org/officeDocument/2006/math">
                    <m:d>
                      <m:dPr>
                        <m:begChr m:val="{"/>
                        <m:endChr m:val=""/>
                        <m:ctrlPr>
                          <a:rPr lang="en-US" altLang="zh-TW" i="1">
                            <a:latin typeface="Cambria Math" panose="02040503050406030204" pitchFamily="18" charset="0"/>
                          </a:rPr>
                        </m:ctrlPr>
                      </m:dPr>
                      <m:e>
                        <m:eqArr>
                          <m:eqArrPr>
                            <m:ctrlPr>
                              <a:rPr lang="en-US" altLang="zh-TW" i="1">
                                <a:latin typeface="Cambria Math" panose="02040503050406030204" pitchFamily="18" charset="0"/>
                              </a:rPr>
                            </m:ctrlPr>
                          </m:eqArrPr>
                          <m:e>
                            <m:r>
                              <m:rPr>
                                <m:nor/>
                              </m:rPr>
                              <a:rPr lang="en-US" altLang="zh-TW" dirty="0"/>
                              <m:t>w</m:t>
                            </m:r>
                            <m:r>
                              <m:rPr>
                                <m:nor/>
                              </m:rPr>
                              <a:rPr lang="en-US" altLang="zh-TW" dirty="0"/>
                              <m:t> </m:t>
                            </m:r>
                            <m:r>
                              <a:rPr lang="en-US" altLang="zh-TW" i="1">
                                <a:latin typeface="Cambria Math" panose="02040503050406030204" pitchFamily="18" charset="0"/>
                                <a:ea typeface="Cambria Math" panose="02040503050406030204" pitchFamily="18" charset="0"/>
                              </a:rPr>
                              <m:t>&gt;1 </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𝑚𝑠</m:t>
                                </m:r>
                              </m:e>
                              <m:sup>
                                <m:r>
                                  <a:rPr lang="en-US" altLang="zh-TW" i="1">
                                    <a:latin typeface="Cambria Math" panose="02040503050406030204" pitchFamily="18" charset="0"/>
                                    <a:ea typeface="Cambria Math" panose="02040503050406030204" pitchFamily="18" charset="0"/>
                                  </a:rPr>
                                  <m:t>−1</m:t>
                                </m:r>
                              </m:sup>
                            </m:sSup>
                            <m:r>
                              <a:rPr lang="en-US" altLang="zh-TW" i="1">
                                <a:latin typeface="Cambria Math" panose="02040503050406030204" pitchFamily="18" charset="0"/>
                                <a:ea typeface="Cambria Math" panose="02040503050406030204" pitchFamily="18" charset="0"/>
                              </a:rPr>
                              <m:t>)</m:t>
                            </m:r>
                            <m:r>
                              <m:rPr>
                                <m:nor/>
                              </m:rPr>
                              <a:rPr lang="en-US" altLang="zh-TW" dirty="0"/>
                              <m:t>, </m:t>
                            </m:r>
                            <m:r>
                              <m:rPr>
                                <m:nor/>
                              </m:rPr>
                              <a:rPr lang="en-US" altLang="zh-TW" dirty="0" err="1"/>
                              <m:t>q</m:t>
                            </m:r>
                            <m:r>
                              <m:rPr>
                                <m:nor/>
                              </m:rPr>
                              <a:rPr lang="en-US" altLang="zh-TW" baseline="-25000" dirty="0" err="1"/>
                              <m:t>tot</m:t>
                            </m:r>
                            <m:r>
                              <m:rPr>
                                <m:nor/>
                              </m:rPr>
                              <a:rPr lang="en-US" altLang="zh-TW" dirty="0"/>
                              <m:t> </m:t>
                            </m:r>
                            <m:r>
                              <a:rPr lang="en-US" altLang="zh-TW" i="1">
                                <a:latin typeface="Cambria Math" panose="02040503050406030204" pitchFamily="18" charset="0"/>
                                <a:ea typeface="Cambria Math" panose="02040503050406030204" pitchFamily="18" charset="0"/>
                              </a:rPr>
                              <m:t>&gt;1×</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10</m:t>
                                </m:r>
                              </m:e>
                              <m:sup>
                                <m:r>
                                  <a:rPr lang="en-US" altLang="zh-TW" i="1">
                                    <a:latin typeface="Cambria Math" panose="02040503050406030204" pitchFamily="18" charset="0"/>
                                    <a:ea typeface="Cambria Math" panose="02040503050406030204" pitchFamily="18" charset="0"/>
                                  </a:rPr>
                                  <m:t>−5</m:t>
                                </m:r>
                              </m:sup>
                            </m:sSup>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 (</m:t>
                                </m:r>
                                <m:r>
                                  <a:rPr lang="en-US" altLang="zh-TW" i="1">
                                    <a:latin typeface="Cambria Math" panose="02040503050406030204" pitchFamily="18" charset="0"/>
                                    <a:ea typeface="Cambria Math" panose="02040503050406030204" pitchFamily="18" charset="0"/>
                                  </a:rPr>
                                  <m:t>𝑘𝑔𝑘𝑔</m:t>
                                </m:r>
                              </m:e>
                              <m:sup>
                                <m:r>
                                  <a:rPr lang="en-US" altLang="zh-TW" i="1">
                                    <a:latin typeface="Cambria Math" panose="02040503050406030204" pitchFamily="18" charset="0"/>
                                    <a:ea typeface="Cambria Math" panose="02040503050406030204" pitchFamily="18" charset="0"/>
                                  </a:rPr>
                                  <m:t>−1</m:t>
                                </m:r>
                              </m:sup>
                            </m:sSup>
                            <m:r>
                              <a:rPr lang="en-US" altLang="zh-TW" i="1">
                                <a:latin typeface="Cambria Math" panose="02040503050406030204" pitchFamily="18" charset="0"/>
                                <a:ea typeface="Cambria Math" panose="02040503050406030204" pitchFamily="18" charset="0"/>
                              </a:rPr>
                              <m:t>)</m:t>
                            </m:r>
                          </m:e>
                          <m:e>
                            <m:r>
                              <m:rPr>
                                <m:nor/>
                              </m:rPr>
                              <a:rPr lang="en-US" altLang="zh-TW" dirty="0"/>
                              <m:t>w</m:t>
                            </m:r>
                            <m:r>
                              <m:rPr>
                                <m:nor/>
                              </m:rPr>
                              <a:rPr lang="en-US" altLang="zh-TW" dirty="0"/>
                              <m:t> </m:t>
                            </m:r>
                            <m:r>
                              <a:rPr lang="en-US" altLang="zh-TW" i="1">
                                <a:latin typeface="Cambria Math" panose="02040503050406030204" pitchFamily="18" charset="0"/>
                                <a:ea typeface="Cambria Math" panose="02040503050406030204" pitchFamily="18" charset="0"/>
                              </a:rPr>
                              <m:t>&gt;2 (</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𝑚𝑠</m:t>
                                </m:r>
                              </m:e>
                              <m:sup>
                                <m:r>
                                  <a:rPr lang="en-US" altLang="zh-TW" i="1">
                                    <a:latin typeface="Cambria Math" panose="02040503050406030204" pitchFamily="18" charset="0"/>
                                    <a:ea typeface="Cambria Math" panose="02040503050406030204" pitchFamily="18" charset="0"/>
                                  </a:rPr>
                                  <m:t>−1</m:t>
                                </m:r>
                              </m:sup>
                            </m:sSup>
                            <m:r>
                              <a:rPr lang="en-US" altLang="zh-TW" i="1">
                                <a:latin typeface="Cambria Math" panose="02040503050406030204" pitchFamily="18" charset="0"/>
                                <a:ea typeface="Cambria Math" panose="02040503050406030204" pitchFamily="18" charset="0"/>
                              </a:rPr>
                              <m:t>)</m:t>
                            </m:r>
                          </m:e>
                        </m:eqArr>
                      </m:e>
                    </m:d>
                  </m:oMath>
                </a14:m>
                <a:r>
                  <a:rPr lang="en-US" altLang="zh-TW" dirty="0"/>
                  <a:t> </a:t>
                </a:r>
              </a:p>
              <a:p>
                <a:pPr marL="514350" indent="-514350">
                  <a:buAutoNum type="arabicParenR"/>
                </a:pPr>
                <a:r>
                  <a:rPr lang="en-US" altLang="zh-TW" dirty="0"/>
                  <a:t>Downdrafts: w</a:t>
                </a:r>
                <a:r>
                  <a:rPr lang="en-US" altLang="zh-TW" dirty="0">
                    <a:ea typeface="Cambria Math" panose="02040503050406030204" pitchFamily="18" charset="0"/>
                  </a:rPr>
                  <a:t> </a:t>
                </a:r>
                <a14:m>
                  <m:oMath xmlns:m="http://schemas.openxmlformats.org/officeDocument/2006/math">
                    <m:r>
                      <a:rPr lang="en-US" altLang="zh-TW" i="1">
                        <a:latin typeface="Cambria Math" panose="02040503050406030204" pitchFamily="18" charset="0"/>
                        <a:ea typeface="Cambria Math" panose="02040503050406030204" pitchFamily="18" charset="0"/>
                      </a:rPr>
                      <m:t>&lt;−1 (</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𝑚𝑠</m:t>
                        </m:r>
                      </m:e>
                      <m:sup>
                        <m:r>
                          <a:rPr lang="en-US" altLang="zh-TW" i="1">
                            <a:latin typeface="Cambria Math" panose="02040503050406030204" pitchFamily="18" charset="0"/>
                            <a:ea typeface="Cambria Math" panose="02040503050406030204" pitchFamily="18" charset="0"/>
                          </a:rPr>
                          <m:t>−1</m:t>
                        </m:r>
                      </m:sup>
                    </m:sSup>
                    <m:r>
                      <a:rPr lang="en-US" altLang="zh-TW" i="1">
                        <a:latin typeface="Cambria Math" panose="02040503050406030204" pitchFamily="18" charset="0"/>
                        <a:ea typeface="Cambria Math" panose="02040503050406030204" pitchFamily="18" charset="0"/>
                      </a:rPr>
                      <m:t>)</m:t>
                    </m:r>
                  </m:oMath>
                </a14:m>
                <a:r>
                  <a:rPr lang="en-US" altLang="zh-TW" dirty="0"/>
                  <a:t>, </a:t>
                </a:r>
                <a:r>
                  <a:rPr lang="en-US" altLang="zh-TW" dirty="0" err="1"/>
                  <a:t>q</a:t>
                </a:r>
                <a:r>
                  <a:rPr lang="en-US" altLang="zh-TW" baseline="-25000" dirty="0" err="1"/>
                  <a:t>tot</a:t>
                </a:r>
                <a:r>
                  <a:rPr lang="en-US" altLang="zh-TW" dirty="0"/>
                  <a:t> </a:t>
                </a:r>
                <a14:m>
                  <m:oMath xmlns:m="http://schemas.openxmlformats.org/officeDocument/2006/math">
                    <m:r>
                      <a:rPr lang="en-US" altLang="zh-TW" i="1">
                        <a:latin typeface="Cambria Math" panose="02040503050406030204" pitchFamily="18" charset="0"/>
                        <a:ea typeface="Cambria Math" panose="02040503050406030204" pitchFamily="18" charset="0"/>
                      </a:rPr>
                      <m:t>&lt;1×</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10</m:t>
                        </m:r>
                      </m:e>
                      <m:sup>
                        <m:r>
                          <a:rPr lang="en-US" altLang="zh-TW" i="1">
                            <a:latin typeface="Cambria Math" panose="02040503050406030204" pitchFamily="18" charset="0"/>
                            <a:ea typeface="Cambria Math" panose="02040503050406030204" pitchFamily="18" charset="0"/>
                          </a:rPr>
                          <m:t>−5</m:t>
                        </m:r>
                      </m:sup>
                    </m:sSup>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 (</m:t>
                        </m:r>
                        <m:r>
                          <a:rPr lang="en-US" altLang="zh-TW" i="1">
                            <a:latin typeface="Cambria Math" panose="02040503050406030204" pitchFamily="18" charset="0"/>
                            <a:ea typeface="Cambria Math" panose="02040503050406030204" pitchFamily="18" charset="0"/>
                          </a:rPr>
                          <m:t>𝑘𝑔𝑘𝑔</m:t>
                        </m:r>
                      </m:e>
                      <m:sup>
                        <m:r>
                          <a:rPr lang="en-US" altLang="zh-TW" i="1">
                            <a:latin typeface="Cambria Math" panose="02040503050406030204" pitchFamily="18" charset="0"/>
                            <a:ea typeface="Cambria Math" panose="02040503050406030204" pitchFamily="18" charset="0"/>
                          </a:rPr>
                          <m:t>−1</m:t>
                        </m:r>
                      </m:sup>
                    </m:sSup>
                    <m:r>
                      <a:rPr lang="en-US" altLang="zh-TW" i="1">
                        <a:latin typeface="Cambria Math" panose="02040503050406030204" pitchFamily="18" charset="0"/>
                        <a:ea typeface="Cambria Math" panose="02040503050406030204" pitchFamily="18" charset="0"/>
                      </a:rPr>
                      <m:t>)</m:t>
                    </m:r>
                  </m:oMath>
                </a14:m>
                <a:endParaRPr lang="en-US" altLang="zh-TW" dirty="0"/>
              </a:p>
              <a:p>
                <a:pPr marL="514350" indent="-514350">
                  <a:buAutoNum type="arabicParenR"/>
                </a:pPr>
                <a:endParaRPr lang="en-US" altLang="zh-TW" dirty="0"/>
              </a:p>
              <a:p>
                <a:r>
                  <a:rPr lang="en-US" altLang="zh-TW" dirty="0"/>
                  <a:t>These subdomain types include 1) updraft only; 2) downdraft only; 3) environment only; 4) updraft and environment; 5) downdraft and environment; 6) updraft, downdraft, and environment; and 7) updraft and downdraft.</a:t>
                </a:r>
              </a:p>
              <a:p>
                <a:endParaRPr lang="en-US" altLang="zh-TW" dirty="0"/>
              </a:p>
              <a:p>
                <a:r>
                  <a:rPr lang="en-US" altLang="zh-TW" dirty="0"/>
                  <a:t>Our analysis considers only types 4, 5, and 6 because as far as CMT parameterization is concerned, types 1, 2, and 3 do not contribute to CMT.</a:t>
                </a:r>
              </a:p>
              <a:p>
                <a:r>
                  <a:rPr lang="en-US" altLang="zh-TW" dirty="0"/>
                  <a:t>Contribution</a:t>
                </a:r>
                <a:r>
                  <a:rPr lang="zh-TW" altLang="en-US" dirty="0"/>
                  <a:t> </a:t>
                </a:r>
                <a:r>
                  <a:rPr lang="en-US" altLang="zh-TW" dirty="0"/>
                  <a:t>of type 7 to the total momentum transport is very small.</a:t>
                </a:r>
              </a:p>
              <a:p>
                <a:endParaRPr lang="en-US" altLang="zh-TW" dirty="0"/>
              </a:p>
              <a:p>
                <a:endParaRPr lang="zh-TW" altLang="en-US" dirty="0"/>
              </a:p>
            </p:txBody>
          </p:sp>
        </mc:Choice>
        <mc:Fallback xmlns="">
          <p:sp>
            <p:nvSpPr>
              <p:cNvPr id="3" name="內容版面配置區 2">
                <a:extLst>
                  <a:ext uri="{FF2B5EF4-FFF2-40B4-BE49-F238E27FC236}">
                    <a16:creationId xmlns:a16="http://schemas.microsoft.com/office/drawing/2014/main" id="{1DD51F27-23DD-438C-BB70-047AFE0DC72E}"/>
                  </a:ext>
                </a:extLst>
              </p:cNvPr>
              <p:cNvSpPr>
                <a:spLocks noGrp="1" noRot="1" noChangeAspect="1" noMove="1" noResize="1" noEditPoints="1" noAdjustHandles="1" noChangeArrowheads="1" noChangeShapeType="1" noTextEdit="1"/>
              </p:cNvSpPr>
              <p:nvPr>
                <p:ph idx="1"/>
              </p:nvPr>
            </p:nvSpPr>
            <p:spPr>
              <a:xfrm>
                <a:off x="838200" y="976393"/>
                <a:ext cx="10515600" cy="5200570"/>
              </a:xfrm>
              <a:blipFill>
                <a:blip r:embed="rId2"/>
                <a:stretch>
                  <a:fillRect l="-928" t="-3165"/>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059178518"/>
      </p:ext>
    </p:extLst>
  </p:cSld>
  <p:clrMapOvr>
    <a:masterClrMapping/>
  </p:clrMapOvr>
</p:sld>
</file>

<file path=ppt/theme/theme1.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HL">
      <a:majorFont>
        <a:latin typeface="Times New Roman"/>
        <a:ea typeface="標楷體"/>
        <a:cs typeface=""/>
      </a:majorFont>
      <a:minorFont>
        <a:latin typeface="Times New Roman"/>
        <a:ea typeface="標楷體"/>
        <a:cs typeface=""/>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2564</TotalTime>
  <Words>4450</Words>
  <Application>Microsoft Office PowerPoint</Application>
  <PresentationFormat>寬螢幕</PresentationFormat>
  <Paragraphs>343</Paragraphs>
  <Slides>36</Slides>
  <Notes>23</Notes>
  <HiddenSlides>0</HiddenSlides>
  <MMClips>0</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36</vt:i4>
      </vt:variant>
    </vt:vector>
  </HeadingPairs>
  <TitlesOfParts>
    <vt:vector size="44" baseType="lpstr">
      <vt:lpstr>新細明體</vt:lpstr>
      <vt:lpstr>標楷體</vt:lpstr>
      <vt:lpstr>Arial</vt:lpstr>
      <vt:lpstr>Calibri</vt:lpstr>
      <vt:lpstr>Cambria Math</vt:lpstr>
      <vt:lpstr>Times New Roman</vt:lpstr>
      <vt:lpstr>Wingdings</vt:lpstr>
      <vt:lpstr>Office 佈景主題</vt:lpstr>
      <vt:lpstr>Analysis of cloud-resolving model simulations for scale dependence of convective momentum transport</vt:lpstr>
      <vt:lpstr>Introduction</vt:lpstr>
      <vt:lpstr>PowerPoint 簡報</vt:lpstr>
      <vt:lpstr>PowerPoint 簡報</vt:lpstr>
      <vt:lpstr>GKI97 scheme (Gregory et al. 1997)</vt:lpstr>
      <vt:lpstr>PowerPoint 簡報</vt:lpstr>
      <vt:lpstr>CRM simulations</vt:lpstr>
      <vt:lpstr>Methodology</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Relationships between CMT and wind shear</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Summary (I)</vt:lpstr>
      <vt:lpstr>Summary (II)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of cloud-resolving model simulations for scale dependence of convective momentum transport</dc:title>
  <dc:creator>chang-hong Lin</dc:creator>
  <cp:lastModifiedBy>chang-hong Lin</cp:lastModifiedBy>
  <cp:revision>129</cp:revision>
  <dcterms:created xsi:type="dcterms:W3CDTF">2018-10-31T08:30:55Z</dcterms:created>
  <dcterms:modified xsi:type="dcterms:W3CDTF">2018-11-20T06:24:19Z</dcterms:modified>
</cp:coreProperties>
</file>