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373" r:id="rId4"/>
    <p:sldId id="388" r:id="rId5"/>
    <p:sldId id="395" r:id="rId6"/>
    <p:sldId id="392" r:id="rId7"/>
    <p:sldId id="391" r:id="rId8"/>
    <p:sldId id="390" r:id="rId9"/>
    <p:sldId id="389" r:id="rId10"/>
    <p:sldId id="393" r:id="rId11"/>
    <p:sldId id="394" r:id="rId12"/>
    <p:sldId id="396" r:id="rId13"/>
    <p:sldId id="400" r:id="rId14"/>
    <p:sldId id="399" r:id="rId15"/>
    <p:sldId id="398" r:id="rId16"/>
    <p:sldId id="402" r:id="rId17"/>
    <p:sldId id="401" r:id="rId18"/>
    <p:sldId id="397" r:id="rId19"/>
    <p:sldId id="403" r:id="rId20"/>
    <p:sldId id="404" r:id="rId21"/>
    <p:sldId id="405" r:id="rId22"/>
    <p:sldId id="387" r:id="rId23"/>
    <p:sldId id="384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61" autoAdjust="0"/>
  </p:normalViewPr>
  <p:slideViewPr>
    <p:cSldViewPr>
      <p:cViewPr>
        <p:scale>
          <a:sx n="100" d="100"/>
          <a:sy n="100" d="100"/>
        </p:scale>
        <p:origin x="-129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82F91-7C45-4174-9C81-65D77FDAE98E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570FB-45B9-406C-86E8-B0D57AF9C7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74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8E71-02A2-4F4C-A484-55167B98FADA}" type="datetimeFigureOut">
              <a:rPr lang="zh-TW" altLang="en-US" smtClean="0"/>
              <a:pPr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F00EC-93DC-4276-903E-12E9C15948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sz="3200" dirty="0"/>
              <a:t>Analysis and simulations of a heavy rainfall event over northern Taiwan during 11-12 June 2012</a:t>
            </a:r>
            <a:endParaRPr lang="zh-TW" altLang="en-US" sz="3100" b="1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5517232"/>
            <a:ext cx="6872808" cy="1080120"/>
          </a:xfrm>
        </p:spPr>
        <p:txBody>
          <a:bodyPr>
            <a:normAutofit/>
          </a:bodyPr>
          <a:lstStyle/>
          <a:p>
            <a:r>
              <a:rPr lang="de-DE" altLang="zh-TW" sz="1800" dirty="0"/>
              <a:t>Chen, Y.-L., Y.-J. Chu, C.-S. Chen, C.-C. Tu, J.-H. Teng, and P.-L. Lin, </a:t>
            </a:r>
            <a:r>
              <a:rPr lang="de-DE" altLang="zh-TW" sz="1800" dirty="0" smtClean="0"/>
              <a:t>2018</a:t>
            </a:r>
          </a:p>
          <a:p>
            <a:r>
              <a:rPr lang="en-US" altLang="zh-TW" sz="1800" dirty="0"/>
              <a:t>Mon. </a:t>
            </a:r>
            <a:r>
              <a:rPr lang="en-US" altLang="zh-TW" sz="1800" dirty="0" err="1"/>
              <a:t>Wea</a:t>
            </a:r>
            <a:r>
              <a:rPr lang="en-US" altLang="zh-TW" sz="1800" dirty="0"/>
              <a:t>. Rev., 146, 2697–2715</a:t>
            </a:r>
            <a:r>
              <a:rPr lang="fr-FR" altLang="zh-TW" sz="1800" dirty="0" smtClean="0"/>
              <a:t>.</a:t>
            </a:r>
            <a:endParaRPr lang="zh-TW" altLang="en-US" sz="1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148064" y="429309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Professor  :   Ming-Jen Yang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Student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   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</a:rPr>
              <a:t>Jyong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-En Miao</a:t>
            </a: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        Date  :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2018/11/13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1858"/>
            <a:ext cx="4464496" cy="470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464496" cy="470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45224"/>
            <a:ext cx="51149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4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445343"/>
            <a:ext cx="526732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9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3" y="1628801"/>
            <a:ext cx="4088507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1"/>
            <a:ext cx="4038434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63269"/>
            <a:ext cx="51530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2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" y="0"/>
            <a:ext cx="8021141" cy="60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3296"/>
            <a:ext cx="8562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6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7" y="0"/>
            <a:ext cx="8169919" cy="610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3296"/>
            <a:ext cx="8562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0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5" y="1"/>
            <a:ext cx="8029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28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0" y="1"/>
            <a:ext cx="7650774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1" y="6195978"/>
            <a:ext cx="8255643" cy="66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2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42239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8249"/>
            <a:ext cx="4932040" cy="9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4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28800"/>
            <a:ext cx="87249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3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4" y="1"/>
            <a:ext cx="707971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4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905"/>
            <a:ext cx="8229600" cy="922114"/>
          </a:xfrm>
        </p:spPr>
        <p:txBody>
          <a:bodyPr/>
          <a:lstStyle/>
          <a:p>
            <a:r>
              <a:rPr lang="en-US" altLang="zh-TW" b="1" dirty="0"/>
              <a:t>Introduction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602128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000" dirty="0" smtClean="0"/>
              <a:t>Heavy </a:t>
            </a:r>
            <a:r>
              <a:rPr lang="en-US" altLang="zh-TW" sz="2000" dirty="0"/>
              <a:t>rainfall events </a:t>
            </a:r>
            <a:r>
              <a:rPr lang="en-US" altLang="zh-TW" sz="2000" dirty="0" smtClean="0"/>
              <a:t>during the </a:t>
            </a:r>
            <a:r>
              <a:rPr lang="en-US" altLang="zh-TW" sz="2000" dirty="0"/>
              <a:t>early summer rainy season over Taiwan </a:t>
            </a:r>
            <a:r>
              <a:rPr lang="en-US" altLang="zh-TW" sz="2000" dirty="0" smtClean="0"/>
              <a:t>are related to </a:t>
            </a:r>
            <a:r>
              <a:rPr lang="en-US" altLang="zh-TW" sz="2000" dirty="0"/>
              <a:t>the arrival of </a:t>
            </a:r>
            <a:r>
              <a:rPr lang="en-US" altLang="zh-TW" sz="2000" dirty="0">
                <a:solidFill>
                  <a:srgbClr val="FF0000"/>
                </a:solidFill>
              </a:rPr>
              <a:t>subtropical cold fronts </a:t>
            </a:r>
            <a:r>
              <a:rPr lang="en-US" altLang="zh-TW" sz="2000" dirty="0" smtClean="0"/>
              <a:t>(</a:t>
            </a:r>
            <a:r>
              <a:rPr lang="en-US" altLang="zh-TW" sz="2000" dirty="0"/>
              <a:t>Trier et al. 1990; Chen et al. </a:t>
            </a:r>
            <a:r>
              <a:rPr lang="en-US" altLang="zh-TW" sz="2000" dirty="0" smtClean="0"/>
              <a:t>1989), </a:t>
            </a:r>
            <a:r>
              <a:rPr lang="en-US" altLang="zh-TW" sz="2000" dirty="0" err="1">
                <a:solidFill>
                  <a:srgbClr val="FF0000"/>
                </a:solidFill>
              </a:rPr>
              <a:t>mesoscale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</a:rPr>
              <a:t>cyclones</a:t>
            </a:r>
            <a:r>
              <a:rPr lang="en-US" altLang="zh-TW" sz="2000" dirty="0" smtClean="0"/>
              <a:t> (Wang </a:t>
            </a:r>
            <a:r>
              <a:rPr lang="en-US" altLang="zh-TW" sz="2000" dirty="0"/>
              <a:t>and </a:t>
            </a:r>
            <a:r>
              <a:rPr lang="en-US" altLang="zh-TW" sz="2000" dirty="0" err="1"/>
              <a:t>Orlanski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1987), </a:t>
            </a:r>
            <a:r>
              <a:rPr lang="en-US" altLang="zh-TW" sz="2000" dirty="0">
                <a:solidFill>
                  <a:srgbClr val="FF0000"/>
                </a:solidFill>
              </a:rPr>
              <a:t>abundant moisture </a:t>
            </a:r>
            <a:r>
              <a:rPr lang="en-US" altLang="zh-TW" sz="2000" dirty="0"/>
              <a:t>(Chen and Yu </a:t>
            </a:r>
            <a:r>
              <a:rPr lang="en-US" altLang="zh-TW" sz="2000" dirty="0" smtClean="0"/>
              <a:t>1988), </a:t>
            </a:r>
            <a:r>
              <a:rPr lang="en-US" altLang="zh-TW" sz="2000" dirty="0">
                <a:solidFill>
                  <a:srgbClr val="FF0000"/>
                </a:solidFill>
              </a:rPr>
              <a:t>orographic effects and </a:t>
            </a:r>
            <a:r>
              <a:rPr lang="en-US" altLang="zh-TW" sz="2000" dirty="0" smtClean="0">
                <a:solidFill>
                  <a:srgbClr val="FF0000"/>
                </a:solidFill>
              </a:rPr>
              <a:t>local winds </a:t>
            </a:r>
            <a:r>
              <a:rPr lang="en-US" altLang="zh-TW" sz="2000" dirty="0"/>
              <a:t>(Li et al. </a:t>
            </a:r>
            <a:r>
              <a:rPr lang="en-US" altLang="zh-TW" sz="2000" dirty="0" smtClean="0"/>
              <a:t>1997), </a:t>
            </a:r>
            <a:r>
              <a:rPr lang="en-US" altLang="zh-TW" sz="2000" dirty="0"/>
              <a:t>and </a:t>
            </a:r>
            <a:r>
              <a:rPr lang="en-US" altLang="zh-TW" sz="2000" dirty="0">
                <a:solidFill>
                  <a:srgbClr val="FF0000"/>
                </a:solidFill>
              </a:rPr>
              <a:t>cold pools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(</a:t>
            </a:r>
            <a:r>
              <a:rPr lang="en-US" altLang="zh-TW" sz="2000" dirty="0" err="1"/>
              <a:t>Xu</a:t>
            </a:r>
            <a:r>
              <a:rPr lang="en-US" altLang="zh-TW" sz="2000" dirty="0"/>
              <a:t> et al. </a:t>
            </a:r>
            <a:r>
              <a:rPr lang="en-US" altLang="zh-TW" sz="2000" dirty="0" smtClean="0"/>
              <a:t>2012).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During periods of </a:t>
            </a:r>
            <a:r>
              <a:rPr lang="en-US" altLang="zh-TW" sz="2000" dirty="0"/>
              <a:t>heavy precipitation over Taiwan, the </a:t>
            </a:r>
            <a:r>
              <a:rPr lang="en-US" altLang="zh-TW" sz="2000" dirty="0" err="1" smtClean="0"/>
              <a:t>subsynoptic</a:t>
            </a:r>
            <a:r>
              <a:rPr lang="en-US" altLang="zh-TW" sz="2000" dirty="0" smtClean="0"/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low-level </a:t>
            </a:r>
            <a:r>
              <a:rPr lang="en-US" altLang="zh-TW" sz="2000" dirty="0" smtClean="0">
                <a:solidFill>
                  <a:srgbClr val="FF0000"/>
                </a:solidFill>
              </a:rPr>
              <a:t>jet(LLJ) </a:t>
            </a:r>
            <a:r>
              <a:rPr lang="en-US" altLang="zh-TW" sz="2000" dirty="0" smtClean="0"/>
              <a:t>is </a:t>
            </a:r>
            <a:r>
              <a:rPr lang="en-US" altLang="zh-TW" sz="2000" dirty="0"/>
              <a:t>frequently observed in the warm sector of the </a:t>
            </a:r>
            <a:r>
              <a:rPr lang="en-US" altLang="zh-TW" sz="2000" dirty="0" err="1" smtClean="0"/>
              <a:t>mei-yu</a:t>
            </a:r>
            <a:r>
              <a:rPr lang="en-US" altLang="zh-TW" sz="2000" dirty="0" smtClean="0"/>
              <a:t> front </a:t>
            </a:r>
            <a:r>
              <a:rPr lang="en-US" altLang="zh-TW" sz="2000" dirty="0"/>
              <a:t>(Chen and Yu </a:t>
            </a:r>
            <a:r>
              <a:rPr lang="en-US" altLang="zh-TW" sz="2000" dirty="0" smtClean="0"/>
              <a:t>1988).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The </a:t>
            </a:r>
            <a:r>
              <a:rPr lang="en-US" altLang="zh-TW" sz="2000" dirty="0">
                <a:solidFill>
                  <a:srgbClr val="FF0000"/>
                </a:solidFill>
              </a:rPr>
              <a:t>flow </a:t>
            </a:r>
            <a:r>
              <a:rPr lang="en-US" altLang="zh-TW" sz="2000" dirty="0" smtClean="0">
                <a:solidFill>
                  <a:srgbClr val="FF0000"/>
                </a:solidFill>
              </a:rPr>
              <a:t>deceleration and </a:t>
            </a:r>
            <a:r>
              <a:rPr lang="en-US" altLang="zh-TW" sz="2000" dirty="0">
                <a:solidFill>
                  <a:srgbClr val="FF0000"/>
                </a:solidFill>
              </a:rPr>
              <a:t>flow splitting </a:t>
            </a:r>
            <a:r>
              <a:rPr lang="en-US" altLang="zh-TW" sz="2000" dirty="0"/>
              <a:t>occur off the </a:t>
            </a:r>
            <a:r>
              <a:rPr lang="en-US" altLang="zh-TW" sz="2000" dirty="0" smtClean="0"/>
              <a:t>southwestern coast </a:t>
            </a:r>
            <a:r>
              <a:rPr lang="en-US" altLang="zh-TW" sz="2000" dirty="0"/>
              <a:t>with a windward ridge/leeside trough </a:t>
            </a:r>
            <a:r>
              <a:rPr lang="en-US" altLang="zh-TW" sz="2000" dirty="0" smtClean="0"/>
              <a:t>pressure pattern </a:t>
            </a:r>
            <a:r>
              <a:rPr lang="en-US" altLang="zh-TW" sz="2000" dirty="0"/>
              <a:t>due to </a:t>
            </a:r>
            <a:r>
              <a:rPr lang="en-US" altLang="zh-TW" sz="2000" dirty="0">
                <a:solidFill>
                  <a:srgbClr val="FF0000"/>
                </a:solidFill>
              </a:rPr>
              <a:t>orographic blocking </a:t>
            </a:r>
            <a:r>
              <a:rPr lang="en-US" altLang="zh-TW" sz="2000" dirty="0"/>
              <a:t>(Chen et al. </a:t>
            </a:r>
            <a:r>
              <a:rPr lang="en-US" altLang="zh-TW" sz="2000" dirty="0" smtClean="0"/>
              <a:t>1989). </a:t>
            </a:r>
            <a:r>
              <a:rPr lang="en-US" altLang="zh-TW" sz="2000" dirty="0"/>
              <a:t>The </a:t>
            </a:r>
            <a:r>
              <a:rPr lang="en-US" altLang="zh-TW" sz="2000" dirty="0" smtClean="0"/>
              <a:t>deflected airflow </a:t>
            </a:r>
            <a:r>
              <a:rPr lang="en-US" altLang="zh-TW" sz="2000" dirty="0"/>
              <a:t>accelerates </a:t>
            </a:r>
            <a:r>
              <a:rPr lang="en-US" altLang="zh-TW" sz="2000" dirty="0" smtClean="0"/>
              <a:t>northward, which results </a:t>
            </a:r>
            <a:r>
              <a:rPr lang="en-US" altLang="zh-TW" sz="2000" dirty="0"/>
              <a:t>in </a:t>
            </a:r>
            <a:r>
              <a:rPr lang="en-US" altLang="zh-TW" sz="2000" dirty="0" smtClean="0"/>
              <a:t>strong </a:t>
            </a:r>
            <a:r>
              <a:rPr lang="en-US" altLang="zh-TW" sz="2000" dirty="0" err="1" smtClean="0"/>
              <a:t>orographically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induced winds along </a:t>
            </a:r>
            <a:r>
              <a:rPr lang="en-US" altLang="zh-TW" sz="2000" dirty="0" smtClean="0"/>
              <a:t>the northwestern </a:t>
            </a:r>
            <a:r>
              <a:rPr lang="en-US" altLang="zh-TW" sz="2000" dirty="0"/>
              <a:t>coast (e.g., </a:t>
            </a:r>
            <a:r>
              <a:rPr lang="en-US" altLang="zh-TW" sz="2000" dirty="0">
                <a:solidFill>
                  <a:srgbClr val="FF0000"/>
                </a:solidFill>
              </a:rPr>
              <a:t>barrier jet</a:t>
            </a:r>
            <a:r>
              <a:rPr lang="en-US" altLang="zh-TW" sz="2000" dirty="0" smtClean="0"/>
              <a:t>) (</a:t>
            </a:r>
            <a:r>
              <a:rPr lang="en-US" altLang="zh-TW" sz="2000" dirty="0"/>
              <a:t>Chen and </a:t>
            </a:r>
            <a:r>
              <a:rPr lang="en-US" altLang="zh-TW" sz="2000" dirty="0" smtClean="0"/>
              <a:t>Li 1995a)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11–12 </a:t>
            </a:r>
            <a:r>
              <a:rPr lang="en-US" altLang="zh-TW" sz="2000" dirty="0"/>
              <a:t>June 2012 case is the only </a:t>
            </a:r>
            <a:r>
              <a:rPr lang="en-US" altLang="zh-TW" sz="2000" dirty="0" smtClean="0"/>
              <a:t>widespread heavy </a:t>
            </a:r>
            <a:r>
              <a:rPr lang="en-US" altLang="zh-TW" sz="2000" dirty="0"/>
              <a:t>precipitation event with maximum daily </a:t>
            </a:r>
            <a:r>
              <a:rPr lang="en-US" altLang="zh-TW" sz="2000" dirty="0" smtClean="0"/>
              <a:t>rainfall accumulation </a:t>
            </a:r>
            <a:r>
              <a:rPr lang="en-US" altLang="zh-TW" sz="2000" dirty="0" smtClean="0">
                <a:solidFill>
                  <a:srgbClr val="FF0000"/>
                </a:solidFill>
              </a:rPr>
              <a:t>&gt;400mm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over both the </a:t>
            </a:r>
            <a:r>
              <a:rPr lang="en-US" altLang="zh-TW" sz="2000" dirty="0">
                <a:solidFill>
                  <a:srgbClr val="FF0000"/>
                </a:solidFill>
              </a:rPr>
              <a:t>northwestern </a:t>
            </a:r>
            <a:r>
              <a:rPr lang="en-US" altLang="zh-TW" sz="2000" dirty="0" smtClean="0">
                <a:solidFill>
                  <a:srgbClr val="FF0000"/>
                </a:solidFill>
              </a:rPr>
              <a:t>coast</a:t>
            </a:r>
            <a:r>
              <a:rPr lang="en-US" altLang="zh-TW" sz="2000" dirty="0" smtClean="0"/>
              <a:t> of </a:t>
            </a:r>
            <a:r>
              <a:rPr lang="en-US" altLang="zh-TW" sz="2000" dirty="0"/>
              <a:t>Taiwan </a:t>
            </a:r>
            <a:r>
              <a:rPr lang="en-US" altLang="zh-TW" sz="2000" dirty="0" smtClean="0"/>
              <a:t>(435 </a:t>
            </a:r>
            <a:r>
              <a:rPr lang="en-US" altLang="zh-TW" sz="2000" dirty="0"/>
              <a:t>mm) and within the </a:t>
            </a:r>
            <a:r>
              <a:rPr lang="en-US" altLang="zh-TW" sz="2000" dirty="0">
                <a:solidFill>
                  <a:srgbClr val="FF0000"/>
                </a:solidFill>
              </a:rPr>
              <a:t>Taipei </a:t>
            </a:r>
            <a:r>
              <a:rPr lang="en-US" altLang="zh-TW" sz="2000" dirty="0" smtClean="0">
                <a:solidFill>
                  <a:srgbClr val="FF0000"/>
                </a:solidFill>
              </a:rPr>
              <a:t>basin </a:t>
            </a:r>
            <a:r>
              <a:rPr lang="en-US" altLang="zh-TW" sz="2000" dirty="0" smtClean="0"/>
              <a:t>(477 </a:t>
            </a:r>
            <a:r>
              <a:rPr lang="en-US" altLang="zh-TW" sz="2000" dirty="0"/>
              <a:t>mm) (Chu 2013</a:t>
            </a:r>
            <a:r>
              <a:rPr lang="en-US" altLang="zh-TW" sz="2000" dirty="0" smtClean="0"/>
              <a:t>).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For </a:t>
            </a:r>
            <a:r>
              <a:rPr lang="en-US" altLang="zh-TW" sz="2000" dirty="0"/>
              <a:t>this study, we will focus on the </a:t>
            </a:r>
            <a:r>
              <a:rPr lang="en-US" altLang="zh-TW" sz="2000" b="1" dirty="0">
                <a:solidFill>
                  <a:srgbClr val="FF0000"/>
                </a:solidFill>
              </a:rPr>
              <a:t>orographic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effects during </a:t>
            </a:r>
            <a:r>
              <a:rPr lang="en-US" altLang="zh-TW" sz="2000" b="1" dirty="0">
                <a:solidFill>
                  <a:srgbClr val="FF0000"/>
                </a:solidFill>
              </a:rPr>
              <a:t>and after the landfall of a </a:t>
            </a:r>
            <a:r>
              <a:rPr lang="en-US" altLang="zh-TW" sz="2000" b="1" dirty="0" err="1">
                <a:solidFill>
                  <a:srgbClr val="FF0000"/>
                </a:solidFill>
              </a:rPr>
              <a:t>mei-yu</a:t>
            </a:r>
            <a:r>
              <a:rPr lang="en-US" altLang="zh-TW" sz="2000" b="1" dirty="0">
                <a:solidFill>
                  <a:srgbClr val="FF0000"/>
                </a:solidFill>
              </a:rPr>
              <a:t> front</a:t>
            </a:r>
            <a:r>
              <a:rPr lang="en-US" altLang="zh-TW" sz="2000" dirty="0"/>
              <a:t>.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12022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6200"/>
            <a:ext cx="89630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8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41126"/>
            <a:ext cx="52959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During this extreme precipitation event, the </a:t>
            </a:r>
            <a:r>
              <a:rPr lang="en-US" altLang="zh-TW" sz="2000" dirty="0" smtClean="0"/>
              <a:t>large-scale airflow is characterized </a:t>
            </a:r>
            <a:r>
              <a:rPr lang="en-US" altLang="zh-TW" sz="2000" dirty="0"/>
              <a:t>by a </a:t>
            </a:r>
            <a:r>
              <a:rPr lang="en-US" altLang="zh-TW" sz="2000" dirty="0" err="1">
                <a:solidFill>
                  <a:srgbClr val="FF0000"/>
                </a:solidFill>
              </a:rPr>
              <a:t>midlatitude</a:t>
            </a:r>
            <a:r>
              <a:rPr lang="en-US" altLang="zh-TW" sz="2000" dirty="0">
                <a:solidFill>
                  <a:srgbClr val="FF0000"/>
                </a:solidFill>
              </a:rPr>
              <a:t> omega blocking</a:t>
            </a:r>
            <a:r>
              <a:rPr lang="en-US" altLang="zh-TW" sz="2000" dirty="0"/>
              <a:t> pattern with a blocking ridge over the </a:t>
            </a:r>
            <a:r>
              <a:rPr lang="en-US" altLang="zh-TW" sz="2000" dirty="0" smtClean="0"/>
              <a:t>Okhotsk Sea for </a:t>
            </a:r>
            <a:r>
              <a:rPr lang="en-US" altLang="zh-TW" sz="2000" dirty="0"/>
              <a:t>more than 4–5 days (9–13 June 2012</a:t>
            </a:r>
            <a:r>
              <a:rPr lang="en-US" altLang="zh-TW" sz="2000" dirty="0" smtClean="0"/>
              <a:t>). At 850-hPa, </a:t>
            </a:r>
            <a:r>
              <a:rPr lang="en-US" altLang="zh-TW" sz="2000" dirty="0"/>
              <a:t>an ENE–WSW-oriented </a:t>
            </a:r>
            <a:r>
              <a:rPr lang="en-US" altLang="zh-TW" sz="2000" dirty="0" smtClean="0">
                <a:solidFill>
                  <a:srgbClr val="FF0000"/>
                </a:solidFill>
              </a:rPr>
              <a:t>monsoon trough </a:t>
            </a:r>
            <a:r>
              <a:rPr lang="en-US" altLang="zh-TW" sz="2000" dirty="0"/>
              <a:t>is located over southern China between </a:t>
            </a:r>
            <a:r>
              <a:rPr lang="en-US" altLang="zh-TW" sz="2000" dirty="0" smtClean="0"/>
              <a:t>the </a:t>
            </a:r>
            <a:r>
              <a:rPr lang="en-US" altLang="zh-TW" sz="2000" dirty="0" err="1" smtClean="0"/>
              <a:t>midlatitude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blocking pattern and WPSH</a:t>
            </a:r>
            <a:r>
              <a:rPr lang="en-US" altLang="zh-TW" sz="2000" dirty="0" smtClean="0"/>
              <a:t>.</a:t>
            </a:r>
          </a:p>
          <a:p>
            <a:endParaRPr lang="en-US" altLang="zh-TW" sz="2000" dirty="0" smtClean="0"/>
          </a:p>
          <a:p>
            <a:r>
              <a:rPr lang="en-US" altLang="zh-TW" sz="2000" dirty="0"/>
              <a:t>At </a:t>
            </a:r>
            <a:r>
              <a:rPr lang="en-US" altLang="zh-TW" sz="2000" dirty="0" smtClean="0"/>
              <a:t>surface</a:t>
            </a:r>
            <a:r>
              <a:rPr lang="en-US" altLang="zh-TW" sz="2000" dirty="0"/>
              <a:t>, the </a:t>
            </a:r>
            <a:r>
              <a:rPr lang="en-US" altLang="zh-TW" sz="2000" dirty="0" err="1" smtClean="0"/>
              <a:t>mei-yu</a:t>
            </a:r>
            <a:r>
              <a:rPr lang="en-US" altLang="zh-TW" sz="2000" dirty="0" smtClean="0"/>
              <a:t> front </a:t>
            </a:r>
            <a:r>
              <a:rPr lang="en-US" altLang="zh-TW" sz="2000" dirty="0"/>
              <a:t>is just off the northern Taiwan coast. It is </a:t>
            </a:r>
            <a:r>
              <a:rPr lang="en-US" altLang="zh-TW" sz="2000" dirty="0" smtClean="0"/>
              <a:t>characterized by </a:t>
            </a:r>
            <a:r>
              <a:rPr lang="en-US" altLang="zh-TW" sz="2000" dirty="0"/>
              <a:t>a marked </a:t>
            </a:r>
            <a:r>
              <a:rPr lang="en-US" altLang="zh-TW" sz="2000" dirty="0">
                <a:solidFill>
                  <a:srgbClr val="FF0000"/>
                </a:solidFill>
              </a:rPr>
              <a:t>vertical tilt </a:t>
            </a:r>
            <a:r>
              <a:rPr lang="en-US" altLang="zh-TW" sz="2000" dirty="0"/>
              <a:t>with an </a:t>
            </a:r>
            <a:r>
              <a:rPr lang="en-US" altLang="zh-TW" sz="2000" dirty="0">
                <a:solidFill>
                  <a:srgbClr val="FF0000"/>
                </a:solidFill>
              </a:rPr>
              <a:t>upper-level </a:t>
            </a:r>
            <a:r>
              <a:rPr lang="en-US" altLang="zh-TW" sz="2000" dirty="0" smtClean="0">
                <a:solidFill>
                  <a:srgbClr val="FF0000"/>
                </a:solidFill>
              </a:rPr>
              <a:t>jet </a:t>
            </a:r>
            <a:r>
              <a:rPr lang="en-US" altLang="zh-TW" sz="2000" dirty="0" smtClean="0"/>
              <a:t>(&gt;40 m/s) </a:t>
            </a:r>
            <a:r>
              <a:rPr lang="en-US" altLang="zh-TW" sz="2000" dirty="0"/>
              <a:t>at the 250-hPa level. In the lower </a:t>
            </a:r>
            <a:r>
              <a:rPr lang="en-US" altLang="zh-TW" sz="2000" dirty="0" smtClean="0"/>
              <a:t>troposphere, the </a:t>
            </a:r>
            <a:r>
              <a:rPr lang="en-US" altLang="zh-TW" sz="2000" dirty="0"/>
              <a:t>prefrontal </a:t>
            </a:r>
            <a:r>
              <a:rPr lang="en-US" altLang="zh-TW" sz="2000" dirty="0">
                <a:solidFill>
                  <a:srgbClr val="FF0000"/>
                </a:solidFill>
              </a:rPr>
              <a:t>potentially unstable WSW </a:t>
            </a:r>
            <a:r>
              <a:rPr lang="en-US" altLang="zh-TW" sz="2000" dirty="0" smtClean="0">
                <a:solidFill>
                  <a:srgbClr val="FF0000"/>
                </a:solidFill>
              </a:rPr>
              <a:t>flow </a:t>
            </a:r>
            <a:r>
              <a:rPr lang="en-US" altLang="zh-TW" sz="2000" dirty="0" smtClean="0"/>
              <a:t>(&gt;15 m/s) </a:t>
            </a:r>
            <a:r>
              <a:rPr lang="en-US" altLang="zh-TW" sz="2000" dirty="0"/>
              <a:t>converges with the postfrontal </a:t>
            </a:r>
            <a:r>
              <a:rPr lang="en-US" altLang="zh-TW" sz="2000" dirty="0">
                <a:solidFill>
                  <a:srgbClr val="FF0000"/>
                </a:solidFill>
              </a:rPr>
              <a:t>cold </a:t>
            </a:r>
            <a:r>
              <a:rPr lang="en-US" altLang="zh-TW" sz="2000" dirty="0" smtClean="0">
                <a:solidFill>
                  <a:srgbClr val="FF0000"/>
                </a:solidFill>
              </a:rPr>
              <a:t>northeasterly flow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with rising motions </a:t>
            </a:r>
            <a:r>
              <a:rPr lang="en-US" altLang="zh-TW" sz="2000" dirty="0" smtClean="0"/>
              <a:t>in the frontal </a:t>
            </a:r>
            <a:r>
              <a:rPr lang="en-US" altLang="zh-TW" sz="2000" dirty="0"/>
              <a:t>zone. 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en-US" altLang="zh-TW" sz="2000" dirty="0"/>
              <a:t>Under </a:t>
            </a:r>
            <a:r>
              <a:rPr lang="en-US" altLang="zh-TW" sz="2000" dirty="0" smtClean="0"/>
              <a:t>favorable large-scale </a:t>
            </a:r>
            <a:r>
              <a:rPr lang="en-US" altLang="zh-TW" sz="2000" dirty="0"/>
              <a:t>settings, a strong </a:t>
            </a:r>
            <a:r>
              <a:rPr lang="en-US" altLang="zh-TW" sz="2000" dirty="0" smtClean="0"/>
              <a:t>persistent </a:t>
            </a:r>
            <a:r>
              <a:rPr lang="en-US" altLang="zh-TW" sz="2000" dirty="0" smtClean="0">
                <a:solidFill>
                  <a:srgbClr val="FF0000"/>
                </a:solidFill>
              </a:rPr>
              <a:t>LLJ (&gt;</a:t>
            </a:r>
            <a:r>
              <a:rPr lang="en-US" altLang="zh-TW" sz="2000" dirty="0">
                <a:solidFill>
                  <a:srgbClr val="FF0000"/>
                </a:solidFill>
              </a:rPr>
              <a:t>15 m/s</a:t>
            </a:r>
            <a:r>
              <a:rPr lang="en-US" altLang="zh-TW" sz="2000" dirty="0" smtClean="0">
                <a:solidFill>
                  <a:srgbClr val="FF0000"/>
                </a:solidFill>
              </a:rPr>
              <a:t>) </a:t>
            </a:r>
            <a:r>
              <a:rPr lang="en-US" altLang="zh-TW" sz="2000" dirty="0"/>
              <a:t>with elevated </a:t>
            </a:r>
            <a:r>
              <a:rPr lang="en-US" altLang="zh-TW" sz="2000" dirty="0" smtClean="0">
                <a:solidFill>
                  <a:srgbClr val="FF0000"/>
                </a:solidFill>
              </a:rPr>
              <a:t>TPW(&gt;70 kg m</a:t>
            </a:r>
            <a:r>
              <a:rPr lang="en-US" altLang="zh-TW" sz="2000" baseline="30000" dirty="0" smtClean="0">
                <a:solidFill>
                  <a:srgbClr val="FF0000"/>
                </a:solidFill>
              </a:rPr>
              <a:t>-2</a:t>
            </a:r>
            <a:r>
              <a:rPr lang="en-US" altLang="zh-TW" sz="2000" dirty="0" smtClean="0">
                <a:solidFill>
                  <a:srgbClr val="FF0000"/>
                </a:solidFill>
              </a:rPr>
              <a:t>)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impinges on the </a:t>
            </a:r>
            <a:r>
              <a:rPr lang="en-US" altLang="zh-TW" sz="2000" dirty="0">
                <a:solidFill>
                  <a:srgbClr val="FF0000"/>
                </a:solidFill>
              </a:rPr>
              <a:t>steep terrain</a:t>
            </a:r>
            <a:r>
              <a:rPr lang="en-US" altLang="zh-TW" sz="2000" dirty="0"/>
              <a:t> at a </a:t>
            </a:r>
            <a:r>
              <a:rPr lang="en-US" altLang="zh-TW" sz="2000" dirty="0" smtClean="0"/>
              <a:t>relatively large </a:t>
            </a:r>
            <a:r>
              <a:rPr lang="en-US" altLang="zh-TW" sz="2000" dirty="0"/>
              <a:t>angle. As a result, heavy orographic </a:t>
            </a:r>
            <a:r>
              <a:rPr lang="en-US" altLang="zh-TW" sz="2000" dirty="0" smtClean="0"/>
              <a:t>precipitation occurs </a:t>
            </a:r>
            <a:r>
              <a:rPr lang="en-US" altLang="zh-TW" sz="2000" dirty="0"/>
              <a:t>on the windward side of both the Snow </a:t>
            </a:r>
            <a:r>
              <a:rPr lang="en-US" altLang="zh-TW" sz="2000" dirty="0" smtClean="0"/>
              <a:t>(&gt;1000 mm) and </a:t>
            </a:r>
            <a:r>
              <a:rPr lang="en-US" altLang="zh-TW" sz="2000" dirty="0"/>
              <a:t>Ali Mountains </a:t>
            </a:r>
            <a:r>
              <a:rPr lang="en-US" altLang="zh-TW" sz="2000" dirty="0" smtClean="0"/>
              <a:t>(&gt;1500 mm</a:t>
            </a:r>
            <a:r>
              <a:rPr lang="en-US" altLang="zh-TW" sz="2000" dirty="0"/>
              <a:t>) during 10–12 June</a:t>
            </a:r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10652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lnSpcReduction="10000"/>
          </a:bodyPr>
          <a:lstStyle/>
          <a:p>
            <a:r>
              <a:rPr lang="en-US" altLang="zh-TW" sz="2000" dirty="0"/>
              <a:t>During 11–12 June, heavy precipitation occurs </a:t>
            </a:r>
            <a:r>
              <a:rPr lang="en-US" altLang="zh-TW" sz="2000" dirty="0" smtClean="0"/>
              <a:t>over the </a:t>
            </a:r>
            <a:r>
              <a:rPr lang="en-US" altLang="zh-TW" sz="2000" dirty="0"/>
              <a:t>northwestern Taiwan coast </a:t>
            </a:r>
            <a:r>
              <a:rPr lang="en-US" altLang="zh-TW" sz="2000" dirty="0" smtClean="0"/>
              <a:t>(435 </a:t>
            </a:r>
            <a:r>
              <a:rPr lang="en-US" altLang="zh-TW" sz="2000" dirty="0"/>
              <a:t>mm) and within </a:t>
            </a:r>
            <a:r>
              <a:rPr lang="en-US" altLang="zh-TW" sz="2000" dirty="0" smtClean="0"/>
              <a:t>the Taipei </a:t>
            </a:r>
            <a:r>
              <a:rPr lang="en-US" altLang="zh-TW" sz="2000" dirty="0"/>
              <a:t>basin </a:t>
            </a:r>
            <a:r>
              <a:rPr lang="en-US" altLang="zh-TW" sz="2000" dirty="0" smtClean="0"/>
              <a:t>(477 </a:t>
            </a:r>
            <a:r>
              <a:rPr lang="en-US" altLang="zh-TW" sz="2000" dirty="0"/>
              <a:t>mm) as the </a:t>
            </a:r>
            <a:r>
              <a:rPr lang="en-US" altLang="zh-TW" sz="2000" dirty="0" err="1"/>
              <a:t>mei-yu</a:t>
            </a:r>
            <a:r>
              <a:rPr lang="en-US" altLang="zh-TW" sz="2000" dirty="0"/>
              <a:t> front arrives. </a:t>
            </a:r>
            <a:r>
              <a:rPr lang="en-US" altLang="zh-TW" sz="2000" dirty="0" smtClean="0"/>
              <a:t>The convections </a:t>
            </a:r>
            <a:r>
              <a:rPr lang="en-US" altLang="zh-TW" sz="2000" dirty="0"/>
              <a:t>in the </a:t>
            </a:r>
            <a:r>
              <a:rPr lang="en-US" altLang="zh-TW" sz="2000" dirty="0" smtClean="0"/>
              <a:t>frontal zone </a:t>
            </a:r>
            <a:r>
              <a:rPr lang="en-US" altLang="zh-TW" sz="2000" dirty="0"/>
              <a:t>are enhanced by the </a:t>
            </a:r>
            <a:r>
              <a:rPr lang="en-US" altLang="zh-TW" sz="2000" dirty="0">
                <a:solidFill>
                  <a:srgbClr val="FF0000"/>
                </a:solidFill>
              </a:rPr>
              <a:t>localized convergence </a:t>
            </a:r>
            <a:r>
              <a:rPr lang="en-US" altLang="zh-TW" sz="2000" dirty="0" smtClean="0">
                <a:solidFill>
                  <a:srgbClr val="FF0000"/>
                </a:solidFill>
              </a:rPr>
              <a:t>between the </a:t>
            </a:r>
            <a:r>
              <a:rPr lang="en-US" altLang="zh-TW" sz="2000" dirty="0">
                <a:solidFill>
                  <a:srgbClr val="FF0000"/>
                </a:solidFill>
              </a:rPr>
              <a:t>prefrontal barrier jet and </a:t>
            </a:r>
            <a:r>
              <a:rPr lang="en-US" altLang="zh-TW" sz="2000" dirty="0" smtClean="0">
                <a:solidFill>
                  <a:srgbClr val="FF0000"/>
                </a:solidFill>
              </a:rPr>
              <a:t>the postfrontal </a:t>
            </a:r>
            <a:r>
              <a:rPr lang="en-US" altLang="zh-TW" sz="2000" dirty="0">
                <a:solidFill>
                  <a:srgbClr val="FF0000"/>
                </a:solidFill>
              </a:rPr>
              <a:t>cold </a:t>
            </a:r>
            <a:r>
              <a:rPr lang="en-US" altLang="zh-TW" sz="2000" dirty="0" smtClean="0">
                <a:solidFill>
                  <a:srgbClr val="FF0000"/>
                </a:solidFill>
              </a:rPr>
              <a:t>air </a:t>
            </a:r>
            <a:r>
              <a:rPr lang="en-US" altLang="zh-TW" sz="2000" dirty="0" smtClean="0"/>
              <a:t>along </a:t>
            </a:r>
            <a:r>
              <a:rPr lang="en-US" altLang="zh-TW" sz="2000" dirty="0"/>
              <a:t>the northwestern coast. After the frontal </a:t>
            </a:r>
            <a:r>
              <a:rPr lang="en-US" altLang="zh-TW" sz="2000" dirty="0" smtClean="0"/>
              <a:t>passage, localized </a:t>
            </a:r>
            <a:r>
              <a:rPr lang="en-US" altLang="zh-TW" sz="2000" dirty="0"/>
              <a:t>convergence is present </a:t>
            </a:r>
            <a:r>
              <a:rPr lang="en-US" altLang="zh-TW" sz="2000" dirty="0">
                <a:solidFill>
                  <a:srgbClr val="FF0000"/>
                </a:solidFill>
              </a:rPr>
              <a:t>between the barrier </a:t>
            </a:r>
            <a:r>
              <a:rPr lang="en-US" altLang="zh-TW" sz="2000" dirty="0" smtClean="0">
                <a:solidFill>
                  <a:srgbClr val="FF0000"/>
                </a:solidFill>
              </a:rPr>
              <a:t>jet and </a:t>
            </a:r>
            <a:r>
              <a:rPr lang="en-US" altLang="zh-TW" sz="2000" dirty="0">
                <a:solidFill>
                  <a:srgbClr val="FF0000"/>
                </a:solidFill>
              </a:rPr>
              <a:t>the offshore flow</a:t>
            </a:r>
            <a:r>
              <a:rPr lang="en-US" altLang="zh-TW" sz="2000" dirty="0"/>
              <a:t>, which is </a:t>
            </a:r>
            <a:r>
              <a:rPr lang="en-US" altLang="zh-TW" sz="2000" dirty="0" smtClean="0"/>
              <a:t>due to </a:t>
            </a:r>
            <a:r>
              <a:rPr lang="en-US" altLang="zh-TW" sz="2000" dirty="0" smtClean="0">
                <a:solidFill>
                  <a:srgbClr val="FF0000"/>
                </a:solidFill>
              </a:rPr>
              <a:t>nocturnal </a:t>
            </a:r>
            <a:r>
              <a:rPr lang="en-US" altLang="zh-TW" sz="2000" dirty="0">
                <a:solidFill>
                  <a:srgbClr val="FF0000"/>
                </a:solidFill>
              </a:rPr>
              <a:t>cooling</a:t>
            </a:r>
            <a:r>
              <a:rPr lang="en-US" altLang="zh-TW" sz="2000" dirty="0"/>
              <a:t> and </a:t>
            </a:r>
            <a:r>
              <a:rPr lang="en-US" altLang="zh-TW" sz="2000" dirty="0" smtClean="0">
                <a:solidFill>
                  <a:srgbClr val="FF0000"/>
                </a:solidFill>
              </a:rPr>
              <a:t>evaporative </a:t>
            </a:r>
            <a:r>
              <a:rPr lang="en-US" altLang="zh-TW" sz="2000" dirty="0">
                <a:solidFill>
                  <a:srgbClr val="FF0000"/>
                </a:solidFill>
              </a:rPr>
              <a:t>cooling</a:t>
            </a:r>
            <a:r>
              <a:rPr lang="en-US" altLang="zh-TW" sz="2000" dirty="0" smtClean="0"/>
              <a:t>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Postfrontal </a:t>
            </a:r>
            <a:r>
              <a:rPr lang="en-US" altLang="zh-TW" sz="2000" dirty="0"/>
              <a:t>cold air </a:t>
            </a:r>
            <a:r>
              <a:rPr lang="en-US" altLang="zh-TW" sz="2000" dirty="0" smtClean="0"/>
              <a:t>(</a:t>
            </a:r>
            <a:r>
              <a:rPr lang="en-US" altLang="zh-TW" sz="2000" dirty="0" smtClean="0">
                <a:solidFill>
                  <a:srgbClr val="FF0000"/>
                </a:solidFill>
              </a:rPr>
              <a:t>1.5-km deep</a:t>
            </a:r>
            <a:r>
              <a:rPr lang="en-US" altLang="zh-TW" sz="2000" dirty="0" smtClean="0"/>
              <a:t>) </a:t>
            </a:r>
            <a:r>
              <a:rPr lang="en-US" altLang="zh-TW" sz="2000" dirty="0"/>
              <a:t>is able to move into the Taipei basin and is </a:t>
            </a:r>
            <a:r>
              <a:rPr lang="en-US" altLang="zh-TW" sz="2000" dirty="0" smtClean="0"/>
              <a:t>held against </a:t>
            </a:r>
            <a:r>
              <a:rPr lang="en-US" altLang="zh-TW" sz="2000" dirty="0"/>
              <a:t>the northwestern end of the Snow Mountains. The </a:t>
            </a:r>
            <a:r>
              <a:rPr lang="en-US" altLang="zh-TW" sz="2000" dirty="0" err="1"/>
              <a:t>mei-yu</a:t>
            </a:r>
            <a:r>
              <a:rPr lang="en-US" altLang="zh-TW" sz="2000" dirty="0"/>
              <a:t> front stalls over the Taipei basin </a:t>
            </a:r>
            <a:r>
              <a:rPr lang="en-US" altLang="zh-TW" sz="2000" dirty="0" smtClean="0"/>
              <a:t>during 0200–0800 </a:t>
            </a:r>
            <a:r>
              <a:rPr lang="en-US" altLang="zh-TW" sz="2000" dirty="0"/>
              <a:t>LST 12 June with persistent heavy showers </a:t>
            </a:r>
            <a:r>
              <a:rPr lang="en-US" altLang="zh-TW" sz="2000" dirty="0" smtClean="0"/>
              <a:t>as the </a:t>
            </a:r>
            <a:r>
              <a:rPr lang="en-US" altLang="zh-TW" sz="2000" dirty="0">
                <a:solidFill>
                  <a:srgbClr val="FF0000"/>
                </a:solidFill>
              </a:rPr>
              <a:t>postfrontal northwesterly flow</a:t>
            </a:r>
            <a:r>
              <a:rPr lang="en-US" altLang="zh-TW" sz="2000" dirty="0"/>
              <a:t> impinges on </a:t>
            </a:r>
            <a:r>
              <a:rPr lang="en-US" altLang="zh-TW" sz="2000" dirty="0" smtClean="0"/>
              <a:t>the northwestern </a:t>
            </a:r>
            <a:r>
              <a:rPr lang="en-US" altLang="zh-TW" sz="2000" dirty="0"/>
              <a:t>slopes of the Snow Mountains</a:t>
            </a:r>
            <a:r>
              <a:rPr lang="en-US" altLang="zh-TW" sz="2000" dirty="0" smtClean="0"/>
              <a:t>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With the </a:t>
            </a:r>
            <a:r>
              <a:rPr lang="en-US" altLang="zh-TW" sz="2000" dirty="0"/>
              <a:t>model terrain removed, the simulated </a:t>
            </a:r>
            <a:r>
              <a:rPr lang="en-US" altLang="zh-TW" sz="2000" dirty="0" err="1"/>
              <a:t>mei-yu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front continues </a:t>
            </a:r>
            <a:r>
              <a:rPr lang="en-US" altLang="zh-TW" sz="2000" dirty="0"/>
              <a:t>to move southward after landfall </a:t>
            </a:r>
            <a:r>
              <a:rPr lang="en-US" altLang="zh-TW" sz="2000" dirty="0" smtClean="0"/>
              <a:t>without reproducing </a:t>
            </a:r>
            <a:r>
              <a:rPr lang="en-US" altLang="zh-TW" sz="2000" dirty="0"/>
              <a:t>the barrier jet and the observed </a:t>
            </a:r>
            <a:r>
              <a:rPr lang="en-US" altLang="zh-TW" sz="2000" dirty="0" smtClean="0"/>
              <a:t>rainfall maxima </a:t>
            </a:r>
            <a:r>
              <a:rPr lang="en-US" altLang="zh-TW" sz="2000" dirty="0"/>
              <a:t>along the northwestern coast and within </a:t>
            </a:r>
            <a:r>
              <a:rPr lang="en-US" altLang="zh-TW" sz="2000" dirty="0" smtClean="0"/>
              <a:t>the Taipei </a:t>
            </a:r>
            <a:r>
              <a:rPr lang="en-US" altLang="zh-TW" sz="2000" dirty="0"/>
              <a:t>basin.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639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905"/>
            <a:ext cx="8229600" cy="922114"/>
          </a:xfrm>
        </p:spPr>
        <p:txBody>
          <a:bodyPr/>
          <a:lstStyle/>
          <a:p>
            <a:r>
              <a:rPr lang="en-US" altLang="zh-TW" b="1" dirty="0" smtClean="0"/>
              <a:t>Data and model description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544616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Horizontal grid sizes </a:t>
            </a:r>
            <a:r>
              <a:rPr lang="en-US" altLang="zh-TW" sz="2000" dirty="0"/>
              <a:t>of </a:t>
            </a:r>
            <a:r>
              <a:rPr lang="en-US" altLang="zh-TW" sz="2000" dirty="0" smtClean="0"/>
              <a:t>27, 9, 3, and </a:t>
            </a:r>
            <a:r>
              <a:rPr lang="en-US" altLang="zh-TW" sz="2000" dirty="0" smtClean="0">
                <a:solidFill>
                  <a:srgbClr val="FF0000"/>
                </a:solidFill>
              </a:rPr>
              <a:t>1 km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</a:rPr>
              <a:t>38 </a:t>
            </a:r>
            <a:r>
              <a:rPr lang="en-US" altLang="zh-TW" sz="2000" dirty="0">
                <a:solidFill>
                  <a:srgbClr val="FF0000"/>
                </a:solidFill>
              </a:rPr>
              <a:t>vertical </a:t>
            </a:r>
            <a:r>
              <a:rPr lang="en-US" altLang="zh-TW" sz="2000" dirty="0" smtClean="0">
                <a:solidFill>
                  <a:srgbClr val="FF0000"/>
                </a:solidFill>
              </a:rPr>
              <a:t>levels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with 13 levels </a:t>
            </a:r>
            <a:r>
              <a:rPr lang="en-US" altLang="zh-TW" sz="2000" dirty="0" smtClean="0"/>
              <a:t>below 2 </a:t>
            </a:r>
            <a:r>
              <a:rPr lang="en-US" altLang="zh-TW" sz="2000" dirty="0"/>
              <a:t>km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err="1">
                <a:solidFill>
                  <a:srgbClr val="FF0000"/>
                </a:solidFill>
              </a:rPr>
              <a:t>Grell’s</a:t>
            </a:r>
            <a:r>
              <a:rPr lang="en-US" altLang="zh-TW" sz="2000" dirty="0">
                <a:solidFill>
                  <a:srgbClr val="FF0000"/>
                </a:solidFill>
              </a:rPr>
              <a:t> convective parameterization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(</a:t>
            </a:r>
            <a:r>
              <a:rPr lang="en-US" altLang="zh-TW" sz="2000" dirty="0" err="1" smtClean="0"/>
              <a:t>Grell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and </a:t>
            </a:r>
            <a:r>
              <a:rPr lang="en-US" altLang="zh-TW" sz="2000" dirty="0" err="1"/>
              <a:t>Dévényi</a:t>
            </a:r>
            <a:r>
              <a:rPr lang="en-US" altLang="zh-TW" sz="2000" dirty="0"/>
              <a:t> 2002</a:t>
            </a:r>
            <a:r>
              <a:rPr lang="en-US" altLang="zh-TW" sz="2000" dirty="0" smtClean="0"/>
              <a:t>)  </a:t>
            </a:r>
            <a:r>
              <a:rPr lang="en-US" altLang="zh-TW" sz="2000" dirty="0" smtClean="0">
                <a:solidFill>
                  <a:srgbClr val="FF0000"/>
                </a:solidFill>
              </a:rPr>
              <a:t>d1&amp;d2</a:t>
            </a:r>
          </a:p>
          <a:p>
            <a:r>
              <a:rPr lang="en-US" altLang="zh-TW" sz="2000" dirty="0">
                <a:solidFill>
                  <a:srgbClr val="FF0000"/>
                </a:solidFill>
              </a:rPr>
              <a:t>Goddard’s microphysics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(Tao and Simpson 1993)</a:t>
            </a:r>
          </a:p>
          <a:p>
            <a:r>
              <a:rPr lang="en-US" altLang="zh-TW" sz="2000" dirty="0" smtClean="0"/>
              <a:t>RRTM </a:t>
            </a:r>
            <a:r>
              <a:rPr lang="en-US" altLang="zh-TW" sz="2000" dirty="0" err="1" smtClean="0"/>
              <a:t>longwave</a:t>
            </a:r>
            <a:r>
              <a:rPr lang="en-US" altLang="zh-TW" sz="2000" dirty="0" smtClean="0"/>
              <a:t> (</a:t>
            </a:r>
            <a:r>
              <a:rPr lang="en-US" altLang="zh-TW" sz="2000" dirty="0" err="1" smtClean="0"/>
              <a:t>Mlawer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et al. </a:t>
            </a:r>
            <a:r>
              <a:rPr lang="en-US" altLang="zh-TW" sz="2000" dirty="0" smtClean="0"/>
              <a:t>1997); </a:t>
            </a:r>
            <a:r>
              <a:rPr lang="en-US" altLang="zh-TW" sz="2000" dirty="0" err="1" smtClean="0"/>
              <a:t>Dudhia’s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shortwave (</a:t>
            </a:r>
            <a:r>
              <a:rPr lang="en-US" altLang="zh-TW" sz="2000" dirty="0" err="1"/>
              <a:t>Dudhia</a:t>
            </a:r>
            <a:r>
              <a:rPr lang="en-US" altLang="zh-TW" sz="2000" dirty="0"/>
              <a:t> 1989)</a:t>
            </a:r>
            <a:endParaRPr lang="en-US" altLang="zh-TW" sz="2000" dirty="0" smtClean="0"/>
          </a:p>
          <a:p>
            <a:r>
              <a:rPr lang="en-US" altLang="zh-TW" sz="2000" dirty="0"/>
              <a:t>Noah land surface model </a:t>
            </a:r>
            <a:r>
              <a:rPr lang="en-US" altLang="zh-TW" sz="2000" dirty="0" smtClean="0"/>
              <a:t>(Chen and </a:t>
            </a:r>
            <a:r>
              <a:rPr lang="en-US" altLang="zh-TW" sz="2000" dirty="0" err="1"/>
              <a:t>Dudhia</a:t>
            </a:r>
            <a:r>
              <a:rPr lang="en-US" altLang="zh-TW" sz="2000" dirty="0"/>
              <a:t> 2001)</a:t>
            </a:r>
            <a:endParaRPr lang="en-US" altLang="zh-TW" sz="2000" dirty="0" smtClean="0"/>
          </a:p>
          <a:p>
            <a:r>
              <a:rPr lang="en-US" altLang="zh-TW" sz="2000" dirty="0" smtClean="0"/>
              <a:t>YSU </a:t>
            </a:r>
            <a:r>
              <a:rPr lang="en-US" altLang="zh-TW" sz="2000" dirty="0" smtClean="0"/>
              <a:t>PBL </a:t>
            </a:r>
            <a:r>
              <a:rPr lang="en-US" altLang="zh-TW" sz="2000" dirty="0"/>
              <a:t>scheme (Hong et al. 2006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 smtClean="0"/>
              <a:t>lower-boundary conditions: </a:t>
            </a:r>
            <a:r>
              <a:rPr lang="en-US" altLang="zh-TW" sz="2000" dirty="0" smtClean="0">
                <a:solidFill>
                  <a:srgbClr val="FF0000"/>
                </a:solidFill>
              </a:rPr>
              <a:t>1-km </a:t>
            </a:r>
            <a:r>
              <a:rPr lang="en-US" altLang="zh-TW" sz="2000" dirty="0">
                <a:solidFill>
                  <a:srgbClr val="FF0000"/>
                </a:solidFill>
              </a:rPr>
              <a:t>land-use </a:t>
            </a:r>
            <a:r>
              <a:rPr lang="en-US" altLang="zh-TW" sz="2000" dirty="0" smtClean="0">
                <a:solidFill>
                  <a:srgbClr val="FF0000"/>
                </a:solidFill>
              </a:rPr>
              <a:t>data </a:t>
            </a:r>
            <a:r>
              <a:rPr lang="en-US" altLang="zh-TW" sz="2000" dirty="0" smtClean="0"/>
              <a:t>compiled by </a:t>
            </a:r>
            <a:r>
              <a:rPr lang="en-US" altLang="zh-TW" sz="2000" dirty="0" smtClean="0">
                <a:solidFill>
                  <a:srgbClr val="FF0000"/>
                </a:solidFill>
              </a:rPr>
              <a:t>CWB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are used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smtClean="0"/>
              <a:t>36-h </a:t>
            </a:r>
            <a:r>
              <a:rPr lang="en-US" altLang="zh-TW" sz="2000" dirty="0"/>
              <a:t>simulation initialized from the </a:t>
            </a:r>
            <a:r>
              <a:rPr lang="en-US" altLang="zh-TW" sz="2000" dirty="0" smtClean="0"/>
              <a:t>ERA-Interim analysis </a:t>
            </a:r>
            <a:r>
              <a:rPr lang="en-US" altLang="zh-TW" sz="2000" dirty="0"/>
              <a:t>at </a:t>
            </a:r>
            <a:r>
              <a:rPr lang="en-US" altLang="zh-TW" sz="2000" dirty="0" smtClean="0"/>
              <a:t>00Z </a:t>
            </a:r>
            <a:r>
              <a:rPr lang="en-US" altLang="zh-TW" sz="2000" dirty="0"/>
              <a:t>11 June </a:t>
            </a:r>
            <a:r>
              <a:rPr lang="en-US" altLang="zh-TW" sz="2000" dirty="0" smtClean="0"/>
              <a:t>2012.</a:t>
            </a:r>
            <a:endParaRPr lang="en-US" altLang="zh-TW" sz="2000" dirty="0"/>
          </a:p>
          <a:p>
            <a:endParaRPr lang="en-US" altLang="zh-TW" sz="2000" dirty="0"/>
          </a:p>
          <a:p>
            <a:endParaRPr lang="fr-FR" altLang="zh-TW" sz="2000" dirty="0" smtClean="0"/>
          </a:p>
          <a:p>
            <a:endParaRPr lang="fr-FR" altLang="zh-TW" sz="2000" dirty="0" smtClean="0"/>
          </a:p>
          <a:p>
            <a:endParaRPr lang="fr-FR" altLang="zh-TW" sz="2000" dirty="0" smtClean="0"/>
          </a:p>
          <a:p>
            <a:endParaRPr lang="en-US" altLang="zh-TW" sz="2000" dirty="0" smtClean="0"/>
          </a:p>
          <a:p>
            <a:endParaRPr lang="en-US" altLang="zh-TW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5044028" cy="27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4457"/>
            <a:ext cx="4465252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0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2104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716016" cy="10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24" y="0"/>
            <a:ext cx="69951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37290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43" y="2996952"/>
            <a:ext cx="5042461" cy="153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"/>
            <a:ext cx="65492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8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4118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81" y="0"/>
            <a:ext cx="4378676" cy="438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39822"/>
            <a:ext cx="4248473" cy="60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"/>
            <a:ext cx="8355086" cy="682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5830</TotalTime>
  <Words>769</Words>
  <Application>Microsoft Office PowerPoint</Application>
  <PresentationFormat>如螢幕大小 (4:3)</PresentationFormat>
  <Paragraphs>42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Analysis and simulations of a heavy rainfall event over northern Taiwan during 11-12 June 2012</vt:lpstr>
      <vt:lpstr>Introduction</vt:lpstr>
      <vt:lpstr>Data and model description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jack</cp:lastModifiedBy>
  <cp:revision>267</cp:revision>
  <dcterms:created xsi:type="dcterms:W3CDTF">2013-11-23T06:53:26Z</dcterms:created>
  <dcterms:modified xsi:type="dcterms:W3CDTF">2018-11-13T07:28:54Z</dcterms:modified>
</cp:coreProperties>
</file>