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60" r:id="rId5"/>
    <p:sldId id="263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BDA44-2C38-494A-8799-6C1AC6E46180}" type="datetimeFigureOut">
              <a:rPr lang="zh-TW" altLang="en-US" smtClean="0"/>
              <a:t>2018/10/30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43950-3003-4727-B785-BF68BE5749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0567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BDA44-2C38-494A-8799-6C1AC6E46180}" type="datetimeFigureOut">
              <a:rPr lang="zh-TW" altLang="en-US" smtClean="0"/>
              <a:t>2018/10/30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43950-3003-4727-B785-BF68BE5749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713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BDA44-2C38-494A-8799-6C1AC6E46180}" type="datetimeFigureOut">
              <a:rPr lang="zh-TW" altLang="en-US" smtClean="0"/>
              <a:t>2018/10/30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43950-3003-4727-B785-BF68BE5749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9701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BDA44-2C38-494A-8799-6C1AC6E46180}" type="datetimeFigureOut">
              <a:rPr lang="zh-TW" altLang="en-US" smtClean="0"/>
              <a:t>2018/10/30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43950-3003-4727-B785-BF68BE5749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207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BDA44-2C38-494A-8799-6C1AC6E46180}" type="datetimeFigureOut">
              <a:rPr lang="zh-TW" altLang="en-US" smtClean="0"/>
              <a:t>2018/10/30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43950-3003-4727-B785-BF68BE5749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0691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BDA44-2C38-494A-8799-6C1AC6E46180}" type="datetimeFigureOut">
              <a:rPr lang="zh-TW" altLang="en-US" smtClean="0"/>
              <a:t>2018/10/30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43950-3003-4727-B785-BF68BE5749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209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BDA44-2C38-494A-8799-6C1AC6E46180}" type="datetimeFigureOut">
              <a:rPr lang="zh-TW" altLang="en-US" smtClean="0"/>
              <a:t>2018/10/30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43950-3003-4727-B785-BF68BE5749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7859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BDA44-2C38-494A-8799-6C1AC6E46180}" type="datetimeFigureOut">
              <a:rPr lang="zh-TW" altLang="en-US" smtClean="0"/>
              <a:t>2018/10/30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43950-3003-4727-B785-BF68BE5749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2162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BDA44-2C38-494A-8799-6C1AC6E46180}" type="datetimeFigureOut">
              <a:rPr lang="zh-TW" altLang="en-US" smtClean="0"/>
              <a:t>2018/10/30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43950-3003-4727-B785-BF68BE5749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5714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BDA44-2C38-494A-8799-6C1AC6E46180}" type="datetimeFigureOut">
              <a:rPr lang="zh-TW" altLang="en-US" smtClean="0"/>
              <a:t>2018/10/30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43950-3003-4727-B785-BF68BE5749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4131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BDA44-2C38-494A-8799-6C1AC6E46180}" type="datetimeFigureOut">
              <a:rPr lang="zh-TW" altLang="en-US" smtClean="0"/>
              <a:t>2018/10/30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43950-3003-4727-B785-BF68BE5749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6229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BDA44-2C38-494A-8799-6C1AC6E46180}" type="datetimeFigureOut">
              <a:rPr lang="zh-TW" altLang="en-US" smtClean="0"/>
              <a:t>2018/10/30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43950-3003-4727-B785-BF68BE5749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4667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88731" y="1122363"/>
            <a:ext cx="11214538" cy="2387600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Diurnal Cycle of Rainfall and Winds near the South Coast of China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30621" y="3602038"/>
            <a:ext cx="10930759" cy="1655762"/>
          </a:xfrm>
        </p:spPr>
        <p:txBody>
          <a:bodyPr anchor="b">
            <a:normAutofit/>
          </a:bodyPr>
          <a:lstStyle/>
          <a:p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Du, Y. and R. </a:t>
            </a:r>
            <a:r>
              <a:rPr lang="en-US" altLang="zh-TW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Rotunno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 2018: Diurnal Cycle of Rainfall and Winds near the South Coast of China. </a:t>
            </a:r>
            <a:r>
              <a:rPr lang="en-US" altLang="zh-TW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J. Atmos. Sci.,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en-US" altLang="zh-TW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75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 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2065–2082.</a:t>
            </a:r>
            <a:endParaRPr lang="zh-TW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172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3"/>
          <p:cNvSpPr>
            <a:spLocks noGrp="1"/>
          </p:cNvSpPr>
          <p:nvPr>
            <p:ph type="title"/>
          </p:nvPr>
        </p:nvSpPr>
        <p:spPr>
          <a:xfrm>
            <a:off x="838200" y="178676"/>
            <a:ext cx="10515600" cy="713226"/>
          </a:xfrm>
        </p:spPr>
        <p:txBody>
          <a:bodyPr>
            <a:normAutofit fontScale="90000"/>
          </a:bodyPr>
          <a:lstStyle/>
          <a:p>
            <a:r>
              <a:rPr lang="en-US" altLang="zh-TW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Linear land-sea breeze theory with a background wind</a:t>
            </a:r>
            <a:endParaRPr lang="zh-TW" altLang="en-US" sz="36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3"/>
              <p:cNvSpPr txBox="1"/>
              <p:nvPr/>
            </p:nvSpPr>
            <p:spPr>
              <a:xfrm>
                <a:off x="838200" y="1028700"/>
                <a:ext cx="3065583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𝑅𝑒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nary>
                            <m:nary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acc>
                              <m:sSup>
                                <m:s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𝐾𝑦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zh-TW" altLang="en-US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𝑑𝐾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028700"/>
                <a:ext cx="3065583" cy="6163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838200" y="1781885"/>
                <a:ext cx="2500685" cy="5740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81885"/>
                <a:ext cx="2500685" cy="5740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838200" y="2492686"/>
                <a:ext cx="8220135" cy="40965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𝑅𝑒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zh-TW" alt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den>
                                  </m:f>
                                  <m:nary>
                                    <m:nary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∞</m:t>
                                      </m:r>
                                    </m:sub>
                                    <m:sup>
                                      <m:f>
                                        <m:f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zh-TW" alt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den>
                                      </m:f>
                                    </m:sup>
                                    <m:e>
                                      <m:d>
                                        <m:d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𝑖𝐾</m:t>
                                          </m:r>
                                        </m:e>
                                      </m:d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zh-TW" alt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rad>
                                      <m:f>
                                        <m:f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𝑄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p>
                                                    <m:sSupPr>
                                                      <m:ctrlP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𝑓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zh-TW" alt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𝜎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</m:num>
                                                <m:den>
                                                  <m:sSubSup>
                                                    <m:sSubSupPr>
                                                      <m:ctrlP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𝑧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0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bSup>
                                                </m:den>
                                              </m:f>
                                            </m:e>
                                          </m:d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sSup>
                                        <m:sSup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f>
                                                <m:fPr>
                                                  <m:ctrl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num>
                                                <m:den>
                                                  <m:sSub>
                                                    <m:sSubPr>
                                                      <m:ctrlP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𝑧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0</m:t>
                                                      </m:r>
                                                    </m:sub>
                                                  </m:sSub>
                                                </m:den>
                                              </m:f>
                                            </m:sup>
                                          </m:sSup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d>
                                                    <m:dPr>
                                                      <m:begChr m:val="["/>
                                                      <m:endChr m:val="]"/>
                                                      <m:ctrlP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f>
                                                        <m:fPr>
                                                          <m:ctrlPr>
                                                            <a:rPr lang="en-US" altLang="zh-TW" b="0" i="1" smtClean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fPr>
                                                        <m:num>
                                                          <m:sSup>
                                                            <m:sSupPr>
                                                              <m:ctrlPr>
                                                                <a:rPr lang="en-US" altLang="zh-TW" b="0" i="1" smtClean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pPr>
                                                            <m:e>
                                                              <m:r>
                                                                <a:rPr lang="en-US" altLang="zh-TW" b="0" i="1" smtClean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𝑁</m:t>
                                                              </m:r>
                                                            </m:e>
                                                            <m:sup>
                                                              <m:r>
                                                                <a:rPr lang="en-US" altLang="zh-TW" b="0" i="1" smtClean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2</m:t>
                                                              </m:r>
                                                            </m:sup>
                                                          </m:sSup>
                                                          <m:sSup>
                                                            <m:sSupPr>
                                                              <m:ctrlPr>
                                                                <a:rPr lang="en-US" altLang="zh-TW" b="0" i="1" smtClean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pPr>
                                                            <m:e>
                                                              <m:r>
                                                                <a:rPr lang="en-US" altLang="zh-TW" b="0" i="1" smtClean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𝐾</m:t>
                                                              </m:r>
                                                            </m:e>
                                                            <m:sup>
                                                              <m:r>
                                                                <a:rPr lang="en-US" altLang="zh-TW" b="0" i="1" smtClean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2</m:t>
                                                              </m:r>
                                                            </m:sup>
                                                          </m:sSup>
                                                        </m:num>
                                                        <m:den>
                                                          <m:sSup>
                                                            <m:sSupPr>
                                                              <m:ctrlPr>
                                                                <a:rPr lang="en-US" altLang="zh-TW" b="0" i="1" smtClean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pPr>
                                                            <m:e>
                                                              <m:r>
                                                                <a:rPr lang="zh-TW" altLang="en-US" b="0" i="1" smtClean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𝜎</m:t>
                                                              </m:r>
                                                            </m:e>
                                                            <m:sup>
                                                              <m:r>
                                                                <a:rPr lang="en-US" altLang="zh-TW" b="0" i="1" smtClean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2</m:t>
                                                              </m:r>
                                                            </m:sup>
                                                          </m:sSup>
                                                          <m:r>
                                                            <a:rPr lang="en-US" altLang="zh-TW" b="0" i="1" smtClean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−</m:t>
                                                          </m:r>
                                                          <m:sSup>
                                                            <m:sSupPr>
                                                              <m:ctrlPr>
                                                                <a:rPr lang="en-US" altLang="zh-TW" b="0" i="1" smtClean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pPr>
                                                            <m:e>
                                                              <m:r>
                                                                <a:rPr lang="en-US" altLang="zh-TW" b="0" i="1" smtClean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𝑓</m:t>
                                                              </m:r>
                                                            </m:e>
                                                            <m:sup>
                                                              <m:r>
                                                                <a:rPr lang="en-US" altLang="zh-TW" b="0" i="1" smtClean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2</m:t>
                                                              </m:r>
                                                            </m:sup>
                                                          </m:sSup>
                                                        </m:den>
                                                      </m:f>
                                                    </m:e>
                                                  </m:d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e>
                                              </m:rad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𝑑𝐾</m:t>
                                      </m:r>
                                    </m:e>
                                  </m:nary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𝑅𝑒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zh-TW" alt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den>
                                  </m:f>
                                  <m:nary>
                                    <m:nary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f>
                                        <m:f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zh-TW" alt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den>
                                      </m:f>
                                    </m:sub>
                                    <m:sup>
                                      <m:f>
                                        <m:f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zh-TW" alt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den>
                                      </m:f>
                                    </m:sup>
                                    <m:e>
                                      <m:d>
                                        <m:d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𝑖𝐾</m:t>
                                          </m:r>
                                        </m:e>
                                      </m:d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zh-TW" alt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rad>
                                      <m:f>
                                        <m:f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𝑄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p>
                                                    <m:sSupPr>
                                                      <m:ctrlP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𝑓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zh-TW" alt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𝜎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</m:num>
                                                <m:den>
                                                  <m:sSubSup>
                                                    <m:sSubSupPr>
                                                      <m:ctrlP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𝑧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0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bSup>
                                                </m:den>
                                              </m:f>
                                            </m:e>
                                          </m:d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sSup>
                                        <m:sSup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f>
                                                <m:fPr>
                                                  <m:ctrl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num>
                                                <m:den>
                                                  <m:sSub>
                                                    <m:sSubPr>
                                                      <m:ctrlP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𝑧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0</m:t>
                                                      </m:r>
                                                    </m:sub>
                                                  </m:sSub>
                                                </m:den>
                                              </m:f>
                                            </m:sup>
                                          </m:sSup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d>
                                                    <m:dPr>
                                                      <m:begChr m:val="["/>
                                                      <m:endChr m:val="]"/>
                                                      <m:ctrlP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f>
                                                        <m:fPr>
                                                          <m:ctrlPr>
                                                            <a:rPr lang="en-US" altLang="zh-TW" b="0" i="1" smtClean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fPr>
                                                        <m:num>
                                                          <m:sSup>
                                                            <m:sSupPr>
                                                              <m:ctrlPr>
                                                                <a:rPr lang="en-US" altLang="zh-TW" b="0" i="1" smtClean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pPr>
                                                            <m:e>
                                                              <m:r>
                                                                <a:rPr lang="en-US" altLang="zh-TW" b="0" i="1" smtClean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𝑁</m:t>
                                                              </m:r>
                                                            </m:e>
                                                            <m:sup>
                                                              <m:r>
                                                                <a:rPr lang="en-US" altLang="zh-TW" b="0" i="1" smtClean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2</m:t>
                                                              </m:r>
                                                            </m:sup>
                                                          </m:sSup>
                                                          <m:sSup>
                                                            <m:sSupPr>
                                                              <m:ctrlPr>
                                                                <a:rPr lang="en-US" altLang="zh-TW" b="0" i="1" smtClean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pPr>
                                                            <m:e>
                                                              <m:r>
                                                                <a:rPr lang="en-US" altLang="zh-TW" b="0" i="1" smtClean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𝐾</m:t>
                                                              </m:r>
                                                            </m:e>
                                                            <m:sup>
                                                              <m:r>
                                                                <a:rPr lang="en-US" altLang="zh-TW" b="0" i="1" smtClean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2</m:t>
                                                              </m:r>
                                                            </m:sup>
                                                          </m:sSup>
                                                        </m:num>
                                                        <m:den>
                                                          <m:sSup>
                                                            <m:sSupPr>
                                                              <m:ctrlPr>
                                                                <a:rPr lang="en-US" altLang="zh-TW" b="0" i="1" smtClean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pPr>
                                                            <m:e>
                                                              <m:r>
                                                                <a:rPr lang="zh-TW" altLang="en-US" b="0" i="1" smtClean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𝜎</m:t>
                                                              </m:r>
                                                            </m:e>
                                                            <m:sup>
                                                              <m:r>
                                                                <a:rPr lang="en-US" altLang="zh-TW" b="0" i="1" smtClean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2</m:t>
                                                              </m:r>
                                                            </m:sup>
                                                          </m:sSup>
                                                          <m:r>
                                                            <a:rPr lang="en-US" altLang="zh-TW" b="0" i="1" smtClean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−</m:t>
                                                          </m:r>
                                                          <m:sSup>
                                                            <m:sSupPr>
                                                              <m:ctrlPr>
                                                                <a:rPr lang="en-US" altLang="zh-TW" b="0" i="1" smtClean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pPr>
                                                            <m:e>
                                                              <m:r>
                                                                <a:rPr lang="en-US" altLang="zh-TW" b="0" i="1" smtClean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𝑓</m:t>
                                                              </m:r>
                                                            </m:e>
                                                            <m:sup>
                                                              <m:r>
                                                                <a:rPr lang="en-US" altLang="zh-TW" b="0" i="1" smtClean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2</m:t>
                                                              </m:r>
                                                            </m:sup>
                                                          </m:sSup>
                                                        </m:den>
                                                      </m:f>
                                                    </m:e>
                                                  </m:d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e>
                                              </m:rad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𝑑𝐾</m:t>
                                      </m:r>
                                    </m:e>
                                  </m:nary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𝑅𝑒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zh-TW" alt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den>
                                  </m:f>
                                  <m:nary>
                                    <m:nary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f>
                                        <m:f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zh-TW" alt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den>
                                      </m:f>
                                    </m:sub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∞</m:t>
                                      </m:r>
                                    </m:sup>
                                    <m:e>
                                      <m:d>
                                        <m:d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𝑖𝐾</m:t>
                                          </m:r>
                                        </m:e>
                                      </m:d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zh-TW" alt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rad>
                                      <m:f>
                                        <m:f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𝑄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p>
                                                    <m:sSupPr>
                                                      <m:ctrlP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𝑓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zh-TW" alt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𝜎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</m:num>
                                                <m:den>
                                                  <m:sSubSup>
                                                    <m:sSubSupPr>
                                                      <m:ctrlP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𝑧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0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bSup>
                                                </m:den>
                                              </m:f>
                                            </m:e>
                                          </m:d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sSup>
                                        <m:sSup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f>
                                                <m:fPr>
                                                  <m:ctrl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num>
                                                <m:den>
                                                  <m:sSub>
                                                    <m:sSubPr>
                                                      <m:ctrlP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𝑧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0</m:t>
                                                      </m:r>
                                                    </m:sub>
                                                  </m:sSub>
                                                </m:den>
                                              </m:f>
                                            </m:sup>
                                          </m:sSup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d>
                                                    <m:dPr>
                                                      <m:begChr m:val="["/>
                                                      <m:endChr m:val="]"/>
                                                      <m:ctrlP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f>
                                                        <m:fPr>
                                                          <m:ctrlPr>
                                                            <a:rPr lang="en-US" altLang="zh-TW" b="0" i="1" smtClean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fPr>
                                                        <m:num>
                                                          <m:sSup>
                                                            <m:sSupPr>
                                                              <m:ctrlPr>
                                                                <a:rPr lang="en-US" altLang="zh-TW" b="0" i="1" smtClean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pPr>
                                                            <m:e>
                                                              <m:r>
                                                                <a:rPr lang="en-US" altLang="zh-TW" b="0" i="1" smtClean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𝑁</m:t>
                                                              </m:r>
                                                            </m:e>
                                                            <m:sup>
                                                              <m:r>
                                                                <a:rPr lang="en-US" altLang="zh-TW" b="0" i="1" smtClean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2</m:t>
                                                              </m:r>
                                                            </m:sup>
                                                          </m:sSup>
                                                          <m:sSup>
                                                            <m:sSupPr>
                                                              <m:ctrlPr>
                                                                <a:rPr lang="en-US" altLang="zh-TW" b="0" i="1" smtClean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pPr>
                                                            <m:e>
                                                              <m:r>
                                                                <a:rPr lang="en-US" altLang="zh-TW" b="0" i="1" smtClean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𝐾</m:t>
                                                              </m:r>
                                                            </m:e>
                                                            <m:sup>
                                                              <m:r>
                                                                <a:rPr lang="en-US" altLang="zh-TW" b="0" i="1" smtClean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2</m:t>
                                                              </m:r>
                                                            </m:sup>
                                                          </m:sSup>
                                                        </m:num>
                                                        <m:den>
                                                          <m:sSup>
                                                            <m:sSupPr>
                                                              <m:ctrlPr>
                                                                <a:rPr lang="en-US" altLang="zh-TW" b="0" i="1" smtClean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pPr>
                                                            <m:e>
                                                              <m:r>
                                                                <a:rPr lang="zh-TW" altLang="en-US" b="0" i="1" smtClean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𝜎</m:t>
                                                              </m:r>
                                                            </m:e>
                                                            <m:sup>
                                                              <m:r>
                                                                <a:rPr lang="en-US" altLang="zh-TW" b="0" i="1" smtClean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2</m:t>
                                                              </m:r>
                                                            </m:sup>
                                                          </m:sSup>
                                                          <m:r>
                                                            <a:rPr lang="en-US" altLang="zh-TW" b="0" i="1" smtClean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−</m:t>
                                                          </m:r>
                                                          <m:sSup>
                                                            <m:sSupPr>
                                                              <m:ctrlPr>
                                                                <a:rPr lang="en-US" altLang="zh-TW" b="0" i="1" smtClean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pPr>
                                                            <m:e>
                                                              <m:r>
                                                                <a:rPr lang="en-US" altLang="zh-TW" b="0" i="1" smtClean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𝑓</m:t>
                                                              </m:r>
                                                            </m:e>
                                                            <m:sup>
                                                              <m:r>
                                                                <a:rPr lang="en-US" altLang="zh-TW" b="0" i="1" smtClean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2</m:t>
                                                              </m:r>
                                                            </m:sup>
                                                          </m:sSup>
                                                        </m:den>
                                                      </m:f>
                                                    </m:e>
                                                  </m:d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e>
                                              </m:rad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𝑑𝐾</m:t>
                                      </m:r>
                                    </m:e>
                                  </m:nary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492686"/>
                <a:ext cx="8220135" cy="40965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/>
              <p:cNvSpPr txBox="1"/>
              <p:nvPr/>
            </p:nvSpPr>
            <p:spPr>
              <a:xfrm>
                <a:off x="9732705" y="4903470"/>
                <a:ext cx="2072619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=4.79×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2705" y="4903470"/>
                <a:ext cx="2072619" cy="280077"/>
              </a:xfrm>
              <a:prstGeom prst="rect">
                <a:avLst/>
              </a:prstGeom>
              <a:blipFill>
                <a:blip r:embed="rId5"/>
                <a:stretch>
                  <a:fillRect l="-3529" t="-4348" r="-588" b="-347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/>
              <p:cNvSpPr txBox="1"/>
              <p:nvPr/>
            </p:nvSpPr>
            <p:spPr>
              <a:xfrm>
                <a:off x="9628140" y="5249782"/>
                <a:ext cx="2258888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=1.2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8140" y="5249782"/>
                <a:ext cx="2258888" cy="280077"/>
              </a:xfrm>
              <a:prstGeom prst="rect">
                <a:avLst/>
              </a:prstGeom>
              <a:blipFill>
                <a:blip r:embed="rId6"/>
                <a:stretch>
                  <a:fillRect l="-2965" t="-4348" r="-809" b="-304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9696733" y="5933373"/>
                <a:ext cx="10722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733" y="5933373"/>
                <a:ext cx="1072281" cy="276999"/>
              </a:xfrm>
              <a:prstGeom prst="rect">
                <a:avLst/>
              </a:prstGeom>
              <a:blipFill>
                <a:blip r:embed="rId7"/>
                <a:stretch>
                  <a:fillRect l="-2841" r="-5114" b="-152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/>
              <p:cNvSpPr txBox="1"/>
              <p:nvPr/>
            </p:nvSpPr>
            <p:spPr>
              <a:xfrm>
                <a:off x="9732705" y="5596094"/>
                <a:ext cx="13598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=0.01 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2705" y="5596094"/>
                <a:ext cx="1359859" cy="276999"/>
              </a:xfrm>
              <a:prstGeom prst="rect">
                <a:avLst/>
              </a:prstGeom>
              <a:blipFill>
                <a:blip r:embed="rId8"/>
                <a:stretch>
                  <a:fillRect l="-4036" t="-4444" r="-1345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字方塊 10"/>
              <p:cNvSpPr txBox="1"/>
              <p:nvPr/>
            </p:nvSpPr>
            <p:spPr>
              <a:xfrm>
                <a:off x="9696733" y="6270652"/>
                <a:ext cx="12168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=50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733" y="6270652"/>
                <a:ext cx="1216808" cy="276999"/>
              </a:xfrm>
              <a:prstGeom prst="rect">
                <a:avLst/>
              </a:prstGeom>
              <a:blipFill>
                <a:blip r:embed="rId9"/>
                <a:stretch>
                  <a:fillRect l="-4523" r="-5025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5050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3"/>
          <p:cNvSpPr>
            <a:spLocks noGrp="1"/>
          </p:cNvSpPr>
          <p:nvPr>
            <p:ph type="title"/>
          </p:nvPr>
        </p:nvSpPr>
        <p:spPr>
          <a:xfrm>
            <a:off x="838200" y="178676"/>
            <a:ext cx="10515600" cy="713226"/>
          </a:xfrm>
        </p:spPr>
        <p:txBody>
          <a:bodyPr>
            <a:normAutofit fontScale="90000"/>
          </a:bodyPr>
          <a:lstStyle/>
          <a:p>
            <a:r>
              <a:rPr lang="en-US" altLang="zh-TW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Linear land-sea breeze theory with a background wind</a:t>
            </a:r>
            <a:endParaRPr lang="zh-TW" altLang="en-US" sz="3600" dirty="0">
              <a:latin typeface="Cambria Math" panose="020405030504060302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00" y="1429113"/>
            <a:ext cx="3960000" cy="530882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000" y="1466561"/>
            <a:ext cx="3960000" cy="527137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6000" y="1456483"/>
            <a:ext cx="3960000" cy="5291528"/>
          </a:xfrm>
          <a:prstGeom prst="rect">
            <a:avLst/>
          </a:prstGeom>
        </p:spPr>
      </p:pic>
      <p:cxnSp>
        <p:nvCxnSpPr>
          <p:cNvPr id="8" name="直線接點 7"/>
          <p:cNvCxnSpPr/>
          <p:nvPr/>
        </p:nvCxnSpPr>
        <p:spPr>
          <a:xfrm>
            <a:off x="4116000" y="1223010"/>
            <a:ext cx="0" cy="55935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8097450" y="1226820"/>
            <a:ext cx="0" cy="55935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字方塊 10"/>
              <p:cNvSpPr txBox="1"/>
              <p:nvPr/>
            </p:nvSpPr>
            <p:spPr>
              <a:xfrm>
                <a:off x="1487348" y="1152114"/>
                <a:ext cx="1297305" cy="2769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348" y="1152114"/>
                <a:ext cx="1297305" cy="276999"/>
              </a:xfrm>
              <a:prstGeom prst="rect">
                <a:avLst/>
              </a:prstGeom>
              <a:blipFill>
                <a:blip r:embed="rId5"/>
                <a:stretch>
                  <a:fillRect t="-2222" b="-3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字方塊 11"/>
              <p:cNvSpPr txBox="1"/>
              <p:nvPr/>
            </p:nvSpPr>
            <p:spPr>
              <a:xfrm>
                <a:off x="5447347" y="1150945"/>
                <a:ext cx="1297305" cy="2769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=3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347" y="1150945"/>
                <a:ext cx="1297305" cy="276999"/>
              </a:xfrm>
              <a:prstGeom prst="rect">
                <a:avLst/>
              </a:prstGeom>
              <a:blipFill>
                <a:blip r:embed="rId6"/>
                <a:stretch>
                  <a:fillRect t="-2222" b="-3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/>
              <p:cNvSpPr txBox="1"/>
              <p:nvPr/>
            </p:nvSpPr>
            <p:spPr>
              <a:xfrm>
                <a:off x="9407346" y="1150944"/>
                <a:ext cx="1297305" cy="2769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=5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7346" y="1150944"/>
                <a:ext cx="1297305" cy="276999"/>
              </a:xfrm>
              <a:prstGeom prst="rect">
                <a:avLst/>
              </a:prstGeom>
              <a:blipFill>
                <a:blip r:embed="rId7"/>
                <a:stretch>
                  <a:fillRect t="-2222" b="-3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橢圓 13"/>
          <p:cNvSpPr/>
          <p:nvPr/>
        </p:nvSpPr>
        <p:spPr>
          <a:xfrm>
            <a:off x="10704651" y="164800"/>
            <a:ext cx="1176852" cy="11768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10963011" y="350575"/>
            <a:ext cx="823617" cy="82361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11144356" y="477445"/>
            <a:ext cx="529288" cy="5292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178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680" y="1047750"/>
            <a:ext cx="6858000" cy="5695950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38200" y="178676"/>
            <a:ext cx="10515600" cy="713226"/>
          </a:xfrm>
        </p:spPr>
        <p:txBody>
          <a:bodyPr>
            <a:normAutofit fontScale="90000"/>
          </a:bodyPr>
          <a:lstStyle/>
          <a:p>
            <a:r>
              <a:rPr lang="en-US" altLang="zh-TW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Linear land-sea breeze theory with a background wind</a:t>
            </a:r>
            <a:endParaRPr lang="zh-TW" altLang="en-US" sz="36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4394835" y="753402"/>
                <a:ext cx="2295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835" y="753402"/>
                <a:ext cx="229550" cy="276999"/>
              </a:xfrm>
              <a:prstGeom prst="rect">
                <a:avLst/>
              </a:prstGeom>
              <a:blipFill>
                <a:blip r:embed="rId3"/>
                <a:stretch>
                  <a:fillRect l="-15789" r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586740" y="2204795"/>
                <a:ext cx="2500685" cy="5740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" y="2204795"/>
                <a:ext cx="2500685" cy="5740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/>
              <p:cNvSpPr txBox="1"/>
              <p:nvPr/>
            </p:nvSpPr>
            <p:spPr>
              <a:xfrm>
                <a:off x="6096000" y="753401"/>
                <a:ext cx="2295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53401"/>
                <a:ext cx="229550" cy="276999"/>
              </a:xfrm>
              <a:prstGeom prst="rect">
                <a:avLst/>
              </a:prstGeom>
              <a:blipFill>
                <a:blip r:embed="rId5"/>
                <a:stretch>
                  <a:fillRect l="-23684" r="-5263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/>
              <p:cNvSpPr txBox="1"/>
              <p:nvPr/>
            </p:nvSpPr>
            <p:spPr>
              <a:xfrm>
                <a:off x="7797165" y="753400"/>
                <a:ext cx="2348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165" y="753400"/>
                <a:ext cx="234871" cy="276999"/>
              </a:xfrm>
              <a:prstGeom prst="rect">
                <a:avLst/>
              </a:prstGeom>
              <a:blipFill>
                <a:blip r:embed="rId6"/>
                <a:stretch>
                  <a:fillRect l="-23077" r="-7692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9498330" y="762075"/>
                <a:ext cx="2348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330" y="762075"/>
                <a:ext cx="234871" cy="276999"/>
              </a:xfrm>
              <a:prstGeom prst="rect">
                <a:avLst/>
              </a:prstGeom>
              <a:blipFill>
                <a:blip r:embed="rId7"/>
                <a:stretch>
                  <a:fillRect l="-23077" r="-7692" b="-17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/>
              <p:cNvSpPr txBox="1"/>
              <p:nvPr/>
            </p:nvSpPr>
            <p:spPr>
              <a:xfrm>
                <a:off x="1188429" y="1642434"/>
                <a:ext cx="1297305" cy="2769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429" y="1642434"/>
                <a:ext cx="1297305" cy="276999"/>
              </a:xfrm>
              <a:prstGeom prst="rect">
                <a:avLst/>
              </a:prstGeom>
              <a:blipFill>
                <a:blip r:embed="rId8"/>
                <a:stretch>
                  <a:fillRect t="-2174" b="-326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3456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3"/>
          <p:cNvSpPr>
            <a:spLocks noGrp="1"/>
          </p:cNvSpPr>
          <p:nvPr>
            <p:ph type="title"/>
          </p:nvPr>
        </p:nvSpPr>
        <p:spPr>
          <a:xfrm>
            <a:off x="838200" y="178676"/>
            <a:ext cx="10515600" cy="713226"/>
          </a:xfrm>
        </p:spPr>
        <p:txBody>
          <a:bodyPr>
            <a:normAutofit fontScale="90000"/>
          </a:bodyPr>
          <a:lstStyle/>
          <a:p>
            <a:r>
              <a:rPr lang="en-US" altLang="zh-TW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Linear land-sea breeze theory with a background wind</a:t>
            </a:r>
            <a:endParaRPr lang="zh-TW" altLang="en-US" sz="3600" dirty="0">
              <a:latin typeface="Cambria Math" panose="020405030504060302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37" y="1522095"/>
            <a:ext cx="5953125" cy="470535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937510" y="1095405"/>
            <a:ext cx="98648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950 </a:t>
            </a:r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hPa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875020" y="1095405"/>
            <a:ext cx="98648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850 </a:t>
            </a:r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hPa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189547" y="2406905"/>
                <a:ext cx="1297305" cy="2769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47" y="2406905"/>
                <a:ext cx="1297305" cy="276999"/>
              </a:xfrm>
              <a:prstGeom prst="rect">
                <a:avLst/>
              </a:prstGeom>
              <a:blipFill>
                <a:blip r:embed="rId3"/>
                <a:stretch>
                  <a:fillRect t="-2222" b="-3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/>
              <p:cNvSpPr txBox="1"/>
              <p:nvPr/>
            </p:nvSpPr>
            <p:spPr>
              <a:xfrm>
                <a:off x="189546" y="4774255"/>
                <a:ext cx="1297305" cy="2769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=3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46" y="4774255"/>
                <a:ext cx="1297305" cy="276999"/>
              </a:xfrm>
              <a:prstGeom prst="rect">
                <a:avLst/>
              </a:prstGeom>
              <a:blipFill>
                <a:blip r:embed="rId4"/>
                <a:stretch>
                  <a:fillRect t="-2174" b="-326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接點 11"/>
          <p:cNvCxnSpPr/>
          <p:nvPr/>
        </p:nvCxnSpPr>
        <p:spPr>
          <a:xfrm flipV="1">
            <a:off x="3430754" y="4080510"/>
            <a:ext cx="821206" cy="6937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V="1">
            <a:off x="6368264" y="4080511"/>
            <a:ext cx="364006" cy="6937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7872247" y="4543422"/>
            <a:ext cx="393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2D linear analytic solution </a:t>
            </a:r>
            <a:r>
              <a:rPr lang="en-US" altLang="zh-TW" dirty="0" err="1" smtClean="0"/>
              <a:t>v.s</a:t>
            </a:r>
            <a:r>
              <a:rPr lang="en-US" altLang="zh-TW" dirty="0" smtClean="0"/>
              <a:t>. Du model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0706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3"/>
          <p:cNvSpPr>
            <a:spLocks noGrp="1"/>
          </p:cNvSpPr>
          <p:nvPr>
            <p:ph type="title"/>
          </p:nvPr>
        </p:nvSpPr>
        <p:spPr>
          <a:xfrm>
            <a:off x="838200" y="178676"/>
            <a:ext cx="10515600" cy="713226"/>
          </a:xfrm>
        </p:spPr>
        <p:txBody>
          <a:bodyPr>
            <a:normAutofit/>
          </a:bodyPr>
          <a:lstStyle/>
          <a:p>
            <a:r>
              <a:rPr lang="en-US" altLang="zh-TW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Idealized simulations</a:t>
            </a:r>
            <a:endParaRPr lang="zh-TW" altLang="en-US" sz="3600" dirty="0">
              <a:latin typeface="Cambria Math" panose="020405030504060302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1440180"/>
            <a:ext cx="7981122" cy="458914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417281" y="2868930"/>
            <a:ext cx="1678719" cy="1040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417281" y="2194560"/>
            <a:ext cx="1678719" cy="2514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687213" y="2868930"/>
            <a:ext cx="1678719" cy="1040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687213" y="2194560"/>
            <a:ext cx="1678719" cy="2514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763671" y="1646282"/>
            <a:ext cx="1460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more realistic</a:t>
            </a:r>
            <a:endParaRPr lang="zh-TW" altLang="en-US" dirty="0"/>
          </a:p>
        </p:txBody>
      </p:sp>
      <p:cxnSp>
        <p:nvCxnSpPr>
          <p:cNvPr id="12" name="直線接點 11"/>
          <p:cNvCxnSpPr/>
          <p:nvPr/>
        </p:nvCxnSpPr>
        <p:spPr>
          <a:xfrm>
            <a:off x="9028083" y="2245010"/>
            <a:ext cx="819807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9847890" y="2200868"/>
            <a:ext cx="81980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10667697" y="2242908"/>
            <a:ext cx="819807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593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3"/>
          <p:cNvSpPr txBox="1">
            <a:spLocks/>
          </p:cNvSpPr>
          <p:nvPr/>
        </p:nvSpPr>
        <p:spPr>
          <a:xfrm>
            <a:off x="838200" y="178676"/>
            <a:ext cx="10515600" cy="7132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Idealized simulations</a:t>
            </a:r>
            <a:endParaRPr lang="zh-TW" altLang="en-US" sz="3600" dirty="0">
              <a:latin typeface="Cambria Math" panose="02040503050406030204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51" y="1074782"/>
            <a:ext cx="5493479" cy="5672712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8258" y="2080260"/>
            <a:ext cx="76014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EXP 1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8258" y="4632960"/>
            <a:ext cx="76014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EXP 2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920" y="1098450"/>
            <a:ext cx="5398770" cy="5649044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218848" y="2080260"/>
            <a:ext cx="76014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EXP 3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218848" y="4632960"/>
            <a:ext cx="76014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EXP 4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145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3"/>
          <p:cNvSpPr txBox="1">
            <a:spLocks/>
          </p:cNvSpPr>
          <p:nvPr/>
        </p:nvSpPr>
        <p:spPr>
          <a:xfrm>
            <a:off x="838200" y="178676"/>
            <a:ext cx="10515600" cy="7132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Summary</a:t>
            </a:r>
            <a:endParaRPr lang="zh-TW" altLang="en-US" sz="3600" dirty="0">
              <a:latin typeface="Cambria Math" panose="020405030504060302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89610" y="1245870"/>
            <a:ext cx="108127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altLang="zh-TW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diurnal propagation of vertical velocity 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is broadly </a:t>
            </a:r>
            <a:r>
              <a:rPr lang="en-US" altLang="zh-TW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similar to that of rainfall though there 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are </a:t>
            </a:r>
            <a:r>
              <a:rPr lang="en-US" altLang="zh-TW" sz="2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different </a:t>
            </a:r>
            <a:r>
              <a:rPr lang="en-US" altLang="zh-TW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propagation speeds at different levels </a:t>
            </a:r>
            <a:r>
              <a:rPr lang="en-US" altLang="zh-TW" sz="2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over land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endParaRPr lang="en-US" altLang="zh-TW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Through diagnosing the rainfall rate from 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the rainfall </a:t>
            </a:r>
            <a:r>
              <a:rPr lang="en-US" altLang="zh-TW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budget, we found that the </a:t>
            </a:r>
            <a:r>
              <a:rPr lang="en-US" altLang="zh-TW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diurnal cycle </a:t>
            </a:r>
            <a:r>
              <a:rPr lang="en-US" altLang="zh-TW" sz="2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vertically </a:t>
            </a:r>
            <a:r>
              <a:rPr lang="en-US" altLang="zh-TW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integrated vertical vapor advection is </a:t>
            </a:r>
            <a:r>
              <a:rPr lang="en-US" altLang="zh-TW" sz="2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main </a:t>
            </a:r>
            <a:r>
              <a:rPr lang="en-US" altLang="zh-TW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contributor </a:t>
            </a:r>
            <a:r>
              <a:rPr lang="en-US" altLang="zh-TW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to the diurnal cycle of rainfall, 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and therefore </a:t>
            </a:r>
            <a:r>
              <a:rPr lang="en-US" altLang="zh-TW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the diurnal cycle of vertical velocity 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at </a:t>
            </a:r>
            <a:r>
              <a:rPr lang="en-US" altLang="zh-TW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midlevels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TW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is a good indicator for the diurnal cycle 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of rainfall.</a:t>
            </a:r>
          </a:p>
          <a:p>
            <a:endParaRPr lang="en-US" altLang="zh-TW" sz="2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654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3"/>
          <p:cNvSpPr txBox="1">
            <a:spLocks/>
          </p:cNvSpPr>
          <p:nvPr/>
        </p:nvSpPr>
        <p:spPr>
          <a:xfrm>
            <a:off x="838200" y="178676"/>
            <a:ext cx="10515600" cy="7132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Summary</a:t>
            </a:r>
            <a:endParaRPr lang="zh-TW" altLang="en-US" sz="36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字方塊 2"/>
              <p:cNvSpPr txBox="1"/>
              <p:nvPr/>
            </p:nvSpPr>
            <p:spPr>
              <a:xfrm>
                <a:off x="689610" y="1245870"/>
                <a:ext cx="1081278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background </a:t>
                </a:r>
                <a:r>
                  <a:rPr lang="en-US" altLang="zh-TW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wind is a key factor </a:t>
                </a:r>
                <a:r>
                  <a:rPr lang="en-US" altLang="zh-TW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the offshore </a:t>
                </a:r>
                <a:r>
                  <a:rPr lang="en-US" altLang="zh-TW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</a:t>
                </a:r>
                <a:r>
                  <a:rPr lang="en-US" altLang="zh-TW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onshore propagation pattern near the </a:t>
                </a:r>
                <a:r>
                  <a:rPr lang="en-US" altLang="zh-TW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coast. Without the </a:t>
                </a:r>
                <a:r>
                  <a:rPr lang="en-US" altLang="zh-TW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background wind, the two-way </a:t>
                </a:r>
                <a:r>
                  <a:rPr lang="en-US" altLang="zh-TW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propagation exists </a:t>
                </a:r>
                <a:r>
                  <a:rPr lang="en-US" altLang="zh-TW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is symmetric with opposite phases, which </a:t>
                </a:r>
                <a:r>
                  <a:rPr lang="en-US" altLang="zh-TW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the </a:t>
                </a:r>
                <a:r>
                  <a:rPr lang="en-US" altLang="zh-TW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classical inertia–gravity wave response to 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land–sea thermal forcing</a:t>
                </a:r>
                <a:r>
                  <a:rPr lang="en-US" altLang="zh-TW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endParaRPr lang="en-US" altLang="zh-TW" sz="2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TW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background wind changes </a:t>
                </a:r>
                <a:r>
                  <a:rPr lang="en-US" altLang="zh-TW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tilt of the 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ray paths </a:t>
                </a:r>
                <a:r>
                  <a:rPr lang="en-US" altLang="zh-TW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via contribution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in </a:t>
                </a:r>
                <a:r>
                  <a:rPr lang="en-US" altLang="zh-TW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</a:t>
                </a:r>
                <a:r>
                  <a:rPr lang="en-US" altLang="zh-TW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analytical solution</a:t>
                </a:r>
                <a:r>
                  <a:rPr lang="en-US" altLang="zh-TW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which is associated with Doppler shifting</a:t>
                </a:r>
                <a:r>
                  <a:rPr lang="en-US" altLang="zh-TW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endParaRPr lang="en-US" altLang="zh-TW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TW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background wind may also introduce an </a:t>
                </a:r>
                <a:r>
                  <a:rPr lang="en-US" altLang="zh-TW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overland (north </a:t>
                </a:r>
                <a:r>
                  <a:rPr lang="en-US" altLang="zh-TW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side) wave response with </a:t>
                </a:r>
                <a:r>
                  <a:rPr lang="en-US" altLang="zh-TW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negative tilts </a:t>
                </a:r>
                <a:r>
                  <a:rPr lang="en-US" altLang="zh-TW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over </a:t>
                </a:r>
                <a:r>
                  <a:rPr lang="en-US" altLang="zh-TW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land </a:t>
                </a:r>
                <a:r>
                  <a:rPr lang="en-US" altLang="zh-TW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via the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which is similar to flow past </a:t>
                </a:r>
                <a:r>
                  <a:rPr lang="en-US" altLang="zh-TW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 stationary </a:t>
                </a:r>
                <a:r>
                  <a:rPr lang="en-US" altLang="zh-TW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heat source or a topographic obstacle</a:t>
                </a:r>
                <a:r>
                  <a:rPr lang="en-US" altLang="zh-TW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endParaRPr lang="en-US" altLang="zh-TW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TW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indicates that the background wind </a:t>
                </a:r>
                <a:r>
                  <a:rPr lang="en-US" altLang="zh-TW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has the </a:t>
                </a:r>
                <a:r>
                  <a:rPr lang="en-US" altLang="zh-TW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effect of </a:t>
                </a:r>
                <a:r>
                  <a:rPr lang="en-US" altLang="zh-TW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advection of trapped disturbances</a:t>
                </a:r>
                <a:r>
                  <a:rPr lang="en-US" altLang="zh-TW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zh-TW" alt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10" y="1245870"/>
                <a:ext cx="10812780" cy="3785652"/>
              </a:xfrm>
              <a:prstGeom prst="rect">
                <a:avLst/>
              </a:prstGeom>
              <a:blipFill>
                <a:blip r:embed="rId2"/>
                <a:stretch>
                  <a:fillRect l="-564" t="-805" r="-1071" b="-19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822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Introduction</a:t>
            </a:r>
          </a:p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Diurnal cycle of rainfall from the CMORPH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data</a:t>
            </a:r>
          </a:p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Diurnal cycle from the Du model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data</a:t>
            </a:r>
          </a:p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Linear land-sea breeze theory with a background wind</a:t>
            </a:r>
            <a:endParaRPr lang="en-US" altLang="zh-TW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Idealized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simulations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Summary</a:t>
            </a:r>
          </a:p>
          <a:p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6" name="標題 3"/>
          <p:cNvSpPr>
            <a:spLocks noGrp="1"/>
          </p:cNvSpPr>
          <p:nvPr>
            <p:ph type="title"/>
          </p:nvPr>
        </p:nvSpPr>
        <p:spPr>
          <a:xfrm>
            <a:off x="838200" y="178676"/>
            <a:ext cx="10515600" cy="713226"/>
          </a:xfrm>
        </p:spPr>
        <p:txBody>
          <a:bodyPr>
            <a:normAutofit/>
          </a:bodyPr>
          <a:lstStyle/>
          <a:p>
            <a:r>
              <a:rPr lang="en-US" altLang="zh-TW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Outline</a:t>
            </a:r>
            <a:endParaRPr lang="zh-TW" altLang="en-US" sz="36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269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78525" y="1408386"/>
                <a:ext cx="11634951" cy="5087007"/>
              </a:xfrm>
            </p:spPr>
            <p:txBody>
              <a:bodyPr>
                <a:noAutofit/>
              </a:bodyPr>
              <a:lstStyle/>
              <a:p>
                <a:r>
                  <a:rPr lang="en-US" altLang="zh-TW" sz="2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Du and </a:t>
                </a:r>
                <a:r>
                  <a:rPr lang="en-US" altLang="zh-TW" sz="2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Rotunno</a:t>
                </a:r>
                <a:r>
                  <a:rPr lang="en-US" altLang="zh-TW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(2015)</a:t>
                </a:r>
                <a:r>
                  <a:rPr lang="en-US" altLang="zh-TW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using a long-term </a:t>
                </a:r>
                <a:r>
                  <a:rPr lang="en-US" altLang="zh-TW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daily simulation </a:t>
                </a:r>
                <a:r>
                  <a:rPr lang="fr-FR" altLang="zh-TW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dataset </a:t>
                </a:r>
                <a:r>
                  <a:rPr lang="fr-FR" altLang="zh-TW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fr-FR" altLang="zh-TW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Du et al. 2014, 2015a,b</a:t>
                </a:r>
                <a:r>
                  <a:rPr lang="fr-FR" altLang="zh-TW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called the ‘‘</a:t>
                </a:r>
                <a:r>
                  <a:rPr lang="fr-FR" altLang="zh-TW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Du </a:t>
                </a:r>
                <a:r>
                  <a:rPr lang="en-US" altLang="zh-TW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model </a:t>
                </a:r>
                <a:r>
                  <a:rPr lang="en-US" altLang="zh-TW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data’’), found that </a:t>
                </a:r>
                <a:r>
                  <a:rPr lang="en-US" altLang="zh-TW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 simple 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2D linear </a:t>
                </a:r>
                <a:r>
                  <a:rPr lang="en-US" altLang="zh-TW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land–sea 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breeze model </a:t>
                </a:r>
                <a:r>
                  <a:rPr lang="en-US" altLang="zh-TW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with friction can capture the 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wind-propagation signals </a:t>
                </a:r>
                <a:r>
                  <a:rPr lang="en-US" altLang="zh-TW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off the east coast of China. </a:t>
                </a:r>
              </a:p>
              <a:p>
                <a:endParaRPr lang="en-US" altLang="zh-TW" sz="2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zh-TW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TW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Qian et al. (2009) </a:t>
                </a:r>
                <a:r>
                  <a:rPr lang="en-US" altLang="zh-TW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include a </a:t>
                </a:r>
                <a:r>
                  <a:rPr lang="en-US" altLang="zh-TW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uniform background </a:t>
                </a:r>
                <a:r>
                  <a:rPr lang="en-US" altLang="zh-TW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wind for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TW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altLang="zh-TW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equator</a:t>
                </a:r>
                <a:r>
                  <a:rPr lang="en-US" altLang="zh-TW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  <a:r>
                  <a:rPr lang="en-US" altLang="zh-TW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 the solution that </a:t>
                </a:r>
                <a:r>
                  <a:rPr lang="en-US" altLang="zh-TW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introduces 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Doppler shifting and wave </a:t>
                </a:r>
                <a:r>
                  <a:rPr lang="en-US" altLang="zh-TW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dispersion effects</a:t>
                </a:r>
                <a:r>
                  <a:rPr lang="en-US" altLang="zh-TW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endParaRPr lang="en-US" altLang="zh-TW" sz="2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zh-TW" sz="2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zh-TW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TW" sz="2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Li and Carbone </a:t>
                </a:r>
                <a:r>
                  <a:rPr lang="en-US" altLang="zh-TW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(2015</a:t>
                </a:r>
                <a:r>
                  <a:rPr lang="en-US" altLang="zh-TW" sz="2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altLang="zh-TW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based </a:t>
                </a:r>
                <a:r>
                  <a:rPr lang="en-US" altLang="zh-TW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on their </a:t>
                </a:r>
                <a:r>
                  <a:rPr lang="en-US" altLang="zh-TW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linear model</a:t>
                </a:r>
                <a:r>
                  <a:rPr lang="en-US" altLang="zh-TW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further proposed that the </a:t>
                </a:r>
                <a:r>
                  <a:rPr lang="en-US" altLang="zh-TW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diurnal propagation </a:t>
                </a:r>
                <a:r>
                  <a:rPr lang="en-US" altLang="zh-TW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of rainfall offshore of India over the </a:t>
                </a:r>
                <a:r>
                  <a:rPr lang="en-US" altLang="zh-TW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Bay of </a:t>
                </a:r>
                <a:r>
                  <a:rPr lang="en-US" altLang="zh-TW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Bengal and a diurnal, but </a:t>
                </a:r>
                <a:r>
                  <a:rPr lang="en-US" altLang="zh-TW" sz="2000" dirty="0" err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nonpropagating</a:t>
                </a:r>
                <a:r>
                  <a:rPr lang="en-US" altLang="zh-TW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signal on </a:t>
                </a:r>
                <a:r>
                  <a:rPr lang="en-US" altLang="zh-TW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eastern </a:t>
                </a:r>
                <a:r>
                  <a:rPr lang="en-US" altLang="zh-TW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side of the bay near the west coast of Burma </a:t>
                </a:r>
                <a:r>
                  <a:rPr lang="en-US" altLang="zh-TW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might be </a:t>
                </a:r>
                <a:r>
                  <a:rPr lang="en-US" altLang="zh-TW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related to the steering wind.</a:t>
                </a:r>
                <a:endParaRPr lang="en-US" altLang="zh-TW" sz="2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8525" y="1408386"/>
                <a:ext cx="11634951" cy="5087007"/>
              </a:xfrm>
              <a:blipFill>
                <a:blip r:embed="rId2"/>
                <a:stretch>
                  <a:fillRect l="-472" t="-1198" r="-47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標題 3"/>
          <p:cNvSpPr>
            <a:spLocks noGrp="1"/>
          </p:cNvSpPr>
          <p:nvPr>
            <p:ph type="title"/>
          </p:nvPr>
        </p:nvSpPr>
        <p:spPr>
          <a:xfrm>
            <a:off x="838200" y="178676"/>
            <a:ext cx="10515600" cy="713226"/>
          </a:xfrm>
        </p:spPr>
        <p:txBody>
          <a:bodyPr>
            <a:normAutofit/>
          </a:bodyPr>
          <a:lstStyle/>
          <a:p>
            <a:r>
              <a:rPr lang="en-US" altLang="zh-TW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Introduction</a:t>
            </a:r>
            <a:endParaRPr lang="zh-TW" altLang="en-US" sz="36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646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38200" y="178676"/>
            <a:ext cx="10515600" cy="713226"/>
          </a:xfrm>
        </p:spPr>
        <p:txBody>
          <a:bodyPr>
            <a:normAutofit/>
          </a:bodyPr>
          <a:lstStyle/>
          <a:p>
            <a:r>
              <a:rPr lang="en-US" altLang="zh-TW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Diurnal cycle of rainfall from the CMORPH data</a:t>
            </a:r>
            <a:endParaRPr lang="zh-TW" altLang="en-US" sz="3600" dirty="0">
              <a:latin typeface="Cambria Math" panose="020405030504060302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" y="2608189"/>
            <a:ext cx="3265334" cy="393072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154" y="2947987"/>
            <a:ext cx="8763000" cy="3590925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838200" y="940459"/>
            <a:ext cx="5796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CMORPH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rainfall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data / dx = 8 km / </a:t>
            </a:r>
            <a:r>
              <a:rPr lang="en-US" altLang="zh-TW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dt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 = 30 min / June 1998-2015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011930" y="2578655"/>
            <a:ext cx="3162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recipitation deviations (mm)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187690" y="2578655"/>
            <a:ext cx="3707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normalized precipitation deviations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/>
              <p:cNvSpPr txBox="1"/>
              <p:nvPr/>
            </p:nvSpPr>
            <p:spPr>
              <a:xfrm>
                <a:off x="5172075" y="2298355"/>
                <a:ext cx="6140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075" y="2298355"/>
                <a:ext cx="614078" cy="276999"/>
              </a:xfrm>
              <a:prstGeom prst="rect">
                <a:avLst/>
              </a:prstGeom>
              <a:blipFill>
                <a:blip r:embed="rId4"/>
                <a:stretch>
                  <a:fillRect l="-4950" r="-54455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838200" y="1621057"/>
            <a:ext cx="105156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CMORPH data tend to underestimate the morning rainfall at coastal sites and overestimate the afternoon rainfall at inland sites</a:t>
            </a:r>
            <a:r>
              <a:rPr lang="en-US" altLang="zh-TW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(Chen et al., 2018)</a:t>
            </a:r>
            <a:endParaRPr lang="zh-TW" altLang="en-US" dirty="0">
              <a:solidFill>
                <a:schemeClr val="tx1">
                  <a:lumMod val="50000"/>
                  <a:lumOff val="50000"/>
                </a:schemeClr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字方塊 10"/>
              <p:cNvSpPr txBox="1"/>
              <p:nvPr/>
            </p:nvSpPr>
            <p:spPr>
              <a:xfrm>
                <a:off x="9734266" y="2065599"/>
                <a:ext cx="614079" cy="5097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4266" y="2065599"/>
                <a:ext cx="614079" cy="509755"/>
              </a:xfrm>
              <a:prstGeom prst="rect">
                <a:avLst/>
              </a:prstGeom>
              <a:blipFill>
                <a:blip r:embed="rId5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接點 13"/>
          <p:cNvCxnSpPr/>
          <p:nvPr/>
        </p:nvCxnSpPr>
        <p:spPr>
          <a:xfrm flipV="1">
            <a:off x="10152993" y="3100552"/>
            <a:ext cx="599090" cy="13558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flipH="1" flipV="1">
            <a:off x="9496097" y="4743449"/>
            <a:ext cx="740979" cy="11806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117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" y="3896677"/>
            <a:ext cx="10163175" cy="256222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679" y="147978"/>
            <a:ext cx="4240881" cy="4661793"/>
          </a:xfrm>
          <a:prstGeom prst="rect">
            <a:avLst/>
          </a:prstGeom>
        </p:spPr>
      </p:pic>
      <p:sp>
        <p:nvSpPr>
          <p:cNvPr id="3" name="標題 3"/>
          <p:cNvSpPr>
            <a:spLocks noGrp="1"/>
          </p:cNvSpPr>
          <p:nvPr>
            <p:ph type="title"/>
          </p:nvPr>
        </p:nvSpPr>
        <p:spPr>
          <a:xfrm>
            <a:off x="838200" y="178676"/>
            <a:ext cx="10515600" cy="713226"/>
          </a:xfrm>
        </p:spPr>
        <p:txBody>
          <a:bodyPr>
            <a:normAutofit/>
          </a:bodyPr>
          <a:lstStyle/>
          <a:p>
            <a:r>
              <a:rPr lang="en-US" altLang="zh-TW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Diurnal cycle from the Du model data</a:t>
            </a:r>
            <a:endParaRPr lang="zh-TW" altLang="en-US" sz="3600" dirty="0">
              <a:latin typeface="Cambria Math" panose="020405030504060302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82955" y="1350348"/>
            <a:ext cx="106260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WRF </a:t>
            </a:r>
            <a:r>
              <a:rPr lang="en-US" altLang="zh-TW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model  (real case simulations) </a:t>
            </a:r>
            <a:endParaRPr lang="en-US" altLang="zh-TW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June </a:t>
            </a:r>
            <a:r>
              <a:rPr lang="en-US" altLang="zh-TW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 </a:t>
            </a:r>
            <a:r>
              <a:rPr lang="en-US" altLang="zh-TW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2006-2011</a:t>
            </a:r>
          </a:p>
          <a:p>
            <a:r>
              <a:rPr lang="en-US" altLang="zh-TW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dx </a:t>
            </a:r>
            <a:r>
              <a:rPr lang="en-US" altLang="zh-TW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9 km / lev = 40 / </a:t>
            </a:r>
            <a:r>
              <a:rPr lang="en-US" altLang="zh-TW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dt</a:t>
            </a:r>
            <a:r>
              <a:rPr lang="en-US" altLang="zh-TW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1 </a:t>
            </a:r>
            <a:r>
              <a:rPr lang="en-US" altLang="zh-TW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hr</a:t>
            </a:r>
            <a:r>
              <a:rPr lang="en-US" altLang="zh-TW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altLang="zh-TW" dirty="0" smtClean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forecast time = from 12 </a:t>
            </a:r>
            <a:r>
              <a:rPr lang="en-US" altLang="zh-TW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hr</a:t>
            </a:r>
            <a:r>
              <a:rPr lang="en-US" altLang="zh-TW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TW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 </a:t>
            </a:r>
            <a:r>
              <a:rPr lang="en-US" altLang="zh-TW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36 </a:t>
            </a:r>
            <a:r>
              <a:rPr lang="en-US" altLang="zh-TW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hr</a:t>
            </a:r>
            <a:r>
              <a:rPr lang="en-US" altLang="zh-TW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altLang="zh-TW" b="0" dirty="0" smtClean="0"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zh-TW" dirty="0" smtClean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Parameterization scheme</a:t>
            </a:r>
          </a:p>
          <a:p>
            <a:r>
              <a:rPr lang="en-US" altLang="zh-TW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KF </a:t>
            </a:r>
            <a:r>
              <a:rPr lang="en-US" altLang="zh-TW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WSM6 / YSU / RRTM / </a:t>
            </a:r>
            <a:r>
              <a:rPr lang="en-US" altLang="zh-TW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Dudhia</a:t>
            </a:r>
            <a:r>
              <a:rPr lang="en-US" altLang="zh-TW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/ </a:t>
            </a:r>
            <a:r>
              <a:rPr lang="en-US" altLang="zh-TW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Monin-Obukhov</a:t>
            </a:r>
            <a:r>
              <a:rPr lang="en-US" altLang="zh-TW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/ Noah</a:t>
            </a:r>
            <a:endParaRPr lang="en-US" altLang="zh-TW" b="0" dirty="0" smtClean="0"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zh-TW" dirty="0" smtClean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en-US" altLang="zh-TW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odel </a:t>
            </a:r>
            <a:r>
              <a:rPr lang="en-US" altLang="zh-TW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verification (Du et al., 2014)</a:t>
            </a:r>
            <a:endParaRPr lang="en-US" altLang="zh-TW" b="0" dirty="0" smtClean="0"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703177" y="6488668"/>
            <a:ext cx="2285177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TW" sz="14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Credit: Fig.2, Du et al., 2014</a:t>
            </a:r>
            <a:endParaRPr lang="zh-TW" altLang="en-US" sz="1400" dirty="0"/>
          </a:p>
        </p:txBody>
      </p:sp>
      <p:sp>
        <p:nvSpPr>
          <p:cNvPr id="9" name="矩形 8"/>
          <p:cNvSpPr/>
          <p:nvPr/>
        </p:nvSpPr>
        <p:spPr>
          <a:xfrm>
            <a:off x="9817610" y="4849295"/>
            <a:ext cx="2285177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TW" sz="14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Credit: Fig.1, Du et al., 2014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04736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38200" y="178676"/>
            <a:ext cx="10515600" cy="713226"/>
          </a:xfrm>
        </p:spPr>
        <p:txBody>
          <a:bodyPr>
            <a:normAutofit/>
          </a:bodyPr>
          <a:lstStyle/>
          <a:p>
            <a:r>
              <a:rPr lang="en-US" altLang="zh-TW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Diurnal cycle from the Du model data</a:t>
            </a:r>
            <a:endParaRPr lang="zh-TW" altLang="en-US" sz="3600" dirty="0">
              <a:latin typeface="Cambria Math" panose="020405030504060302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45" y="1965418"/>
            <a:ext cx="6146666" cy="4808387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56836" y="1547296"/>
            <a:ext cx="2533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recipitation deviations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0110" y="4599282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Du model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38200" y="2204996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CMORPH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874905" y="1535866"/>
            <a:ext cx="3310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ormalized hourly w deviations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/>
          <a:srcRect b="8301"/>
          <a:stretch/>
        </p:blipFill>
        <p:spPr>
          <a:xfrm>
            <a:off x="6981805" y="1934360"/>
            <a:ext cx="5096723" cy="48664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/>
              <p:cNvSpPr txBox="1"/>
              <p:nvPr/>
            </p:nvSpPr>
            <p:spPr>
              <a:xfrm>
                <a:off x="11240044" y="1273936"/>
                <a:ext cx="838484" cy="5116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num>
                        <m:den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0044" y="1273936"/>
                <a:ext cx="838484" cy="5116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3721265" y="1294692"/>
            <a:ext cx="2533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normalized </a:t>
            </a:r>
          </a:p>
          <a:p>
            <a:pPr algn="ctr"/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precipitation deviations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cxnSp>
        <p:nvCxnSpPr>
          <p:cNvPr id="14" name="直線接點 13"/>
          <p:cNvCxnSpPr/>
          <p:nvPr/>
        </p:nvCxnSpPr>
        <p:spPr>
          <a:xfrm flipV="1">
            <a:off x="8378226" y="2054007"/>
            <a:ext cx="1039043" cy="8936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H="1" flipV="1">
            <a:off x="8029903" y="3067303"/>
            <a:ext cx="348323" cy="9228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 flipV="1">
            <a:off x="10951779" y="4487919"/>
            <a:ext cx="557049" cy="8408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flipH="1" flipV="1">
            <a:off x="10367686" y="5443859"/>
            <a:ext cx="436948" cy="9464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891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365" y="57150"/>
            <a:ext cx="4476750" cy="6800850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0" y="180000"/>
            <a:ext cx="10515600" cy="713226"/>
          </a:xfrm>
        </p:spPr>
        <p:txBody>
          <a:bodyPr>
            <a:normAutofit/>
          </a:bodyPr>
          <a:lstStyle/>
          <a:p>
            <a:r>
              <a:rPr lang="en-US" altLang="zh-TW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Diurnal cycle from the Du model data</a:t>
            </a:r>
            <a:endParaRPr lang="zh-TW" altLang="en-US" sz="36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/>
              <p:cNvSpPr txBox="1"/>
              <p:nvPr/>
            </p:nvSpPr>
            <p:spPr>
              <a:xfrm>
                <a:off x="2057804" y="1634490"/>
                <a:ext cx="33767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𝑊𝑉𝑇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𝑊𝑉𝐹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𝑊𝑉𝐸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804" y="1634490"/>
                <a:ext cx="3376758" cy="276999"/>
              </a:xfrm>
              <a:prstGeom prst="rect">
                <a:avLst/>
              </a:prstGeom>
              <a:blipFill>
                <a:blip r:embed="rId3"/>
                <a:stretch>
                  <a:fillRect l="-1266" r="-362" b="-282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>
          <a:xfrm>
            <a:off x="388620" y="1079192"/>
            <a:ext cx="310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Analysis of the rainfall budget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/>
              <p:cNvSpPr txBox="1"/>
              <p:nvPr/>
            </p:nvSpPr>
            <p:spPr>
              <a:xfrm>
                <a:off x="1096698" y="2097455"/>
                <a:ext cx="1600782" cy="5280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𝑊𝑉𝑇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698" y="2097455"/>
                <a:ext cx="1600782" cy="5280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字方塊 13"/>
              <p:cNvSpPr txBox="1"/>
              <p:nvPr/>
            </p:nvSpPr>
            <p:spPr>
              <a:xfrm>
                <a:off x="1096699" y="2811451"/>
                <a:ext cx="3772481" cy="6163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𝑊𝑉𝐹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699" y="2811451"/>
                <a:ext cx="3772481" cy="616387"/>
              </a:xfrm>
              <a:prstGeom prst="rect">
                <a:avLst/>
              </a:prstGeom>
              <a:blipFill>
                <a:blip r:embed="rId5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字方塊 14"/>
              <p:cNvSpPr txBox="1"/>
              <p:nvPr/>
            </p:nvSpPr>
            <p:spPr>
              <a:xfrm>
                <a:off x="1096698" y="3613804"/>
                <a:ext cx="11283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𝑊𝑉𝐸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698" y="3613804"/>
                <a:ext cx="1128321" cy="276999"/>
              </a:xfrm>
              <a:prstGeom prst="rect">
                <a:avLst/>
              </a:prstGeom>
              <a:blipFill>
                <a:blip r:embed="rId6"/>
                <a:stretch>
                  <a:fillRect l="-6486" r="-541" b="-3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字方塊 15"/>
              <p:cNvSpPr txBox="1"/>
              <p:nvPr/>
            </p:nvSpPr>
            <p:spPr>
              <a:xfrm>
                <a:off x="1096699" y="4076769"/>
                <a:ext cx="4337864" cy="6163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699" y="4076769"/>
                <a:ext cx="4337864" cy="6163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矩形 16"/>
              <p:cNvSpPr/>
              <p:nvPr/>
            </p:nvSpPr>
            <p:spPr>
              <a:xfrm>
                <a:off x="7820411" y="1449824"/>
                <a:ext cx="7802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𝑊𝑉𝑇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411" y="1449824"/>
                <a:ext cx="780278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矩形 17"/>
              <p:cNvSpPr/>
              <p:nvPr/>
            </p:nvSpPr>
            <p:spPr>
              <a:xfrm>
                <a:off x="10013816" y="1449824"/>
                <a:ext cx="7825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𝑊𝑉𝐹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3816" y="1449824"/>
                <a:ext cx="782587" cy="369332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矩形 18"/>
              <p:cNvSpPr/>
              <p:nvPr/>
            </p:nvSpPr>
            <p:spPr>
              <a:xfrm>
                <a:off x="7820411" y="3613804"/>
                <a:ext cx="6494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411" y="3613804"/>
                <a:ext cx="649473" cy="369332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矩形 19"/>
              <p:cNvSpPr/>
              <p:nvPr/>
            </p:nvSpPr>
            <p:spPr>
              <a:xfrm>
                <a:off x="10013816" y="3613804"/>
                <a:ext cx="7849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𝑊𝑉𝐸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3816" y="3613804"/>
                <a:ext cx="784958" cy="369332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矩形 20"/>
              <p:cNvSpPr/>
              <p:nvPr/>
            </p:nvSpPr>
            <p:spPr>
              <a:xfrm>
                <a:off x="7820056" y="5423424"/>
                <a:ext cx="1204561" cy="708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056" y="5423424"/>
                <a:ext cx="1204561" cy="7087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矩形 21"/>
              <p:cNvSpPr/>
              <p:nvPr/>
            </p:nvSpPr>
            <p:spPr>
              <a:xfrm>
                <a:off x="10055184" y="5762812"/>
                <a:ext cx="3858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5184" y="5762812"/>
                <a:ext cx="38587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22"/>
              <p:cNvSpPr txBox="1"/>
              <p:nvPr/>
            </p:nvSpPr>
            <p:spPr>
              <a:xfrm>
                <a:off x="1096698" y="4879122"/>
                <a:ext cx="1530612" cy="599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acc>
                            <m:accPr>
                              <m:chr m:val="̅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𝐹𝑑𝑧</m:t>
                          </m:r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698" y="4879122"/>
                <a:ext cx="1530612" cy="599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6367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3"/>
          <p:cNvSpPr>
            <a:spLocks noGrp="1"/>
          </p:cNvSpPr>
          <p:nvPr>
            <p:ph type="title"/>
          </p:nvPr>
        </p:nvSpPr>
        <p:spPr>
          <a:xfrm>
            <a:off x="838200" y="178676"/>
            <a:ext cx="10515600" cy="713226"/>
          </a:xfrm>
        </p:spPr>
        <p:txBody>
          <a:bodyPr>
            <a:normAutofit fontScale="90000"/>
          </a:bodyPr>
          <a:lstStyle/>
          <a:p>
            <a:r>
              <a:rPr lang="en-US" altLang="zh-TW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Linear land-sea breeze theory with a background wind</a:t>
            </a:r>
            <a:endParaRPr lang="zh-TW" altLang="en-US" sz="36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3"/>
              <p:cNvSpPr txBox="1"/>
              <p:nvPr/>
            </p:nvSpPr>
            <p:spPr>
              <a:xfrm>
                <a:off x="289560" y="1125376"/>
                <a:ext cx="2411879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𝑓𝑣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" y="1125376"/>
                <a:ext cx="2411879" cy="6223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289560" y="1981200"/>
                <a:ext cx="278550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𝑓𝑢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" y="1981200"/>
                <a:ext cx="2785506" cy="622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1915710" y="2837024"/>
                <a:ext cx="1159356" cy="526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710" y="2837024"/>
                <a:ext cx="1159356" cy="526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/>
              <p:cNvSpPr txBox="1"/>
              <p:nvPr/>
            </p:nvSpPr>
            <p:spPr>
              <a:xfrm>
                <a:off x="51134" y="3597181"/>
                <a:ext cx="5483489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4" y="3597181"/>
                <a:ext cx="5483489" cy="6223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/>
              <p:cNvSpPr txBox="1"/>
              <p:nvPr/>
            </p:nvSpPr>
            <p:spPr>
              <a:xfrm>
                <a:off x="1364172" y="4453005"/>
                <a:ext cx="1325171" cy="5740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172" y="4453005"/>
                <a:ext cx="1325171" cy="5740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5846445" y="1622342"/>
                <a:ext cx="4324389" cy="725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num>
                                    <m:den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den>
                                  </m:f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f>
                                    <m:f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num>
                                    <m:den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445" y="1622342"/>
                <a:ext cx="4324389" cy="7250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/>
              <p:cNvSpPr txBox="1"/>
              <p:nvPr/>
            </p:nvSpPr>
            <p:spPr>
              <a:xfrm>
                <a:off x="5823585" y="2478166"/>
                <a:ext cx="6276205" cy="725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num>
                                    <m:den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den>
                                  </m:f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f>
                                    <m:f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num>
                                    <m:den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585" y="2478166"/>
                <a:ext cx="6276205" cy="725070"/>
              </a:xfrm>
              <a:prstGeom prst="rect">
                <a:avLst/>
              </a:prstGeom>
              <a:blipFill>
                <a:blip r:embed="rId8"/>
                <a:stretch>
                  <a:fillRect b="-8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字方塊 10"/>
              <p:cNvSpPr txBox="1"/>
              <p:nvPr/>
            </p:nvSpPr>
            <p:spPr>
              <a:xfrm>
                <a:off x="5846445" y="3413819"/>
                <a:ext cx="2187650" cy="2862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445" y="3413819"/>
                <a:ext cx="2187650" cy="286232"/>
              </a:xfrm>
              <a:prstGeom prst="rect">
                <a:avLst/>
              </a:prstGeom>
              <a:blipFill>
                <a:blip r:embed="rId9"/>
                <a:stretch>
                  <a:fillRect l="-3343" t="-4255" r="-3900" b="-382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字方塊 11"/>
              <p:cNvSpPr txBox="1"/>
              <p:nvPr/>
            </p:nvSpPr>
            <p:spPr>
              <a:xfrm>
                <a:off x="5629275" y="3804375"/>
                <a:ext cx="5969904" cy="725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TW" alt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f>
                                    <m:f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num>
                                    <m:den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275" y="3804375"/>
                <a:ext cx="5969904" cy="7250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/>
              <p:cNvSpPr txBox="1"/>
              <p:nvPr/>
            </p:nvSpPr>
            <p:spPr>
              <a:xfrm>
                <a:off x="6734773" y="4964643"/>
                <a:ext cx="4770217" cy="5904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sup>
                      </m:sSup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773" y="4964643"/>
                <a:ext cx="4770217" cy="590483"/>
              </a:xfrm>
              <a:prstGeom prst="rect">
                <a:avLst/>
              </a:prstGeom>
              <a:blipFill>
                <a:blip r:embed="rId11"/>
                <a:stretch>
                  <a:fillRect b="-10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字方塊 13"/>
              <p:cNvSpPr txBox="1"/>
              <p:nvPr/>
            </p:nvSpPr>
            <p:spPr>
              <a:xfrm>
                <a:off x="6734773" y="5990324"/>
                <a:ext cx="12555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𝐾𝑉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773" y="5990324"/>
                <a:ext cx="1255537" cy="276999"/>
              </a:xfrm>
              <a:prstGeom prst="rect">
                <a:avLst/>
              </a:prstGeom>
              <a:blipFill>
                <a:blip r:embed="rId12"/>
                <a:stretch>
                  <a:fillRect l="-2427" r="-3398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字方塊 14"/>
              <p:cNvSpPr txBox="1"/>
              <p:nvPr/>
            </p:nvSpPr>
            <p:spPr>
              <a:xfrm>
                <a:off x="8795385" y="5830023"/>
                <a:ext cx="1880387" cy="59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𝑖𝐾𝑦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5385" y="5830023"/>
                <a:ext cx="1880387" cy="5975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5830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3"/>
          <p:cNvSpPr>
            <a:spLocks noGrp="1"/>
          </p:cNvSpPr>
          <p:nvPr>
            <p:ph type="title"/>
          </p:nvPr>
        </p:nvSpPr>
        <p:spPr>
          <a:xfrm>
            <a:off x="838200" y="178676"/>
            <a:ext cx="10515600" cy="713226"/>
          </a:xfrm>
        </p:spPr>
        <p:txBody>
          <a:bodyPr>
            <a:normAutofit fontScale="90000"/>
          </a:bodyPr>
          <a:lstStyle/>
          <a:p>
            <a:r>
              <a:rPr lang="en-US" altLang="zh-TW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Linear land-sea breeze theory with a background wind</a:t>
            </a:r>
            <a:endParaRPr lang="zh-TW" altLang="en-US" sz="36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551143" y="1021293"/>
                <a:ext cx="4770217" cy="5904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sup>
                      </m:sSup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43" y="1021293"/>
                <a:ext cx="4770217" cy="590483"/>
              </a:xfrm>
              <a:prstGeom prst="rect">
                <a:avLst/>
              </a:prstGeom>
              <a:blipFill>
                <a:blip r:embed="rId2"/>
                <a:stretch>
                  <a:fillRect b="-10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/>
              <p:cNvSpPr txBox="1"/>
              <p:nvPr/>
            </p:nvSpPr>
            <p:spPr>
              <a:xfrm>
                <a:off x="894043" y="2046974"/>
                <a:ext cx="12555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𝐾𝑉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43" y="2046974"/>
                <a:ext cx="1255537" cy="276999"/>
              </a:xfrm>
              <a:prstGeom prst="rect">
                <a:avLst/>
              </a:prstGeom>
              <a:blipFill>
                <a:blip r:embed="rId3"/>
                <a:stretch>
                  <a:fillRect l="-2427" r="-3398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/>
              <p:cNvSpPr txBox="1"/>
              <p:nvPr/>
            </p:nvSpPr>
            <p:spPr>
              <a:xfrm>
                <a:off x="2954655" y="1886673"/>
                <a:ext cx="1880387" cy="59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𝑖𝐾𝑦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655" y="1886673"/>
                <a:ext cx="1880387" cy="5975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405765" y="2759169"/>
                <a:ext cx="5937885" cy="37526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TW" alt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rad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zh-TW" alt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d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sup>
                                  </m:s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p>
                                                    <m:sSupPr>
                                                      <m:ctrlP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𝑁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  <m:sSup>
                                                    <m:sSupPr>
                                                      <m:ctrlP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𝐾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</m:num>
                                                <m:den>
                                                  <m:sSup>
                                                    <m:sSupPr>
                                                      <m:ctrlP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zh-TW" alt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𝜎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𝑓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</m:den>
                                              </m:f>
                                            </m:e>
                                          </m:d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rad>
                                    </m:sup>
                                  </m:sSup>
                                </m:e>
                              </m:d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TW" alt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rad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zh-TW" alt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d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sup>
                                  </m:s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p>
                                                    <m:sSupPr>
                                                      <m:ctrlP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𝑁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  <m:sSup>
                                                    <m:sSupPr>
                                                      <m:ctrlP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𝐾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</m:num>
                                                <m:den>
                                                  <m:sSup>
                                                    <m:sSupPr>
                                                      <m:ctrlP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zh-TW" alt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𝜎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𝑓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</m:den>
                                              </m:f>
                                            </m:e>
                                          </m:d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rad>
                                    </m:sup>
                                  </m:sSup>
                                </m:e>
                              </m:d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TW" alt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rad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zh-TW" alt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d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sup>
                                  </m:s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p>
                                                    <m:sSupPr>
                                                      <m:ctrlP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𝑁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  <m:sSup>
                                                    <m:sSupPr>
                                                      <m:ctrlP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𝐾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</m:num>
                                                <m:den>
                                                  <m:sSup>
                                                    <m:sSupPr>
                                                      <m:ctrlP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zh-TW" alt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𝜎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𝑓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altLang="zh-TW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</m:den>
                                              </m:f>
                                            </m:e>
                                          </m:d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rad>
                                    </m:sup>
                                  </m:sSup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65" y="2759169"/>
                <a:ext cx="5937885" cy="37526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/>
              <p:cNvSpPr txBox="1"/>
              <p:nvPr/>
            </p:nvSpPr>
            <p:spPr>
              <a:xfrm>
                <a:off x="6715125" y="3028950"/>
                <a:ext cx="1104020" cy="5247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125" y="3028950"/>
                <a:ext cx="1104020" cy="5247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字方塊 10"/>
              <p:cNvSpPr txBox="1"/>
              <p:nvPr/>
            </p:nvSpPr>
            <p:spPr>
              <a:xfrm>
                <a:off x="6715125" y="4352874"/>
                <a:ext cx="1986249" cy="5266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125" y="4352874"/>
                <a:ext cx="1986249" cy="5266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字方塊 11"/>
              <p:cNvSpPr txBox="1"/>
              <p:nvPr/>
            </p:nvSpPr>
            <p:spPr>
              <a:xfrm>
                <a:off x="6715125" y="5676798"/>
                <a:ext cx="1104020" cy="5266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125" y="5676798"/>
                <a:ext cx="1104020" cy="5266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27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10193</TotalTime>
  <Words>692</Words>
  <Application>Microsoft Office PowerPoint</Application>
  <PresentationFormat>寬螢幕</PresentationFormat>
  <Paragraphs>126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3" baseType="lpstr">
      <vt:lpstr>新細明體</vt:lpstr>
      <vt:lpstr>Arial</vt:lpstr>
      <vt:lpstr>Calibri</vt:lpstr>
      <vt:lpstr>Calibri Light</vt:lpstr>
      <vt:lpstr>Cambria Math</vt:lpstr>
      <vt:lpstr>Office 佈景主題</vt:lpstr>
      <vt:lpstr>Diurnal Cycle of Rainfall and Winds near the South Coast of China</vt:lpstr>
      <vt:lpstr>Outline</vt:lpstr>
      <vt:lpstr>Introduction</vt:lpstr>
      <vt:lpstr>Diurnal cycle of rainfall from the CMORPH data</vt:lpstr>
      <vt:lpstr>Diurnal cycle from the Du model data</vt:lpstr>
      <vt:lpstr>Diurnal cycle from the Du model data</vt:lpstr>
      <vt:lpstr>Diurnal cycle from the Du model data</vt:lpstr>
      <vt:lpstr>Linear land-sea breeze theory with a background wind</vt:lpstr>
      <vt:lpstr>Linear land-sea breeze theory with a background wind</vt:lpstr>
      <vt:lpstr>Linear land-sea breeze theory with a background wind</vt:lpstr>
      <vt:lpstr>Linear land-sea breeze theory with a background wind</vt:lpstr>
      <vt:lpstr>Linear land-sea breeze theory with a background wind</vt:lpstr>
      <vt:lpstr>Linear land-sea breeze theory with a background wind</vt:lpstr>
      <vt:lpstr>Idealized simulations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Diurnal Cycle of Rainfall and Winds near the South Coast of China</dc:title>
  <dc:creator>admin</dc:creator>
  <cp:lastModifiedBy>admin</cp:lastModifiedBy>
  <cp:revision>55</cp:revision>
  <dcterms:created xsi:type="dcterms:W3CDTF">2018-10-30T05:22:42Z</dcterms:created>
  <dcterms:modified xsi:type="dcterms:W3CDTF">2018-11-06T07:16:38Z</dcterms:modified>
</cp:coreProperties>
</file>