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8" r:id="rId3"/>
    <p:sldId id="257" r:id="rId4"/>
    <p:sldId id="258" r:id="rId5"/>
    <p:sldId id="290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4" r:id="rId21"/>
    <p:sldId id="275" r:id="rId22"/>
    <p:sldId id="285" r:id="rId23"/>
    <p:sldId id="292" r:id="rId24"/>
    <p:sldId id="293" r:id="rId25"/>
    <p:sldId id="287" r:id="rId26"/>
    <p:sldId id="277" r:id="rId27"/>
    <p:sldId id="278" r:id="rId28"/>
    <p:sldId id="291" r:id="rId29"/>
    <p:sldId id="279" r:id="rId30"/>
    <p:sldId id="289" r:id="rId31"/>
    <p:sldId id="281" r:id="rId32"/>
    <p:sldId id="28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4660"/>
  </p:normalViewPr>
  <p:slideViewPr>
    <p:cSldViewPr snapToGrid="0">
      <p:cViewPr>
        <p:scale>
          <a:sx n="120" d="100"/>
          <a:sy n="120" d="100"/>
        </p:scale>
        <p:origin x="-26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8CB-F130-4549-B39B-08838903A165}" type="datetimeFigureOut">
              <a:rPr lang="zh-TW" altLang="en-US" smtClean="0"/>
              <a:t>2018/10/23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A0-B06B-4D8D-949B-B3757529A9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8742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8CB-F130-4549-B39B-08838903A165}" type="datetimeFigureOut">
              <a:rPr lang="zh-TW" altLang="en-US" smtClean="0"/>
              <a:t>2018/10/23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A0-B06B-4D8D-949B-B3757529A9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2258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8CB-F130-4549-B39B-08838903A165}" type="datetimeFigureOut">
              <a:rPr lang="zh-TW" altLang="en-US" smtClean="0"/>
              <a:t>2018/10/23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A0-B06B-4D8D-949B-B3757529A9D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701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8CB-F130-4549-B39B-08838903A165}" type="datetimeFigureOut">
              <a:rPr lang="zh-TW" altLang="en-US" smtClean="0"/>
              <a:t>2018/10/23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A0-B06B-4D8D-949B-B3757529A9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8182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8CB-F130-4549-B39B-08838903A165}" type="datetimeFigureOut">
              <a:rPr lang="zh-TW" altLang="en-US" smtClean="0"/>
              <a:t>2018/10/23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A0-B06B-4D8D-949B-B3757529A9D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8374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8CB-F130-4549-B39B-08838903A165}" type="datetimeFigureOut">
              <a:rPr lang="zh-TW" altLang="en-US" smtClean="0"/>
              <a:t>2018/10/23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A0-B06B-4D8D-949B-B3757529A9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2623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8CB-F130-4549-B39B-08838903A165}" type="datetimeFigureOut">
              <a:rPr lang="zh-TW" altLang="en-US" smtClean="0"/>
              <a:t>2018/10/23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A0-B06B-4D8D-949B-B3757529A9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3269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8CB-F130-4549-B39B-08838903A165}" type="datetimeFigureOut">
              <a:rPr lang="zh-TW" altLang="en-US" smtClean="0"/>
              <a:t>2018/10/23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A0-B06B-4D8D-949B-B3757529A9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9291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8CB-F130-4549-B39B-08838903A165}" type="datetimeFigureOut">
              <a:rPr lang="zh-TW" altLang="en-US" smtClean="0"/>
              <a:t>2018/10/23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A0-B06B-4D8D-949B-B3757529A9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6742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8CB-F130-4549-B39B-08838903A165}" type="datetimeFigureOut">
              <a:rPr lang="zh-TW" altLang="en-US" smtClean="0"/>
              <a:t>2018/10/23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A0-B06B-4D8D-949B-B3757529A9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247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8CB-F130-4549-B39B-08838903A165}" type="datetimeFigureOut">
              <a:rPr lang="zh-TW" altLang="en-US" smtClean="0"/>
              <a:t>2018/10/23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A0-B06B-4D8D-949B-B3757529A9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5545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8CB-F130-4549-B39B-08838903A165}" type="datetimeFigureOut">
              <a:rPr lang="zh-TW" altLang="en-US" smtClean="0"/>
              <a:t>2018/10/23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A0-B06B-4D8D-949B-B3757529A9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924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8CB-F130-4549-B39B-08838903A165}" type="datetimeFigureOut">
              <a:rPr lang="zh-TW" altLang="en-US" smtClean="0"/>
              <a:t>2018/10/23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A0-B06B-4D8D-949B-B3757529A9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824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8CB-F130-4549-B39B-08838903A165}" type="datetimeFigureOut">
              <a:rPr lang="zh-TW" altLang="en-US" smtClean="0"/>
              <a:t>2018/10/23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A0-B06B-4D8D-949B-B3757529A9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2947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8CB-F130-4549-B39B-08838903A165}" type="datetimeFigureOut">
              <a:rPr lang="zh-TW" altLang="en-US" smtClean="0"/>
              <a:t>2018/10/23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A0-B06B-4D8D-949B-B3757529A9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8241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8CB-F130-4549-B39B-08838903A165}" type="datetimeFigureOut">
              <a:rPr lang="zh-TW" altLang="en-US" smtClean="0"/>
              <a:t>2018/10/23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A0-B06B-4D8D-949B-B3757529A9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6161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FC8CB-F130-4549-B39B-08838903A165}" type="datetimeFigureOut">
              <a:rPr lang="zh-TW" altLang="en-US" smtClean="0"/>
              <a:t>2018/10/23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9FAD0A0-B06B-4D8D-949B-B3757529A9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269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AD3FE6E-9313-4F9C-ABD9-571F804359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236" y="1445004"/>
            <a:ext cx="8563789" cy="2340568"/>
          </a:xfrm>
        </p:spPr>
        <p:txBody>
          <a:bodyPr/>
          <a:lstStyle/>
          <a:p>
            <a:pPr algn="ctr"/>
            <a:r>
              <a:rPr lang="en-US" altLang="zh-TW" sz="4000" b="1" dirty="0">
                <a:solidFill>
                  <a:schemeClr val="tx1"/>
                </a:solidFill>
              </a:rPr>
              <a:t>The Behavior of Squall Lines in Horizontally Heterogeneous Coastal Environments</a:t>
            </a:r>
            <a:br>
              <a:rPr lang="en-US" altLang="zh-TW" sz="4000" b="1" dirty="0">
                <a:solidFill>
                  <a:schemeClr val="tx1"/>
                </a:solidFill>
              </a:rPr>
            </a:br>
            <a:r>
              <a:rPr lang="en-US" altLang="zh-TW" b="1" dirty="0"/>
              <a:t/>
            </a:r>
            <a:br>
              <a:rPr lang="en-US" altLang="zh-TW" b="1" dirty="0"/>
            </a:br>
            <a:r>
              <a:rPr lang="en-US" altLang="zh-TW" sz="2000" dirty="0">
                <a:solidFill>
                  <a:schemeClr val="tx1"/>
                </a:solidFill>
              </a:rPr>
              <a:t>KELLY LOMBARDO AND TRISTAN KADING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A2CA8FEB-5731-497F-A1C4-902A64DF4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59229" y="4549539"/>
            <a:ext cx="7766936" cy="1096899"/>
          </a:xfrm>
        </p:spPr>
        <p:txBody>
          <a:bodyPr>
            <a:normAutofit/>
          </a:bodyPr>
          <a:lstStyle/>
          <a:p>
            <a:r>
              <a:rPr lang="en-US" altLang="zh-TW" sz="2400" dirty="0">
                <a:solidFill>
                  <a:schemeClr val="tx1"/>
                </a:solidFill>
              </a:rPr>
              <a:t>Speaker:</a:t>
            </a:r>
            <a:r>
              <a:rPr lang="zh-TW" altLang="en-US" sz="2400" dirty="0">
                <a:solidFill>
                  <a:schemeClr val="tx1"/>
                </a:solidFill>
              </a:rPr>
              <a:t>潘鈺太</a:t>
            </a:r>
            <a:endParaRPr lang="en-US" altLang="zh-TW" sz="2400" dirty="0">
              <a:solidFill>
                <a:schemeClr val="tx1"/>
              </a:solidFill>
            </a:endParaRPr>
          </a:p>
          <a:p>
            <a:r>
              <a:rPr lang="en-US" altLang="zh-TW" sz="2400" dirty="0">
                <a:solidFill>
                  <a:schemeClr val="tx1"/>
                </a:solidFill>
              </a:rPr>
              <a:t>Professor:</a:t>
            </a:r>
            <a:r>
              <a:rPr lang="zh-TW" altLang="en-US" sz="2400" dirty="0">
                <a:solidFill>
                  <a:schemeClr val="tx1"/>
                </a:solidFill>
              </a:rPr>
              <a:t>楊明仁</a:t>
            </a:r>
          </a:p>
        </p:txBody>
      </p:sp>
    </p:spTree>
    <p:extLst>
      <p:ext uri="{BB962C8B-B14F-4D97-AF65-F5344CB8AC3E}">
        <p14:creationId xmlns:p14="http://schemas.microsoft.com/office/powerpoint/2010/main" val="70399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CA137E1B-2651-4004-B0C9-0B237C04E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tx1"/>
                </a:solidFill>
              </a:rPr>
              <a:t>Data and method: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Vertical momentum equation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D8F55FF2-5C72-4E5A-9395-F783224AF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zh-TW" dirty="0"/>
              <a:t>1.</a:t>
            </a:r>
            <a:r>
              <a:rPr lang="fr-FR" altLang="zh-TW" dirty="0">
                <a:solidFill>
                  <a:srgbClr val="FF0000"/>
                </a:solidFill>
              </a:rPr>
              <a:t>D</a:t>
            </a:r>
            <a:r>
              <a:rPr lang="fr-FR" altLang="zh-TW" dirty="0"/>
              <a:t>ynamic </a:t>
            </a:r>
            <a:r>
              <a:rPr lang="fr-FR" altLang="zh-TW" dirty="0">
                <a:solidFill>
                  <a:srgbClr val="FF0000"/>
                </a:solidFill>
              </a:rPr>
              <a:t>V</a:t>
            </a:r>
            <a:r>
              <a:rPr lang="fr-FR" altLang="zh-TW" dirty="0"/>
              <a:t>ertical </a:t>
            </a:r>
            <a:r>
              <a:rPr lang="fr-FR" altLang="zh-TW" dirty="0">
                <a:solidFill>
                  <a:srgbClr val="FF0000"/>
                </a:solidFill>
              </a:rPr>
              <a:t>P</a:t>
            </a:r>
            <a:r>
              <a:rPr lang="fr-FR" altLang="zh-TW" dirty="0"/>
              <a:t>erturbation </a:t>
            </a:r>
            <a:r>
              <a:rPr lang="fr-FR" altLang="zh-TW" dirty="0">
                <a:solidFill>
                  <a:srgbClr val="FF0000"/>
                </a:solidFill>
              </a:rPr>
              <a:t>P</a:t>
            </a:r>
            <a:r>
              <a:rPr lang="fr-FR" altLang="zh-TW" dirty="0"/>
              <a:t>ressure </a:t>
            </a:r>
            <a:r>
              <a:rPr lang="fr-FR" altLang="zh-TW" dirty="0">
                <a:solidFill>
                  <a:srgbClr val="FF0000"/>
                </a:solidFill>
              </a:rPr>
              <a:t>G</a:t>
            </a:r>
            <a:r>
              <a:rPr lang="fr-FR" altLang="zh-TW" dirty="0"/>
              <a:t>radient </a:t>
            </a:r>
            <a:r>
              <a:rPr lang="fr-FR" altLang="zh-TW" dirty="0">
                <a:solidFill>
                  <a:srgbClr val="FF0000"/>
                </a:solidFill>
              </a:rPr>
              <a:t>F</a:t>
            </a:r>
            <a:r>
              <a:rPr lang="fr-FR" altLang="zh-TW" dirty="0"/>
              <a:t>orce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(DVPPGF)</a:t>
            </a:r>
          </a:p>
          <a:p>
            <a:endParaRPr lang="en-US" altLang="zh-TW" dirty="0"/>
          </a:p>
          <a:p>
            <a:r>
              <a:rPr lang="en-US" altLang="zh-TW" dirty="0"/>
              <a:t>2.Buoyant contribution to the vertical momentum</a:t>
            </a:r>
          </a:p>
          <a:p>
            <a:endParaRPr lang="en-US" altLang="zh-TW" dirty="0"/>
          </a:p>
          <a:p>
            <a:r>
              <a:rPr lang="en-US" altLang="zh-TW" dirty="0"/>
              <a:t>3. </a:t>
            </a:r>
            <a:r>
              <a:rPr lang="en-US" altLang="zh-TW" dirty="0">
                <a:solidFill>
                  <a:srgbClr val="FF0000"/>
                </a:solidFill>
              </a:rPr>
              <a:t>N</a:t>
            </a:r>
            <a:r>
              <a:rPr lang="en-US" altLang="zh-TW" dirty="0"/>
              <a:t>onhydrostatic </a:t>
            </a:r>
            <a:r>
              <a:rPr lang="en-US" altLang="zh-TW" dirty="0">
                <a:solidFill>
                  <a:srgbClr val="FF0000"/>
                </a:solidFill>
              </a:rPr>
              <a:t>V</a:t>
            </a:r>
            <a:r>
              <a:rPr lang="en-US" altLang="zh-TW" dirty="0"/>
              <a:t>ertical </a:t>
            </a:r>
            <a:r>
              <a:rPr lang="en-US" altLang="zh-TW" dirty="0">
                <a:solidFill>
                  <a:srgbClr val="FF0000"/>
                </a:solidFill>
              </a:rPr>
              <a:t>P</a:t>
            </a:r>
            <a:r>
              <a:rPr lang="en-US" altLang="zh-TW" dirty="0"/>
              <a:t>ressure </a:t>
            </a:r>
            <a:r>
              <a:rPr lang="en-US" altLang="zh-TW" dirty="0">
                <a:solidFill>
                  <a:srgbClr val="FF0000"/>
                </a:solidFill>
              </a:rPr>
              <a:t>G</a:t>
            </a:r>
            <a:r>
              <a:rPr lang="en-US" altLang="zh-TW" dirty="0"/>
              <a:t>radient </a:t>
            </a:r>
            <a:r>
              <a:rPr lang="en-US" altLang="zh-TW" dirty="0">
                <a:solidFill>
                  <a:srgbClr val="FF0000"/>
                </a:solidFill>
              </a:rPr>
              <a:t>F</a:t>
            </a:r>
            <a:r>
              <a:rPr lang="en-US" altLang="zh-TW" dirty="0"/>
              <a:t>orce </a:t>
            </a:r>
          </a:p>
          <a:p>
            <a:pPr marL="0" indent="0">
              <a:buNone/>
            </a:pPr>
            <a:r>
              <a:rPr lang="en-US" altLang="zh-TW" dirty="0"/>
              <a:t>(NHVPGF) </a:t>
            </a:r>
            <a:r>
              <a:rPr lang="en-US" altLang="zh-TW" dirty="0" smtClean="0"/>
              <a:t>  (1+2)</a:t>
            </a:r>
            <a:endParaRPr lang="en-US" altLang="zh-TW" dirty="0"/>
          </a:p>
          <a:p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B4386BAC-AF61-42AC-B3E4-6B544F080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323" y="1990096"/>
            <a:ext cx="3771900" cy="8286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33CBA4D2-08F3-45BE-8997-9FB4177C7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898" y="3698909"/>
            <a:ext cx="4124325" cy="88582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6E581BE4-F41D-4625-8F35-30FE98961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307" y="5846803"/>
            <a:ext cx="3524250" cy="6762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568AC77E-DEA5-425A-8FBD-3A440389C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6882" y="4777077"/>
            <a:ext cx="3114675" cy="84772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7296729" y="2933866"/>
            <a:ext cx="644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P’=</a:t>
            </a:r>
            <a:r>
              <a:rPr lang="en-US" altLang="zh-TW" dirty="0" err="1">
                <a:solidFill>
                  <a:srgbClr val="FF0000"/>
                </a:solidFill>
              </a:rPr>
              <a:t>P</a:t>
            </a:r>
            <a:r>
              <a:rPr lang="en-US" altLang="zh-TW" dirty="0" err="1" smtClean="0">
                <a:solidFill>
                  <a:srgbClr val="FF0000"/>
                </a:solidFill>
              </a:rPr>
              <a:t>d</a:t>
            </a:r>
            <a:r>
              <a:rPr lang="en-US" altLang="zh-TW" dirty="0" smtClean="0">
                <a:solidFill>
                  <a:srgbClr val="FF0000"/>
                </a:solidFill>
              </a:rPr>
              <a:t>’+</a:t>
            </a:r>
            <a:r>
              <a:rPr lang="en-US" altLang="zh-TW" dirty="0" err="1">
                <a:solidFill>
                  <a:srgbClr val="FF0000"/>
                </a:solidFill>
              </a:rPr>
              <a:t>P</a:t>
            </a:r>
            <a:r>
              <a:rPr lang="en-US" altLang="zh-TW" dirty="0" err="1" smtClean="0">
                <a:solidFill>
                  <a:srgbClr val="FF0000"/>
                </a:solidFill>
              </a:rPr>
              <a:t>b</a:t>
            </a:r>
            <a:r>
              <a:rPr lang="en-US" altLang="zh-TW" dirty="0" smtClean="0">
                <a:solidFill>
                  <a:srgbClr val="FF0000"/>
                </a:solidFill>
              </a:rPr>
              <a:t>’  (due to dynamic and density)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10" name="直線單箭頭接點 9"/>
          <p:cNvCxnSpPr/>
          <p:nvPr/>
        </p:nvCxnSpPr>
        <p:spPr>
          <a:xfrm>
            <a:off x="4975668" y="2510777"/>
            <a:ext cx="3181214" cy="141057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>
            <a:off x="6265387" y="3590354"/>
            <a:ext cx="2832431" cy="34981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57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CA137E1B-2651-4004-B0C9-0B237C04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34" y="70935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tx1"/>
                </a:solidFill>
              </a:rPr>
              <a:t>Result: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Control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simulation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D8F55FF2-5C72-4E5A-9395-F783224AF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21" y="2372935"/>
            <a:ext cx="8596668" cy="3880773"/>
          </a:xfrm>
        </p:spPr>
        <p:txBody>
          <a:bodyPr/>
          <a:lstStyle/>
          <a:p>
            <a:r>
              <a:rPr lang="en-US" altLang="zh-TW" dirty="0" smtClean="0"/>
              <a:t>1.Note that </a:t>
            </a:r>
            <a:r>
              <a:rPr lang="en-US" altLang="zh-TW" dirty="0" smtClean="0">
                <a:solidFill>
                  <a:srgbClr val="FF0000"/>
                </a:solidFill>
              </a:rPr>
              <a:t>, there is no </a:t>
            </a:r>
          </a:p>
          <a:p>
            <a:pPr marL="0" indent="0">
              <a:buNone/>
            </a:pPr>
            <a:r>
              <a:rPr lang="en-US" altLang="zh-TW" dirty="0" smtClean="0">
                <a:solidFill>
                  <a:srgbClr val="FF0000"/>
                </a:solidFill>
              </a:rPr>
              <a:t>MABL in the control run</a:t>
            </a:r>
          </a:p>
          <a:p>
            <a:pPr marL="0" indent="0">
              <a:buNone/>
            </a:pPr>
            <a:endParaRPr lang="en-US" altLang="zh-TW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TW" dirty="0" smtClean="0"/>
              <a:t>2.Convection remains robust.</a:t>
            </a:r>
          </a:p>
          <a:p>
            <a:pPr marL="0" indent="0">
              <a:buNone/>
            </a:pPr>
            <a:endParaRPr lang="en-US" altLang="zh-TW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TW" dirty="0" smtClean="0">
                <a:solidFill>
                  <a:schemeClr val="tx1"/>
                </a:solidFill>
              </a:rPr>
              <a:t>3.Potential instability values </a:t>
            </a:r>
          </a:p>
          <a:p>
            <a:pPr marL="0" indent="0">
              <a:buNone/>
            </a:pPr>
            <a:r>
              <a:rPr lang="en-US" altLang="zh-TW" dirty="0" smtClean="0">
                <a:solidFill>
                  <a:schemeClr val="tx1"/>
                </a:solidFill>
              </a:rPr>
              <a:t>Near -12 C/km btw 1-5km</a:t>
            </a:r>
          </a:p>
          <a:p>
            <a:pPr marL="0" indent="0">
              <a:buNone/>
            </a:pPr>
            <a:r>
              <a:rPr lang="en-US" altLang="zh-TW" dirty="0" smtClean="0"/>
              <a:t>Squall line</a:t>
            </a:r>
            <a:r>
              <a:rPr lang="zh-TW" altLang="en-US" dirty="0" smtClean="0"/>
              <a:t>的行進方向利於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發展對流。</a:t>
            </a: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392" y="143123"/>
            <a:ext cx="8261084" cy="649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498727" y="858741"/>
            <a:ext cx="461665" cy="10495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/>
              <a:t>混合比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498727" y="2663687"/>
            <a:ext cx="461665" cy="12960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/>
              <a:t>相對位溫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3562338" y="4977516"/>
            <a:ext cx="461665" cy="9541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/>
              <a:t>浮力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2696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395" y="259904"/>
            <a:ext cx="8459993" cy="6204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CA137E1B-2651-4004-B0C9-0B237C04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189" y="516903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altLang="zh-TW" sz="2800" dirty="0">
                <a:solidFill>
                  <a:schemeClr val="tx1"/>
                </a:solidFill>
              </a:rPr>
              <a:t>Result:</a:t>
            </a:r>
            <a:br>
              <a:rPr lang="en-US" altLang="zh-TW" sz="2800" dirty="0">
                <a:solidFill>
                  <a:schemeClr val="tx1"/>
                </a:solidFill>
              </a:rPr>
            </a:br>
            <a:r>
              <a:rPr lang="en-US" altLang="zh-TW" sz="2800" dirty="0">
                <a:solidFill>
                  <a:schemeClr val="tx1"/>
                </a:solidFill>
              </a:rPr>
              <a:t>Sensitivity </a:t>
            </a:r>
            <a:br>
              <a:rPr lang="en-US" altLang="zh-TW" sz="2800" dirty="0">
                <a:solidFill>
                  <a:schemeClr val="tx1"/>
                </a:solidFill>
              </a:rPr>
            </a:br>
            <a:r>
              <a:rPr lang="en-US" altLang="zh-TW" sz="2800" dirty="0">
                <a:solidFill>
                  <a:schemeClr val="tx1"/>
                </a:solidFill>
              </a:rPr>
              <a:t>experiment:</a:t>
            </a:r>
            <a:br>
              <a:rPr lang="en-US" altLang="zh-TW" sz="2800" dirty="0">
                <a:solidFill>
                  <a:schemeClr val="tx1"/>
                </a:solidFill>
              </a:rPr>
            </a:b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D8F55FF2-5C72-4E5A-9395-F783224AF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42834"/>
            <a:ext cx="8596668" cy="3880773"/>
          </a:xfrm>
        </p:spPr>
        <p:txBody>
          <a:bodyPr/>
          <a:lstStyle/>
          <a:p>
            <a:r>
              <a:rPr lang="en-US" altLang="zh-TW" dirty="0"/>
              <a:t>Time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/>
              <a:t>450min(</a:t>
            </a:r>
            <a:r>
              <a:rPr lang="zh-TW" altLang="en-US" dirty="0" smtClean="0"/>
              <a:t>進入海上已</a:t>
            </a:r>
            <a:r>
              <a:rPr lang="en-US" altLang="zh-TW" dirty="0" smtClean="0"/>
              <a:t>4hr.)</a:t>
            </a:r>
            <a:endParaRPr lang="en-US" altLang="zh-TW" dirty="0"/>
          </a:p>
          <a:p>
            <a:r>
              <a:rPr lang="en-US" altLang="zh-TW" dirty="0"/>
              <a:t>Shading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/>
              <a:t>mixing </a:t>
            </a:r>
            <a:r>
              <a:rPr lang="en-US" altLang="zh-TW" dirty="0"/>
              <a:t>ratio</a:t>
            </a:r>
          </a:p>
          <a:p>
            <a:r>
              <a:rPr lang="en-US" altLang="zh-TW" dirty="0"/>
              <a:t>Contour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/>
              <a:t>T perturbation</a:t>
            </a:r>
          </a:p>
          <a:p>
            <a:r>
              <a:rPr lang="en-US" altLang="zh-TW" dirty="0" smtClean="0">
                <a:solidFill>
                  <a:srgbClr val="FF0000"/>
                </a:solidFill>
              </a:rPr>
              <a:t>Storms are weaker for</a:t>
            </a:r>
          </a:p>
          <a:p>
            <a:pPr marL="0" indent="0">
              <a:buNone/>
            </a:pPr>
            <a:r>
              <a:rPr lang="en-US" altLang="zh-TW" dirty="0" smtClean="0">
                <a:solidFill>
                  <a:srgbClr val="FF0000"/>
                </a:solidFill>
              </a:rPr>
              <a:t>Deep and cold MABL.</a:t>
            </a:r>
            <a:endParaRPr lang="en-US" altLang="zh-TW" dirty="0">
              <a:solidFill>
                <a:srgbClr val="FF0000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08309"/>
            <a:ext cx="2917998" cy="2062723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11623719" y="4093413"/>
            <a:ext cx="461665" cy="21513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重力波導致移速增快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 flipV="1">
            <a:off x="6233822" y="2382648"/>
            <a:ext cx="3583710" cy="184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橢圓 4"/>
          <p:cNvSpPr/>
          <p:nvPr/>
        </p:nvSpPr>
        <p:spPr>
          <a:xfrm>
            <a:off x="10145978" y="4496688"/>
            <a:ext cx="1246909" cy="1748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1920471" y="241969"/>
            <a:ext cx="1192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混合比</a:t>
            </a:r>
            <a:endParaRPr lang="en-US" altLang="zh-TW" dirty="0" smtClean="0"/>
          </a:p>
          <a:p>
            <a:r>
              <a:rPr lang="en-US" altLang="zh-TW" dirty="0" smtClean="0"/>
              <a:t>(bulk)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6013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939" y="293353"/>
            <a:ext cx="8259591" cy="633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CA137E1B-2651-4004-B0C9-0B237C04E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tx1"/>
                </a:solidFill>
              </a:rPr>
              <a:t>Result: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Sensitivity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experiment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D8F55FF2-5C72-4E5A-9395-F783224AF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3102" y="2160588"/>
            <a:ext cx="7588590" cy="46974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/>
              <a:t>Time:450min</a:t>
            </a:r>
          </a:p>
          <a:p>
            <a:pPr marL="0" indent="0">
              <a:buNone/>
            </a:pPr>
            <a:r>
              <a:rPr lang="en-US" altLang="zh-TW" dirty="0" smtClean="0"/>
              <a:t>Shading:</a:t>
            </a:r>
            <a:r>
              <a:rPr lang="zh-TW" altLang="en-US" dirty="0" smtClean="0"/>
              <a:t> </a:t>
            </a:r>
            <a:r>
              <a:rPr lang="en-US" altLang="zh-TW" dirty="0" smtClean="0"/>
              <a:t>Equivalent </a:t>
            </a:r>
            <a:r>
              <a:rPr lang="en-US" altLang="zh-TW" dirty="0"/>
              <a:t>potential </a:t>
            </a:r>
            <a:r>
              <a:rPr lang="en-US" altLang="zh-TW" dirty="0" smtClean="0"/>
              <a:t>T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 smtClean="0"/>
              <a:t>Instability over water surface </a:t>
            </a:r>
          </a:p>
          <a:p>
            <a:pPr marL="0" indent="0">
              <a:buNone/>
            </a:pPr>
            <a:r>
              <a:rPr lang="en-US" altLang="zh-TW" dirty="0" smtClean="0"/>
              <a:t>btw </a:t>
            </a:r>
            <a:r>
              <a:rPr lang="en-US" altLang="zh-TW" dirty="0" smtClean="0">
                <a:solidFill>
                  <a:srgbClr val="FF0000"/>
                </a:solidFill>
              </a:rPr>
              <a:t>1-5km</a:t>
            </a:r>
            <a:r>
              <a:rPr lang="en-US" altLang="zh-TW" dirty="0" smtClean="0"/>
              <a:t>,it helps storms moving</a:t>
            </a:r>
          </a:p>
          <a:p>
            <a:pPr marL="0" indent="0">
              <a:buNone/>
            </a:pPr>
            <a:r>
              <a:rPr lang="en-US" altLang="zh-TW" dirty="0"/>
              <a:t>f</a:t>
            </a:r>
            <a:r>
              <a:rPr lang="en-US" altLang="zh-TW" dirty="0" smtClean="0"/>
              <a:t>orward.</a:t>
            </a:r>
          </a:p>
          <a:p>
            <a:pPr marL="0" indent="0">
              <a:buNone/>
            </a:pPr>
            <a:r>
              <a:rPr lang="zh-TW" altLang="en-US" dirty="0" smtClean="0"/>
              <a:t>即使最冷最厚的</a:t>
            </a:r>
            <a:r>
              <a:rPr lang="en-US" altLang="zh-TW" dirty="0" smtClean="0"/>
              <a:t>MABL</a:t>
            </a:r>
            <a:r>
              <a:rPr lang="zh-TW" altLang="en-US" dirty="0" smtClean="0"/>
              <a:t>，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也不改變其強度。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 smtClean="0"/>
              <a:t>But below 1km,</a:t>
            </a:r>
            <a:r>
              <a:rPr lang="zh-TW" altLang="en-US" dirty="0" smtClean="0"/>
              <a:t>不適合對流</a:t>
            </a:r>
            <a:r>
              <a:rPr lang="en-US" altLang="zh-TW" dirty="0" smtClean="0"/>
              <a:t>.</a:t>
            </a:r>
          </a:p>
          <a:p>
            <a:pPr marL="0" indent="0">
              <a:buNone/>
            </a:pPr>
            <a:r>
              <a:rPr lang="zh-TW" altLang="en-US" dirty="0" smtClean="0"/>
              <a:t>同</a:t>
            </a:r>
            <a:r>
              <a:rPr lang="zh-TW" altLang="en-US" dirty="0"/>
              <a:t>時</a:t>
            </a:r>
            <a:r>
              <a:rPr lang="zh-TW" altLang="en-US" dirty="0" smtClean="0"/>
              <a:t>減少</a:t>
            </a:r>
            <a:r>
              <a:rPr lang="en-US" altLang="zh-TW" dirty="0" smtClean="0"/>
              <a:t>CAPE</a:t>
            </a:r>
            <a:r>
              <a:rPr lang="zh-TW" altLang="en-US" dirty="0" smtClean="0"/>
              <a:t>大小。</a:t>
            </a: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橢圓 3"/>
          <p:cNvSpPr/>
          <p:nvPr/>
        </p:nvSpPr>
        <p:spPr>
          <a:xfrm>
            <a:off x="5705744" y="1153824"/>
            <a:ext cx="738909" cy="969818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10780698" y="4843751"/>
            <a:ext cx="738909" cy="969818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215" y="5061527"/>
            <a:ext cx="1012718" cy="294842"/>
          </a:xfrm>
          <a:prstGeom prst="rect">
            <a:avLst/>
          </a:prstGeom>
        </p:spPr>
      </p:pic>
      <p:cxnSp>
        <p:nvCxnSpPr>
          <p:cNvPr id="12" name="直線接點 11"/>
          <p:cNvCxnSpPr/>
          <p:nvPr/>
        </p:nvCxnSpPr>
        <p:spPr>
          <a:xfrm>
            <a:off x="4484461" y="1896989"/>
            <a:ext cx="6742546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4484461" y="3872527"/>
            <a:ext cx="6742546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4484461" y="5813569"/>
            <a:ext cx="6742546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文字方塊 15"/>
          <p:cNvSpPr txBox="1"/>
          <p:nvPr/>
        </p:nvSpPr>
        <p:spPr>
          <a:xfrm>
            <a:off x="2971377" y="5569528"/>
            <a:ext cx="2004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波動訊號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2971377" y="280177"/>
            <a:ext cx="155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相對位溫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5766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5"/>
          <a:stretch/>
        </p:blipFill>
        <p:spPr bwMode="auto">
          <a:xfrm>
            <a:off x="4082472" y="198801"/>
            <a:ext cx="7755633" cy="575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CA137E1B-2651-4004-B0C9-0B237C04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97" y="32783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tx1"/>
                </a:solidFill>
              </a:rPr>
              <a:t>Result: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Sensitivity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experiment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D8F55FF2-5C72-4E5A-9395-F783224AF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97" y="2977227"/>
            <a:ext cx="8596668" cy="3880773"/>
          </a:xfrm>
        </p:spPr>
        <p:txBody>
          <a:bodyPr/>
          <a:lstStyle/>
          <a:p>
            <a:r>
              <a:rPr lang="en-US" altLang="zh-TW" dirty="0"/>
              <a:t>Time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/>
              <a:t>450min</a:t>
            </a:r>
            <a:endParaRPr lang="en-US" altLang="zh-TW" dirty="0"/>
          </a:p>
          <a:p>
            <a:r>
              <a:rPr lang="en-US" altLang="zh-TW" dirty="0" smtClean="0"/>
              <a:t>Shading:</a:t>
            </a:r>
            <a:r>
              <a:rPr lang="zh-TW" altLang="en-US" dirty="0" smtClean="0"/>
              <a:t> </a:t>
            </a:r>
            <a:r>
              <a:rPr lang="en-US" altLang="zh-TW" dirty="0" smtClean="0"/>
              <a:t>Buoyancy</a:t>
            </a:r>
            <a:endParaRPr lang="en-US" altLang="zh-TW" dirty="0"/>
          </a:p>
          <a:p>
            <a:r>
              <a:rPr lang="en-US" altLang="zh-TW" dirty="0" smtClean="0"/>
              <a:t>Contour:</a:t>
            </a:r>
            <a:r>
              <a:rPr lang="zh-TW" altLang="en-US" dirty="0" smtClean="0"/>
              <a:t> </a:t>
            </a:r>
            <a:r>
              <a:rPr lang="en-US" altLang="zh-TW" dirty="0" smtClean="0"/>
              <a:t>Vertical motion</a:t>
            </a:r>
            <a:endParaRPr lang="en-US" altLang="zh-TW" dirty="0"/>
          </a:p>
        </p:txBody>
      </p:sp>
      <p:sp>
        <p:nvSpPr>
          <p:cNvPr id="5" name="文字方塊 4"/>
          <p:cNvSpPr txBox="1"/>
          <p:nvPr/>
        </p:nvSpPr>
        <p:spPr>
          <a:xfrm>
            <a:off x="2687562" y="1099408"/>
            <a:ext cx="1463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冷池較冷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2687562" y="2701574"/>
            <a:ext cx="1468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2.</a:t>
            </a:r>
            <a:r>
              <a:rPr lang="zh-TW" altLang="en-US" dirty="0" smtClean="0"/>
              <a:t>兩者相當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2687562" y="4691848"/>
            <a:ext cx="147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3.MABL</a:t>
            </a:r>
            <a:r>
              <a:rPr lang="zh-TW" altLang="en-US" dirty="0" smtClean="0"/>
              <a:t>較冷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587226" y="5494630"/>
            <a:ext cx="3001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浮力的</a:t>
            </a:r>
            <a:r>
              <a:rPr lang="zh-TW" altLang="en-US" dirty="0">
                <a:solidFill>
                  <a:srgbClr val="FF0000"/>
                </a:solidFill>
              </a:rPr>
              <a:t>相對</a:t>
            </a:r>
            <a:r>
              <a:rPr lang="zh-TW" altLang="en-US" dirty="0" smtClean="0">
                <a:solidFill>
                  <a:srgbClr val="FF0000"/>
                </a:solidFill>
              </a:rPr>
              <a:t>大小是產生波動與否的關鍵。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54400" y="198801"/>
            <a:ext cx="135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浮力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8209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CA137E1B-2651-4004-B0C9-0B237C04E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tx1"/>
                </a:solidFill>
              </a:rPr>
              <a:t>Result:</a:t>
            </a:r>
            <a:br>
              <a:rPr lang="en-US" altLang="zh-TW">
                <a:solidFill>
                  <a:schemeClr val="tx1"/>
                </a:solidFill>
              </a:rPr>
            </a:br>
            <a:r>
              <a:rPr lang="en-US" altLang="zh-TW">
                <a:solidFill>
                  <a:schemeClr val="tx1"/>
                </a:solidFill>
              </a:rPr>
              <a:t>Sensitivity </a:t>
            </a:r>
            <a:br>
              <a:rPr lang="en-US" altLang="zh-TW">
                <a:solidFill>
                  <a:schemeClr val="tx1"/>
                </a:solidFill>
              </a:rPr>
            </a:br>
            <a:r>
              <a:rPr lang="en-US" altLang="zh-TW">
                <a:solidFill>
                  <a:schemeClr val="tx1"/>
                </a:solidFill>
              </a:rPr>
              <a:t>experiment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D8F55FF2-5C72-4E5A-9395-F783224AF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34" y="2249026"/>
            <a:ext cx="8596668" cy="3880773"/>
          </a:xfrm>
        </p:spPr>
        <p:txBody>
          <a:bodyPr>
            <a:normAutofit/>
          </a:bodyPr>
          <a:lstStyle/>
          <a:p>
            <a:r>
              <a:rPr lang="en-US" altLang="zh-TW" dirty="0"/>
              <a:t>Time:450min</a:t>
            </a:r>
          </a:p>
          <a:p>
            <a:r>
              <a:rPr lang="en-US" altLang="zh-TW" dirty="0"/>
              <a:t>Shading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/>
              <a:t>CAPE</a:t>
            </a:r>
            <a:endParaRPr lang="en-US" altLang="zh-TW" dirty="0"/>
          </a:p>
          <a:p>
            <a:r>
              <a:rPr lang="en-US" altLang="zh-TW" dirty="0" smtClean="0"/>
              <a:t>Contour:</a:t>
            </a:r>
            <a:r>
              <a:rPr lang="zh-TW" altLang="en-US" dirty="0" smtClean="0"/>
              <a:t> </a:t>
            </a:r>
            <a:r>
              <a:rPr lang="en-US" altLang="zh-TW" dirty="0" smtClean="0"/>
              <a:t>CIN</a:t>
            </a:r>
          </a:p>
          <a:p>
            <a:endParaRPr lang="en-US" altLang="zh-TW" dirty="0"/>
          </a:p>
          <a:p>
            <a:r>
              <a:rPr lang="en-US" altLang="zh-TW" dirty="0" smtClean="0"/>
              <a:t>Greatest CAPE above MABL to</a:t>
            </a:r>
          </a:p>
          <a:p>
            <a:pPr marL="0" indent="0">
              <a:buNone/>
            </a:pPr>
            <a:r>
              <a:rPr lang="en-US" altLang="zh-TW" dirty="0" smtClean="0"/>
              <a:t>1.5km,so shallower MABL favors </a:t>
            </a:r>
          </a:p>
          <a:p>
            <a:pPr marL="0" indent="0">
              <a:buNone/>
            </a:pPr>
            <a:r>
              <a:rPr lang="en-US" altLang="zh-TW" dirty="0" smtClean="0"/>
              <a:t>Intense storms.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3C5FD896-766D-4248-B0A1-6CE10F405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462" y="409575"/>
            <a:ext cx="8162925" cy="603885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751151" y="214685"/>
            <a:ext cx="152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CAPE/CIN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4979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CA137E1B-2651-4004-B0C9-0B237C04E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DVPPGA and Buoyant contribution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for </a:t>
            </a:r>
            <a:r>
              <a:rPr lang="en-US" altLang="zh-TW" dirty="0">
                <a:solidFill>
                  <a:srgbClr val="FF0000"/>
                </a:solidFill>
              </a:rPr>
              <a:t>Control </a:t>
            </a:r>
            <a:r>
              <a:rPr lang="en-US" altLang="zh-TW" dirty="0" smtClean="0">
                <a:solidFill>
                  <a:srgbClr val="FF0000"/>
                </a:solidFill>
              </a:rPr>
              <a:t>simulation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D8F55FF2-5C72-4E5A-9395-F783224AF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00C02732-4D3F-489F-9D78-59001AD1B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188" y="1930400"/>
            <a:ext cx="8088020" cy="4386360"/>
          </a:xfrm>
          <a:prstGeom prst="rect">
            <a:avLst/>
          </a:prstGeom>
        </p:spPr>
      </p:pic>
      <p:cxnSp>
        <p:nvCxnSpPr>
          <p:cNvPr id="6" name="直線單箭頭接點 5"/>
          <p:cNvCxnSpPr/>
          <p:nvPr/>
        </p:nvCxnSpPr>
        <p:spPr>
          <a:xfrm flipH="1">
            <a:off x="3214255" y="2613891"/>
            <a:ext cx="655781" cy="98829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" name="直線單箭頭接點 6"/>
          <p:cNvCxnSpPr/>
          <p:nvPr/>
        </p:nvCxnSpPr>
        <p:spPr>
          <a:xfrm flipH="1">
            <a:off x="7107383" y="2613891"/>
            <a:ext cx="655781" cy="98829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9162472" y="1399339"/>
            <a:ext cx="2586182" cy="313932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1.Calculated at 370min,squall line over MABL prior to decay.</a:t>
            </a:r>
          </a:p>
          <a:p>
            <a:r>
              <a:rPr lang="en-US" altLang="zh-TW" dirty="0" smtClean="0">
                <a:solidFill>
                  <a:srgbClr val="FF0000"/>
                </a:solidFill>
              </a:rPr>
              <a:t>(10min </a:t>
            </a:r>
            <a:r>
              <a:rPr lang="en-US" altLang="zh-TW" dirty="0" err="1" smtClean="0">
                <a:solidFill>
                  <a:srgbClr val="FF0000"/>
                </a:solidFill>
              </a:rPr>
              <a:t>ave.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</a:p>
          <a:p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en-US" altLang="zh-TW" dirty="0">
                <a:solidFill>
                  <a:srgbClr val="FF0000"/>
                </a:solidFill>
              </a:rPr>
              <a:t>2</a:t>
            </a:r>
            <a:r>
              <a:rPr lang="en-US" altLang="zh-TW" dirty="0" smtClean="0">
                <a:solidFill>
                  <a:srgbClr val="FF0000"/>
                </a:solidFill>
              </a:rPr>
              <a:t>.The vertical motion is mostly contributed from DVPPGA.</a:t>
            </a:r>
          </a:p>
          <a:p>
            <a:endParaRPr lang="en-US" altLang="zh-TW" dirty="0">
              <a:solidFill>
                <a:srgbClr val="FF0000"/>
              </a:solidFill>
            </a:endParaRPr>
          </a:p>
          <a:p>
            <a:r>
              <a:rPr lang="en-US" altLang="zh-TW" dirty="0" smtClean="0">
                <a:solidFill>
                  <a:srgbClr val="FF0000"/>
                </a:solidFill>
              </a:rPr>
              <a:t>3.Confluence is important.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884219" y="416356"/>
            <a:ext cx="951345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動力項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349962" y="379411"/>
            <a:ext cx="205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浮力項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694180" y="2751823"/>
            <a:ext cx="131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Cold pool</a:t>
            </a:r>
            <a:r>
              <a:rPr lang="zh-TW" altLang="en-US" dirty="0" smtClean="0">
                <a:solidFill>
                  <a:srgbClr val="FF0000"/>
                </a:solidFill>
              </a:rPr>
              <a:t>激發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12" name="直線單箭頭接點 11"/>
          <p:cNvCxnSpPr/>
          <p:nvPr/>
        </p:nvCxnSpPr>
        <p:spPr>
          <a:xfrm>
            <a:off x="1413164" y="1744934"/>
            <a:ext cx="1219200" cy="8689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677334" y="1385195"/>
            <a:ext cx="1755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Squall line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9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D48C60B-F425-4731-A19D-6E7932C76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tx1"/>
                </a:solidFill>
              </a:rPr>
              <a:t>DVPPGA for sensitivity exp. 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42E8C59F-9028-4966-A8E1-C613A007E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F6BABFBB-BF95-4E47-891B-16E9C7268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57" y="1270000"/>
            <a:ext cx="7846752" cy="549483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054109" y="62591"/>
            <a:ext cx="34821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1.Why only choose 250m and 1000m?</a:t>
            </a:r>
          </a:p>
          <a:p>
            <a:endParaRPr lang="en-US" altLang="zh-TW" dirty="0"/>
          </a:p>
          <a:p>
            <a:r>
              <a:rPr lang="en-US" altLang="zh-TW" dirty="0" smtClean="0"/>
              <a:t>2.Weaker convergence at leading edge.</a:t>
            </a:r>
          </a:p>
          <a:p>
            <a:endParaRPr lang="en-US" altLang="zh-TW" dirty="0"/>
          </a:p>
          <a:p>
            <a:r>
              <a:rPr lang="en-US" altLang="zh-TW" dirty="0" smtClean="0"/>
              <a:t>3.For 1000m deep,</a:t>
            </a:r>
            <a:r>
              <a:rPr lang="zh-TW" altLang="en-US" dirty="0" smtClean="0"/>
              <a:t> </a:t>
            </a:r>
            <a:r>
              <a:rPr lang="en-US" altLang="zh-TW" dirty="0" smtClean="0"/>
              <a:t>vertical motions are more vigorous.</a:t>
            </a:r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026" y="2411150"/>
            <a:ext cx="3973974" cy="4446850"/>
          </a:xfrm>
          <a:prstGeom prst="rect">
            <a:avLst/>
          </a:prstGeom>
        </p:spPr>
      </p:pic>
      <p:cxnSp>
        <p:nvCxnSpPr>
          <p:cNvPr id="8" name="直線接點 7"/>
          <p:cNvCxnSpPr/>
          <p:nvPr/>
        </p:nvCxnSpPr>
        <p:spPr>
          <a:xfrm>
            <a:off x="1681018" y="2512291"/>
            <a:ext cx="5200073" cy="369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>
            <a:off x="8802255" y="4507345"/>
            <a:ext cx="932872" cy="3140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2290618" y="4230347"/>
            <a:ext cx="11730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Same buoyancy</a:t>
            </a:r>
          </a:p>
          <a:p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en-US" altLang="zh-TW" dirty="0" smtClean="0">
                <a:solidFill>
                  <a:srgbClr val="FF0000"/>
                </a:solidFill>
              </a:rPr>
              <a:t>Weaker PGF, due to similar density.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234545" y="4507345"/>
            <a:ext cx="12284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Two maxima</a:t>
            </a:r>
          </a:p>
          <a:p>
            <a:r>
              <a:rPr lang="zh-TW" altLang="en-US" dirty="0" smtClean="0"/>
              <a:t>對流機制改變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8913091" y="339978"/>
            <a:ext cx="2623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Highlight the vertical motion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1681018" y="3029527"/>
            <a:ext cx="387927" cy="822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2290618" y="2924913"/>
            <a:ext cx="222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Weaker convergence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09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EC63D65-9DFA-40C6-8344-1FB11CC0B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tx1"/>
                </a:solidFill>
              </a:rPr>
              <a:t>For </a:t>
            </a:r>
            <a:r>
              <a:rPr lang="en-US" altLang="zh-TW" dirty="0">
                <a:solidFill>
                  <a:srgbClr val="FF0000"/>
                </a:solidFill>
              </a:rPr>
              <a:t>-8K</a:t>
            </a:r>
            <a:r>
              <a:rPr lang="en-US" altLang="zh-TW" dirty="0">
                <a:solidFill>
                  <a:schemeClr val="tx1"/>
                </a:solidFill>
              </a:rPr>
              <a:t> MABL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A56275F-475B-481D-98AA-F81534826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960582" y="2625042"/>
            <a:ext cx="42117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*</a:t>
            </a:r>
            <a:r>
              <a:rPr lang="en-US" altLang="zh-TW" dirty="0" smtClean="0">
                <a:solidFill>
                  <a:srgbClr val="FF0000"/>
                </a:solidFill>
              </a:rPr>
              <a:t>Internal gravity waves occurs.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*It is very obvious the up and down motion.</a:t>
            </a:r>
          </a:p>
          <a:p>
            <a:r>
              <a:rPr lang="en-US" altLang="zh-TW" dirty="0" smtClean="0"/>
              <a:t>(Black and </a:t>
            </a:r>
            <a:r>
              <a:rPr lang="en-US" altLang="zh-TW" dirty="0" smtClean="0">
                <a:solidFill>
                  <a:srgbClr val="FFCC00"/>
                </a:solidFill>
              </a:rPr>
              <a:t>Yellow</a:t>
            </a:r>
            <a:r>
              <a:rPr lang="en-US" altLang="zh-TW" dirty="0" smtClean="0">
                <a:solidFill>
                  <a:srgbClr val="FFFF00"/>
                </a:solidFill>
              </a:rPr>
              <a:t> </a:t>
            </a:r>
            <a:r>
              <a:rPr lang="en-US" altLang="zh-TW" dirty="0" smtClean="0"/>
              <a:t>contour) </a:t>
            </a:r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24" y="71560"/>
            <a:ext cx="6924401" cy="673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5"/>
          <a:stretch/>
        </p:blipFill>
        <p:spPr bwMode="auto">
          <a:xfrm>
            <a:off x="1294547" y="198800"/>
            <a:ext cx="7755633" cy="575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17754" y="5101547"/>
            <a:ext cx="2353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-8K</a:t>
            </a:r>
            <a:r>
              <a:rPr lang="zh-TW" altLang="en-US" dirty="0" smtClean="0">
                <a:solidFill>
                  <a:srgbClr val="FF0000"/>
                </a:solidFill>
              </a:rPr>
              <a:t>波動的產生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56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EC63D65-9DFA-40C6-8344-1FB11CC0B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588" y="489527"/>
            <a:ext cx="8596668" cy="1320800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tx1"/>
                </a:solidFill>
              </a:rPr>
              <a:t>Passive tracer motion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A56275F-475B-481D-98AA-F81534826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462" y="1149927"/>
            <a:ext cx="8596668" cy="3880773"/>
          </a:xfrm>
        </p:spPr>
        <p:txBody>
          <a:bodyPr/>
          <a:lstStyle/>
          <a:p>
            <a:r>
              <a:rPr lang="en-US" altLang="zh-TW" dirty="0" smtClean="0"/>
              <a:t>Release btw </a:t>
            </a:r>
          </a:p>
          <a:p>
            <a:r>
              <a:rPr lang="en-US" altLang="zh-TW" dirty="0">
                <a:solidFill>
                  <a:srgbClr val="FF0000"/>
                </a:solidFill>
              </a:rPr>
              <a:t>a</a:t>
            </a:r>
            <a:r>
              <a:rPr lang="en-US" altLang="zh-TW" dirty="0" smtClean="0"/>
              <a:t>. 0~500m         &lt;-MABL</a:t>
            </a:r>
            <a:r>
              <a:rPr lang="zh-TW" altLang="en-US" dirty="0" smtClean="0"/>
              <a:t>        </a:t>
            </a:r>
            <a:r>
              <a:rPr lang="en-US" altLang="zh-TW" dirty="0" smtClean="0"/>
              <a:t>(</a:t>
            </a:r>
            <a:r>
              <a:rPr lang="zh-TW" altLang="en-US" dirty="0" smtClean="0"/>
              <a:t>低層</a:t>
            </a:r>
            <a:r>
              <a:rPr lang="en-US" altLang="zh-TW" dirty="0" smtClean="0"/>
              <a:t>)</a:t>
            </a:r>
          </a:p>
          <a:p>
            <a:r>
              <a:rPr lang="en-US" altLang="zh-TW" dirty="0">
                <a:solidFill>
                  <a:srgbClr val="FF0000"/>
                </a:solidFill>
              </a:rPr>
              <a:t>b</a:t>
            </a:r>
            <a:r>
              <a:rPr lang="en-US" altLang="zh-TW" dirty="0" smtClean="0">
                <a:solidFill>
                  <a:srgbClr val="FF0000"/>
                </a:solidFill>
              </a:rPr>
              <a:t>. </a:t>
            </a:r>
            <a:r>
              <a:rPr lang="en-US" altLang="zh-TW" dirty="0" smtClean="0"/>
              <a:t>500~1800m    MABL~LFC</a:t>
            </a:r>
            <a:r>
              <a:rPr lang="zh-TW" altLang="en-US" dirty="0" smtClean="0"/>
              <a:t>   </a:t>
            </a:r>
            <a:r>
              <a:rPr lang="en-US" altLang="zh-TW" dirty="0" smtClean="0"/>
              <a:t>(</a:t>
            </a:r>
            <a:r>
              <a:rPr lang="zh-TW" altLang="en-US" dirty="0" smtClean="0"/>
              <a:t>中層</a:t>
            </a:r>
            <a:r>
              <a:rPr lang="en-US" altLang="zh-TW" dirty="0" smtClean="0"/>
              <a:t>)</a:t>
            </a:r>
          </a:p>
          <a:p>
            <a:r>
              <a:rPr lang="en-US" altLang="zh-TW" dirty="0">
                <a:solidFill>
                  <a:srgbClr val="FF0000"/>
                </a:solidFill>
              </a:rPr>
              <a:t>c</a:t>
            </a:r>
            <a:r>
              <a:rPr lang="en-US" altLang="zh-TW" dirty="0" smtClean="0">
                <a:solidFill>
                  <a:srgbClr val="FF0000"/>
                </a:solidFill>
              </a:rPr>
              <a:t>. </a:t>
            </a:r>
            <a:r>
              <a:rPr lang="en-US" altLang="zh-TW" dirty="0" smtClean="0"/>
              <a:t>1800~2500m  LFC-&gt;</a:t>
            </a:r>
            <a:r>
              <a:rPr lang="zh-TW" altLang="en-US" dirty="0" smtClean="0"/>
              <a:t>          </a:t>
            </a:r>
            <a:r>
              <a:rPr lang="en-US" altLang="zh-TW" dirty="0" smtClean="0"/>
              <a:t>(</a:t>
            </a:r>
            <a:r>
              <a:rPr lang="zh-TW" altLang="en-US" dirty="0" smtClean="0"/>
              <a:t>高層</a:t>
            </a:r>
            <a:r>
              <a:rPr lang="en-US" altLang="zh-TW" dirty="0" smtClean="0"/>
              <a:t>)</a:t>
            </a:r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All the parcel ascend into upper air.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B49765E5-9FC0-499E-BBCD-29609BED7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793" y="139294"/>
            <a:ext cx="6341874" cy="590203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00C02732-4D3F-489F-9D78-59001AD1B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3" y="3696872"/>
            <a:ext cx="5540667" cy="300485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338618" y="1071663"/>
            <a:ext cx="790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a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5381548" y="2496588"/>
            <a:ext cx="790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b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5397908" y="4172606"/>
            <a:ext cx="790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c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278909" y="2789382"/>
            <a:ext cx="136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LFC=1.5km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172770" y="5671999"/>
            <a:ext cx="5444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Contour:-1K</a:t>
            </a:r>
            <a:r>
              <a:rPr lang="zh-TW" altLang="en-US" dirty="0" smtClean="0">
                <a:solidFill>
                  <a:srgbClr val="FF0000"/>
                </a:solidFill>
              </a:rPr>
              <a:t>位溫擾動</a:t>
            </a:r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</a:rPr>
              <a:t>方便找出冷池位置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0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159" y="106217"/>
            <a:ext cx="8793436" cy="6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2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EC63D65-9DFA-40C6-8344-1FB11CC0B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045" y="23151"/>
            <a:ext cx="8596668" cy="1320800"/>
          </a:xfrm>
        </p:spPr>
        <p:txBody>
          <a:bodyPr/>
          <a:lstStyle/>
          <a:p>
            <a:r>
              <a:rPr lang="en-US" altLang="zh-TW" dirty="0">
                <a:solidFill>
                  <a:schemeClr val="tx1"/>
                </a:solidFill>
              </a:rPr>
              <a:t>Passive </a:t>
            </a:r>
            <a:r>
              <a:rPr lang="en-US" altLang="zh-TW" dirty="0" smtClean="0">
                <a:solidFill>
                  <a:schemeClr val="tx1"/>
                </a:solidFill>
              </a:rPr>
              <a:t>tracer for sensitivity experiment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A56275F-475B-481D-98AA-F81534826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7B3CD00E-B22E-4C76-A0CE-26DC3C74B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363" y="933450"/>
            <a:ext cx="8896350" cy="5924550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1662045" y="933450"/>
            <a:ext cx="2004791" cy="5615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891348" y="1623382"/>
            <a:ext cx="6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38%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3777673" y="2272145"/>
            <a:ext cx="5634182" cy="184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6788726" y="1623382"/>
            <a:ext cx="757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4.5%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8770620" y="1623382"/>
            <a:ext cx="757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&lt;3%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52582" y="1487055"/>
            <a:ext cx="78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4975668" y="683551"/>
            <a:ext cx="4298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原因</a:t>
            </a:r>
            <a:r>
              <a:rPr lang="en-US" altLang="zh-TW" dirty="0" smtClean="0"/>
              <a:t>:CAPE</a:t>
            </a:r>
            <a:r>
              <a:rPr lang="zh-TW" altLang="en-US" dirty="0" smtClean="0"/>
              <a:t>值在低層越來越低</a:t>
            </a:r>
            <a:endParaRPr lang="zh-TW" altLang="en-US" dirty="0"/>
          </a:p>
        </p:txBody>
      </p:sp>
      <p:pic>
        <p:nvPicPr>
          <p:cNvPr id="17" name="圖片 16">
            <a:extLst>
              <a:ext uri="{FF2B5EF4-FFF2-40B4-BE49-F238E27FC236}">
                <a16:creationId xmlns="" xmlns:a16="http://schemas.microsoft.com/office/drawing/2014/main" id="{3C5FD896-766D-4248-B0A1-6CE10F405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972" y="1487055"/>
            <a:ext cx="5620253" cy="415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1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EC63D65-9DFA-40C6-8344-1FB11CC0B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5662" y="124690"/>
            <a:ext cx="8596668" cy="1320800"/>
          </a:xfrm>
        </p:spPr>
        <p:txBody>
          <a:bodyPr/>
          <a:lstStyle/>
          <a:p>
            <a:r>
              <a:rPr lang="en-US" altLang="zh-TW" dirty="0">
                <a:solidFill>
                  <a:schemeClr val="tx1"/>
                </a:solidFill>
              </a:rPr>
              <a:t>Passive tracer motion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A56275F-475B-481D-98AA-F81534826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09" y="992908"/>
            <a:ext cx="8596668" cy="5207866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*Waves are inefficient for lifting</a:t>
            </a:r>
          </a:p>
          <a:p>
            <a:pPr marL="0" indent="0">
              <a:buNone/>
            </a:pPr>
            <a:r>
              <a:rPr lang="en-US" altLang="zh-TW" dirty="0"/>
              <a:t>a</a:t>
            </a:r>
            <a:r>
              <a:rPr lang="en-US" altLang="zh-TW" dirty="0" smtClean="0"/>
              <a:t>ir into </a:t>
            </a:r>
            <a:r>
              <a:rPr lang="en-US" altLang="zh-TW" dirty="0"/>
              <a:t>storm, </a:t>
            </a:r>
            <a:r>
              <a:rPr lang="en-US" altLang="zh-TW" dirty="0" smtClean="0"/>
              <a:t>because of its upward and </a:t>
            </a:r>
          </a:p>
          <a:p>
            <a:pPr marL="0" indent="0">
              <a:buNone/>
            </a:pPr>
            <a:r>
              <a:rPr lang="en-US" altLang="zh-TW" dirty="0" err="1"/>
              <a:t>d</a:t>
            </a:r>
            <a:r>
              <a:rPr lang="en-US" altLang="zh-TW" dirty="0" err="1" smtClean="0"/>
              <a:t>owmward</a:t>
            </a:r>
            <a:r>
              <a:rPr lang="en-US" altLang="zh-TW" dirty="0" smtClean="0"/>
              <a:t> motion.</a:t>
            </a:r>
          </a:p>
          <a:p>
            <a:pPr marL="0" indent="0">
              <a:buNone/>
            </a:pPr>
            <a:r>
              <a:rPr lang="en-US" altLang="zh-TW" dirty="0"/>
              <a:t>     *The ingestion of MABL air into the 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storm </a:t>
            </a:r>
            <a:r>
              <a:rPr lang="en-US" altLang="zh-TW" dirty="0"/>
              <a:t>would diminish the deep </a:t>
            </a:r>
            <a:r>
              <a:rPr lang="en-US" altLang="zh-TW" dirty="0" smtClean="0"/>
              <a:t>convective</a:t>
            </a:r>
          </a:p>
          <a:p>
            <a:pPr marL="0" indent="0">
              <a:buNone/>
            </a:pPr>
            <a:r>
              <a:rPr lang="en-US" altLang="zh-TW" dirty="0" smtClean="0"/>
              <a:t>latent </a:t>
            </a:r>
            <a:r>
              <a:rPr lang="en-US" altLang="zh-TW" dirty="0"/>
              <a:t>heating, resulting in a reduction 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in </a:t>
            </a:r>
            <a:r>
              <a:rPr lang="en-US" altLang="zh-TW" dirty="0"/>
              <a:t>storm intensity and potentially decay 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(</a:t>
            </a:r>
            <a:r>
              <a:rPr lang="en-US" altLang="zh-TW" dirty="0"/>
              <a:t>Alfaro 2017</a:t>
            </a:r>
            <a:r>
              <a:rPr lang="en-US" altLang="zh-TW" dirty="0" smtClean="0"/>
              <a:t>).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 smtClean="0"/>
              <a:t>*Subsequently, air successfully ascends</a:t>
            </a:r>
          </a:p>
          <a:p>
            <a:pPr marL="0" indent="0">
              <a:buNone/>
            </a:pPr>
            <a:r>
              <a:rPr lang="en-US" altLang="zh-TW" dirty="0"/>
              <a:t>i</a:t>
            </a:r>
            <a:r>
              <a:rPr lang="en-US" altLang="zh-TW" dirty="0" smtClean="0"/>
              <a:t>nto the storm and </a:t>
            </a:r>
            <a:r>
              <a:rPr lang="en-US" altLang="zh-TW" dirty="0" smtClean="0">
                <a:solidFill>
                  <a:srgbClr val="FF0000"/>
                </a:solidFill>
              </a:rPr>
              <a:t>lift from the trailing cold</a:t>
            </a:r>
          </a:p>
          <a:p>
            <a:pPr marL="0" indent="0">
              <a:buNone/>
            </a:pPr>
            <a:r>
              <a:rPr lang="en-US" altLang="zh-TW" dirty="0">
                <a:solidFill>
                  <a:srgbClr val="FF0000"/>
                </a:solidFill>
              </a:rPr>
              <a:t>p</a:t>
            </a:r>
            <a:r>
              <a:rPr lang="en-US" altLang="zh-TW" dirty="0" smtClean="0">
                <a:solidFill>
                  <a:srgbClr val="FF0000"/>
                </a:solidFill>
              </a:rPr>
              <a:t>ool is necessary.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3CA504B8-5700-4CD3-98F1-9E254A5C2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172" y="785090"/>
            <a:ext cx="6953250" cy="5895975"/>
          </a:xfrm>
          <a:prstGeom prst="rect">
            <a:avLst/>
          </a:prstGeom>
        </p:spPr>
      </p:pic>
      <p:cxnSp>
        <p:nvCxnSpPr>
          <p:cNvPr id="6" name="直線接點 5"/>
          <p:cNvCxnSpPr/>
          <p:nvPr/>
        </p:nvCxnSpPr>
        <p:spPr>
          <a:xfrm>
            <a:off x="5486400" y="2142116"/>
            <a:ext cx="5689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6310949" y="1574264"/>
            <a:ext cx="72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&lt;2%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8329459" y="1595220"/>
            <a:ext cx="72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0</a:t>
            </a:r>
            <a:r>
              <a:rPr lang="en-US" altLang="zh-TW" dirty="0" smtClean="0"/>
              <a:t>%</a:t>
            </a:r>
            <a:endParaRPr lang="zh-TW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10123776" y="1609137"/>
            <a:ext cx="72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0</a:t>
            </a:r>
            <a:r>
              <a:rPr lang="en-US" altLang="zh-TW" dirty="0" smtClean="0"/>
              <a:t>%</a:t>
            </a:r>
            <a:endParaRPr lang="zh-TW" altLang="en-US" dirty="0"/>
          </a:p>
        </p:txBody>
      </p:sp>
      <p:cxnSp>
        <p:nvCxnSpPr>
          <p:cNvPr id="7" name="直線單箭頭接點 6"/>
          <p:cNvCxnSpPr/>
          <p:nvPr/>
        </p:nvCxnSpPr>
        <p:spPr>
          <a:xfrm>
            <a:off x="8525164" y="3694545"/>
            <a:ext cx="1505527" cy="184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/>
          <p:cNvSpPr txBox="1"/>
          <p:nvPr/>
        </p:nvSpPr>
        <p:spPr>
          <a:xfrm>
            <a:off x="8304212" y="1389598"/>
            <a:ext cx="217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385min to 400min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547384" y="3179679"/>
            <a:ext cx="207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隨後冷池舉升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14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EC63D65-9DFA-40C6-8344-1FB11CC0B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788" y="152184"/>
            <a:ext cx="8596668" cy="1320800"/>
          </a:xfrm>
        </p:spPr>
        <p:txBody>
          <a:bodyPr/>
          <a:lstStyle/>
          <a:p>
            <a:r>
              <a:rPr lang="en-US" altLang="zh-TW" dirty="0">
                <a:solidFill>
                  <a:schemeClr val="tx1"/>
                </a:solidFill>
              </a:rPr>
              <a:t>Internal gravity wave characteristics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03D4B321-0464-4D18-B348-97C6BCCC9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312" y="794327"/>
            <a:ext cx="9950851" cy="6063673"/>
          </a:xfrm>
        </p:spPr>
        <p:txBody>
          <a:bodyPr>
            <a:norm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1.</a:t>
            </a:r>
            <a:r>
              <a:rPr lang="en-US" altLang="zh-TW" sz="2000" dirty="0" smtClean="0">
                <a:solidFill>
                  <a:srgbClr val="FF0000"/>
                </a:solidFill>
              </a:rPr>
              <a:t> A </a:t>
            </a:r>
            <a:r>
              <a:rPr lang="en-US" altLang="zh-TW" sz="2000" dirty="0">
                <a:solidFill>
                  <a:srgbClr val="FF0000"/>
                </a:solidFill>
              </a:rPr>
              <a:t>bore is a gravity wave </a:t>
            </a:r>
            <a:r>
              <a:rPr lang="en-US" altLang="zh-TW" sz="2000" dirty="0"/>
              <a:t>disturbance </a:t>
            </a:r>
            <a:r>
              <a:rPr lang="en-US" altLang="zh-TW" sz="2000" dirty="0">
                <a:solidFill>
                  <a:srgbClr val="FF0000"/>
                </a:solidFill>
              </a:rPr>
              <a:t>that can form as a density current (</a:t>
            </a:r>
            <a:r>
              <a:rPr lang="zh-TW" altLang="en-US" sz="2000" dirty="0">
                <a:solidFill>
                  <a:srgbClr val="FF0000"/>
                </a:solidFill>
              </a:rPr>
              <a:t>冷池</a:t>
            </a:r>
            <a:r>
              <a:rPr lang="en-US" altLang="zh-TW" sz="2000" dirty="0">
                <a:solidFill>
                  <a:srgbClr val="FF0000"/>
                </a:solidFill>
              </a:rPr>
              <a:t>)encounters a stably stratified boundary layer(-8K</a:t>
            </a:r>
            <a:r>
              <a:rPr lang="zh-TW" altLang="en-US" sz="2000" dirty="0">
                <a:solidFill>
                  <a:srgbClr val="FF0000"/>
                </a:solidFill>
              </a:rPr>
              <a:t> </a:t>
            </a:r>
            <a:r>
              <a:rPr lang="en-US" altLang="zh-TW" sz="2000" dirty="0">
                <a:solidFill>
                  <a:srgbClr val="FF0000"/>
                </a:solidFill>
              </a:rPr>
              <a:t>MABL)</a:t>
            </a:r>
            <a:r>
              <a:rPr lang="en-US" altLang="zh-TW" sz="2000" dirty="0"/>
              <a:t> and propagates along the low level inversion </a:t>
            </a:r>
            <a:r>
              <a:rPr lang="en-US" altLang="zh-TW" sz="2000" dirty="0">
                <a:solidFill>
                  <a:srgbClr val="FF0000"/>
                </a:solidFill>
              </a:rPr>
              <a:t>ahead of the density current</a:t>
            </a:r>
            <a:r>
              <a:rPr lang="en-US" altLang="zh-TW" sz="2000" dirty="0" smtClean="0"/>
              <a:t>.</a:t>
            </a:r>
          </a:p>
          <a:p>
            <a:pPr marL="0" indent="0">
              <a:buNone/>
            </a:pPr>
            <a:r>
              <a:rPr lang="en-US" altLang="zh-TW" sz="2000" dirty="0" smtClean="0"/>
              <a:t>(</a:t>
            </a:r>
            <a:r>
              <a:rPr lang="en-US" altLang="zh-TW" sz="2000" dirty="0" err="1"/>
              <a:t>Haase</a:t>
            </a:r>
            <a:r>
              <a:rPr lang="en-US" altLang="zh-TW" sz="2000" dirty="0"/>
              <a:t> and Smith 1984; </a:t>
            </a:r>
            <a:r>
              <a:rPr lang="en-US" altLang="zh-TW" sz="2000" dirty="0" err="1"/>
              <a:t>Rottman</a:t>
            </a:r>
            <a:r>
              <a:rPr lang="en-US" altLang="zh-TW" sz="2000" dirty="0"/>
              <a:t> and Simpson 1989; Koch et al. 1991). Unlike density currents, classical bores transport no mass.</a:t>
            </a:r>
            <a:r>
              <a:rPr lang="en-US" altLang="zh-TW" sz="2000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en-US" altLang="zh-TW" sz="2000" dirty="0"/>
          </a:p>
          <a:p>
            <a:pPr marL="0" indent="0">
              <a:buNone/>
            </a:pPr>
            <a:r>
              <a:rPr lang="en-US" altLang="zh-TW" sz="2000" dirty="0"/>
              <a:t>  </a:t>
            </a:r>
            <a:r>
              <a:rPr lang="en-US" altLang="zh-TW" sz="2000" dirty="0" smtClean="0"/>
              <a:t>    2.</a:t>
            </a:r>
            <a:r>
              <a:rPr lang="en-US" altLang="zh-TW" sz="2000" dirty="0" smtClean="0">
                <a:solidFill>
                  <a:srgbClr val="FF0000"/>
                </a:solidFill>
              </a:rPr>
              <a:t> </a:t>
            </a:r>
            <a:r>
              <a:rPr lang="en-US" altLang="zh-TW" sz="2000" dirty="0"/>
              <a:t>A </a:t>
            </a:r>
            <a:r>
              <a:rPr lang="en-US" altLang="zh-TW" sz="2000" dirty="0">
                <a:solidFill>
                  <a:srgbClr val="FF0000"/>
                </a:solidFill>
              </a:rPr>
              <a:t>bore</a:t>
            </a:r>
            <a:r>
              <a:rPr lang="en-US" altLang="zh-TW" sz="2000" dirty="0"/>
              <a:t> can evolve into a family of solitary waves, known as </a:t>
            </a:r>
            <a:r>
              <a:rPr lang="en-US" altLang="zh-TW" sz="2000" dirty="0" smtClean="0">
                <a:solidFill>
                  <a:srgbClr val="FF0000"/>
                </a:solidFill>
              </a:rPr>
              <a:t>Soliton</a:t>
            </a:r>
            <a:r>
              <a:rPr lang="en-US" altLang="zh-TW" sz="2000" dirty="0">
                <a:solidFill>
                  <a:schemeClr val="tx1"/>
                </a:solidFill>
              </a:rPr>
              <a:t>, </a:t>
            </a:r>
            <a:r>
              <a:rPr lang="en-US" altLang="zh-TW" sz="2000" dirty="0" smtClean="0">
                <a:solidFill>
                  <a:srgbClr val="FF0000"/>
                </a:solidFill>
              </a:rPr>
              <a:t>energy </a:t>
            </a:r>
            <a:r>
              <a:rPr lang="en-US" altLang="zh-TW" sz="2000" dirty="0">
                <a:solidFill>
                  <a:srgbClr val="FF0000"/>
                </a:solidFill>
              </a:rPr>
              <a:t>can become trapped</a:t>
            </a:r>
            <a:r>
              <a:rPr lang="en-US" altLang="zh-TW" sz="2000" dirty="0"/>
              <a:t> when there exists a relatively deep, weakly stratified layer above the stable boundary layer as well as a favorable</a:t>
            </a:r>
            <a:r>
              <a:rPr lang="en-US" altLang="zh-TW" sz="2000" dirty="0">
                <a:solidFill>
                  <a:srgbClr val="FF0000"/>
                </a:solidFill>
              </a:rPr>
              <a:t> curvature vertical profile in the low-level </a:t>
            </a:r>
            <a:r>
              <a:rPr lang="en-US" altLang="zh-TW" sz="2000" dirty="0" smtClean="0">
                <a:solidFill>
                  <a:srgbClr val="FF0000"/>
                </a:solidFill>
              </a:rPr>
              <a:t>winds.</a:t>
            </a:r>
          </a:p>
          <a:p>
            <a:pPr marL="0" indent="0">
              <a:buNone/>
            </a:pPr>
            <a:r>
              <a:rPr lang="en-US" altLang="zh-TW" sz="2000" dirty="0" smtClean="0"/>
              <a:t>(</a:t>
            </a:r>
            <a:r>
              <a:rPr lang="en-US" altLang="zh-TW" sz="2000" dirty="0" err="1"/>
              <a:t>Doviak</a:t>
            </a:r>
            <a:r>
              <a:rPr lang="en-US" altLang="zh-TW" sz="2000" dirty="0"/>
              <a:t> and Ge </a:t>
            </a:r>
            <a:r>
              <a:rPr lang="en-US" altLang="zh-TW" sz="2000" dirty="0" smtClean="0"/>
              <a:t>1984;Wood </a:t>
            </a:r>
            <a:r>
              <a:rPr lang="en-US" altLang="zh-TW" sz="2000" dirty="0"/>
              <a:t>and Simpson 1984; </a:t>
            </a:r>
            <a:r>
              <a:rPr lang="en-US" altLang="zh-TW" sz="2000" dirty="0" err="1"/>
              <a:t>Rottman</a:t>
            </a:r>
            <a:r>
              <a:rPr lang="en-US" altLang="zh-TW" sz="2000" dirty="0"/>
              <a:t> and Simpson 1989; </a:t>
            </a:r>
            <a:r>
              <a:rPr lang="en-US" altLang="zh-TW" sz="2000" dirty="0" err="1"/>
              <a:t>Klemp</a:t>
            </a:r>
            <a:r>
              <a:rPr lang="en-US" altLang="zh-TW" sz="2000" dirty="0"/>
              <a:t> et al. 1997; Parker 2008</a:t>
            </a:r>
            <a:r>
              <a:rPr lang="en-US" altLang="zh-TW" sz="2000" dirty="0" smtClean="0"/>
              <a:t>)</a:t>
            </a:r>
          </a:p>
          <a:p>
            <a:r>
              <a:rPr lang="en-US" altLang="zh-TW" sz="2000" dirty="0"/>
              <a:t> </a:t>
            </a:r>
            <a:r>
              <a:rPr lang="en-US" altLang="zh-TW" sz="2000" dirty="0" smtClean="0"/>
              <a:t>     3.</a:t>
            </a:r>
            <a:r>
              <a:rPr lang="en-US" altLang="zh-TW" sz="2000" dirty="0">
                <a:solidFill>
                  <a:srgbClr val="FF0000"/>
                </a:solidFill>
              </a:rPr>
              <a:t> Cold pool (+) -8K MABL -&gt;Atmospheric bores</a:t>
            </a:r>
            <a:r>
              <a:rPr lang="en-US" altLang="zh-TW" sz="2000" dirty="0">
                <a:solidFill>
                  <a:srgbClr val="FF0000"/>
                </a:solidFill>
                <a:sym typeface="Wingdings" panose="05000000000000000000" pitchFamily="2" charset="2"/>
              </a:rPr>
              <a:t>-&gt;I</a:t>
            </a:r>
            <a:r>
              <a:rPr lang="en-US" altLang="zh-TW" sz="2000" dirty="0">
                <a:solidFill>
                  <a:srgbClr val="FF0000"/>
                </a:solidFill>
              </a:rPr>
              <a:t>nto a family of solitary waves(a soliton) </a:t>
            </a:r>
          </a:p>
        </p:txBody>
      </p:sp>
    </p:spTree>
    <p:extLst>
      <p:ext uri="{BB962C8B-B14F-4D97-AF65-F5344CB8AC3E}">
        <p14:creationId xmlns:p14="http://schemas.microsoft.com/office/powerpoint/2010/main" val="36109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2715" y="138546"/>
            <a:ext cx="8596668" cy="1320800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tx1"/>
                </a:solidFill>
              </a:rPr>
              <a:t>Bore (Courtesy Koch 2004.)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590865"/>
            <a:ext cx="10035482" cy="471656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490758" y="2029070"/>
            <a:ext cx="3500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在本實驗</a:t>
            </a:r>
            <a:r>
              <a:rPr lang="en-US" altLang="zh-TW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altLang="zh-TW" dirty="0" smtClean="0">
                <a:solidFill>
                  <a:srgbClr val="FF0000"/>
                </a:solidFill>
              </a:rPr>
              <a:t>do=</a:t>
            </a:r>
            <a:r>
              <a:rPr lang="zh-TW" altLang="en-US" dirty="0" smtClean="0">
                <a:solidFill>
                  <a:srgbClr val="FF0000"/>
                </a:solidFill>
              </a:rPr>
              <a:t>冷池密度流厚度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en-US" altLang="zh-TW" dirty="0" smtClean="0">
                <a:solidFill>
                  <a:srgbClr val="FF0000"/>
                </a:solidFill>
              </a:rPr>
              <a:t>ho=MABL</a:t>
            </a:r>
            <a:r>
              <a:rPr lang="zh-TW" altLang="en-US" dirty="0" smtClean="0">
                <a:solidFill>
                  <a:srgbClr val="FF0000"/>
                </a:solidFill>
              </a:rPr>
              <a:t>厚度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26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517" y="1310325"/>
            <a:ext cx="7366439" cy="367836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tx1"/>
                </a:solidFill>
              </a:rPr>
              <a:t>How it traps vertical energy</a:t>
            </a:r>
            <a:br>
              <a:rPr lang="en-US" altLang="zh-TW" dirty="0" smtClean="0">
                <a:solidFill>
                  <a:schemeClr val="tx1"/>
                </a:solidFill>
              </a:rPr>
            </a:br>
            <a:r>
              <a:rPr lang="en-US" altLang="zh-TW" dirty="0" smtClean="0">
                <a:solidFill>
                  <a:schemeClr val="tx1"/>
                </a:solidFill>
              </a:rPr>
              <a:t>-Scorer parameter </a:t>
            </a:r>
            <a:r>
              <a:rPr lang="zh-TW" altLang="en-US" dirty="0" smtClean="0">
                <a:solidFill>
                  <a:schemeClr val="tx1"/>
                </a:solidFill>
              </a:rPr>
              <a:t>要隨高度遞減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152" y="1930400"/>
            <a:ext cx="7038029" cy="435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8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50530"/>
            <a:ext cx="8596668" cy="1320800"/>
          </a:xfrm>
        </p:spPr>
        <p:txBody>
          <a:bodyPr/>
          <a:lstStyle/>
          <a:p>
            <a:r>
              <a:rPr lang="en-US" altLang="zh-TW" dirty="0">
                <a:solidFill>
                  <a:schemeClr val="tx1"/>
                </a:solidFill>
              </a:rPr>
              <a:t>Internal gravity wave characteristics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0862" y="1847273"/>
            <a:ext cx="8596668" cy="3880773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862" y="439699"/>
            <a:ext cx="5735782" cy="641830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0862" y="2076778"/>
            <a:ext cx="6096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 smtClean="0"/>
              <a:t>    The </a:t>
            </a:r>
            <a:r>
              <a:rPr lang="en-US" altLang="zh-TW" dirty="0"/>
              <a:t>curvatures and magnitudes of the vertical wind profile are similar to those seen in </a:t>
            </a:r>
            <a:r>
              <a:rPr lang="en-US" altLang="zh-TW" dirty="0" err="1"/>
              <a:t>Doviak</a:t>
            </a:r>
            <a:r>
              <a:rPr lang="en-US" altLang="zh-TW" dirty="0"/>
              <a:t> and Ge (1984), Crook (1988), and Fulton et al. (1990</a:t>
            </a:r>
            <a:r>
              <a:rPr lang="en-US" altLang="zh-TW" dirty="0" smtClean="0"/>
              <a:t>).</a:t>
            </a:r>
          </a:p>
          <a:p>
            <a:endParaRPr lang="en-US" altLang="zh-TW" dirty="0"/>
          </a:p>
          <a:p>
            <a:r>
              <a:rPr lang="zh-TW" altLang="en-US" dirty="0" smtClean="0"/>
              <a:t>本實驗有足夠的垂直風切產生</a:t>
            </a:r>
            <a:r>
              <a:rPr lang="en-US" altLang="zh-TW" dirty="0" smtClean="0"/>
              <a:t>soliton.</a:t>
            </a:r>
            <a:endParaRPr lang="en-US" altLang="zh-TW" dirty="0"/>
          </a:p>
          <a:p>
            <a:endParaRPr lang="en-US" altLang="zh-TW" dirty="0" smtClean="0"/>
          </a:p>
          <a:p>
            <a:r>
              <a:rPr lang="en-US" altLang="zh-TW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Explain why there are internal gravity waves in -8K MABL.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>
            <a:off x="7527636" y="3722255"/>
            <a:ext cx="895928" cy="3417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 flipH="1" flipV="1">
            <a:off x="11222182" y="3722255"/>
            <a:ext cx="73891" cy="553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304799" y="479927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/>
              <a:t>If a mechanism is not present to trap the vertical propagation of wave energy, </a:t>
            </a:r>
            <a:r>
              <a:rPr lang="en-US" altLang="zh-TW" dirty="0">
                <a:solidFill>
                  <a:srgbClr val="FF0000"/>
                </a:solidFill>
              </a:rPr>
              <a:t>the bore will quickly diminish</a:t>
            </a:r>
            <a:r>
              <a:rPr lang="en-US" altLang="zh-TW" dirty="0"/>
              <a:t> (Crook 1988; Koch et al. 1991; Koch and Clark 1999).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546755" y="6202837"/>
            <a:ext cx="4741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*</a:t>
            </a:r>
            <a:r>
              <a:rPr lang="zh-TW" altLang="en-US" dirty="0" smtClean="0">
                <a:solidFill>
                  <a:srgbClr val="FF0000"/>
                </a:solidFill>
              </a:rPr>
              <a:t>但此篇沒有特別去算</a:t>
            </a:r>
            <a:r>
              <a:rPr lang="en-US" altLang="zh-TW" dirty="0" smtClean="0">
                <a:solidFill>
                  <a:srgbClr val="FF0000"/>
                </a:solidFill>
              </a:rPr>
              <a:t>scorer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</a:rPr>
              <a:t>parameter.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11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A9D0E691-C37B-420E-A9A2-2A6C1A135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3" y="773162"/>
            <a:ext cx="7430306" cy="603712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EC63D65-9DFA-40C6-8344-1FB11CC0B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828" y="146076"/>
            <a:ext cx="8596668" cy="13208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</a:rPr>
              <a:t>P</a:t>
            </a:r>
            <a:r>
              <a:rPr lang="en-US" altLang="zh-TW" dirty="0" smtClean="0">
                <a:solidFill>
                  <a:schemeClr val="tx1"/>
                </a:solidFill>
              </a:rPr>
              <a:t>recipitation enhancement</a:t>
            </a:r>
            <a:br>
              <a:rPr lang="en-US" altLang="zh-TW" dirty="0" smtClean="0">
                <a:solidFill>
                  <a:schemeClr val="tx1"/>
                </a:solidFill>
              </a:rPr>
            </a:br>
            <a:r>
              <a:rPr lang="en-US" altLang="zh-TW" dirty="0" smtClean="0">
                <a:solidFill>
                  <a:schemeClr val="tx1"/>
                </a:solidFill>
              </a:rPr>
              <a:t>       (</a:t>
            </a:r>
            <a:r>
              <a:rPr lang="zh-TW" altLang="en-US" dirty="0" smtClean="0">
                <a:solidFill>
                  <a:schemeClr val="tx1"/>
                </a:solidFill>
              </a:rPr>
              <a:t>時間</a:t>
            </a:r>
            <a:r>
              <a:rPr lang="zh-TW" altLang="en-US" dirty="0">
                <a:solidFill>
                  <a:schemeClr val="tx1"/>
                </a:solidFill>
              </a:rPr>
              <a:t>約</a:t>
            </a:r>
            <a:r>
              <a:rPr lang="en-US" altLang="zh-TW" dirty="0">
                <a:solidFill>
                  <a:schemeClr val="tx1"/>
                </a:solidFill>
              </a:rPr>
              <a:t>20~40min</a:t>
            </a:r>
            <a:r>
              <a:rPr lang="en-US" altLang="zh-TW" dirty="0" smtClean="0">
                <a:solidFill>
                  <a:schemeClr val="tx1"/>
                </a:solidFill>
              </a:rPr>
              <a:t>)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A56275F-475B-481D-98AA-F81534826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7703127" y="2160589"/>
            <a:ext cx="40917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1. Directly related to MABL depth and temperature.</a:t>
            </a:r>
          </a:p>
          <a:p>
            <a:endParaRPr lang="en-US" altLang="zh-TW" dirty="0"/>
          </a:p>
          <a:p>
            <a:r>
              <a:rPr lang="en-US" altLang="zh-TW" dirty="0" smtClean="0"/>
              <a:t>2. Increase first, but decrease finally.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3. -2K(</a:t>
            </a:r>
            <a:r>
              <a:rPr lang="en-US" altLang="zh-TW" dirty="0" err="1" smtClean="0"/>
              <a:t>figure.a</a:t>
            </a:r>
            <a:r>
              <a:rPr lang="en-US" altLang="zh-TW" dirty="0"/>
              <a:t>)</a:t>
            </a:r>
            <a:r>
              <a:rPr lang="en-US" altLang="zh-TW" dirty="0" smtClean="0"/>
              <a:t> is not obvious.</a:t>
            </a:r>
            <a:endParaRPr lang="en-US" altLang="zh-TW" dirty="0"/>
          </a:p>
          <a:p>
            <a:endParaRPr lang="en-US" altLang="zh-TW" dirty="0" smtClean="0"/>
          </a:p>
          <a:p>
            <a:r>
              <a:rPr lang="en-US" altLang="zh-TW" dirty="0" smtClean="0"/>
              <a:t>4. Focus on -8K(</a:t>
            </a:r>
            <a:r>
              <a:rPr lang="en-US" altLang="zh-TW" dirty="0" err="1" smtClean="0"/>
              <a:t>figure.c</a:t>
            </a:r>
            <a:r>
              <a:rPr lang="en-US" altLang="zh-TW" dirty="0" smtClean="0"/>
              <a:t>) gray line.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528868" y="160145"/>
            <a:ext cx="640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黑虛線</a:t>
            </a:r>
            <a:r>
              <a:rPr lang="en-US" altLang="zh-TW" dirty="0" smtClean="0"/>
              <a:t>:</a:t>
            </a:r>
            <a:r>
              <a:rPr lang="zh-TW" altLang="en-US" dirty="0" smtClean="0"/>
              <a:t>增強開始  </a:t>
            </a:r>
            <a:endParaRPr lang="en-US" altLang="zh-TW" dirty="0"/>
          </a:p>
          <a:p>
            <a:r>
              <a:rPr lang="zh-TW" altLang="en-US" dirty="0" smtClean="0">
                <a:solidFill>
                  <a:schemeClr val="bg1">
                    <a:lumMod val="50000"/>
                  </a:schemeClr>
                </a:solidFill>
              </a:rPr>
              <a:t>灰虛線</a:t>
            </a:r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  <a:r>
              <a:rPr lang="zh-TW" altLang="en-US" dirty="0" smtClean="0">
                <a:solidFill>
                  <a:schemeClr val="bg1">
                    <a:lumMod val="50000"/>
                  </a:schemeClr>
                </a:solidFill>
              </a:rPr>
              <a:t>增強結束</a:t>
            </a:r>
            <a:endParaRPr lang="zh-TW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77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EC63D65-9DFA-40C6-8344-1FB11CC0B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82" y="145830"/>
            <a:ext cx="8596668" cy="1320800"/>
          </a:xfrm>
        </p:spPr>
        <p:txBody>
          <a:bodyPr>
            <a:normAutofit/>
          </a:bodyPr>
          <a:lstStyle/>
          <a:p>
            <a:r>
              <a:rPr lang="en-US" altLang="zh-TW" sz="2000" dirty="0" smtClean="0">
                <a:solidFill>
                  <a:schemeClr val="tx2"/>
                </a:solidFill>
              </a:rPr>
              <a:t>*Explain why there is </a:t>
            </a:r>
            <a:br>
              <a:rPr lang="en-US" altLang="zh-TW" sz="2000" dirty="0" smtClean="0">
                <a:solidFill>
                  <a:schemeClr val="tx2"/>
                </a:solidFill>
              </a:rPr>
            </a:br>
            <a:r>
              <a:rPr lang="en-US" altLang="zh-TW" sz="2000" dirty="0" smtClean="0">
                <a:solidFill>
                  <a:schemeClr val="tx1"/>
                </a:solidFill>
              </a:rPr>
              <a:t>precipitation </a:t>
            </a:r>
            <a:r>
              <a:rPr lang="en-US" altLang="zh-TW" sz="2000" dirty="0">
                <a:solidFill>
                  <a:schemeClr val="tx1"/>
                </a:solidFill>
              </a:rPr>
              <a:t>enhancement</a:t>
            </a:r>
            <a:r>
              <a:rPr lang="en-US" altLang="zh-TW" sz="2000" dirty="0" smtClean="0">
                <a:solidFill>
                  <a:schemeClr val="tx2"/>
                </a:solidFill>
              </a:rPr>
              <a:t> </a:t>
            </a:r>
            <a:endParaRPr lang="zh-TW" altLang="en-US" sz="2000" dirty="0">
              <a:solidFill>
                <a:schemeClr val="tx2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A56275F-475B-481D-98AA-F81534826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0EA644FB-CDF3-47F7-B3BC-979943379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304" y="0"/>
            <a:ext cx="8338991" cy="6858000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9670471" y="849746"/>
            <a:ext cx="942109" cy="12738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9670472" y="2653146"/>
            <a:ext cx="942109" cy="12738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9670471" y="4511244"/>
            <a:ext cx="942109" cy="12738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147782" y="1711197"/>
            <a:ext cx="375542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*Only occur in 1000m deep MABL.</a:t>
            </a:r>
          </a:p>
          <a:p>
            <a:endParaRPr lang="en-US" altLang="zh-TW" dirty="0"/>
          </a:p>
          <a:p>
            <a:r>
              <a:rPr lang="en-US" altLang="zh-TW" dirty="0" smtClean="0"/>
              <a:t>*Due </a:t>
            </a:r>
            <a:r>
              <a:rPr lang="en-US" altLang="zh-TW" dirty="0"/>
              <a:t>to the </a:t>
            </a:r>
            <a:r>
              <a:rPr lang="en-US" altLang="zh-TW" dirty="0" smtClean="0">
                <a:solidFill>
                  <a:srgbClr val="FF0000"/>
                </a:solidFill>
              </a:rPr>
              <a:t>modification of the environment downstream </a:t>
            </a:r>
            <a:r>
              <a:rPr lang="en-US" altLang="zh-TW" dirty="0">
                <a:solidFill>
                  <a:srgbClr val="FF0000"/>
                </a:solidFill>
              </a:rPr>
              <a:t>of the squall line by the </a:t>
            </a:r>
            <a:r>
              <a:rPr lang="en-US" altLang="zh-TW" dirty="0" smtClean="0">
                <a:solidFill>
                  <a:srgbClr val="FF0000"/>
                </a:solidFill>
              </a:rPr>
              <a:t>storms.</a:t>
            </a:r>
          </a:p>
          <a:p>
            <a:r>
              <a:rPr lang="en-US" altLang="zh-TW" dirty="0" smtClean="0"/>
              <a:t>(</a:t>
            </a:r>
            <a:r>
              <a:rPr lang="zh-TW" altLang="en-US" dirty="0" smtClean="0"/>
              <a:t>冷池使前方的環境條件改變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 smtClean="0"/>
              <a:t>*Downstream of squall line,</a:t>
            </a:r>
          </a:p>
          <a:p>
            <a:r>
              <a:rPr lang="en-US" altLang="zh-TW" dirty="0" smtClean="0"/>
              <a:t>the </a:t>
            </a:r>
            <a:r>
              <a:rPr lang="en-US" altLang="zh-TW" dirty="0" smtClean="0">
                <a:solidFill>
                  <a:srgbClr val="FF0000"/>
                </a:solidFill>
              </a:rPr>
              <a:t>moist absolutely unstable layer(MAUL) </a:t>
            </a:r>
            <a:r>
              <a:rPr lang="en-US" altLang="zh-TW" dirty="0" smtClean="0"/>
              <a:t>develop.</a:t>
            </a:r>
          </a:p>
          <a:p>
            <a:endParaRPr lang="en-US" altLang="zh-TW" dirty="0"/>
          </a:p>
          <a:p>
            <a:r>
              <a:rPr lang="zh-TW" altLang="en-US" dirty="0" smtClean="0"/>
              <a:t>*</a:t>
            </a:r>
            <a:r>
              <a:rPr lang="en-US" altLang="zh-TW" dirty="0" smtClean="0"/>
              <a:t>MAUL</a:t>
            </a:r>
            <a:r>
              <a:rPr lang="zh-TW" altLang="en-US" dirty="0" smtClean="0"/>
              <a:t> </a:t>
            </a:r>
            <a:r>
              <a:rPr lang="en-US" altLang="zh-TW" dirty="0" smtClean="0"/>
              <a:t>will make LFC lower than</a:t>
            </a:r>
          </a:p>
          <a:p>
            <a:r>
              <a:rPr lang="en-US" altLang="zh-TW" dirty="0" smtClean="0"/>
              <a:t>the depth of 1000m MABL. 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77334" y="883369"/>
            <a:ext cx="253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右圖時間為碰撞前</a:t>
            </a:r>
            <a:r>
              <a:rPr lang="en-US" altLang="zh-TW" dirty="0" smtClean="0"/>
              <a:t>(190min)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3037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137" y="118484"/>
            <a:ext cx="7343775" cy="665797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137" y="2516362"/>
            <a:ext cx="7905750" cy="3390900"/>
          </a:xfrm>
          <a:prstGeom prst="rect">
            <a:avLst/>
          </a:prstGeom>
        </p:spPr>
      </p:pic>
      <p:cxnSp>
        <p:nvCxnSpPr>
          <p:cNvPr id="7" name="直線接點 6"/>
          <p:cNvCxnSpPr/>
          <p:nvPr/>
        </p:nvCxnSpPr>
        <p:spPr>
          <a:xfrm flipV="1">
            <a:off x="2937163" y="1366982"/>
            <a:ext cx="5033819" cy="41563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5833946" y="1930400"/>
            <a:ext cx="337196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2216727" y="2286173"/>
            <a:ext cx="741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條件不穩定大氣       </a:t>
            </a:r>
            <a:r>
              <a:rPr lang="en-US" altLang="zh-TW" dirty="0" smtClean="0"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sym typeface="Wingdings" panose="05000000000000000000" pitchFamily="2" charset="2"/>
              </a:rPr>
              <a:t>    整層</a:t>
            </a:r>
            <a:r>
              <a:rPr lang="zh-TW" altLang="en-US" dirty="0" smtClean="0"/>
              <a:t>經過外力舉升   </a:t>
            </a:r>
            <a:r>
              <a:rPr lang="en-US" altLang="zh-TW" dirty="0" smtClean="0"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sym typeface="Wingdings" panose="05000000000000000000" pitchFamily="2" charset="2"/>
              </a:rPr>
              <a:t>  產生</a:t>
            </a:r>
            <a:r>
              <a:rPr lang="en-US" altLang="zh-TW" dirty="0" smtClean="0">
                <a:sym typeface="Wingdings" panose="05000000000000000000" pitchFamily="2" charset="2"/>
              </a:rPr>
              <a:t>MAUL</a:t>
            </a:r>
            <a:r>
              <a:rPr lang="zh-TW" altLang="en-US" dirty="0" smtClean="0">
                <a:sym typeface="Wingdings" panose="05000000000000000000" pitchFamily="2" charset="2"/>
              </a:rPr>
              <a:t>不穩定層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3444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EC63D65-9DFA-40C6-8344-1FB11CC0B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431" y="313316"/>
            <a:ext cx="8596668" cy="1320800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tx1"/>
                </a:solidFill>
              </a:rPr>
              <a:t>What is MAUL: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A56275F-475B-481D-98AA-F81534826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431" y="1329316"/>
            <a:ext cx="8596668" cy="4674320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sz="2000" dirty="0" smtClean="0"/>
              <a:t>MAUL:</a:t>
            </a:r>
          </a:p>
          <a:p>
            <a:pPr marL="0" indent="0">
              <a:buNone/>
            </a:pPr>
            <a:r>
              <a:rPr lang="en-US" altLang="zh-TW" sz="2000" dirty="0" smtClean="0"/>
              <a:t>1.Saturated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layer of air exhibits a lapse rate greater</a:t>
            </a:r>
          </a:p>
          <a:p>
            <a:pPr marL="0" indent="0">
              <a:buNone/>
            </a:pPr>
            <a:r>
              <a:rPr lang="zh-TW" altLang="en-US" sz="2000" dirty="0" smtClean="0"/>
              <a:t> </a:t>
            </a:r>
            <a:r>
              <a:rPr lang="en-US" altLang="zh-TW" sz="2000" dirty="0" smtClean="0"/>
              <a:t>than moist adiabatic.</a:t>
            </a:r>
          </a:p>
          <a:p>
            <a:pPr marL="0" indent="0">
              <a:buNone/>
            </a:pPr>
            <a:r>
              <a:rPr lang="en-US" altLang="zh-TW" sz="2000" dirty="0" smtClean="0">
                <a:solidFill>
                  <a:srgbClr val="FF0000"/>
                </a:solidFill>
              </a:rPr>
              <a:t>(</a:t>
            </a:r>
            <a:r>
              <a:rPr lang="zh-TW" altLang="en-US" sz="2000" dirty="0" smtClean="0">
                <a:solidFill>
                  <a:srgbClr val="FF0000"/>
                </a:solidFill>
              </a:rPr>
              <a:t>飽和環境降溫率</a:t>
            </a:r>
            <a:r>
              <a:rPr lang="en-US" altLang="zh-TW" sz="2000" dirty="0" smtClean="0">
                <a:solidFill>
                  <a:srgbClr val="FF0000"/>
                </a:solidFill>
              </a:rPr>
              <a:t>&gt;</a:t>
            </a:r>
            <a:r>
              <a:rPr lang="zh-TW" altLang="en-US" sz="2000" dirty="0" smtClean="0">
                <a:solidFill>
                  <a:srgbClr val="FF0000"/>
                </a:solidFill>
              </a:rPr>
              <a:t>濕絕熱</a:t>
            </a:r>
            <a:r>
              <a:rPr lang="en-US" altLang="zh-TW" sz="2000" dirty="0" smtClean="0">
                <a:solidFill>
                  <a:srgbClr val="FF0000"/>
                </a:solidFill>
              </a:rPr>
              <a:t>).</a:t>
            </a:r>
          </a:p>
          <a:p>
            <a:pPr marL="0" indent="0">
              <a:buNone/>
            </a:pPr>
            <a:endParaRPr lang="en-US" altLang="zh-TW" sz="2000" dirty="0" smtClean="0"/>
          </a:p>
          <a:p>
            <a:pPr marL="0" indent="0">
              <a:buNone/>
            </a:pPr>
            <a:r>
              <a:rPr lang="en-US" altLang="zh-TW" sz="2000" dirty="0" smtClean="0"/>
              <a:t>2.Tens of km downstream of squall line.</a:t>
            </a:r>
          </a:p>
          <a:p>
            <a:pPr marL="0" indent="0">
              <a:buNone/>
            </a:pPr>
            <a:r>
              <a:rPr lang="en-US" altLang="zh-TW" sz="2000" dirty="0" smtClean="0"/>
              <a:t>(</a:t>
            </a:r>
            <a:r>
              <a:rPr lang="zh-TW" altLang="en-US" sz="2000" dirty="0" smtClean="0"/>
              <a:t>此實驗約距離</a:t>
            </a:r>
            <a:r>
              <a:rPr lang="en-US" altLang="zh-TW" sz="2000" dirty="0" smtClean="0"/>
              <a:t>20~30km)</a:t>
            </a:r>
          </a:p>
          <a:p>
            <a:pPr marL="0" indent="0">
              <a:buNone/>
            </a:pPr>
            <a:endParaRPr lang="en-US" altLang="zh-TW" sz="2000" dirty="0" smtClean="0"/>
          </a:p>
          <a:p>
            <a:pPr marL="0" indent="0">
              <a:buNone/>
            </a:pPr>
            <a:r>
              <a:rPr lang="en-US" altLang="zh-TW" sz="2000" dirty="0"/>
              <a:t>3</a:t>
            </a:r>
            <a:r>
              <a:rPr lang="en-US" altLang="zh-TW" sz="2000" dirty="0" smtClean="0"/>
              <a:t>.Maintain more than 30 </a:t>
            </a:r>
            <a:r>
              <a:rPr lang="en-US" altLang="zh-TW" sz="2000" dirty="0" err="1" smtClean="0"/>
              <a:t>mins</a:t>
            </a:r>
            <a:r>
              <a:rPr lang="en-US" altLang="zh-TW" sz="2000" dirty="0" smtClean="0"/>
              <a:t>.</a:t>
            </a:r>
          </a:p>
          <a:p>
            <a:pPr marL="0" indent="0">
              <a:buNone/>
            </a:pPr>
            <a:endParaRPr lang="en-US" altLang="zh-TW" sz="1600" dirty="0"/>
          </a:p>
          <a:p>
            <a:pPr marL="0" indent="0">
              <a:buNone/>
            </a:pPr>
            <a:r>
              <a:rPr lang="en-US" altLang="zh-TW" sz="2000" dirty="0" smtClean="0"/>
              <a:t>In our experiment, the MAUL causes the </a:t>
            </a:r>
          </a:p>
          <a:p>
            <a:pPr marL="0" indent="0">
              <a:buNone/>
            </a:pPr>
            <a:r>
              <a:rPr lang="en-US" altLang="zh-TW" sz="2000" dirty="0"/>
              <a:t>d</a:t>
            </a:r>
            <a:r>
              <a:rPr lang="en-US" altLang="zh-TW" sz="2000" dirty="0" smtClean="0"/>
              <a:t>ecrease of LFC to 840-890m, so it can be </a:t>
            </a:r>
          </a:p>
          <a:p>
            <a:pPr marL="0" indent="0">
              <a:buNone/>
            </a:pPr>
            <a:r>
              <a:rPr lang="en-US" altLang="zh-TW" sz="2000" dirty="0" smtClean="0"/>
              <a:t>lifted to such a height by 1000m-MABL. </a:t>
            </a:r>
          </a:p>
          <a:p>
            <a:pPr marL="0" indent="0">
              <a:buNone/>
            </a:pPr>
            <a:endParaRPr lang="en-US" altLang="zh-TW" sz="1600" dirty="0" smtClean="0"/>
          </a:p>
          <a:p>
            <a:pPr marL="0" indent="0">
              <a:buNone/>
            </a:pP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9A5A2C3A-8967-4D37-93CC-7329D1530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460" y="0"/>
            <a:ext cx="6575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5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CA137E1B-2651-4004-B0C9-0B237C04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701" y="449802"/>
            <a:ext cx="8596668" cy="1320800"/>
          </a:xfrm>
        </p:spPr>
        <p:txBody>
          <a:bodyPr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Outline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D8F55FF2-5C72-4E5A-9395-F783224AF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886" y="1308332"/>
            <a:ext cx="9914713" cy="3880773"/>
          </a:xfrm>
        </p:spPr>
        <p:txBody>
          <a:bodyPr>
            <a:noAutofit/>
          </a:bodyPr>
          <a:lstStyle/>
          <a:p>
            <a:r>
              <a:rPr lang="en-US" altLang="zh-TW" sz="3600" dirty="0"/>
              <a:t>1.Introduction</a:t>
            </a:r>
          </a:p>
          <a:p>
            <a:r>
              <a:rPr lang="en-US" altLang="zh-TW" sz="3600" dirty="0"/>
              <a:t>2.Data and Method</a:t>
            </a:r>
          </a:p>
          <a:p>
            <a:r>
              <a:rPr lang="en-US" altLang="zh-TW" sz="3600" dirty="0"/>
              <a:t>3.Results</a:t>
            </a:r>
          </a:p>
          <a:p>
            <a:r>
              <a:rPr lang="en-US" altLang="zh-TW" sz="3600" dirty="0"/>
              <a:t>4.Internal gravity wave characteristics</a:t>
            </a:r>
          </a:p>
          <a:p>
            <a:r>
              <a:rPr lang="en-US" altLang="zh-TW" sz="3600" dirty="0" smtClean="0"/>
              <a:t>5.Precipitation enhancement with MAUL</a:t>
            </a:r>
            <a:endParaRPr lang="en-US" altLang="zh-TW" sz="3600" dirty="0"/>
          </a:p>
          <a:p>
            <a:r>
              <a:rPr lang="en-US" altLang="zh-TW" sz="3600" dirty="0" smtClean="0"/>
              <a:t>6.Summary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48536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EC63D65-9DFA-40C6-8344-1FB11CC0B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170" y="175491"/>
            <a:ext cx="10073794" cy="132080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</a:rPr>
              <a:t> Precipitation </a:t>
            </a:r>
            <a:r>
              <a:rPr lang="en-US" altLang="zh-TW" dirty="0">
                <a:solidFill>
                  <a:schemeClr val="tx1"/>
                </a:solidFill>
              </a:rPr>
              <a:t>enhancement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A56275F-475B-481D-98AA-F81534826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A9D0E691-C37B-420E-A9A2-2A6C1A135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9" y="1299635"/>
            <a:ext cx="6841065" cy="555836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067356" y="480291"/>
            <a:ext cx="409170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Explain why there is a decrease in total rainfall.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1.First, MABL</a:t>
            </a:r>
            <a:r>
              <a:rPr lang="zh-TW" altLang="en-US" dirty="0" smtClean="0"/>
              <a:t> </a:t>
            </a:r>
            <a:r>
              <a:rPr lang="en-US" altLang="zh-TW" dirty="0" smtClean="0"/>
              <a:t>isn’t a good environment for convection.</a:t>
            </a:r>
            <a:endParaRPr lang="en-US" altLang="zh-TW" dirty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2.Since the internal waves oscillate vertically, it brings low theta-e into air for a long period time.</a:t>
            </a:r>
          </a:p>
          <a:p>
            <a:r>
              <a:rPr lang="en-US" altLang="zh-TW" dirty="0" smtClean="0"/>
              <a:t>(reduce buoyancy)</a:t>
            </a:r>
          </a:p>
          <a:p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/>
              <a:t>3</a:t>
            </a:r>
            <a:r>
              <a:rPr lang="en-US" altLang="zh-TW" dirty="0" smtClean="0"/>
              <a:t>. </a:t>
            </a:r>
            <a:r>
              <a:rPr lang="en-US" altLang="zh-TW" dirty="0"/>
              <a:t>Therefore, while internal gravity waves are a mechanism to advance storms offshore, they contribute to less intense precipitation because of their inefficiency at lifting air into the storms.</a:t>
            </a:r>
          </a:p>
        </p:txBody>
      </p:sp>
      <p:sp>
        <p:nvSpPr>
          <p:cNvPr id="6" name="橢圓 5"/>
          <p:cNvSpPr/>
          <p:nvPr/>
        </p:nvSpPr>
        <p:spPr>
          <a:xfrm>
            <a:off x="2955636" y="4211782"/>
            <a:ext cx="526473" cy="10714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6308436" y="1624880"/>
            <a:ext cx="526473" cy="10714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718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EC63D65-9DFA-40C6-8344-1FB11CC0B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tx1"/>
                </a:solidFill>
              </a:rPr>
              <a:t>Summary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A56275F-475B-481D-98AA-F81534826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69462"/>
            <a:ext cx="8596668" cy="3880773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/>
              <a:t>When the cold pool was less buoyant than the MABL </a:t>
            </a:r>
            <a:r>
              <a:rPr lang="en-US" altLang="zh-TW" dirty="0" smtClean="0"/>
              <a:t>(-2K MABL), </a:t>
            </a:r>
            <a:r>
              <a:rPr lang="en-US" altLang="zh-TW" dirty="0"/>
              <a:t>the storm remained forced by a cold pool over the stable layer, as it was over land. The convection was less intense compared to a control experiment with no MABL, in part due to the decrease in the vertical profile of instability in the presence of the stable marine layer</a:t>
            </a:r>
            <a:r>
              <a:rPr lang="en-US" altLang="zh-TW" dirty="0" smtClean="0"/>
              <a:t>.</a:t>
            </a:r>
          </a:p>
          <a:p>
            <a:endParaRPr lang="en-US" altLang="zh-TW" dirty="0"/>
          </a:p>
          <a:p>
            <a:r>
              <a:rPr lang="en-US" altLang="zh-TW" dirty="0"/>
              <a:t>When the buoyancy values were equivalent </a:t>
            </a:r>
            <a:r>
              <a:rPr lang="en-US" altLang="zh-TW" dirty="0" smtClean="0"/>
              <a:t>(-5K MABL), </a:t>
            </a:r>
            <a:r>
              <a:rPr lang="en-US" altLang="zh-TW" dirty="0"/>
              <a:t>the collision between the marine layer and storm cold pool resulted in the development of a cold pool–wave </a:t>
            </a:r>
            <a:r>
              <a:rPr lang="en-US" altLang="zh-TW" dirty="0" smtClean="0"/>
              <a:t>hybrid.</a:t>
            </a:r>
          </a:p>
          <a:p>
            <a:endParaRPr lang="en-US" altLang="zh-TW" dirty="0"/>
          </a:p>
          <a:p>
            <a:r>
              <a:rPr lang="en-US" altLang="zh-TW" dirty="0"/>
              <a:t>The collision of the cold pool and marine layer initiated internal gravity waves on top of the stable marine layer, specifically atmospheric bores that evolved into a soliton, when the storm outflow was more buoyant than the MABL </a:t>
            </a:r>
            <a:r>
              <a:rPr lang="en-US" altLang="zh-TW" dirty="0" smtClean="0"/>
              <a:t>(-8K MABL).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278" y="0"/>
            <a:ext cx="7515225" cy="203835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278" y="2323667"/>
            <a:ext cx="7562850" cy="193357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853" y="4542559"/>
            <a:ext cx="7534275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5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EC63D65-9DFA-40C6-8344-1FB11CC0B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tx1"/>
                </a:solidFill>
              </a:rPr>
              <a:t>Summary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A56275F-475B-481D-98AA-F81534826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47" y="1413165"/>
            <a:ext cx="8596668" cy="4609726"/>
          </a:xfrm>
        </p:spPr>
        <p:txBody>
          <a:bodyPr>
            <a:noAutofit/>
          </a:bodyPr>
          <a:lstStyle/>
          <a:p>
            <a:r>
              <a:rPr lang="en-US" altLang="zh-TW" dirty="0" smtClean="0"/>
              <a:t>Waves are inefficient </a:t>
            </a:r>
            <a:r>
              <a:rPr lang="en-US" altLang="zh-TW" dirty="0"/>
              <a:t>at lifting the unstable air </a:t>
            </a:r>
            <a:r>
              <a:rPr lang="en-US" altLang="zh-TW" dirty="0" smtClean="0"/>
              <a:t>into </a:t>
            </a:r>
            <a:r>
              <a:rPr lang="en-US" altLang="zh-TW" dirty="0"/>
              <a:t>the storm. Wave motions forced air parcels downward on the backside of the waves, </a:t>
            </a:r>
            <a:r>
              <a:rPr lang="en-US" altLang="zh-TW" dirty="0">
                <a:solidFill>
                  <a:srgbClr val="FF0000"/>
                </a:solidFill>
              </a:rPr>
              <a:t>and lift from the trailing storm cold pool was needed for parcels to ascend into the storms updrafts</a:t>
            </a:r>
            <a:r>
              <a:rPr lang="en-US" altLang="zh-TW" dirty="0" smtClean="0">
                <a:solidFill>
                  <a:srgbClr val="FF0000"/>
                </a:solidFill>
              </a:rPr>
              <a:t>.</a:t>
            </a:r>
          </a:p>
          <a:p>
            <a:endParaRPr lang="en-US" altLang="zh-TW" dirty="0"/>
          </a:p>
          <a:p>
            <a:r>
              <a:rPr lang="en-US" altLang="zh-TW" dirty="0"/>
              <a:t>Precipitation enhancement occurred just prior to the collision of the storm cold pool and only the deepest marine layers (i.e., 1000 m). 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/>
              <a:t>Dynamic lift and gravity wave processes associated with the storm led to the development of a moist adiabatic unstable layer (MAUL) ahead of a system and a lowering of the level of free convection (LFC) below the top of the deep </a:t>
            </a:r>
            <a:r>
              <a:rPr lang="en-US" altLang="zh-TW" dirty="0" smtClean="0"/>
              <a:t>MABL, leading </a:t>
            </a:r>
            <a:r>
              <a:rPr lang="en-US" altLang="zh-TW" dirty="0"/>
              <a:t>to an increase in accumulated precipitation</a:t>
            </a:r>
            <a:r>
              <a:rPr lang="en-US" altLang="zh-TW" dirty="0" smtClean="0"/>
              <a:t>.</a:t>
            </a:r>
          </a:p>
          <a:p>
            <a:endParaRPr lang="en-US" altLang="zh-TW" dirty="0"/>
          </a:p>
          <a:p>
            <a:r>
              <a:rPr lang="en-US" altLang="zh-TW" dirty="0" smtClean="0">
                <a:solidFill>
                  <a:srgbClr val="FF0000"/>
                </a:solidFill>
              </a:rPr>
              <a:t>*This </a:t>
            </a:r>
            <a:r>
              <a:rPr lang="en-US" altLang="zh-TW" dirty="0">
                <a:solidFill>
                  <a:srgbClr val="FF0000"/>
                </a:solidFill>
              </a:rPr>
              <a:t>mechanism may indicate a greater coastal flash-flooding risk during certain observed squall-line events.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835" y="99826"/>
            <a:ext cx="3323759" cy="422708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6417" y="99826"/>
            <a:ext cx="3190875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6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CA137E1B-2651-4004-B0C9-0B237C04E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tx1"/>
                </a:solidFill>
              </a:rPr>
              <a:t>Introduction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D8F55FF2-5C72-4E5A-9395-F783224AF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75498"/>
            <a:ext cx="8596668" cy="5482502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Squall </a:t>
            </a:r>
            <a:r>
              <a:rPr lang="en-US" altLang="zh-TW" dirty="0">
                <a:solidFill>
                  <a:srgbClr val="FF0000"/>
                </a:solidFill>
              </a:rPr>
              <a:t>lines </a:t>
            </a:r>
            <a:r>
              <a:rPr lang="en-US" altLang="zh-TW" dirty="0"/>
              <a:t>often respond to the stable </a:t>
            </a:r>
            <a:r>
              <a:rPr lang="en-US" altLang="zh-TW" dirty="0" smtClean="0">
                <a:solidFill>
                  <a:srgbClr val="FF0000"/>
                </a:solidFill>
              </a:rPr>
              <a:t>marine atmospheric </a:t>
            </a:r>
            <a:r>
              <a:rPr lang="en-US" altLang="zh-TW" dirty="0">
                <a:solidFill>
                  <a:srgbClr val="FF0000"/>
                </a:solidFill>
              </a:rPr>
              <a:t>boundary </a:t>
            </a:r>
            <a:r>
              <a:rPr lang="en-US" altLang="zh-TW" dirty="0" smtClean="0">
                <a:solidFill>
                  <a:srgbClr val="FF0000"/>
                </a:solidFill>
              </a:rPr>
              <a:t>layer(MABL)</a:t>
            </a:r>
            <a:r>
              <a:rPr lang="en-US" altLang="zh-TW" dirty="0" smtClean="0"/>
              <a:t> </a:t>
            </a:r>
            <a:r>
              <a:rPr lang="en-US" altLang="zh-TW" dirty="0"/>
              <a:t>as they move toward the coast and </a:t>
            </a:r>
            <a:r>
              <a:rPr lang="en-US" altLang="zh-TW" dirty="0" smtClean="0"/>
              <a:t>offshore. Not </a:t>
            </a:r>
            <a:r>
              <a:rPr lang="en-US" altLang="zh-TW" dirty="0"/>
              <a:t>confined to </a:t>
            </a:r>
            <a:r>
              <a:rPr lang="en-US" altLang="zh-TW" dirty="0" smtClean="0"/>
              <a:t>coastal </a:t>
            </a:r>
            <a:r>
              <a:rPr lang="en-US" altLang="zh-TW" dirty="0"/>
              <a:t>regions, however, as the stable layer can progress tens to hundreds of kilometers inland </a:t>
            </a:r>
            <a:r>
              <a:rPr lang="en-US" altLang="zh-TW" dirty="0">
                <a:solidFill>
                  <a:srgbClr val="FF0000"/>
                </a:solidFill>
              </a:rPr>
              <a:t>as a sea breeze </a:t>
            </a:r>
            <a:r>
              <a:rPr lang="en-US" altLang="zh-TW" dirty="0"/>
              <a:t>during certain synoptic regimes (e.g., </a:t>
            </a:r>
            <a:r>
              <a:rPr lang="en-US" altLang="zh-TW" dirty="0" err="1"/>
              <a:t>Tijm</a:t>
            </a:r>
            <a:r>
              <a:rPr lang="en-US" altLang="zh-TW" dirty="0"/>
              <a:t> et al. 1999; Lombardo et al. 2016).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it-IT" altLang="zh-TW" dirty="0" smtClean="0"/>
              <a:t>Collide </a:t>
            </a:r>
            <a:r>
              <a:rPr lang="it-IT" altLang="zh-TW" dirty="0"/>
              <a:t>with </a:t>
            </a:r>
            <a:r>
              <a:rPr lang="it-IT" altLang="zh-TW" dirty="0">
                <a:solidFill>
                  <a:srgbClr val="FF0000"/>
                </a:solidFill>
              </a:rPr>
              <a:t>MABL</a:t>
            </a:r>
            <a:r>
              <a:rPr lang="it-IT" altLang="zh-TW" dirty="0" smtClean="0"/>
              <a:t>, some </a:t>
            </a:r>
            <a:r>
              <a:rPr lang="it-IT" altLang="zh-TW" dirty="0"/>
              <a:t>decay</a:t>
            </a:r>
            <a:r>
              <a:rPr lang="it-IT" altLang="zh-TW" dirty="0" smtClean="0"/>
              <a:t>, while </a:t>
            </a:r>
            <a:r>
              <a:rPr lang="it-IT" altLang="zh-TW" dirty="0"/>
              <a:t>others remain </a:t>
            </a:r>
            <a:r>
              <a:rPr lang="it-IT" altLang="zh-TW" dirty="0" smtClean="0"/>
              <a:t>intense(Lombardo </a:t>
            </a:r>
            <a:r>
              <a:rPr lang="it-IT" altLang="zh-TW" dirty="0"/>
              <a:t>and Colle 2012, 2013)</a:t>
            </a:r>
          </a:p>
          <a:p>
            <a:pPr marL="0" indent="0">
              <a:buNone/>
            </a:pPr>
            <a:endParaRPr lang="en-US" altLang="zh-TW" dirty="0" smtClean="0"/>
          </a:p>
          <a:p>
            <a:r>
              <a:rPr lang="en-US" altLang="zh-TW" dirty="0" smtClean="0">
                <a:solidFill>
                  <a:srgbClr val="FF0000"/>
                </a:solidFill>
              </a:rPr>
              <a:t>Simulations</a:t>
            </a:r>
            <a:r>
              <a:rPr lang="en-US" altLang="zh-TW" dirty="0" smtClean="0"/>
              <a:t> </a:t>
            </a:r>
            <a:r>
              <a:rPr lang="en-US" altLang="zh-TW" dirty="0"/>
              <a:t>of northeastern U.S. squall lines showed that a successful coastline crossing can be supported by the </a:t>
            </a:r>
            <a:r>
              <a:rPr lang="en-US" altLang="zh-TW" dirty="0" smtClean="0">
                <a:solidFill>
                  <a:srgbClr val="FF0000"/>
                </a:solidFill>
              </a:rPr>
              <a:t>Bore-like </a:t>
            </a:r>
            <a:r>
              <a:rPr lang="en-US" altLang="zh-TW" dirty="0"/>
              <a:t>feature resulting from the collision of the storm cold pool and MABL(Lombardo and Colle 2013)</a:t>
            </a:r>
            <a:endParaRPr lang="zh-TW" altLang="en-US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705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tx1"/>
                </a:solidFill>
              </a:rPr>
              <a:t>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348509"/>
            <a:ext cx="8596668" cy="4692853"/>
          </a:xfrm>
        </p:spPr>
        <p:txBody>
          <a:bodyPr>
            <a:normAutofit lnSpcReduction="10000"/>
          </a:bodyPr>
          <a:lstStyle/>
          <a:p>
            <a:r>
              <a:rPr lang="en-US" altLang="zh-TW" dirty="0"/>
              <a:t>During the Convection and Precipitation/Electrification (</a:t>
            </a:r>
            <a:r>
              <a:rPr lang="en-US" altLang="zh-TW" dirty="0" err="1"/>
              <a:t>CaPE</a:t>
            </a:r>
            <a:r>
              <a:rPr lang="en-US" altLang="zh-TW" dirty="0"/>
              <a:t>) Experiment over east-central Florida (Gray 1991</a:t>
            </a:r>
            <a:r>
              <a:rPr lang="en-US" altLang="zh-TW" dirty="0" smtClean="0"/>
              <a:t>), analysis </a:t>
            </a:r>
            <a:r>
              <a:rPr lang="en-US" altLang="zh-TW" dirty="0"/>
              <a:t>of </a:t>
            </a:r>
            <a:r>
              <a:rPr lang="en-US" altLang="zh-TW" dirty="0">
                <a:solidFill>
                  <a:schemeClr val="tx1"/>
                </a:solidFill>
              </a:rPr>
              <a:t>a collision between </a:t>
            </a:r>
            <a:r>
              <a:rPr lang="en-US" altLang="zh-TW" dirty="0">
                <a:solidFill>
                  <a:srgbClr val="FF0000"/>
                </a:solidFill>
              </a:rPr>
              <a:t>a less dense gust front and a denser sea breeze </a:t>
            </a:r>
            <a:r>
              <a:rPr lang="en-US" altLang="zh-TW" dirty="0">
                <a:solidFill>
                  <a:schemeClr val="tx1"/>
                </a:solidFill>
              </a:rPr>
              <a:t>showed the generation of a bore that propagated </a:t>
            </a:r>
            <a:r>
              <a:rPr lang="en-US" altLang="zh-TW" dirty="0">
                <a:solidFill>
                  <a:srgbClr val="FF0000"/>
                </a:solidFill>
              </a:rPr>
              <a:t>ahead of the storm outflow</a:t>
            </a:r>
            <a:r>
              <a:rPr lang="en-US" altLang="zh-TW" dirty="0">
                <a:solidFill>
                  <a:schemeClr val="tx1"/>
                </a:solidFill>
              </a:rPr>
              <a:t>, opposing the sea breeze motion (</a:t>
            </a:r>
            <a:r>
              <a:rPr lang="en-US" altLang="zh-TW" dirty="0" err="1">
                <a:solidFill>
                  <a:schemeClr val="tx1"/>
                </a:solidFill>
              </a:rPr>
              <a:t>Wakimoto</a:t>
            </a:r>
            <a:r>
              <a:rPr lang="en-US" altLang="zh-TW" dirty="0">
                <a:solidFill>
                  <a:schemeClr val="tx1"/>
                </a:solidFill>
              </a:rPr>
              <a:t> </a:t>
            </a:r>
            <a:r>
              <a:rPr lang="en-US" altLang="zh-TW" dirty="0"/>
              <a:t>and </a:t>
            </a:r>
            <a:r>
              <a:rPr lang="en-US" altLang="zh-TW" dirty="0" err="1"/>
              <a:t>Kingsmill</a:t>
            </a:r>
            <a:r>
              <a:rPr lang="en-US" altLang="zh-TW" dirty="0"/>
              <a:t> 1995</a:t>
            </a:r>
            <a:r>
              <a:rPr lang="en-US" altLang="zh-TW" dirty="0" smtClean="0"/>
              <a:t>).</a:t>
            </a:r>
          </a:p>
          <a:p>
            <a:endParaRPr lang="en-US" altLang="zh-TW" dirty="0"/>
          </a:p>
          <a:p>
            <a:r>
              <a:rPr lang="en-US" altLang="zh-TW" dirty="0"/>
              <a:t>A few </a:t>
            </a:r>
            <a:r>
              <a:rPr lang="en-US" altLang="zh-TW" dirty="0">
                <a:solidFill>
                  <a:srgbClr val="FF0000"/>
                </a:solidFill>
              </a:rPr>
              <a:t>small convective cells </a:t>
            </a:r>
            <a:r>
              <a:rPr lang="en-US" altLang="zh-TW" dirty="0"/>
              <a:t>developed in association </a:t>
            </a:r>
            <a:r>
              <a:rPr lang="en-US" altLang="zh-TW" dirty="0">
                <a:solidFill>
                  <a:srgbClr val="FF0000"/>
                </a:solidFill>
              </a:rPr>
              <a:t>with the bore, </a:t>
            </a:r>
            <a:r>
              <a:rPr lang="en-US" altLang="zh-TW" dirty="0"/>
              <a:t>though it was </a:t>
            </a:r>
            <a:r>
              <a:rPr lang="en-US" altLang="zh-TW" dirty="0">
                <a:solidFill>
                  <a:srgbClr val="FF0000"/>
                </a:solidFill>
              </a:rPr>
              <a:t>unable to support deep convection over the coastal waters. 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endParaRPr lang="en-US" altLang="zh-TW" dirty="0"/>
          </a:p>
          <a:p>
            <a:r>
              <a:rPr lang="en-US" altLang="zh-TW" dirty="0" smtClean="0"/>
              <a:t>The </a:t>
            </a:r>
            <a:r>
              <a:rPr lang="en-US" altLang="zh-TW" dirty="0"/>
              <a:t>goal of this </a:t>
            </a:r>
            <a:r>
              <a:rPr lang="en-US" altLang="zh-TW" dirty="0" smtClean="0"/>
              <a:t>study:</a:t>
            </a:r>
          </a:p>
          <a:p>
            <a:pPr marL="0" indent="0">
              <a:buNone/>
            </a:pPr>
            <a:r>
              <a:rPr lang="en-US" altLang="zh-TW" dirty="0" smtClean="0"/>
              <a:t>     1.Understand </a:t>
            </a:r>
            <a:r>
              <a:rPr lang="en-US" altLang="zh-TW" dirty="0"/>
              <a:t>the conditions that support the development of </a:t>
            </a:r>
            <a:r>
              <a:rPr lang="en-US" altLang="zh-TW" dirty="0" smtClean="0"/>
              <a:t>waves</a:t>
            </a:r>
          </a:p>
          <a:p>
            <a:pPr marL="0" indent="0"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      following the </a:t>
            </a:r>
            <a:r>
              <a:rPr lang="en-US" altLang="zh-TW" dirty="0"/>
              <a:t>interaction between a squall line and marine </a:t>
            </a:r>
            <a:r>
              <a:rPr lang="en-US" altLang="zh-TW" dirty="0" smtClean="0"/>
              <a:t>layer.</a:t>
            </a:r>
          </a:p>
          <a:p>
            <a:pPr marL="0" indent="0">
              <a:buNone/>
            </a:pPr>
            <a:r>
              <a:rPr lang="en-US" altLang="zh-TW" dirty="0" smtClean="0"/>
              <a:t>     2.The </a:t>
            </a:r>
            <a:r>
              <a:rPr lang="en-US" altLang="zh-TW" dirty="0"/>
              <a:t>impact of the offshore convective forcing mechanism on </a:t>
            </a:r>
            <a:r>
              <a:rPr lang="en-US" altLang="zh-TW" dirty="0" smtClean="0"/>
              <a:t>storm</a:t>
            </a:r>
          </a:p>
          <a:p>
            <a:pPr marL="0" indent="0"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      </a:t>
            </a:r>
            <a:r>
              <a:rPr lang="en-US" altLang="zh-TW" dirty="0"/>
              <a:t>structure and dynamics.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6384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074" y="87463"/>
            <a:ext cx="4341926" cy="367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CA137E1B-2651-4004-B0C9-0B237C04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29309"/>
            <a:ext cx="8596668" cy="1320800"/>
          </a:xfrm>
        </p:spPr>
        <p:txBody>
          <a:bodyPr/>
          <a:lstStyle/>
          <a:p>
            <a:r>
              <a:rPr lang="en-US" altLang="zh-TW" dirty="0">
                <a:solidFill>
                  <a:schemeClr val="tx1"/>
                </a:solidFill>
              </a:rPr>
              <a:t>Data and </a:t>
            </a:r>
            <a:r>
              <a:rPr lang="en-US" altLang="zh-TW" dirty="0" smtClean="0">
                <a:solidFill>
                  <a:schemeClr val="tx1"/>
                </a:solidFill>
              </a:rPr>
              <a:t>method:</a:t>
            </a:r>
            <a:br>
              <a:rPr lang="en-US" altLang="zh-TW" dirty="0" smtClean="0">
                <a:solidFill>
                  <a:schemeClr val="tx1"/>
                </a:solidFill>
              </a:rPr>
            </a:br>
            <a:r>
              <a:rPr lang="en-US" altLang="zh-TW" dirty="0" smtClean="0">
                <a:solidFill>
                  <a:schemeClr val="tx1"/>
                </a:solidFill>
              </a:rPr>
              <a:t>a. Numerical model 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D8F55FF2-5C72-4E5A-9395-F783224AF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39273"/>
            <a:ext cx="8596668" cy="5430982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/>
              <a:t>1. </a:t>
            </a:r>
            <a:r>
              <a:rPr lang="it-IT" altLang="zh-TW" dirty="0"/>
              <a:t>Nonhydrostatic Cloud Model 1, CM</a:t>
            </a:r>
            <a:r>
              <a:rPr lang="en-US" altLang="zh-TW" dirty="0" smtClean="0"/>
              <a:t>1, version 18.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2</a:t>
            </a:r>
            <a:r>
              <a:rPr lang="en-US" altLang="zh-TW" dirty="0">
                <a:solidFill>
                  <a:srgbClr val="FF0000"/>
                </a:solidFill>
              </a:rPr>
              <a:t>.</a:t>
            </a:r>
            <a:r>
              <a:rPr lang="pt-BR" altLang="zh-TW" dirty="0">
                <a:solidFill>
                  <a:srgbClr val="FF0000"/>
                </a:solidFill>
              </a:rPr>
              <a:t> 600 km </a:t>
            </a:r>
            <a:r>
              <a:rPr lang="pt-BR" altLang="zh-TW" dirty="0"/>
              <a:t>(</a:t>
            </a:r>
            <a:r>
              <a:rPr lang="pt-BR" altLang="zh-TW" dirty="0" smtClean="0"/>
              <a:t>horizontal-x) </a:t>
            </a:r>
            <a:r>
              <a:rPr lang="pt-BR" altLang="zh-TW" dirty="0"/>
              <a:t>X </a:t>
            </a:r>
            <a:r>
              <a:rPr lang="pt-BR" altLang="zh-TW" dirty="0">
                <a:solidFill>
                  <a:srgbClr val="FF0000"/>
                </a:solidFill>
              </a:rPr>
              <a:t>20 km </a:t>
            </a:r>
            <a:r>
              <a:rPr lang="pt-BR" altLang="zh-TW" dirty="0"/>
              <a:t>(</a:t>
            </a:r>
            <a:r>
              <a:rPr lang="pt-BR" altLang="zh-TW" dirty="0" smtClean="0"/>
              <a:t>vertical-z)</a:t>
            </a:r>
          </a:p>
          <a:p>
            <a:pPr marL="0" indent="0">
              <a:buNone/>
            </a:pPr>
            <a:r>
              <a:rPr lang="pt-BR" altLang="zh-TW" dirty="0" smtClean="0"/>
              <a:t>         The horizontal grid is </a:t>
            </a:r>
            <a:r>
              <a:rPr lang="pt-BR" altLang="zh-TW" dirty="0" smtClean="0">
                <a:solidFill>
                  <a:srgbClr val="FF0000"/>
                </a:solidFill>
              </a:rPr>
              <a:t>200m.</a:t>
            </a:r>
            <a:r>
              <a:rPr lang="pt-BR" altLang="zh-TW" dirty="0" smtClean="0"/>
              <a:t> </a:t>
            </a:r>
          </a:p>
          <a:p>
            <a:pPr marL="0" indent="0">
              <a:buNone/>
            </a:pPr>
            <a:r>
              <a:rPr lang="en-US" altLang="zh-TW" dirty="0" smtClean="0"/>
              <a:t>         The </a:t>
            </a:r>
            <a:r>
              <a:rPr lang="en-US" altLang="zh-TW" dirty="0"/>
              <a:t>vertical grid is stretched from </a:t>
            </a:r>
            <a:r>
              <a:rPr lang="en-US" altLang="zh-TW" dirty="0">
                <a:solidFill>
                  <a:srgbClr val="FF0000"/>
                </a:solidFill>
              </a:rPr>
              <a:t>50-m</a:t>
            </a:r>
            <a:r>
              <a:rPr lang="en-US" altLang="zh-TW" dirty="0"/>
              <a:t> spacing </a:t>
            </a:r>
            <a:r>
              <a:rPr lang="en-US" altLang="zh-TW" dirty="0">
                <a:solidFill>
                  <a:srgbClr val="FF0000"/>
                </a:solidFill>
              </a:rPr>
              <a:t>below 3 km </a:t>
            </a:r>
            <a:r>
              <a:rPr lang="en-US" altLang="zh-TW" dirty="0"/>
              <a:t>to 250-m 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       spacing above </a:t>
            </a:r>
            <a:r>
              <a:rPr lang="en-US" altLang="zh-TW" dirty="0"/>
              <a:t>10 </a:t>
            </a:r>
            <a:r>
              <a:rPr lang="en-US" altLang="zh-TW" dirty="0" smtClean="0"/>
              <a:t>km, resulting 148 vertical levels.</a:t>
            </a:r>
            <a:endParaRPr lang="pt-BR" altLang="zh-TW" dirty="0"/>
          </a:p>
          <a:p>
            <a:endParaRPr lang="en-US" altLang="zh-TW" dirty="0"/>
          </a:p>
          <a:p>
            <a:r>
              <a:rPr lang="en-US" altLang="zh-TW" dirty="0" smtClean="0"/>
              <a:t>3. Left  </a:t>
            </a:r>
            <a:r>
              <a:rPr lang="en-US" altLang="zh-TW" dirty="0"/>
              <a:t>300KM(wooded-wetland surface )</a:t>
            </a:r>
          </a:p>
          <a:p>
            <a:pPr marL="0" indent="0"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       </a:t>
            </a:r>
            <a:r>
              <a:rPr lang="en-US" altLang="zh-TW" dirty="0"/>
              <a:t>Right 300KM(Water Surface</a:t>
            </a:r>
            <a:r>
              <a:rPr lang="en-US" altLang="zh-TW" dirty="0" smtClean="0"/>
              <a:t>)  --&gt;</a:t>
            </a:r>
            <a:r>
              <a:rPr lang="en-US" altLang="zh-TW" dirty="0" smtClean="0">
                <a:solidFill>
                  <a:srgbClr val="FF0000"/>
                </a:solidFill>
              </a:rPr>
              <a:t>MABL</a:t>
            </a:r>
            <a:endParaRPr lang="en-US" altLang="zh-TW" dirty="0">
              <a:solidFill>
                <a:srgbClr val="FF0000"/>
              </a:solidFill>
            </a:endParaRPr>
          </a:p>
          <a:p>
            <a:endParaRPr lang="en-US" altLang="zh-TW" dirty="0"/>
          </a:p>
          <a:p>
            <a:r>
              <a:rPr lang="en-US" altLang="zh-TW" dirty="0"/>
              <a:t>4</a:t>
            </a:r>
            <a:r>
              <a:rPr lang="en-US" altLang="zh-TW" dirty="0" smtClean="0"/>
              <a:t>. Microphysics</a:t>
            </a:r>
            <a:r>
              <a:rPr lang="en-US" altLang="zh-TW" dirty="0"/>
              <a:t>: Morrison double-moment </a:t>
            </a:r>
            <a:r>
              <a:rPr lang="en-US" altLang="zh-TW" dirty="0" smtClean="0"/>
              <a:t>scheme.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5. No </a:t>
            </a:r>
            <a:r>
              <a:rPr lang="en-US" altLang="zh-TW" dirty="0">
                <a:solidFill>
                  <a:srgbClr val="FF0000"/>
                </a:solidFill>
              </a:rPr>
              <a:t>radiation</a:t>
            </a:r>
            <a:r>
              <a:rPr lang="en-US" altLang="zh-TW" dirty="0"/>
              <a:t> and </a:t>
            </a:r>
            <a:r>
              <a:rPr lang="en-US" altLang="zh-TW" dirty="0">
                <a:solidFill>
                  <a:srgbClr val="FF0000"/>
                </a:solidFill>
              </a:rPr>
              <a:t>surface heat </a:t>
            </a:r>
            <a:r>
              <a:rPr lang="en-US" altLang="zh-TW" dirty="0"/>
              <a:t>and </a:t>
            </a:r>
            <a:r>
              <a:rPr lang="en-US" altLang="zh-TW" dirty="0">
                <a:solidFill>
                  <a:srgbClr val="FF0000"/>
                </a:solidFill>
              </a:rPr>
              <a:t>moisture fluxes </a:t>
            </a:r>
            <a:r>
              <a:rPr lang="en-US" altLang="zh-TW" dirty="0"/>
              <a:t>are included to prevent </a:t>
            </a:r>
            <a:r>
              <a:rPr lang="en-US" altLang="zh-TW" dirty="0" smtClean="0"/>
              <a:t>the          convolution </a:t>
            </a:r>
            <a:r>
              <a:rPr lang="en-US" altLang="zh-TW" dirty="0"/>
              <a:t>of a storm’s response to the MABL and time-varying environmental parameters.(But </a:t>
            </a:r>
            <a:r>
              <a:rPr lang="en-US" altLang="zh-TW" dirty="0" smtClean="0"/>
              <a:t>the </a:t>
            </a:r>
            <a:r>
              <a:rPr lang="en-US" altLang="zh-TW" dirty="0"/>
              <a:t>horizontal </a:t>
            </a:r>
            <a:r>
              <a:rPr lang="en-US" altLang="zh-TW" dirty="0">
                <a:solidFill>
                  <a:srgbClr val="FF0000"/>
                </a:solidFill>
              </a:rPr>
              <a:t>boundaries are open </a:t>
            </a:r>
            <a:r>
              <a:rPr lang="en-US" altLang="zh-TW" dirty="0"/>
              <a:t>radiative to </a:t>
            </a:r>
            <a:r>
              <a:rPr lang="en-US" altLang="zh-TW" dirty="0">
                <a:solidFill>
                  <a:srgbClr val="FF0000"/>
                </a:solidFill>
              </a:rPr>
              <a:t>minimize reflection off the lateral edges</a:t>
            </a:r>
            <a:r>
              <a:rPr lang="en-US" altLang="zh-TW" dirty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8371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CA137E1B-2651-4004-B0C9-0B237C04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67855"/>
            <a:ext cx="8596668" cy="6102358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tx1"/>
                </a:solidFill>
              </a:rPr>
              <a:t>Data and method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 smtClean="0">
                <a:solidFill>
                  <a:schemeClr val="tx1"/>
                </a:solidFill>
              </a:rPr>
              <a:t>b. Sounding</a:t>
            </a:r>
            <a:r>
              <a:rPr lang="en-US" altLang="zh-TW" dirty="0">
                <a:solidFill>
                  <a:schemeClr val="tx1"/>
                </a:solidFill>
              </a:rPr>
              <a:t/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/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/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 smtClean="0">
                <a:solidFill>
                  <a:schemeClr val="tx1"/>
                </a:solidFill>
              </a:rPr>
              <a:t/>
            </a:r>
            <a:br>
              <a:rPr lang="en-US" altLang="zh-TW" dirty="0" smtClean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/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sz="2800" dirty="0" smtClean="0">
                <a:solidFill>
                  <a:schemeClr val="tx1"/>
                </a:solidFill>
              </a:rPr>
              <a:t>CAPE : </a:t>
            </a:r>
            <a:r>
              <a:rPr lang="en-US" altLang="zh-TW" sz="2800" dirty="0">
                <a:solidFill>
                  <a:schemeClr val="tx1"/>
                </a:solidFill>
              </a:rPr>
              <a:t>1923 J /kg</a:t>
            </a:r>
            <a:br>
              <a:rPr lang="en-US" altLang="zh-TW" sz="2800" dirty="0">
                <a:solidFill>
                  <a:schemeClr val="tx1"/>
                </a:solidFill>
              </a:rPr>
            </a:br>
            <a:r>
              <a:rPr lang="en-US" altLang="zh-TW" sz="2800" dirty="0" smtClean="0">
                <a:solidFill>
                  <a:schemeClr val="tx1"/>
                </a:solidFill>
              </a:rPr>
              <a:t>CIN    : 44    J /kg</a:t>
            </a:r>
            <a:r>
              <a:rPr lang="en-US" altLang="zh-TW" sz="2800" dirty="0">
                <a:solidFill>
                  <a:schemeClr val="tx1"/>
                </a:solidFill>
              </a:rPr>
              <a:t/>
            </a:r>
            <a:br>
              <a:rPr lang="en-US" altLang="zh-TW" sz="2800" dirty="0">
                <a:solidFill>
                  <a:schemeClr val="tx1"/>
                </a:solidFill>
              </a:rPr>
            </a:br>
            <a:r>
              <a:rPr lang="en-US" altLang="zh-TW" sz="2800" dirty="0" smtClean="0">
                <a:solidFill>
                  <a:schemeClr val="tx1"/>
                </a:solidFill>
              </a:rPr>
              <a:t>LCL    : 1021 m</a:t>
            </a:r>
            <a:br>
              <a:rPr lang="en-US" altLang="zh-TW" sz="2800" dirty="0" smtClean="0">
                <a:solidFill>
                  <a:schemeClr val="tx1"/>
                </a:solidFill>
              </a:rPr>
            </a:br>
            <a:r>
              <a:rPr lang="en-US" altLang="zh-TW" sz="2800" dirty="0" smtClean="0">
                <a:solidFill>
                  <a:schemeClr val="tx1"/>
                </a:solidFill>
              </a:rPr>
              <a:t>LFC    : 1796 m</a:t>
            </a:r>
            <a:br>
              <a:rPr lang="en-US" altLang="zh-TW" sz="2800" dirty="0" smtClean="0">
                <a:solidFill>
                  <a:schemeClr val="tx1"/>
                </a:solidFill>
              </a:rPr>
            </a:br>
            <a:r>
              <a:rPr lang="en-US" altLang="zh-TW" sz="2800" dirty="0">
                <a:solidFill>
                  <a:schemeClr val="tx1"/>
                </a:solidFill>
              </a:rPr>
              <a:t/>
            </a:r>
            <a:br>
              <a:rPr lang="en-US" altLang="zh-TW" sz="2800" dirty="0">
                <a:solidFill>
                  <a:schemeClr val="tx1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Red line</a:t>
            </a:r>
            <a:r>
              <a:rPr lang="en-US" altLang="zh-TW" sz="2400" dirty="0" smtClean="0">
                <a:solidFill>
                  <a:schemeClr val="tx1"/>
                </a:solidFill>
              </a:rPr>
              <a:t>: limits </a:t>
            </a:r>
            <a:r>
              <a:rPr lang="en-US" altLang="zh-TW" sz="2400" dirty="0">
                <a:solidFill>
                  <a:schemeClr val="tx1"/>
                </a:solidFill>
              </a:rPr>
              <a:t>the ability </a:t>
            </a:r>
            <a:br>
              <a:rPr lang="en-US" altLang="zh-TW" sz="2400" dirty="0">
                <a:solidFill>
                  <a:schemeClr val="tx1"/>
                </a:solidFill>
              </a:rPr>
            </a:br>
            <a:r>
              <a:rPr lang="en-US" altLang="zh-TW" sz="2400" dirty="0">
                <a:solidFill>
                  <a:schemeClr val="tx1"/>
                </a:solidFill>
              </a:rPr>
              <a:t>of the MABL to initiate </a:t>
            </a:r>
            <a:br>
              <a:rPr lang="en-US" altLang="zh-TW" sz="2400" dirty="0">
                <a:solidFill>
                  <a:schemeClr val="tx1"/>
                </a:solidFill>
              </a:rPr>
            </a:br>
            <a:r>
              <a:rPr lang="en-US" altLang="zh-TW" sz="2400" dirty="0">
                <a:solidFill>
                  <a:schemeClr val="tx1"/>
                </a:solidFill>
              </a:rPr>
              <a:t>deep convective storms</a:t>
            </a:r>
            <a:r>
              <a:rPr lang="en-US" altLang="zh-TW" sz="2400" dirty="0" smtClean="0">
                <a:solidFill>
                  <a:schemeClr val="tx1"/>
                </a:solidFill>
              </a:rPr>
              <a:t>.</a:t>
            </a:r>
            <a:br>
              <a:rPr lang="en-US" altLang="zh-TW" sz="2400" dirty="0" smtClean="0">
                <a:solidFill>
                  <a:schemeClr val="tx1"/>
                </a:solidFill>
              </a:rPr>
            </a:br>
            <a:r>
              <a:rPr lang="en-US" altLang="zh-TW" sz="2400" dirty="0" smtClean="0">
                <a:solidFill>
                  <a:schemeClr val="tx1"/>
                </a:solidFill>
              </a:rPr>
              <a:t>(above LCL, or it would change</a:t>
            </a:r>
            <a:br>
              <a:rPr lang="en-US" altLang="zh-TW" sz="2400" dirty="0" smtClean="0">
                <a:solidFill>
                  <a:schemeClr val="tx1"/>
                </a:solidFill>
              </a:rPr>
            </a:br>
            <a:r>
              <a:rPr lang="en-US" altLang="zh-TW" sz="2400" dirty="0" smtClean="0">
                <a:solidFill>
                  <a:schemeClr val="tx1"/>
                </a:solidFill>
              </a:rPr>
              <a:t>CAPE!) 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4" name="內容版面配置區 3">
            <a:extLst>
              <a:ext uri="{FF2B5EF4-FFF2-40B4-BE49-F238E27FC236}">
                <a16:creationId xmlns="" xmlns:a16="http://schemas.microsoft.com/office/drawing/2014/main" id="{44B2B3AF-E509-49AF-885F-B871ED0FF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4143" y="347096"/>
            <a:ext cx="6329778" cy="636486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77334" y="1333798"/>
            <a:ext cx="37499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All simulations are initialized with the Weisman and </a:t>
            </a:r>
            <a:r>
              <a:rPr lang="en-US" altLang="zh-TW" dirty="0" err="1"/>
              <a:t>Klemp</a:t>
            </a:r>
            <a:r>
              <a:rPr lang="en-US" altLang="zh-TW" dirty="0"/>
              <a:t> (1982) analytic sounding ,</a:t>
            </a:r>
            <a:r>
              <a:rPr lang="en-US" altLang="zh-TW" dirty="0" smtClean="0"/>
              <a:t>as </a:t>
            </a:r>
            <a:r>
              <a:rPr lang="en-US" altLang="zh-TW" dirty="0"/>
              <a:t>it supports long-lived, robust squall lines capable of traversing the full horizontal domain.</a:t>
            </a:r>
            <a:endParaRPr lang="zh-TW" altLang="en-US" dirty="0"/>
          </a:p>
        </p:txBody>
      </p:sp>
      <p:sp>
        <p:nvSpPr>
          <p:cNvPr id="6" name="橢圓 5"/>
          <p:cNvSpPr/>
          <p:nvPr/>
        </p:nvSpPr>
        <p:spPr>
          <a:xfrm>
            <a:off x="9901382" y="5477164"/>
            <a:ext cx="785091" cy="1163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10806545" y="3934691"/>
            <a:ext cx="121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Vertical </a:t>
            </a:r>
          </a:p>
          <a:p>
            <a:r>
              <a:rPr lang="en-US" altLang="zh-TW" dirty="0" smtClean="0"/>
              <a:t>Wind </a:t>
            </a:r>
          </a:p>
          <a:p>
            <a:r>
              <a:rPr lang="en-US" altLang="zh-TW" dirty="0" smtClean="0"/>
              <a:t>Shear.</a:t>
            </a:r>
          </a:p>
          <a:p>
            <a:endParaRPr lang="en-US" altLang="zh-TW" dirty="0"/>
          </a:p>
          <a:p>
            <a:r>
              <a:rPr lang="en-US" altLang="zh-TW" dirty="0" smtClean="0"/>
              <a:t>0~10m/s</a:t>
            </a:r>
          </a:p>
          <a:p>
            <a:r>
              <a:rPr lang="en-US" altLang="zh-TW" dirty="0" smtClean="0"/>
              <a:t>From surface to 2500m.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806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CA137E1B-2651-4004-B0C9-0B237C04E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tx1"/>
                </a:solidFill>
              </a:rPr>
              <a:t>Data and method :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Warm bubble setting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D8F55FF2-5C72-4E5A-9395-F783224AF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TW" sz="3200" dirty="0" smtClean="0"/>
              <a:t>Initiate at t =0 .</a:t>
            </a:r>
          </a:p>
          <a:p>
            <a:endParaRPr lang="en-US" altLang="zh-TW" sz="3200" dirty="0" smtClean="0"/>
          </a:p>
          <a:p>
            <a:r>
              <a:rPr lang="en-US" altLang="zh-TW" sz="3200" dirty="0" smtClean="0"/>
              <a:t>Elliptical </a:t>
            </a:r>
            <a:r>
              <a:rPr lang="en-US" altLang="zh-TW" sz="3200" dirty="0"/>
              <a:t>+2K warm </a:t>
            </a:r>
            <a:r>
              <a:rPr lang="en-US" altLang="zh-TW" sz="3200" dirty="0" smtClean="0"/>
              <a:t>bubble.</a:t>
            </a:r>
          </a:p>
          <a:p>
            <a:endParaRPr lang="en-US" altLang="zh-TW" sz="3200" dirty="0"/>
          </a:p>
          <a:p>
            <a:r>
              <a:rPr lang="en-US" altLang="zh-TW" sz="3200" dirty="0"/>
              <a:t>Centered at 150 km from the left boundary and 1.5 km above the </a:t>
            </a:r>
            <a:r>
              <a:rPr lang="en-US" altLang="zh-TW" sz="3200" dirty="0" smtClean="0"/>
              <a:t>surface.</a:t>
            </a:r>
          </a:p>
          <a:p>
            <a:endParaRPr lang="en-US" altLang="zh-TW" sz="3200" dirty="0"/>
          </a:p>
          <a:p>
            <a:r>
              <a:rPr lang="en-US" altLang="zh-TW" sz="3200" dirty="0"/>
              <a:t>Horizontal and vertical radii of </a:t>
            </a:r>
            <a:r>
              <a:rPr lang="en-US" altLang="zh-TW" sz="3200" dirty="0" smtClean="0"/>
              <a:t>10 </a:t>
            </a:r>
            <a:r>
              <a:rPr lang="en-US" altLang="zh-TW" sz="3200" dirty="0"/>
              <a:t>and 1.5 km, </a:t>
            </a:r>
            <a:r>
              <a:rPr lang="en-US" altLang="zh-TW" sz="3200" dirty="0" smtClean="0"/>
              <a:t>respectively.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00479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3">
            <a:extLst>
              <a:ext uri="{FF2B5EF4-FFF2-40B4-BE49-F238E27FC236}">
                <a16:creationId xmlns="" xmlns:a16="http://schemas.microsoft.com/office/drawing/2014/main" id="{1755D4DF-CF16-45A9-879B-B5C5EBFE5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029" y="138465"/>
            <a:ext cx="5306410" cy="397163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772" y="4173711"/>
            <a:ext cx="5809504" cy="258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CA137E1B-2651-4004-B0C9-0B237C04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701" y="150150"/>
            <a:ext cx="8596668" cy="1320800"/>
          </a:xfrm>
        </p:spPr>
        <p:txBody>
          <a:bodyPr/>
          <a:lstStyle/>
          <a:p>
            <a:r>
              <a:rPr lang="en-US" altLang="zh-TW" dirty="0">
                <a:solidFill>
                  <a:schemeClr val="tx1"/>
                </a:solidFill>
              </a:rPr>
              <a:t>Data and method: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Sensitivity Experiment setting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7442" y="1264257"/>
            <a:ext cx="8596668" cy="55937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sz="2400" dirty="0" smtClean="0"/>
          </a:p>
          <a:p>
            <a:r>
              <a:rPr lang="en-US" altLang="zh-TW" sz="2400" dirty="0" smtClean="0"/>
              <a:t>The </a:t>
            </a:r>
            <a:r>
              <a:rPr lang="en-US" altLang="zh-TW" sz="2400" dirty="0" smtClean="0">
                <a:solidFill>
                  <a:srgbClr val="FF0000"/>
                </a:solidFill>
              </a:rPr>
              <a:t>MABL move westward as </a:t>
            </a:r>
            <a:r>
              <a:rPr lang="en-US" altLang="zh-TW" sz="2400" dirty="0">
                <a:solidFill>
                  <a:srgbClr val="FF0000"/>
                </a:solidFill>
              </a:rPr>
              <a:t>a density current</a:t>
            </a:r>
            <a:r>
              <a:rPr lang="en-US" altLang="zh-TW" sz="2400" dirty="0" smtClean="0"/>
              <a:t>,</a:t>
            </a:r>
          </a:p>
          <a:p>
            <a:pPr marL="0" indent="0">
              <a:buNone/>
            </a:pPr>
            <a:r>
              <a:rPr lang="en-US" altLang="zh-TW" sz="2400" dirty="0" smtClean="0"/>
              <a:t> </a:t>
            </a:r>
            <a:r>
              <a:rPr lang="en-US" altLang="zh-TW" sz="2400" dirty="0"/>
              <a:t>which is characteristic </a:t>
            </a:r>
            <a:r>
              <a:rPr lang="en-US" altLang="zh-TW" sz="2400" dirty="0" smtClean="0"/>
              <a:t>of </a:t>
            </a:r>
            <a:r>
              <a:rPr lang="en-US" altLang="zh-TW" sz="2400" dirty="0"/>
              <a:t>observed </a:t>
            </a:r>
            <a:r>
              <a:rPr lang="en-US" altLang="zh-TW" sz="2400" dirty="0">
                <a:solidFill>
                  <a:srgbClr val="FF0000"/>
                </a:solidFill>
              </a:rPr>
              <a:t>sea </a:t>
            </a:r>
            <a:r>
              <a:rPr lang="en-US" altLang="zh-TW" sz="2400" dirty="0" smtClean="0">
                <a:solidFill>
                  <a:srgbClr val="FF0000"/>
                </a:solidFill>
              </a:rPr>
              <a:t>breezes</a:t>
            </a:r>
          </a:p>
          <a:p>
            <a:pPr marL="0" indent="0">
              <a:buNone/>
            </a:pPr>
            <a:r>
              <a:rPr lang="en-US" altLang="zh-TW" sz="2400" dirty="0" smtClean="0"/>
              <a:t> </a:t>
            </a:r>
            <a:r>
              <a:rPr lang="en-US" altLang="zh-TW" sz="2400" dirty="0"/>
              <a:t>in the mid-Atlantic </a:t>
            </a:r>
            <a:r>
              <a:rPr lang="en-US" altLang="zh-TW" sz="2400" dirty="0" smtClean="0"/>
              <a:t>during </a:t>
            </a:r>
            <a:r>
              <a:rPr lang="en-US" altLang="zh-TW" sz="2400" dirty="0"/>
              <a:t>JJA 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 smtClean="0"/>
              <a:t>(</a:t>
            </a:r>
            <a:r>
              <a:rPr lang="en-US" altLang="zh-TW" sz="2400" dirty="0"/>
              <a:t>e.g., Simpson et al. 1977; Simpson 1997; 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 smtClean="0"/>
              <a:t>Galvin </a:t>
            </a:r>
            <a:r>
              <a:rPr lang="en-US" altLang="zh-TW" sz="2400" dirty="0"/>
              <a:t>1997; Lombardo et al. 2016, 2018</a:t>
            </a:r>
            <a:r>
              <a:rPr lang="en-US" altLang="zh-TW" sz="2400" dirty="0" smtClean="0"/>
              <a:t>).</a:t>
            </a:r>
          </a:p>
          <a:p>
            <a:pPr marL="0" indent="0">
              <a:buNone/>
            </a:pPr>
            <a:endParaRPr lang="en-US" altLang="zh-TW" sz="2400" dirty="0" smtClean="0"/>
          </a:p>
          <a:p>
            <a:r>
              <a:rPr lang="en-US" altLang="zh-TW" sz="2400" dirty="0" smtClean="0"/>
              <a:t>The collision </a:t>
            </a:r>
            <a:r>
              <a:rPr lang="en-US" altLang="zh-TW" sz="2400" dirty="0" smtClean="0">
                <a:solidFill>
                  <a:srgbClr val="FF0000"/>
                </a:solidFill>
              </a:rPr>
              <a:t>is inland </a:t>
            </a:r>
            <a:r>
              <a:rPr lang="en-US" altLang="zh-TW" sz="2400" dirty="0" smtClean="0"/>
              <a:t>because of </a:t>
            </a:r>
          </a:p>
          <a:p>
            <a:pPr marL="0" indent="0">
              <a:buNone/>
            </a:pPr>
            <a:r>
              <a:rPr lang="en-US" altLang="zh-TW" sz="2400" dirty="0" smtClean="0"/>
              <a:t>the movement of MABL.</a:t>
            </a:r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</p:txBody>
      </p:sp>
      <p:cxnSp>
        <p:nvCxnSpPr>
          <p:cNvPr id="7" name="直線單箭頭接點 6"/>
          <p:cNvCxnSpPr/>
          <p:nvPr/>
        </p:nvCxnSpPr>
        <p:spPr>
          <a:xfrm>
            <a:off x="5892800" y="4173711"/>
            <a:ext cx="2142836" cy="14316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/>
          <p:cNvSpPr txBox="1"/>
          <p:nvPr/>
        </p:nvSpPr>
        <p:spPr>
          <a:xfrm>
            <a:off x="1073427" y="1399430"/>
            <a:ext cx="3593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</a:t>
            </a:r>
            <a:r>
              <a:rPr lang="zh-TW" altLang="en-US" dirty="0" smtClean="0"/>
              <a:t>海洋邊界穩定層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7426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2972</TotalTime>
  <Words>1893</Words>
  <Application>Microsoft Office PowerPoint</Application>
  <PresentationFormat>自訂</PresentationFormat>
  <Paragraphs>282</Paragraphs>
  <Slides>32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多面向</vt:lpstr>
      <vt:lpstr>The Behavior of Squall Lines in Horizontally Heterogeneous Coastal Environments  KELLY LOMBARDO AND TRISTAN KADING</vt:lpstr>
      <vt:lpstr>PowerPoint 簡報</vt:lpstr>
      <vt:lpstr>Outline</vt:lpstr>
      <vt:lpstr>Introduction</vt:lpstr>
      <vt:lpstr>Introduction</vt:lpstr>
      <vt:lpstr>Data and method: a. Numerical model </vt:lpstr>
      <vt:lpstr>Data and method b. Sounding     CAPE : 1923 J /kg CIN    : 44    J /kg LCL    : 1021 m LFC    : 1796 m  Red line: limits the ability  of the MABL to initiate  deep convective storms. (above LCL, or it would change CAPE!) </vt:lpstr>
      <vt:lpstr>Data and method : Warm bubble setting</vt:lpstr>
      <vt:lpstr>Data and method: Sensitivity Experiment setting</vt:lpstr>
      <vt:lpstr>Data and method: Vertical momentum equation</vt:lpstr>
      <vt:lpstr>Result: Control  simulation</vt:lpstr>
      <vt:lpstr>Result: Sensitivity  experiment: </vt:lpstr>
      <vt:lpstr>Result: Sensitivity  experiment</vt:lpstr>
      <vt:lpstr>Result: Sensitivity  experiment</vt:lpstr>
      <vt:lpstr>Result: Sensitivity  experiment</vt:lpstr>
      <vt:lpstr>DVPPGA and Buoyant contribution for Control simulation</vt:lpstr>
      <vt:lpstr>DVPPGA for sensitivity exp. </vt:lpstr>
      <vt:lpstr>For -8K MABL</vt:lpstr>
      <vt:lpstr>Passive tracer motion</vt:lpstr>
      <vt:lpstr>Passive tracer for sensitivity experiment</vt:lpstr>
      <vt:lpstr>Passive tracer motion</vt:lpstr>
      <vt:lpstr>Internal gravity wave characteristics</vt:lpstr>
      <vt:lpstr>Bore (Courtesy Koch 2004.)</vt:lpstr>
      <vt:lpstr>How it traps vertical energy -Scorer parameter 要隨高度遞減</vt:lpstr>
      <vt:lpstr>Internal gravity wave characteristics</vt:lpstr>
      <vt:lpstr>Precipitation enhancement        (時間約20~40min)</vt:lpstr>
      <vt:lpstr>*Explain why there is  precipitation enhancement </vt:lpstr>
      <vt:lpstr>PowerPoint 簡報</vt:lpstr>
      <vt:lpstr>What is MAUL:</vt:lpstr>
      <vt:lpstr> Precipitation enhancement</vt:lpstr>
      <vt:lpstr>Summary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Behavior of Squall Lines in Horizontally Heterogeneous Coastal Environments </dc:title>
  <dc:creator>peteprpan</dc:creator>
  <cp:lastModifiedBy>all</cp:lastModifiedBy>
  <cp:revision>255</cp:revision>
  <dcterms:created xsi:type="dcterms:W3CDTF">2018-10-13T06:04:26Z</dcterms:created>
  <dcterms:modified xsi:type="dcterms:W3CDTF">2018-10-23T05:08:06Z</dcterms:modified>
</cp:coreProperties>
</file>