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7" r:id="rId3"/>
    <p:sldId id="373" r:id="rId4"/>
    <p:sldId id="388" r:id="rId5"/>
    <p:sldId id="394" r:id="rId6"/>
    <p:sldId id="389" r:id="rId7"/>
    <p:sldId id="393" r:id="rId8"/>
    <p:sldId id="392" r:id="rId9"/>
    <p:sldId id="391" r:id="rId10"/>
    <p:sldId id="400" r:id="rId11"/>
    <p:sldId id="399" r:id="rId12"/>
    <p:sldId id="398" r:id="rId13"/>
    <p:sldId id="397" r:id="rId14"/>
    <p:sldId id="396" r:id="rId15"/>
    <p:sldId id="395" r:id="rId16"/>
    <p:sldId id="390" r:id="rId17"/>
    <p:sldId id="402" r:id="rId18"/>
    <p:sldId id="401" r:id="rId19"/>
    <p:sldId id="403" r:id="rId20"/>
    <p:sldId id="387" r:id="rId21"/>
    <p:sldId id="384"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61" autoAdjust="0"/>
  </p:normalViewPr>
  <p:slideViewPr>
    <p:cSldViewPr>
      <p:cViewPr>
        <p:scale>
          <a:sx n="100" d="100"/>
          <a:sy n="100" d="100"/>
        </p:scale>
        <p:origin x="-1308"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82F91-7C45-4174-9C81-65D77FDAE98E}" type="datetimeFigureOut">
              <a:rPr lang="zh-TW" altLang="en-US" smtClean="0"/>
              <a:pPr/>
              <a:t>2018/10/9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570FB-45B9-406C-86E8-B0D57AF9C7EC}" type="slidenum">
              <a:rPr lang="zh-TW" altLang="en-US" smtClean="0"/>
              <a:pPr/>
              <a:t>‹#›</a:t>
            </a:fld>
            <a:endParaRPr lang="zh-TW" altLang="en-US"/>
          </a:p>
        </p:txBody>
      </p:sp>
    </p:spTree>
    <p:extLst>
      <p:ext uri="{BB962C8B-B14F-4D97-AF65-F5344CB8AC3E}">
        <p14:creationId xmlns:p14="http://schemas.microsoft.com/office/powerpoint/2010/main" val="384574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D668E71-02A2-4F4C-A484-55167B98FADA}" type="datetimeFigureOut">
              <a:rPr lang="zh-TW" altLang="en-US" smtClean="0"/>
              <a:pPr/>
              <a:t>2018/10/9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63F00EC-93DC-4276-903E-12E9C159488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68E71-02A2-4F4C-A484-55167B98FADA}" type="datetimeFigureOut">
              <a:rPr lang="zh-TW" altLang="en-US" smtClean="0"/>
              <a:pPr/>
              <a:t>2018/10/9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F00EC-93DC-4276-903E-12E9C159488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476672"/>
            <a:ext cx="7772400" cy="1470025"/>
          </a:xfrm>
        </p:spPr>
        <p:txBody>
          <a:bodyPr>
            <a:normAutofit/>
          </a:bodyPr>
          <a:lstStyle/>
          <a:p>
            <a:r>
              <a:rPr lang="en-US" altLang="zh-TW" sz="3200" dirty="0"/>
              <a:t>Simulated </a:t>
            </a:r>
            <a:r>
              <a:rPr lang="en-US" altLang="zh-TW" sz="3200" dirty="0">
                <a:solidFill>
                  <a:srgbClr val="FF0000"/>
                </a:solidFill>
              </a:rPr>
              <a:t>Kelvin-Helmholtz waves</a:t>
            </a:r>
            <a:r>
              <a:rPr lang="en-US" altLang="zh-TW" sz="3200" dirty="0"/>
              <a:t> over terrain and their microphysical implications</a:t>
            </a:r>
            <a:endParaRPr lang="zh-TW" altLang="en-US" sz="3100" b="1" dirty="0">
              <a:solidFill>
                <a:srgbClr val="FF0000"/>
              </a:solidFill>
            </a:endParaRPr>
          </a:p>
        </p:txBody>
      </p:sp>
      <p:sp>
        <p:nvSpPr>
          <p:cNvPr id="3" name="副標題 2"/>
          <p:cNvSpPr>
            <a:spLocks noGrp="1"/>
          </p:cNvSpPr>
          <p:nvPr>
            <p:ph type="subTitle" idx="1"/>
          </p:nvPr>
        </p:nvSpPr>
        <p:spPr>
          <a:xfrm>
            <a:off x="1115616" y="5517232"/>
            <a:ext cx="6872808" cy="1080120"/>
          </a:xfrm>
        </p:spPr>
        <p:txBody>
          <a:bodyPr>
            <a:normAutofit/>
          </a:bodyPr>
          <a:lstStyle/>
          <a:p>
            <a:r>
              <a:rPr lang="en-US" altLang="zh-TW" sz="1800" dirty="0" err="1"/>
              <a:t>Conrick</a:t>
            </a:r>
            <a:r>
              <a:rPr lang="en-US" altLang="zh-TW" sz="1800" dirty="0"/>
              <a:t>, R., C. F. Mass, and Q. </a:t>
            </a:r>
            <a:r>
              <a:rPr lang="en-US" altLang="zh-TW" sz="1800" dirty="0" err="1"/>
              <a:t>Zhong</a:t>
            </a:r>
            <a:r>
              <a:rPr lang="en-US" altLang="zh-TW" sz="1800" dirty="0"/>
              <a:t>, </a:t>
            </a:r>
            <a:r>
              <a:rPr lang="en-US" altLang="zh-TW" sz="1800" dirty="0" smtClean="0"/>
              <a:t>2018</a:t>
            </a:r>
          </a:p>
          <a:p>
            <a:r>
              <a:rPr lang="fr-FR" altLang="zh-TW" sz="1800" dirty="0"/>
              <a:t>J. Atmos. Sci., 75, 2787–2800.</a:t>
            </a:r>
            <a:endParaRPr lang="zh-TW" altLang="en-US" sz="1800" dirty="0"/>
          </a:p>
        </p:txBody>
      </p:sp>
      <p:sp>
        <p:nvSpPr>
          <p:cNvPr id="4" name="文字方塊 3"/>
          <p:cNvSpPr txBox="1"/>
          <p:nvPr/>
        </p:nvSpPr>
        <p:spPr>
          <a:xfrm>
            <a:off x="5148064" y="4293096"/>
            <a:ext cx="3456384" cy="923330"/>
          </a:xfrm>
          <a:prstGeom prst="rect">
            <a:avLst/>
          </a:prstGeom>
          <a:noFill/>
        </p:spPr>
        <p:txBody>
          <a:bodyPr wrap="square" rtlCol="0">
            <a:spAutoFit/>
          </a:bodyPr>
          <a:lstStyle/>
          <a:p>
            <a:r>
              <a:rPr lang="en-US" altLang="zh-TW" dirty="0" smtClean="0">
                <a:latin typeface="微軟正黑體" pitchFamily="34" charset="-120"/>
                <a:ea typeface="微軟正黑體" pitchFamily="34" charset="-120"/>
              </a:rPr>
              <a:t>Professor  :   Ming-Jen Yang</a:t>
            </a:r>
          </a:p>
          <a:p>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Student</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a:t>
            </a:r>
            <a:r>
              <a:rPr lang="en-US" altLang="zh-TW" dirty="0" err="1" smtClean="0">
                <a:latin typeface="微軟正黑體" pitchFamily="34" charset="-120"/>
                <a:ea typeface="微軟正黑體" pitchFamily="34" charset="-120"/>
              </a:rPr>
              <a:t>Jyong</a:t>
            </a:r>
            <a:r>
              <a:rPr lang="en-US" altLang="zh-TW" dirty="0" smtClean="0">
                <a:latin typeface="微軟正黑體" pitchFamily="34" charset="-120"/>
                <a:ea typeface="微軟正黑體" pitchFamily="34" charset="-120"/>
              </a:rPr>
              <a:t>-En Miao</a:t>
            </a:r>
          </a:p>
          <a:p>
            <a:r>
              <a:rPr lang="en-US" altLang="zh-TW" dirty="0" smtClean="0">
                <a:latin typeface="微軟正黑體" pitchFamily="34" charset="-120"/>
                <a:ea typeface="微軟正黑體" pitchFamily="34" charset="-120"/>
              </a:rPr>
              <a:t>         Date  :   </a:t>
            </a:r>
            <a:r>
              <a:rPr lang="en-US" altLang="zh-TW" dirty="0" smtClean="0">
                <a:latin typeface="微軟正黑體" pitchFamily="34" charset="-120"/>
                <a:ea typeface="微軟正黑體" pitchFamily="34" charset="-120"/>
              </a:rPr>
              <a:t>2018/10/09</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
            <a:ext cx="456919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780928"/>
            <a:ext cx="4860032" cy="107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237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06" y="1"/>
            <a:ext cx="76515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01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583779"/>
            <a:ext cx="84677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60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38224"/>
            <a:ext cx="7245737" cy="581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12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474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25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44253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879434"/>
            <a:ext cx="4932040" cy="105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64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2" y="11460"/>
            <a:ext cx="5398048" cy="684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81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11" y="2420888"/>
            <a:ext cx="824385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39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79" y="1"/>
            <a:ext cx="85337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21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091" y="0"/>
            <a:ext cx="52371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97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3905"/>
            <a:ext cx="8229600" cy="922114"/>
          </a:xfrm>
        </p:spPr>
        <p:txBody>
          <a:bodyPr/>
          <a:lstStyle/>
          <a:p>
            <a:r>
              <a:rPr lang="en-US" altLang="zh-TW" b="1" dirty="0"/>
              <a:t>Introduction</a:t>
            </a:r>
            <a:endParaRPr lang="zh-TW" altLang="en-US" b="1" dirty="0"/>
          </a:p>
        </p:txBody>
      </p:sp>
      <p:sp>
        <p:nvSpPr>
          <p:cNvPr id="3" name="內容版面配置區 2"/>
          <p:cNvSpPr>
            <a:spLocks noGrp="1"/>
          </p:cNvSpPr>
          <p:nvPr>
            <p:ph idx="1"/>
          </p:nvPr>
        </p:nvSpPr>
        <p:spPr>
          <a:xfrm>
            <a:off x="251520" y="836712"/>
            <a:ext cx="8712968" cy="6021288"/>
          </a:xfrm>
        </p:spPr>
        <p:txBody>
          <a:bodyPr>
            <a:normAutofit lnSpcReduction="10000"/>
          </a:bodyPr>
          <a:lstStyle/>
          <a:p>
            <a:r>
              <a:rPr lang="en-US" altLang="zh-TW" sz="2000" dirty="0"/>
              <a:t>Kelvin–Helmholtz (KH) waves have been observed in a variety of atmospheric settings, including </a:t>
            </a:r>
            <a:r>
              <a:rPr lang="en-US" altLang="zh-TW" sz="2000" dirty="0">
                <a:solidFill>
                  <a:srgbClr val="FF0000"/>
                </a:solidFill>
              </a:rPr>
              <a:t>cumulonimbus anvils</a:t>
            </a:r>
            <a:r>
              <a:rPr lang="en-US" altLang="zh-TW" sz="2000" dirty="0"/>
              <a:t> (</a:t>
            </a:r>
            <a:r>
              <a:rPr lang="en-US" altLang="zh-TW" sz="2000" dirty="0" err="1"/>
              <a:t>Petre</a:t>
            </a:r>
            <a:r>
              <a:rPr lang="en-US" altLang="zh-TW" sz="2000" dirty="0"/>
              <a:t> and </a:t>
            </a:r>
            <a:r>
              <a:rPr lang="en-US" altLang="zh-TW" sz="2000" dirty="0" err="1"/>
              <a:t>Verlinde</a:t>
            </a:r>
            <a:r>
              <a:rPr lang="en-US" altLang="zh-TW" sz="2000" dirty="0"/>
              <a:t> 2004), </a:t>
            </a:r>
            <a:r>
              <a:rPr lang="en-US" altLang="zh-TW" sz="2000" dirty="0">
                <a:solidFill>
                  <a:srgbClr val="FF0000"/>
                </a:solidFill>
              </a:rPr>
              <a:t>sea breeze circulations</a:t>
            </a:r>
            <a:r>
              <a:rPr lang="en-US" altLang="zh-TW" sz="2000" dirty="0"/>
              <a:t> (</a:t>
            </a:r>
            <a:r>
              <a:rPr lang="en-US" altLang="zh-TW" sz="2000" dirty="0" err="1"/>
              <a:t>Sha</a:t>
            </a:r>
            <a:r>
              <a:rPr lang="en-US" altLang="zh-TW" sz="2000" dirty="0"/>
              <a:t> et al. 1991), and within </a:t>
            </a:r>
            <a:r>
              <a:rPr lang="en-US" altLang="zh-TW" sz="2000" dirty="0" err="1">
                <a:solidFill>
                  <a:srgbClr val="FF0000"/>
                </a:solidFill>
              </a:rPr>
              <a:t>midlatitude</a:t>
            </a:r>
            <a:r>
              <a:rPr lang="en-US" altLang="zh-TW" sz="2000" dirty="0">
                <a:solidFill>
                  <a:srgbClr val="FF0000"/>
                </a:solidFill>
              </a:rPr>
              <a:t> </a:t>
            </a:r>
            <a:r>
              <a:rPr lang="en-US" altLang="zh-TW" sz="2000" dirty="0" err="1">
                <a:solidFill>
                  <a:srgbClr val="FF0000"/>
                </a:solidFill>
              </a:rPr>
              <a:t>baroclinic</a:t>
            </a:r>
            <a:r>
              <a:rPr lang="en-US" altLang="zh-TW" sz="2000" dirty="0">
                <a:solidFill>
                  <a:srgbClr val="FF0000"/>
                </a:solidFill>
              </a:rPr>
              <a:t> systems and fronts</a:t>
            </a:r>
            <a:r>
              <a:rPr lang="en-US" altLang="zh-TW" sz="2000" dirty="0"/>
              <a:t> (e.g., </a:t>
            </a:r>
            <a:r>
              <a:rPr lang="en-US" altLang="zh-TW" sz="2000" dirty="0" err="1"/>
              <a:t>Wakimoto</a:t>
            </a:r>
            <a:r>
              <a:rPr lang="en-US" altLang="zh-TW" sz="2000" dirty="0"/>
              <a:t> et al. 1992; </a:t>
            </a:r>
            <a:r>
              <a:rPr lang="en-US" altLang="zh-TW" sz="2000" dirty="0" err="1"/>
              <a:t>Houze</a:t>
            </a:r>
            <a:r>
              <a:rPr lang="en-US" altLang="zh-TW" sz="2000" dirty="0"/>
              <a:t> and Medina 2005; </a:t>
            </a:r>
            <a:r>
              <a:rPr lang="en-US" altLang="zh-TW" sz="2000" dirty="0" smtClean="0"/>
              <a:t>Medina </a:t>
            </a:r>
            <a:r>
              <a:rPr lang="en-US" altLang="zh-TW" sz="2000" dirty="0"/>
              <a:t>and </a:t>
            </a:r>
            <a:r>
              <a:rPr lang="en-US" altLang="zh-TW" sz="2000" dirty="0" err="1"/>
              <a:t>Houze</a:t>
            </a:r>
            <a:r>
              <a:rPr lang="en-US" altLang="zh-TW" sz="2000" dirty="0"/>
              <a:t> 2015, 2016; Barnes et al. 2018). </a:t>
            </a:r>
            <a:endParaRPr lang="en-US" altLang="zh-TW" sz="2000" dirty="0" smtClean="0"/>
          </a:p>
          <a:p>
            <a:r>
              <a:rPr lang="en-US" altLang="zh-TW" sz="2000" dirty="0"/>
              <a:t>KH waves have also been reported in regions of </a:t>
            </a:r>
            <a:r>
              <a:rPr lang="en-US" altLang="zh-TW" sz="2000" dirty="0">
                <a:solidFill>
                  <a:srgbClr val="FF0000"/>
                </a:solidFill>
              </a:rPr>
              <a:t>complex terrain</a:t>
            </a:r>
            <a:r>
              <a:rPr lang="en-US" altLang="zh-TW" sz="2000" dirty="0"/>
              <a:t>, where </a:t>
            </a:r>
            <a:r>
              <a:rPr lang="en-US" altLang="zh-TW" sz="2000" dirty="0">
                <a:solidFill>
                  <a:srgbClr val="FF0000"/>
                </a:solidFill>
              </a:rPr>
              <a:t>terrain-enhanced vertical wind shear</a:t>
            </a:r>
            <a:r>
              <a:rPr lang="en-US" altLang="zh-TW" sz="2000" dirty="0"/>
              <a:t> can initiate KH instability (e.g., </a:t>
            </a:r>
            <a:r>
              <a:rPr lang="en-US" altLang="zh-TW" sz="2000" dirty="0" err="1"/>
              <a:t>Geerts</a:t>
            </a:r>
            <a:r>
              <a:rPr lang="en-US" altLang="zh-TW" sz="2000" dirty="0"/>
              <a:t> and Miao 2010; Medina and </a:t>
            </a:r>
            <a:r>
              <a:rPr lang="en-US" altLang="zh-TW" sz="2000" dirty="0" err="1"/>
              <a:t>Houze</a:t>
            </a:r>
            <a:r>
              <a:rPr lang="en-US" altLang="zh-TW" sz="2000" dirty="0"/>
              <a:t> 2016</a:t>
            </a:r>
            <a:r>
              <a:rPr lang="en-US" altLang="zh-TW" sz="2000" dirty="0" smtClean="0"/>
              <a:t>).</a:t>
            </a:r>
          </a:p>
          <a:p>
            <a:r>
              <a:rPr lang="en-US" altLang="zh-TW" sz="2000" dirty="0" smtClean="0"/>
              <a:t>(</a:t>
            </a:r>
            <a:r>
              <a:rPr lang="en-US" altLang="zh-TW" sz="2000" dirty="0" err="1" smtClean="0"/>
              <a:t>Houze</a:t>
            </a:r>
            <a:r>
              <a:rPr lang="en-US" altLang="zh-TW" sz="2000" dirty="0" smtClean="0"/>
              <a:t> </a:t>
            </a:r>
            <a:r>
              <a:rPr lang="en-US" altLang="zh-TW" sz="2000" dirty="0"/>
              <a:t>and Medina </a:t>
            </a:r>
            <a:r>
              <a:rPr lang="en-US" altLang="zh-TW" sz="2000" dirty="0" smtClean="0"/>
              <a:t>2005</a:t>
            </a:r>
            <a:r>
              <a:rPr lang="en-US" altLang="zh-TW" sz="2000" dirty="0"/>
              <a:t>) </a:t>
            </a:r>
            <a:r>
              <a:rPr lang="en-US" altLang="zh-TW" sz="2000" dirty="0" smtClean="0"/>
              <a:t>upward </a:t>
            </a:r>
            <a:r>
              <a:rPr lang="en-US" altLang="zh-TW" sz="2000" dirty="0"/>
              <a:t>motion in KH waves leads to </a:t>
            </a:r>
            <a:r>
              <a:rPr lang="en-US" altLang="zh-TW" sz="2000" dirty="0">
                <a:solidFill>
                  <a:srgbClr val="FF0000"/>
                </a:solidFill>
              </a:rPr>
              <a:t>enhanced depositional growth</a:t>
            </a:r>
            <a:r>
              <a:rPr lang="en-US" altLang="zh-TW" sz="2000" dirty="0"/>
              <a:t>, which can increase orographic precipitation</a:t>
            </a:r>
            <a:r>
              <a:rPr lang="en-US" altLang="zh-TW" sz="2000" dirty="0" smtClean="0"/>
              <a:t>.</a:t>
            </a:r>
          </a:p>
          <a:p>
            <a:r>
              <a:rPr lang="en-US" altLang="zh-TW" sz="2000" dirty="0" smtClean="0"/>
              <a:t>(Houser </a:t>
            </a:r>
            <a:r>
              <a:rPr lang="en-US" altLang="zh-TW" sz="2000" dirty="0"/>
              <a:t>and Bluestein </a:t>
            </a:r>
            <a:r>
              <a:rPr lang="en-US" altLang="zh-TW" sz="2000" dirty="0" smtClean="0"/>
              <a:t>2011) the </a:t>
            </a:r>
            <a:r>
              <a:rPr lang="en-US" altLang="zh-TW" sz="2000" dirty="0"/>
              <a:t>upward motion of KH waves has a significant impact on microphysical processes, with </a:t>
            </a:r>
            <a:r>
              <a:rPr lang="en-US" altLang="zh-TW" sz="2000" dirty="0">
                <a:solidFill>
                  <a:srgbClr val="FF0000"/>
                </a:solidFill>
              </a:rPr>
              <a:t>riming enhanced </a:t>
            </a:r>
            <a:r>
              <a:rPr lang="en-US" altLang="zh-TW" sz="2000" dirty="0"/>
              <a:t>because of either an increase in </a:t>
            </a:r>
            <a:r>
              <a:rPr lang="en-US" altLang="zh-TW" sz="2000" dirty="0">
                <a:solidFill>
                  <a:srgbClr val="FF0000"/>
                </a:solidFill>
              </a:rPr>
              <a:t>turbulent motions </a:t>
            </a:r>
            <a:r>
              <a:rPr lang="en-US" altLang="zh-TW" sz="2000" dirty="0"/>
              <a:t>or from the introduction of </a:t>
            </a:r>
            <a:r>
              <a:rPr lang="en-US" altLang="zh-TW" sz="2000" dirty="0" err="1">
                <a:solidFill>
                  <a:srgbClr val="FF0000"/>
                </a:solidFill>
              </a:rPr>
              <a:t>supercooled</a:t>
            </a:r>
            <a:r>
              <a:rPr lang="en-US" altLang="zh-TW" sz="2000" dirty="0">
                <a:solidFill>
                  <a:srgbClr val="FF0000"/>
                </a:solidFill>
              </a:rPr>
              <a:t> water </a:t>
            </a:r>
            <a:r>
              <a:rPr lang="en-US" altLang="zh-TW" sz="2000" dirty="0"/>
              <a:t>into a region of frozen particles</a:t>
            </a:r>
            <a:r>
              <a:rPr lang="en-US" altLang="zh-TW" sz="2000" dirty="0" smtClean="0"/>
              <a:t>.</a:t>
            </a:r>
          </a:p>
          <a:p>
            <a:r>
              <a:rPr lang="en-US" altLang="zh-TW" sz="2000" dirty="0"/>
              <a:t>Barnes et al. (2018) described the influence of KH waves on radar-observed fields and precipitation during the </a:t>
            </a:r>
            <a:r>
              <a:rPr lang="en-US" altLang="zh-TW" sz="2000" dirty="0" smtClean="0"/>
              <a:t>OLYMPEX </a:t>
            </a:r>
            <a:r>
              <a:rPr lang="en-US" altLang="zh-TW" sz="2000" dirty="0"/>
              <a:t>field </a:t>
            </a:r>
            <a:r>
              <a:rPr lang="en-US" altLang="zh-TW" sz="2000" dirty="0" smtClean="0"/>
              <a:t>campaign. </a:t>
            </a:r>
            <a:r>
              <a:rPr lang="en-US" altLang="zh-TW" sz="2000" dirty="0"/>
              <a:t>They showed KH-related modulation of </a:t>
            </a:r>
            <a:r>
              <a:rPr lang="en-US" altLang="zh-TW" sz="2000" dirty="0">
                <a:solidFill>
                  <a:srgbClr val="FF0000"/>
                </a:solidFill>
              </a:rPr>
              <a:t>rain rate </a:t>
            </a:r>
            <a:r>
              <a:rPr lang="en-US" altLang="zh-TW" sz="2000" dirty="0"/>
              <a:t>when the waves were below the melting level, along with impacts on </a:t>
            </a:r>
            <a:r>
              <a:rPr lang="en-US" altLang="zh-TW" sz="2000" dirty="0">
                <a:solidFill>
                  <a:srgbClr val="FF0000"/>
                </a:solidFill>
              </a:rPr>
              <a:t>mass-weighted mean drop diameter</a:t>
            </a:r>
            <a:r>
              <a:rPr lang="en-US" altLang="zh-TW" sz="2000" dirty="0"/>
              <a:t>, </a:t>
            </a:r>
            <a:r>
              <a:rPr lang="en-US" altLang="zh-TW" sz="2000" dirty="0">
                <a:solidFill>
                  <a:srgbClr val="FF0000"/>
                </a:solidFill>
              </a:rPr>
              <a:t>reflectivity</a:t>
            </a:r>
            <a:r>
              <a:rPr lang="en-US" altLang="zh-TW" sz="2000" dirty="0"/>
              <a:t>, and </a:t>
            </a:r>
            <a:r>
              <a:rPr lang="en-US" altLang="zh-TW" sz="2000" dirty="0">
                <a:solidFill>
                  <a:srgbClr val="FF0000"/>
                </a:solidFill>
              </a:rPr>
              <a:t>fall speed</a:t>
            </a:r>
            <a:r>
              <a:rPr lang="en-US" altLang="zh-TW" sz="2000" dirty="0" smtClean="0"/>
              <a:t>.</a:t>
            </a:r>
          </a:p>
          <a:p>
            <a:endParaRPr lang="en-US" altLang="zh-TW" sz="2000" dirty="0" smtClean="0"/>
          </a:p>
        </p:txBody>
      </p:sp>
    </p:spTree>
    <p:extLst>
      <p:ext uri="{BB962C8B-B14F-4D97-AF65-F5344CB8AC3E}">
        <p14:creationId xmlns:p14="http://schemas.microsoft.com/office/powerpoint/2010/main" val="1202293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idx="1"/>
          </p:nvPr>
        </p:nvSpPr>
        <p:spPr>
          <a:xfrm>
            <a:off x="457200" y="1196752"/>
            <a:ext cx="8229600" cy="5661248"/>
          </a:xfrm>
        </p:spPr>
        <p:txBody>
          <a:bodyPr>
            <a:normAutofit/>
          </a:bodyPr>
          <a:lstStyle/>
          <a:p>
            <a:r>
              <a:rPr lang="en-US" altLang="zh-TW" sz="2000" dirty="0">
                <a:solidFill>
                  <a:srgbClr val="FF0000"/>
                </a:solidFill>
              </a:rPr>
              <a:t>Kelvin–Helmholtz (KH) waves </a:t>
            </a:r>
            <a:r>
              <a:rPr lang="en-US" altLang="zh-TW" sz="2000" dirty="0"/>
              <a:t>observed during two events of the </a:t>
            </a:r>
            <a:r>
              <a:rPr lang="en-US" altLang="zh-TW" sz="2000" dirty="0">
                <a:solidFill>
                  <a:srgbClr val="FF0000"/>
                </a:solidFill>
              </a:rPr>
              <a:t>OLYMPEX field campaign</a:t>
            </a:r>
            <a:r>
              <a:rPr lang="en-US" altLang="zh-TW" sz="2000" dirty="0"/>
              <a:t> were simulated and </a:t>
            </a:r>
            <a:r>
              <a:rPr lang="en-US" altLang="zh-TW" sz="2000" dirty="0" smtClean="0"/>
              <a:t>examined. </a:t>
            </a:r>
            <a:r>
              <a:rPr lang="en-US" altLang="zh-TW" sz="2000" dirty="0"/>
              <a:t>The WRF Model accurately simulated the observed synoptic and </a:t>
            </a:r>
            <a:r>
              <a:rPr lang="en-US" altLang="zh-TW" sz="2000" dirty="0" err="1"/>
              <a:t>mesoscale</a:t>
            </a:r>
            <a:r>
              <a:rPr lang="en-US" altLang="zh-TW" sz="2000" dirty="0"/>
              <a:t> environments of these events and development of KH waves over the western side of the Olympic Mountains</a:t>
            </a:r>
            <a:r>
              <a:rPr lang="en-US" altLang="zh-TW" sz="2000" dirty="0" smtClean="0"/>
              <a:t>.</a:t>
            </a:r>
          </a:p>
          <a:p>
            <a:r>
              <a:rPr lang="en-US" altLang="zh-TW" sz="2000" dirty="0"/>
              <a:t>During the </a:t>
            </a:r>
            <a:r>
              <a:rPr lang="en-US" altLang="zh-TW" sz="2000" dirty="0">
                <a:solidFill>
                  <a:srgbClr val="0070C0"/>
                </a:solidFill>
              </a:rPr>
              <a:t>12 December case</a:t>
            </a:r>
            <a:r>
              <a:rPr lang="en-US" altLang="zh-TW" sz="2000" dirty="0"/>
              <a:t>, KH waves were observed </a:t>
            </a:r>
            <a:r>
              <a:rPr lang="en-US" altLang="zh-TW" sz="2000" dirty="0">
                <a:solidFill>
                  <a:srgbClr val="FF0000"/>
                </a:solidFill>
              </a:rPr>
              <a:t>within the melting level</a:t>
            </a:r>
            <a:r>
              <a:rPr lang="en-US" altLang="zh-TW" sz="2000" dirty="0"/>
              <a:t> in the Quinault </a:t>
            </a:r>
            <a:r>
              <a:rPr lang="en-US" altLang="zh-TW" sz="2000" dirty="0" smtClean="0"/>
              <a:t>valley. </a:t>
            </a:r>
            <a:r>
              <a:rPr lang="en-US" altLang="zh-TW" sz="2000" dirty="0"/>
              <a:t>Simulated cross sections indicated KH waves in the same region, with modeled wave structures agreeing qualitatively with radar observations from Barnes et al. (2018). Because of the observed </a:t>
            </a:r>
            <a:r>
              <a:rPr lang="en-US" altLang="zh-TW" sz="2000" dirty="0">
                <a:solidFill>
                  <a:srgbClr val="FF0000"/>
                </a:solidFill>
              </a:rPr>
              <a:t>3–5-km</a:t>
            </a:r>
            <a:r>
              <a:rPr lang="en-US" altLang="zh-TW" sz="2000" dirty="0"/>
              <a:t> wavelengths, the ability to simulate the waves was </a:t>
            </a:r>
            <a:r>
              <a:rPr lang="en-US" altLang="zh-TW" sz="2000" dirty="0">
                <a:solidFill>
                  <a:srgbClr val="FF0000"/>
                </a:solidFill>
              </a:rPr>
              <a:t>resolution dependent</a:t>
            </a:r>
            <a:r>
              <a:rPr lang="en-US" altLang="zh-TW" sz="2000" dirty="0"/>
              <a:t>: only at </a:t>
            </a:r>
            <a:r>
              <a:rPr lang="en-US" altLang="zh-TW" sz="2000" dirty="0">
                <a:solidFill>
                  <a:srgbClr val="FF0000"/>
                </a:solidFill>
              </a:rPr>
              <a:t>444-m</a:t>
            </a:r>
            <a:r>
              <a:rPr lang="en-US" altLang="zh-TW" sz="2000" dirty="0"/>
              <a:t> grid spacing were the waves adequately </a:t>
            </a:r>
            <a:r>
              <a:rPr lang="en-US" altLang="zh-TW" sz="2000" dirty="0" smtClean="0"/>
              <a:t>resolved.</a:t>
            </a:r>
          </a:p>
          <a:p>
            <a:r>
              <a:rPr lang="en-US" altLang="zh-TW" sz="2000" dirty="0"/>
              <a:t>Simulated KH waves developed as the </a:t>
            </a:r>
            <a:r>
              <a:rPr lang="en-US" altLang="zh-TW" sz="2000" dirty="0">
                <a:solidFill>
                  <a:srgbClr val="FF0000"/>
                </a:solidFill>
              </a:rPr>
              <a:t>Richardson number </a:t>
            </a:r>
            <a:r>
              <a:rPr lang="en-US" altLang="zh-TW" sz="2000" dirty="0"/>
              <a:t>on the southwest side of the Olympics dropped to approximately </a:t>
            </a:r>
            <a:r>
              <a:rPr lang="en-US" altLang="zh-TW" sz="2000" dirty="0">
                <a:solidFill>
                  <a:srgbClr val="FF0000"/>
                </a:solidFill>
              </a:rPr>
              <a:t>0.25</a:t>
            </a:r>
            <a:r>
              <a:rPr lang="en-US" altLang="zh-TW" sz="2000" dirty="0"/>
              <a:t>. The decline in Richardson number had two origins: the </a:t>
            </a:r>
            <a:r>
              <a:rPr lang="en-US" altLang="zh-TW" sz="2000" dirty="0">
                <a:solidFill>
                  <a:srgbClr val="FF0000"/>
                </a:solidFill>
              </a:rPr>
              <a:t>strengthening of easterly flow near the surface</a:t>
            </a:r>
            <a:r>
              <a:rPr lang="en-US" altLang="zh-TW" sz="2000" dirty="0"/>
              <a:t>, causing wind shear to increase, and a concomitant </a:t>
            </a:r>
            <a:r>
              <a:rPr lang="en-US" altLang="zh-TW" sz="2000" dirty="0">
                <a:solidFill>
                  <a:srgbClr val="FF0000"/>
                </a:solidFill>
              </a:rPr>
              <a:t>reduction of low-level stability</a:t>
            </a:r>
            <a:r>
              <a:rPr lang="en-US" altLang="zh-TW" sz="2000" dirty="0"/>
              <a:t>.</a:t>
            </a:r>
            <a:endParaRPr lang="en-US" altLang="zh-TW" sz="2000" dirty="0" smtClean="0"/>
          </a:p>
        </p:txBody>
      </p:sp>
    </p:spTree>
    <p:extLst>
      <p:ext uri="{BB962C8B-B14F-4D97-AF65-F5344CB8AC3E}">
        <p14:creationId xmlns:p14="http://schemas.microsoft.com/office/powerpoint/2010/main" val="1065295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Conclusions</a:t>
            </a:r>
            <a:endParaRPr lang="zh-TW" altLang="en-US" dirty="0"/>
          </a:p>
        </p:txBody>
      </p:sp>
      <p:sp>
        <p:nvSpPr>
          <p:cNvPr id="3" name="內容版面配置區 2"/>
          <p:cNvSpPr>
            <a:spLocks noGrp="1"/>
          </p:cNvSpPr>
          <p:nvPr>
            <p:ph idx="1"/>
          </p:nvPr>
        </p:nvSpPr>
        <p:spPr>
          <a:xfrm>
            <a:off x="457200" y="1268760"/>
            <a:ext cx="8229600" cy="5589240"/>
          </a:xfrm>
        </p:spPr>
        <p:txBody>
          <a:bodyPr>
            <a:normAutofit/>
          </a:bodyPr>
          <a:lstStyle/>
          <a:p>
            <a:r>
              <a:rPr lang="en-US" altLang="zh-TW" sz="2000" dirty="0"/>
              <a:t>The </a:t>
            </a:r>
            <a:r>
              <a:rPr lang="en-US" altLang="zh-TW" sz="2000" dirty="0">
                <a:solidFill>
                  <a:srgbClr val="0070C0"/>
                </a:solidFill>
              </a:rPr>
              <a:t>17 December event </a:t>
            </a:r>
            <a:r>
              <a:rPr lang="en-US" altLang="zh-TW" sz="2000" dirty="0"/>
              <a:t>had observed and simulated KH waves </a:t>
            </a:r>
            <a:r>
              <a:rPr lang="en-US" altLang="zh-TW" sz="2000" dirty="0">
                <a:solidFill>
                  <a:srgbClr val="FF0000"/>
                </a:solidFill>
              </a:rPr>
              <a:t>below the melting level </a:t>
            </a:r>
            <a:r>
              <a:rPr lang="en-US" altLang="zh-TW" sz="2000" dirty="0"/>
              <a:t>in the Quinault valley. </a:t>
            </a:r>
            <a:endParaRPr lang="en-US" altLang="zh-TW" sz="2000" dirty="0" smtClean="0"/>
          </a:p>
          <a:p>
            <a:r>
              <a:rPr lang="en-US" altLang="zh-TW" sz="2000" dirty="0" smtClean="0"/>
              <a:t>The </a:t>
            </a:r>
            <a:r>
              <a:rPr lang="en-US" altLang="zh-TW" sz="2000" dirty="0"/>
              <a:t>Olympic Mountains played a critical role during the </a:t>
            </a:r>
            <a:r>
              <a:rPr lang="en-US" altLang="zh-TW" sz="2000" dirty="0">
                <a:solidFill>
                  <a:srgbClr val="0070C0"/>
                </a:solidFill>
              </a:rPr>
              <a:t>12 December </a:t>
            </a:r>
            <a:r>
              <a:rPr lang="en-US" altLang="zh-TW" sz="2000" dirty="0"/>
              <a:t>event by </a:t>
            </a:r>
            <a:r>
              <a:rPr lang="en-US" altLang="zh-TW" sz="2000" dirty="0">
                <a:solidFill>
                  <a:srgbClr val="FF0000"/>
                </a:solidFill>
              </a:rPr>
              <a:t>blocking the incoming flow and producing low-level easterly </a:t>
            </a:r>
            <a:r>
              <a:rPr lang="en-US" altLang="zh-TW" sz="2000" dirty="0" smtClean="0">
                <a:solidFill>
                  <a:srgbClr val="FF0000"/>
                </a:solidFill>
              </a:rPr>
              <a:t>winds</a:t>
            </a:r>
            <a:r>
              <a:rPr lang="en-US" altLang="zh-TW" sz="2000" dirty="0" smtClean="0"/>
              <a:t>. </a:t>
            </a:r>
            <a:r>
              <a:rPr lang="en-US" altLang="zh-TW" sz="2000" dirty="0"/>
              <a:t>Removing the Olympics prevented development of easterly near-surface flow, thereby eliminating the shear zone and resulting in the absence of wave development. </a:t>
            </a:r>
            <a:endParaRPr lang="en-US" altLang="zh-TW" sz="2000" dirty="0" smtClean="0"/>
          </a:p>
          <a:p>
            <a:r>
              <a:rPr lang="en-US" altLang="zh-TW" sz="2000" dirty="0" smtClean="0"/>
              <a:t>In </a:t>
            </a:r>
            <a:r>
              <a:rPr lang="en-US" altLang="zh-TW" sz="2000" dirty="0"/>
              <a:t>contrast, during the 17 December event, low-level easterly flow was synoptically forced and began hours prior to wave onset. Removing the Olympics reduced, but did not eliminate, the low-level easterly winds, and KH waves still developed within a shear layer</a:t>
            </a:r>
            <a:r>
              <a:rPr lang="en-US" altLang="zh-TW" sz="2000" dirty="0" smtClean="0"/>
              <a:t>.</a:t>
            </a:r>
          </a:p>
          <a:p>
            <a:r>
              <a:rPr lang="en-US" altLang="zh-TW" sz="2000" dirty="0" smtClean="0">
                <a:solidFill>
                  <a:srgbClr val="0070C0"/>
                </a:solidFill>
              </a:rPr>
              <a:t>12 </a:t>
            </a:r>
            <a:r>
              <a:rPr lang="en-US" altLang="zh-TW" sz="2000" dirty="0">
                <a:solidFill>
                  <a:srgbClr val="0070C0"/>
                </a:solidFill>
              </a:rPr>
              <a:t>December </a:t>
            </a:r>
            <a:r>
              <a:rPr lang="en-US" altLang="zh-TW" sz="2000" dirty="0" smtClean="0">
                <a:solidFill>
                  <a:srgbClr val="0070C0"/>
                </a:solidFill>
              </a:rPr>
              <a:t>event</a:t>
            </a:r>
            <a:r>
              <a:rPr lang="en-US" altLang="zh-TW" sz="2000" dirty="0" smtClean="0"/>
              <a:t>: </a:t>
            </a:r>
            <a:r>
              <a:rPr lang="en-US" altLang="zh-TW" sz="2000" dirty="0"/>
              <a:t>the simulation showed collocated enhancement of </a:t>
            </a:r>
            <a:r>
              <a:rPr lang="en-US" altLang="zh-TW" sz="2000" dirty="0">
                <a:solidFill>
                  <a:srgbClr val="FF0000"/>
                </a:solidFill>
              </a:rPr>
              <a:t>vertical velocity, snow and </a:t>
            </a:r>
            <a:r>
              <a:rPr lang="en-US" altLang="zh-TW" sz="2000" dirty="0" err="1">
                <a:solidFill>
                  <a:srgbClr val="FF0000"/>
                </a:solidFill>
              </a:rPr>
              <a:t>graupel</a:t>
            </a:r>
            <a:r>
              <a:rPr lang="en-US" altLang="zh-TW" sz="2000" dirty="0">
                <a:solidFill>
                  <a:srgbClr val="FF0000"/>
                </a:solidFill>
              </a:rPr>
              <a:t> mixing ratios, and mass-weighted mean drop diameter</a:t>
            </a:r>
            <a:r>
              <a:rPr lang="en-US" altLang="zh-TW" sz="2000" dirty="0"/>
              <a:t>  by the wave circulations. Enhancements in cloud water mixing ratios were collocated with upward motion in the waves and was largest in the vicinity of and immediately above the melting level, which is consistent with generation of </a:t>
            </a:r>
            <a:r>
              <a:rPr lang="en-US" altLang="zh-TW" sz="2000" dirty="0" err="1"/>
              <a:t>supercooled</a:t>
            </a:r>
            <a:r>
              <a:rPr lang="en-US" altLang="zh-TW" sz="2000" dirty="0"/>
              <a:t> water necessary for </a:t>
            </a:r>
            <a:r>
              <a:rPr lang="en-US" altLang="zh-TW" sz="2000" dirty="0">
                <a:solidFill>
                  <a:srgbClr val="FF0000"/>
                </a:solidFill>
              </a:rPr>
              <a:t>riming</a:t>
            </a:r>
            <a:r>
              <a:rPr lang="en-US" altLang="zh-TW" sz="2000" dirty="0"/>
              <a:t>.</a:t>
            </a:r>
            <a:endParaRPr lang="en-US" altLang="zh-TW" sz="2000" dirty="0" smtClean="0"/>
          </a:p>
          <a:p>
            <a:endParaRPr lang="zh-TW" altLang="en-US" sz="2000" dirty="0"/>
          </a:p>
        </p:txBody>
      </p:sp>
    </p:spTree>
    <p:extLst>
      <p:ext uri="{BB962C8B-B14F-4D97-AF65-F5344CB8AC3E}">
        <p14:creationId xmlns:p14="http://schemas.microsoft.com/office/powerpoint/2010/main" val="1963968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3905"/>
            <a:ext cx="8229600" cy="922114"/>
          </a:xfrm>
        </p:spPr>
        <p:txBody>
          <a:bodyPr/>
          <a:lstStyle/>
          <a:p>
            <a:r>
              <a:rPr lang="en-US" altLang="zh-TW" b="1" dirty="0" smtClean="0"/>
              <a:t>Model </a:t>
            </a:r>
            <a:r>
              <a:rPr lang="en-US" altLang="zh-TW" b="1" dirty="0"/>
              <a:t>configuration</a:t>
            </a:r>
            <a:endParaRPr lang="zh-TW" altLang="en-US" b="1" dirty="0"/>
          </a:p>
        </p:txBody>
      </p:sp>
      <p:sp>
        <p:nvSpPr>
          <p:cNvPr id="3" name="內容版面配置區 2"/>
          <p:cNvSpPr>
            <a:spLocks noGrp="1"/>
          </p:cNvSpPr>
          <p:nvPr>
            <p:ph idx="1"/>
          </p:nvPr>
        </p:nvSpPr>
        <p:spPr>
          <a:xfrm>
            <a:off x="251520" y="836712"/>
            <a:ext cx="8712968" cy="5544616"/>
          </a:xfrm>
        </p:spPr>
        <p:txBody>
          <a:bodyPr>
            <a:normAutofit/>
          </a:bodyPr>
          <a:lstStyle/>
          <a:p>
            <a:r>
              <a:rPr lang="en-US" altLang="zh-TW" sz="2000" dirty="0" smtClean="0"/>
              <a:t>WRFV3.8.1</a:t>
            </a:r>
            <a:endParaRPr lang="en-US" altLang="zh-TW" sz="2000" dirty="0" smtClean="0"/>
          </a:p>
          <a:p>
            <a:r>
              <a:rPr lang="en-US" altLang="zh-TW" sz="2000" dirty="0" smtClean="0"/>
              <a:t>36–12–4–1.33–</a:t>
            </a:r>
            <a:r>
              <a:rPr lang="en-US" altLang="zh-TW" sz="2000" dirty="0" smtClean="0">
                <a:solidFill>
                  <a:srgbClr val="FF0000"/>
                </a:solidFill>
              </a:rPr>
              <a:t>0.444</a:t>
            </a:r>
            <a:r>
              <a:rPr lang="en-US" altLang="zh-TW" sz="2000" dirty="0" smtClean="0"/>
              <a:t> </a:t>
            </a:r>
            <a:r>
              <a:rPr lang="en-US" altLang="zh-TW" sz="2000" dirty="0">
                <a:solidFill>
                  <a:srgbClr val="FF0000"/>
                </a:solidFill>
              </a:rPr>
              <a:t>km</a:t>
            </a:r>
            <a:r>
              <a:rPr lang="en-US" altLang="zh-TW" sz="2000" dirty="0"/>
              <a:t> domain configuration </a:t>
            </a:r>
            <a:r>
              <a:rPr lang="en-US" altLang="zh-TW" sz="2000" dirty="0" smtClean="0"/>
              <a:t>with </a:t>
            </a:r>
            <a:r>
              <a:rPr lang="en-US" altLang="zh-TW" sz="2000" dirty="0">
                <a:solidFill>
                  <a:srgbClr val="FF0000"/>
                </a:solidFill>
              </a:rPr>
              <a:t>51 vertical </a:t>
            </a:r>
            <a:r>
              <a:rPr lang="en-US" altLang="zh-TW" sz="2000" dirty="0" smtClean="0">
                <a:solidFill>
                  <a:srgbClr val="FF0000"/>
                </a:solidFill>
              </a:rPr>
              <a:t>levels</a:t>
            </a:r>
          </a:p>
          <a:p>
            <a:r>
              <a:rPr lang="en-US" altLang="zh-TW" sz="2000" dirty="0"/>
              <a:t>Initial and 3-h boundary conditions are from </a:t>
            </a:r>
            <a:r>
              <a:rPr lang="en-US" altLang="zh-TW" sz="2000" dirty="0" smtClean="0">
                <a:solidFill>
                  <a:srgbClr val="FF0000"/>
                </a:solidFill>
              </a:rPr>
              <a:t>GFS </a:t>
            </a:r>
            <a:r>
              <a:rPr lang="en-US" altLang="zh-TW" sz="2000" dirty="0">
                <a:solidFill>
                  <a:srgbClr val="FF0000"/>
                </a:solidFill>
              </a:rPr>
              <a:t>0.25° gridded analysis</a:t>
            </a:r>
            <a:r>
              <a:rPr lang="en-US" altLang="zh-TW" sz="2000" dirty="0"/>
              <a:t>. Since new GFS data are available every 6 h, only forecast hours 0000 and 0300 are used for boundary conditions and nudging</a:t>
            </a:r>
            <a:r>
              <a:rPr lang="en-US" altLang="zh-TW" sz="2000" dirty="0" smtClean="0"/>
              <a:t>.</a:t>
            </a:r>
            <a:r>
              <a:rPr lang="en-US" altLang="zh-TW" sz="2000" dirty="0"/>
              <a:t> (</a:t>
            </a:r>
            <a:r>
              <a:rPr lang="en-US" altLang="zh-TW" sz="2000" dirty="0">
                <a:solidFill>
                  <a:srgbClr val="FF0000"/>
                </a:solidFill>
              </a:rPr>
              <a:t>Grid nudging </a:t>
            </a:r>
            <a:r>
              <a:rPr lang="en-US" altLang="zh-TW" sz="2000" dirty="0"/>
              <a:t>on the 36-km domain</a:t>
            </a:r>
            <a:r>
              <a:rPr lang="en-US" altLang="zh-TW" sz="2000" dirty="0" smtClean="0"/>
              <a:t>)</a:t>
            </a:r>
          </a:p>
          <a:p>
            <a:r>
              <a:rPr lang="en-US" altLang="zh-TW" sz="2000" dirty="0" err="1"/>
              <a:t>Grell</a:t>
            </a:r>
            <a:r>
              <a:rPr lang="en-US" altLang="zh-TW" sz="2000" dirty="0"/>
              <a:t>–</a:t>
            </a:r>
            <a:r>
              <a:rPr lang="en-US" altLang="zh-TW" sz="2000" dirty="0" err="1"/>
              <a:t>Freitas</a:t>
            </a:r>
            <a:r>
              <a:rPr lang="en-US" altLang="zh-TW" sz="2000" dirty="0"/>
              <a:t> </a:t>
            </a:r>
            <a:r>
              <a:rPr lang="en-US" altLang="zh-TW" sz="2000" dirty="0" smtClean="0"/>
              <a:t>CP </a:t>
            </a:r>
            <a:r>
              <a:rPr lang="en-US" altLang="zh-TW" sz="2000" dirty="0"/>
              <a:t>on the 36-, 12-, and 4-km domains (</a:t>
            </a:r>
            <a:r>
              <a:rPr lang="en-US" altLang="zh-TW" sz="2000" dirty="0" err="1"/>
              <a:t>Grell</a:t>
            </a:r>
            <a:r>
              <a:rPr lang="en-US" altLang="zh-TW" sz="2000" dirty="0"/>
              <a:t> and </a:t>
            </a:r>
            <a:r>
              <a:rPr lang="en-US" altLang="zh-TW" sz="2000" dirty="0" err="1"/>
              <a:t>Freitas</a:t>
            </a:r>
            <a:r>
              <a:rPr lang="en-US" altLang="zh-TW" sz="2000" dirty="0"/>
              <a:t> 2014</a:t>
            </a:r>
            <a:r>
              <a:rPr lang="en-US" altLang="zh-TW" sz="2000" dirty="0" smtClean="0"/>
              <a:t>)</a:t>
            </a:r>
          </a:p>
          <a:p>
            <a:r>
              <a:rPr lang="fr-FR" altLang="zh-TW" sz="2000" dirty="0">
                <a:solidFill>
                  <a:srgbClr val="FF0000"/>
                </a:solidFill>
              </a:rPr>
              <a:t>Thompson microphysics </a:t>
            </a:r>
            <a:r>
              <a:rPr lang="fr-FR" altLang="zh-TW" sz="2000" dirty="0"/>
              <a:t>(Thompson et al. 2008</a:t>
            </a:r>
            <a:r>
              <a:rPr lang="fr-FR" altLang="zh-TW" sz="2000" dirty="0" smtClean="0"/>
              <a:t>)</a:t>
            </a:r>
          </a:p>
          <a:p>
            <a:r>
              <a:rPr lang="en-US" altLang="zh-TW" sz="2000" dirty="0" smtClean="0"/>
              <a:t>YSU PBL </a:t>
            </a:r>
            <a:r>
              <a:rPr lang="en-US" altLang="zh-TW" sz="2000" dirty="0"/>
              <a:t>scheme (Hong et al. 2006)</a:t>
            </a:r>
          </a:p>
          <a:p>
            <a:r>
              <a:rPr lang="en-US" altLang="zh-TW" sz="2000" dirty="0" smtClean="0"/>
              <a:t>Noah-MP </a:t>
            </a:r>
            <a:r>
              <a:rPr lang="en-US" altLang="zh-TW" sz="2000" dirty="0"/>
              <a:t>(</a:t>
            </a:r>
            <a:r>
              <a:rPr lang="en-US" altLang="zh-TW" sz="2000" dirty="0" err="1"/>
              <a:t>Niu</a:t>
            </a:r>
            <a:r>
              <a:rPr lang="en-US" altLang="zh-TW" sz="2000" dirty="0"/>
              <a:t> et al. 2011</a:t>
            </a:r>
            <a:r>
              <a:rPr lang="en-US" altLang="zh-TW" sz="2000" dirty="0" smtClean="0"/>
              <a:t>)</a:t>
            </a:r>
          </a:p>
          <a:p>
            <a:r>
              <a:rPr lang="fr-FR" altLang="zh-TW" sz="2000" dirty="0" smtClean="0"/>
              <a:t>RRTMG scheme </a:t>
            </a:r>
            <a:r>
              <a:rPr lang="fr-FR" altLang="zh-TW" sz="2000" dirty="0"/>
              <a:t>(Iacono et al. 2008</a:t>
            </a:r>
            <a:r>
              <a:rPr lang="fr-FR" altLang="zh-TW" sz="2000" dirty="0" smtClean="0"/>
              <a:t>)</a:t>
            </a:r>
          </a:p>
          <a:p>
            <a:endParaRPr lang="fr-FR" altLang="zh-TW" sz="2000" dirty="0" smtClean="0"/>
          </a:p>
          <a:p>
            <a:endParaRPr lang="fr-FR" altLang="zh-TW" sz="2000" dirty="0" smtClean="0"/>
          </a:p>
          <a:p>
            <a:endParaRPr lang="fr-FR" altLang="zh-TW" sz="2000" dirty="0" smtClean="0"/>
          </a:p>
          <a:p>
            <a:endParaRPr lang="en-US" altLang="zh-TW" sz="2000" dirty="0" smtClean="0"/>
          </a:p>
          <a:p>
            <a:endParaRPr lang="en-US" altLang="zh-TW" sz="20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325543"/>
            <a:ext cx="3096344" cy="253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254903"/>
            <a:ext cx="3528392" cy="360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02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23" y="0"/>
            <a:ext cx="77426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222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4709"/>
            <a:ext cx="9132961" cy="421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351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7126"/>
            <a:ext cx="9144000" cy="495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620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4" y="35308"/>
            <a:ext cx="5476240" cy="682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158" y="2402973"/>
            <a:ext cx="4223842" cy="73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00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42" y="1"/>
            <a:ext cx="84564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67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504" y="0"/>
            <a:ext cx="5724800"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5517232"/>
            <a:ext cx="4401920"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00445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5464</TotalTime>
  <Words>742</Words>
  <Application>Microsoft Office PowerPoint</Application>
  <PresentationFormat>如螢幕大小 (4:3)</PresentationFormat>
  <Paragraphs>33</Paragraphs>
  <Slides>21</Slides>
  <Notes>0</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Office 佈景主題</vt:lpstr>
      <vt:lpstr>Simulated Kelvin-Helmholtz waves over terrain and their microphysical implications</vt:lpstr>
      <vt:lpstr>Introduction</vt:lpstr>
      <vt:lpstr>Model configuration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jack</cp:lastModifiedBy>
  <cp:revision>242</cp:revision>
  <dcterms:created xsi:type="dcterms:W3CDTF">2013-11-23T06:53:26Z</dcterms:created>
  <dcterms:modified xsi:type="dcterms:W3CDTF">2018-10-09T07:29:22Z</dcterms:modified>
</cp:coreProperties>
</file>