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96" r:id="rId3"/>
    <p:sldId id="261" r:id="rId4"/>
    <p:sldId id="298" r:id="rId5"/>
    <p:sldId id="262" r:id="rId6"/>
    <p:sldId id="299" r:id="rId7"/>
    <p:sldId id="300" r:id="rId8"/>
    <p:sldId id="264" r:id="rId9"/>
    <p:sldId id="267" r:id="rId10"/>
    <p:sldId id="268" r:id="rId11"/>
    <p:sldId id="269" r:id="rId12"/>
    <p:sldId id="266" r:id="rId13"/>
    <p:sldId id="271" r:id="rId14"/>
    <p:sldId id="302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303" r:id="rId29"/>
    <p:sldId id="285" r:id="rId30"/>
    <p:sldId id="286" r:id="rId31"/>
    <p:sldId id="289" r:id="rId32"/>
    <p:sldId id="290" r:id="rId33"/>
    <p:sldId id="291" r:id="rId34"/>
    <p:sldId id="293" r:id="rId35"/>
    <p:sldId id="294" r:id="rId36"/>
    <p:sldId id="301" r:id="rId37"/>
    <p:sldId id="257" r:id="rId38"/>
    <p:sldId id="297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40" autoAdjust="0"/>
  </p:normalViewPr>
  <p:slideViewPr>
    <p:cSldViewPr snapToGrid="0">
      <p:cViewPr varScale="1">
        <p:scale>
          <a:sx n="62" d="100"/>
          <a:sy n="62" d="100"/>
        </p:scale>
        <p:origin x="16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FFA5-5114-403D-B335-689773404B84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B07B1-5CB1-457A-AB16-DC5321F789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7438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mean state is chosen so that it qualitatively resembles the South Asian monsoon but is sufficiently simple to allow for solutions with a single-layer model.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B07B1-5CB1-457A-AB16-DC5321F7890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1425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dry PV framework, meridional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advection of mean PV by the anomalous flow induces westward propagation of the Rossby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wave.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Isentropic (QG) ascent, denoted by a red arrow, occurs in phase with the northerly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anomalies while descent occurs with southerly wind anomalies.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gross PV framework in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is a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generization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(a) that includes meridional moisture gradient and the impact of moist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 in the PV budget. 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it, horizontal moisture advection and QG ascent moisten the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atmosphere. 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moistening causes deep convection to increase (blue arrow), which results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vorticity tendency from vortex stretching. 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propagation of the wave is then from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combination of dry PV advection and vortex stretching from moist processes.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B07B1-5CB1-457A-AB16-DC5321F78902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9422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the atmosphere is dry, the NGMS is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approximately unity, and precipitation processes become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negligible ( M ~1, P’~0, and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betaG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~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betad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so that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Eq. (18a) becomes the equation for dry PV.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the atmosphere is moist ( M~0),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betaG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~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betam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indicating that the propagation of the anomalous circulation is governed by moist processes (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bm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For values of ~M between 0 and 1, both dry and moist processes contribute to the propagation of the wave, and their relative contributions depend on the values of these two terms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B07B1-5CB1-457A-AB16-DC5321F78902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9099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Meridional variations in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Mq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be shown to be small (see section a of the appendix) over our analysis domain, such that the value at the reference latitude (16N) can be used.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NGMS will be treated as a constant.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convective moisture adjustment timescale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tc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will be a constant corresponding to the time scale at the reference latitude. (=12 h,  average value of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tc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Asian monsoon.)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B07B1-5CB1-457A-AB16-DC5321F78902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7612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l = 0, the frequency increases until zonal wavenumber 6 and steadily decreases for larger wavenumbers,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reminiscinent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baroclinic Rossby waves.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modes exhibit meridionally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elongated structures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little horizontal tilt.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Damping is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observed for zonal and meridional wavenumbers less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 5.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Figs. 3b and 3d, It is a slowly propagating wave that is strongly damped for all zonal and meridional wavenumbers. 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rate of damping when averaged across all k and l in Fig. 3d is 0.6 day-1.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B07B1-5CB1-457A-AB16-DC5321F78902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7900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phase speed describes a Rossby wave whose propagation is determined by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betaG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rather than just beta.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can describe this phase speed as the sum of a dry component and a moist component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B07B1-5CB1-457A-AB16-DC5321F78902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0931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can describe this phase speed as the sum of a dry component and a moist component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dry phase speed is the component that is due to meridional dry PV advection.</a:t>
            </a:r>
          </a:p>
          <a:p>
            <a:endParaRPr lang="en-US" altLang="zh-TW" dirty="0"/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moist phase speed is due to meridional moisture and temperature advection inducing increased precipitation to the west of the vortex.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component does not describe PV advection but PV generation due to vortex stretching that comes as a result of increased convection.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convection increases because of moistening from horizontal moisture advection (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bq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vertical moisture advection that results from isentropic ascent (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bT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B07B1-5CB1-457A-AB16-DC5321F78902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1485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values of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betam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ranging from 0 to 1 X 10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-11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m-1 s-1. 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corresponds to a temperature gradient that monotonically increases from 0 to 0.5K(1000 km)-1 and a moisture gradient that increases from 0 to 8mm(1000 km)-1. 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wave exhibits westward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phase propagation and a group velocity that is westward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the largest scales and eastward for smaller scales, and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~0 near zonal wavenumber 10, which is when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k=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kd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~M -1/2. 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betam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increases, the phase speed increases, and the group velocity becomes more pronounced.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B07B1-5CB1-457A-AB16-DC5321F78902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472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Nearly identical patterns are seen for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tc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=1 h.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the solution is less accurate for larger values of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tc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(not shown), growth is still a maximum near zonal wavenumber ;16.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B07B1-5CB1-457A-AB16-DC5321F78902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9113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betam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0, the wave is weakly damped from zonal wavenumbers 0–30 and approximately neutral thereafter.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 small value of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betam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2 X 10-12m-1 s-1, the wave is unstable for zonal wavenumbers 15 and larger, and no clear scale selection is seen.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larger values of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betam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growth is largest at the synoptic scales, between zonal wavenumbers 10 and 25.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B07B1-5CB1-457A-AB16-DC5321F78902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7510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growing wave,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cxp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cxpm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both westward, implying that both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betaG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betam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increase with latitude.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Fig. 7b, both vortex stretching from convection and meridional dry PV advection are a maximum to the west of the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q’d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maximum, which results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westward propagation.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salient feature of the growing wave solution is the phasing between P’ and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q’d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B07B1-5CB1-457A-AB16-DC5321F78902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7563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geopotential phi , and the temperature T are separated into a horizontal component and a vertical structure function.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the structure functions used in this study are chosen so that they are consistent with a first baroclinic mode in vertical motion, a profile of ascent that is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same polarity throughout the troposphere with a peak amplitude in the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midtroposphere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(~400 hPa).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B07B1-5CB1-457A-AB16-DC5321F7890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2534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Anomalous southerly flow now induces moistening, and precipitation is a maximum to the east of the moistening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results in a P’ that is slightly in phase with the anticyclonic anomalies.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precipitation generates a cyclonic tendency, it follows that it will damp the anticyclonic anomalies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B07B1-5CB1-457A-AB16-DC5321F78902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93523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 simpler relationship is obtained when we</a:t>
                </a:r>
                <a:r>
                  <a:rPr lang="zh-TW" alt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TW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consider the case when the real component of the dispersion</a:t>
                </a:r>
                <a:r>
                  <a:rPr lang="zh-TW" alt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TW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relationship is much larger than its imaginary</a:t>
                </a:r>
                <a:r>
                  <a:rPr lang="zh-TW" alt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TW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part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b="0" i="1" u="none" strike="noStrike" kern="1200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zh-TW" altLang="en-US" sz="1200" b="0" i="1" u="none" strike="noStrike" kern="1200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𝜔</m:t>
                        </m:r>
                      </m:e>
                      <m:sub>
                        <m:r>
                          <a:rPr lang="en-US" altLang="zh-TW" sz="1200" b="0" i="1" u="none" strike="noStrike" kern="1200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sub>
                    </m:sSub>
                    <m:r>
                      <a:rPr lang="en-US" altLang="zh-TW" sz="1200" b="0" i="1" u="none" strike="noStrike" kern="1200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≫</m:t>
                    </m:r>
                    <m:sSub>
                      <m:sSubPr>
                        <m:ctrlPr>
                          <a:rPr lang="en-US" altLang="zh-TW" sz="1200" b="0" i="1" u="none" strike="noStrike" kern="1200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zh-TW" altLang="en-US" sz="1200" b="0" i="1" u="none" strike="noStrike" kern="1200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𝜔</m:t>
                        </m:r>
                      </m:e>
                      <m:sub>
                        <m:r>
                          <a:rPr lang="en-US" altLang="zh-TW" sz="1200" b="0" i="1" u="none" strike="noStrike" kern="1200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 simpler relationship is obtained when we</a:t>
                </a:r>
                <a:r>
                  <a:rPr lang="zh-TW" alt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TW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consider the case when the real component of the dispersion</a:t>
                </a:r>
                <a:r>
                  <a:rPr lang="zh-TW" alt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TW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relationship is much larger than its imaginary</a:t>
                </a:r>
                <a:r>
                  <a:rPr lang="zh-TW" alt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TW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part (</a:t>
                </a:r>
                <a:r>
                  <a:rPr lang="zh-TW" altLang="en-US" sz="1200" b="0" i="0" u="none" strike="noStrike" kern="1200" baseline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𝜔</a:t>
                </a:r>
                <a:r>
                  <a:rPr lang="en-US" altLang="zh-TW" sz="1200" b="0" i="0" u="none" strike="noStrike" kern="1200" baseline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_𝑟</a:t>
                </a:r>
                <a:r>
                  <a:rPr lang="en-US" altLang="zh-TW" sz="1200" b="0" i="0" u="none" strike="noStrike" kern="1200" baseline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≫</a:t>
                </a:r>
                <a:r>
                  <a:rPr lang="zh-TW" altLang="en-US" sz="1200" b="0" i="0" u="none" strike="noStrike" kern="1200" baseline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𝜔</a:t>
                </a:r>
                <a:r>
                  <a:rPr lang="en-US" altLang="zh-TW" sz="1200" b="0" i="0" u="none" strike="noStrike" kern="1200" baseline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_𝑖</a:t>
                </a:r>
                <a:r>
                  <a:rPr lang="en-US" altLang="zh-TW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)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B07B1-5CB1-457A-AB16-DC5321F78902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70607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the vortex propagates westward, the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phasing between P’ and psi’ depends on the duration of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P‘ and the speed in which the circulation anomalies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propagate.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P’ is highly sensitive to &lt;q’&gt; when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tc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small (~1 h) and responds quickly to moistening.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small values of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tc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yield a P’ response that is closely in phase with moistening, namely, horizontal advection of moist PV. 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tc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long, the sensitivity is lower, and precipitation increases slowly, resulting in a shift toward the vortex center. 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magnitude of the shifting also depends on the wave frequency since faster propagation will result in the wave propagating toward the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 of precipitation more quickly. 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the NGMS is larger, moisture is removed quickly in a precipitating column, limiting the duration of precipitation.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the NGMS is small, moisture is removed slowly, allowing for longer duration of precipitation.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Longer-lasting precipitation results in a larger shift toward the center of low pressure.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dirty="0"/>
              <a:t>V = L x 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B07B1-5CB1-457A-AB16-DC5321F78902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141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9 shows the P anomalies from Fig. 7 decomposed into P’A and P’T. 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clear that P’A is the leading order term.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associated with moistening to the west of the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q’d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maximum. 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PT’ is smaller and of the opposite sign to P’A. 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can be interpreted as adiabatic compression to the west of the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q’d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maximum reducing tropospheric moistening.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B07B1-5CB1-457A-AB16-DC5321F78902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46936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separation of P’ into P’A and P’T allows us to further interpret the approximate growth rate in Eq. (24).</a:t>
            </a:r>
            <a:endParaRPr lang="zh-TW" altLang="en-US" dirty="0"/>
          </a:p>
          <a:p>
            <a:endParaRPr lang="en-US" altLang="zh-TW" dirty="0"/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cxp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cxpm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in the same direction, P’A favors growth at all zonal wavenumbers and is a peak near zonal wavenumber 10.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P’T, on the other hand, induces damping at all zonal wavenumbers and is a maximum near zonal wavenumber 7.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both terms are considered, the largest scales are damped and the maximum growth occurs at the synoptic scale.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B07B1-5CB1-457A-AB16-DC5321F78902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27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growing mode,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q’G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~40% as large as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q’d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is shifted slightly to the east. 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eastward shift implies that a small component of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q’G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in phase with the advection of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betaG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implying that the wave is growing.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damped mode (Fig. 10c),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q’G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exhibits a smaller amplitude than the growing mode and is shifted to the east of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q’d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Advection of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q’G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betaG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is a maximum to the west of the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q’G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maximum, indicating westward propagation.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out-of-phase component is also clearly evident, suggesting that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q’G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damped. 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using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q’G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offers a simple summary of the propagation and growth of these waves.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B07B1-5CB1-457A-AB16-DC5321F78902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2933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 propagation of the SMD is largely governed by moist processes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B07B1-5CB1-457A-AB16-DC5321F78902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8880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Mq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the climatological-mean gross dry stability and the gross moisture stratification.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Mq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be thought as the vertical gradients of dry static energy and moisture characteristic of a wave whose vertical velocity field has a structure described by omega.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B07B1-5CB1-457A-AB16-DC5321F78902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5452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Rd is the dry gas constant and a is the vertical structure function of temperature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bT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bq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the climatological-mean meridional temperature and moisture gradients, respectively, scaled so that they are in the same units as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B07B1-5CB1-457A-AB16-DC5321F78902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659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betaT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defined here as a small quantity (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betaT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&lt;&lt;beta) that contributes little to the thermodynamic balance and to the momentum equations. However, it will play an important role in the dynamics of idealized SMDs.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B07B1-5CB1-457A-AB16-DC5321F78902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8809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f0 is the planetary vorticity at 16N, a latitude where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SMDs commonly develop.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beta is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meridional gradient of planetary vorticity at 16N.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advection of the terms in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Eqs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(7a)–(7d) by the mean flow are neglected.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because of the weak flow required to maintain simplicity in the analysis sought here.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B07B1-5CB1-457A-AB16-DC5321F78902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6327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term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betayD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 has been dropped since, for small variations in y, its contribution to the vorticity budget is small.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further simplify the equations, we will assume that the anomalous horizontal winds are approximately nondivergent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B07B1-5CB1-457A-AB16-DC5321F78902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5942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Substituting z0 and y0 in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Eqs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(13) and (7d) with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Eqs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(14a) and (14b) reduces our set of variables to three.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Finally, we can remove D0 from the equations by merging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Eqs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(7c) and (13) and similarly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Eqs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(7c) and (7d) to create two equations with two variables.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moist PV (moisture) budget, however, only a negative NGMS results in generation of moist PV.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the NGMS is negative, vertical moisture import exceeds the loss of moisture through precipitation, thus allowing the moist PV anomalies to increase.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B07B1-5CB1-457A-AB16-DC5321F78902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4376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can merge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Eqs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(15a) and (15b) to remove P’ from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rhs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obtain one equation that fully describes the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idealized SMDs analyzed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here.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prefix ‘‘gross’’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implies a generalized PV field that includes vorticity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generation from moist processes while also suggesting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 relationship to NGMS. We use uppercase G as the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subscript since lowercase g is commonly used to denote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fields that are in geostrophic balance.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B07B1-5CB1-457A-AB16-DC5321F78902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7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F57A-A300-49AB-AF87-AB31A83F6C84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0AD9-AE2C-4957-80E0-7D6816824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8350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F57A-A300-49AB-AF87-AB31A83F6C84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0AD9-AE2C-4957-80E0-7D6816824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6130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F57A-A300-49AB-AF87-AB31A83F6C84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0AD9-AE2C-4957-80E0-7D6816824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455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F57A-A300-49AB-AF87-AB31A83F6C84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0AD9-AE2C-4957-80E0-7D6816824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375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F57A-A300-49AB-AF87-AB31A83F6C84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0AD9-AE2C-4957-80E0-7D6816824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982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F57A-A300-49AB-AF87-AB31A83F6C84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0AD9-AE2C-4957-80E0-7D6816824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288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F57A-A300-49AB-AF87-AB31A83F6C84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0AD9-AE2C-4957-80E0-7D6816824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806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F57A-A300-49AB-AF87-AB31A83F6C84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0AD9-AE2C-4957-80E0-7D6816824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7105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F57A-A300-49AB-AF87-AB31A83F6C84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0AD9-AE2C-4957-80E0-7D6816824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284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F57A-A300-49AB-AF87-AB31A83F6C84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0AD9-AE2C-4957-80E0-7D6816824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8800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F57A-A300-49AB-AF87-AB31A83F6C84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0AD9-AE2C-4957-80E0-7D6816824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762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FF57A-A300-49AB-AF87-AB31A83F6C84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F0AD9-AE2C-4957-80E0-7D6816824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861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1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0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31.png"/><Relationship Id="rId10" Type="http://schemas.openxmlformats.org/officeDocument/2006/relationships/image" Target="../media/image48.png"/><Relationship Id="rId4" Type="http://schemas.openxmlformats.org/officeDocument/2006/relationships/image" Target="../media/image40.pn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30.png"/><Relationship Id="rId4" Type="http://schemas.openxmlformats.org/officeDocument/2006/relationships/image" Target="../media/image50.png"/><Relationship Id="rId9" Type="http://schemas.openxmlformats.org/officeDocument/2006/relationships/image" Target="../media/image4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emf"/><Relationship Id="rId5" Type="http://schemas.openxmlformats.org/officeDocument/2006/relationships/image" Target="../media/image35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3" Type="http://schemas.openxmlformats.org/officeDocument/2006/relationships/image" Target="../media/image56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0.png"/><Relationship Id="rId5" Type="http://schemas.openxmlformats.org/officeDocument/2006/relationships/image" Target="../media/image55.png"/><Relationship Id="rId10" Type="http://schemas.openxmlformats.org/officeDocument/2006/relationships/image" Target="../media/image58.png"/><Relationship Id="rId4" Type="http://schemas.openxmlformats.org/officeDocument/2006/relationships/image" Target="../media/image490.png"/><Relationship Id="rId9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3.png"/><Relationship Id="rId7" Type="http://schemas.openxmlformats.org/officeDocument/2006/relationships/image" Target="../media/image59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7.png"/><Relationship Id="rId4" Type="http://schemas.openxmlformats.org/officeDocument/2006/relationships/image" Target="../media/image55.png"/><Relationship Id="rId9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0.png"/><Relationship Id="rId5" Type="http://schemas.openxmlformats.org/officeDocument/2006/relationships/image" Target="../media/image64.png"/><Relationship Id="rId4" Type="http://schemas.openxmlformats.org/officeDocument/2006/relationships/image" Target="../media/image67.png"/><Relationship Id="rId9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0.png"/><Relationship Id="rId4" Type="http://schemas.openxmlformats.org/officeDocument/2006/relationships/image" Target="../media/image69.png"/><Relationship Id="rId9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75.png"/><Relationship Id="rId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80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780.png"/><Relationship Id="rId4" Type="http://schemas.openxmlformats.org/officeDocument/2006/relationships/image" Target="../media/image74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0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0.png"/><Relationship Id="rId4" Type="http://schemas.openxmlformats.org/officeDocument/2006/relationships/image" Target="../media/image8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0.png"/><Relationship Id="rId4" Type="http://schemas.openxmlformats.org/officeDocument/2006/relationships/image" Target="../media/image1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8B3687-16BB-42B2-8181-841ED8AF5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Interactions between Water Vapor and Potential Vorticity in Synoptic-Scale</a:t>
            </a:r>
            <a:br>
              <a:rPr lang="en-US" altLang="zh-TW" sz="3600" dirty="0"/>
            </a:br>
            <a:r>
              <a:rPr lang="fr-FR" altLang="zh-TW" sz="3600" dirty="0"/>
              <a:t>Monsoonal Disturbances: Moisture Vortex Instability</a:t>
            </a:r>
            <a:endParaRPr lang="zh-TW" altLang="en-US" sz="36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93D36C7-83A9-4D73-980E-29A9E5584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783724"/>
            <a:ext cx="6858000" cy="1655762"/>
          </a:xfrm>
        </p:spPr>
        <p:txBody>
          <a:bodyPr>
            <a:normAutofit/>
          </a:bodyPr>
          <a:lstStyle/>
          <a:p>
            <a:pPr algn="just"/>
            <a:r>
              <a:rPr lang="en-US" altLang="zh-TW" sz="1800" dirty="0" err="1">
                <a:solidFill>
                  <a:schemeClr val="bg1">
                    <a:lumMod val="50000"/>
                  </a:schemeClr>
                </a:solidFill>
              </a:rPr>
              <a:t>Adames</a:t>
            </a:r>
            <a:r>
              <a:rPr lang="en-US" altLang="zh-TW" sz="1800" dirty="0">
                <a:solidFill>
                  <a:schemeClr val="bg1">
                    <a:lumMod val="50000"/>
                  </a:schemeClr>
                </a:solidFill>
              </a:rPr>
              <a:t>, A. F., and Y. Ming, 2018: Interactions between water vapor and potential vorticity in synoptic-scale monsoonal disturbances: Moisture vortex instability. </a:t>
            </a:r>
            <a:r>
              <a:rPr lang="en-US" altLang="zh-TW" sz="1800" i="1" dirty="0">
                <a:solidFill>
                  <a:schemeClr val="bg1">
                    <a:lumMod val="50000"/>
                  </a:schemeClr>
                </a:solidFill>
              </a:rPr>
              <a:t>J. Atmos. Sci.</a:t>
            </a:r>
            <a:r>
              <a:rPr lang="en-US" altLang="zh-TW" sz="18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zh-TW" altLang="zh-TW" sz="1800" b="1" dirty="0">
                <a:solidFill>
                  <a:schemeClr val="bg1">
                    <a:lumMod val="50000"/>
                  </a:schemeClr>
                </a:solidFill>
              </a:rPr>
              <a:t>75</a:t>
            </a:r>
            <a:r>
              <a:rPr lang="zh-TW" altLang="zh-TW" sz="1800" dirty="0">
                <a:solidFill>
                  <a:schemeClr val="bg1">
                    <a:lumMod val="50000"/>
                  </a:schemeClr>
                </a:solidFill>
              </a:rPr>
              <a:t>, 2083–2106.</a:t>
            </a:r>
            <a:endParaRPr lang="zh-TW" alt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53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7FA3B6A6-D635-4E92-8566-72D09886EBCC}"/>
              </a:ext>
            </a:extLst>
          </p:cNvPr>
          <p:cNvSpPr txBox="1"/>
          <p:nvPr/>
        </p:nvSpPr>
        <p:spPr>
          <a:xfrm>
            <a:off x="597876" y="668215"/>
            <a:ext cx="6523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The phase speed of first baroclinic free gravity waves: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9836DA9-B298-448F-9BBC-0B2F64BCA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576" y="1330135"/>
            <a:ext cx="3562847" cy="9621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745046E3-A379-4BBE-B95D-9DC059E4EFF0}"/>
                  </a:ext>
                </a:extLst>
              </p:cNvPr>
              <p:cNvSpPr txBox="1"/>
              <p:nvPr/>
            </p:nvSpPr>
            <p:spPr>
              <a:xfrm>
                <a:off x="4571999" y="2466894"/>
                <a:ext cx="4165738" cy="699404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 lIns="72000" tIns="72000" rIns="72000" bIns="7200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: dry gas constant</a:t>
                </a:r>
              </a:p>
              <a:p>
                <a:r>
                  <a:rPr lang="en-US" altLang="zh-TW" dirty="0">
                    <a:solidFill>
                      <a:schemeClr val="tx1"/>
                    </a:solidFill>
                  </a:rPr>
                  <a:t>a: vertical structure function of temperature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745046E3-A379-4BBE-B95D-9DC059E4E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2466894"/>
                <a:ext cx="4165738" cy="699404"/>
              </a:xfrm>
              <a:prstGeom prst="rect">
                <a:avLst/>
              </a:prstGeom>
              <a:blipFill>
                <a:blip r:embed="rId4"/>
                <a:stretch>
                  <a:fillRect l="-1757" t="-1754" r="-1171" b="-96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>
            <a:extLst>
              <a:ext uri="{FF2B5EF4-FFF2-40B4-BE49-F238E27FC236}">
                <a16:creationId xmlns:a16="http://schemas.microsoft.com/office/drawing/2014/main" id="{5F82BBCB-E56D-430B-B7B4-F97593ED04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34"/>
          <a:stretch/>
        </p:blipFill>
        <p:spPr>
          <a:xfrm>
            <a:off x="2665982" y="3913472"/>
            <a:ext cx="3810532" cy="764104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9053549-5968-41AC-BF38-8F685B19C770}"/>
              </a:ext>
            </a:extLst>
          </p:cNvPr>
          <p:cNvSpPr/>
          <p:nvPr/>
        </p:nvSpPr>
        <p:spPr>
          <a:xfrm>
            <a:off x="597876" y="3460263"/>
            <a:ext cx="5461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climatological-mean meridional temperature gradient,</a:t>
            </a: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7DA4A98-5105-4527-993A-027E605676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77"/>
          <a:stretch/>
        </p:blipFill>
        <p:spPr>
          <a:xfrm>
            <a:off x="2665982" y="5424751"/>
            <a:ext cx="3810532" cy="71227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0DD319E6-8BCB-4503-908C-ADB2DD66B695}"/>
              </a:ext>
            </a:extLst>
          </p:cNvPr>
          <p:cNvSpPr/>
          <p:nvPr/>
        </p:nvSpPr>
        <p:spPr>
          <a:xfrm>
            <a:off x="597876" y="4831294"/>
            <a:ext cx="5166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climatological-mean meridional moisture gradient,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CA8B3325-1930-415B-BD82-02A06BAAA010}"/>
                  </a:ext>
                </a:extLst>
              </p:cNvPr>
              <p:cNvSpPr txBox="1"/>
              <p:nvPr/>
            </p:nvSpPr>
            <p:spPr>
              <a:xfrm>
                <a:off x="4794737" y="6011453"/>
                <a:ext cx="3653803" cy="699404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 lIns="72000" tIns="72000" rIns="72000" bIns="7200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: vertical structure function of wind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: latent heat release coefficient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CA8B3325-1930-415B-BD82-02A06BAAA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737" y="6011453"/>
                <a:ext cx="3653803" cy="699404"/>
              </a:xfrm>
              <a:prstGeom prst="rect">
                <a:avLst/>
              </a:prstGeom>
              <a:blipFill>
                <a:blip r:embed="rId6"/>
                <a:stretch>
                  <a:fillRect l="-334" t="-870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5809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52C82A4F-DA75-46A8-ADC5-BA9FB585C28A}"/>
                  </a:ext>
                </a:extLst>
              </p:cNvPr>
              <p:cNvSpPr/>
              <p:nvPr/>
            </p:nvSpPr>
            <p:spPr>
              <a:xfrm>
                <a:off x="455419" y="596962"/>
                <a:ext cx="823316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 panose="02040503050406030204" pitchFamily="18" charset="0"/>
                            <a:ea typeface="+mj-ea"/>
                          </a:rPr>
                          <m:t>𝛽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+mj-ea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TW" dirty="0">
                    <a:ea typeface="+mj-ea"/>
                  </a:rPr>
                  <a:t> is related to the mean vertical wind shear through the thermal wind equation:</a:t>
                </a:r>
                <a:endParaRPr lang="zh-TW" altLang="en-US" dirty="0">
                  <a:ea typeface="+mj-ea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52C82A4F-DA75-46A8-ADC5-BA9FB585C2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19" y="596962"/>
                <a:ext cx="8233161" cy="369332"/>
              </a:xfrm>
              <a:prstGeom prst="rect">
                <a:avLst/>
              </a:prstGeom>
              <a:blipFill>
                <a:blip r:embed="rId3"/>
                <a:stretch>
                  <a:fillRect l="-222" t="-9836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2">
            <a:extLst>
              <a:ext uri="{FF2B5EF4-FFF2-40B4-BE49-F238E27FC236}">
                <a16:creationId xmlns:a16="http://schemas.microsoft.com/office/drawing/2014/main" id="{DDBE6F27-AD20-4CDD-AAE9-C8F5290F4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508" y="2743104"/>
            <a:ext cx="3620005" cy="685896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DA3237F8-B94E-47FD-8365-3A956A38B9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97"/>
          <a:stretch/>
        </p:blipFill>
        <p:spPr>
          <a:xfrm>
            <a:off x="2102245" y="1089380"/>
            <a:ext cx="3810532" cy="782733"/>
          </a:xfrm>
          <a:prstGeom prst="rect">
            <a:avLst/>
          </a:prstGeom>
        </p:spPr>
      </p:pic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B7C829E3-B611-4832-A66A-AFD7D02EEB5B}"/>
              </a:ext>
            </a:extLst>
          </p:cNvPr>
          <p:cNvCxnSpPr/>
          <p:nvPr/>
        </p:nvCxnSpPr>
        <p:spPr>
          <a:xfrm>
            <a:off x="2426677" y="1872113"/>
            <a:ext cx="0" cy="87099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字方塊 6">
            <a:extLst>
              <a:ext uri="{FF2B5EF4-FFF2-40B4-BE49-F238E27FC236}">
                <a16:creationId xmlns:a16="http://schemas.microsoft.com/office/drawing/2014/main" id="{97336B2A-C368-47DC-8CE7-6828B4291424}"/>
              </a:ext>
            </a:extLst>
          </p:cNvPr>
          <p:cNvSpPr txBox="1"/>
          <p:nvPr/>
        </p:nvSpPr>
        <p:spPr>
          <a:xfrm>
            <a:off x="2655847" y="2122942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Thermal wind equation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D7D461F-5432-443D-85A1-221814E5B33D}"/>
              </a:ext>
            </a:extLst>
          </p:cNvPr>
          <p:cNvSpPr/>
          <p:nvPr/>
        </p:nvSpPr>
        <p:spPr>
          <a:xfrm>
            <a:off x="633045" y="3791731"/>
            <a:ext cx="6137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>
                <a:ea typeface="+mj-ea"/>
              </a:rPr>
              <a:t>k</a:t>
            </a:r>
            <a:r>
              <a:rPr lang="en-US" altLang="zh-TW" baseline="-25000" dirty="0" err="1">
                <a:ea typeface="+mj-ea"/>
              </a:rPr>
              <a:t>d</a:t>
            </a:r>
            <a:r>
              <a:rPr lang="en-US" altLang="zh-TW" dirty="0">
                <a:ea typeface="+mj-ea"/>
              </a:rPr>
              <a:t> is the inverse of the Rossby radius of deformation </a:t>
            </a:r>
            <a:r>
              <a:rPr lang="en-US" altLang="zh-TW" dirty="0" err="1">
                <a:ea typeface="+mj-ea"/>
              </a:rPr>
              <a:t>L</a:t>
            </a:r>
            <a:r>
              <a:rPr lang="en-US" altLang="zh-TW" baseline="-25000" dirty="0" err="1">
                <a:ea typeface="+mj-ea"/>
              </a:rPr>
              <a:t>d</a:t>
            </a:r>
            <a:r>
              <a:rPr lang="en-US" altLang="zh-TW" dirty="0">
                <a:ea typeface="+mj-ea"/>
              </a:rPr>
              <a:t>:</a:t>
            </a:r>
            <a:endParaRPr lang="zh-TW" altLang="en-US" dirty="0">
              <a:ea typeface="+mj-ea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54E5DE91-1DD6-4361-BD50-CFF9E2A718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771" y="4411892"/>
            <a:ext cx="3067478" cy="6001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E313CB7C-9162-44D2-9894-24496DC85746}"/>
                  </a:ext>
                </a:extLst>
              </p:cNvPr>
              <p:cNvSpPr txBox="1"/>
              <p:nvPr/>
            </p:nvSpPr>
            <p:spPr>
              <a:xfrm>
                <a:off x="3353538" y="4462351"/>
                <a:ext cx="943720" cy="4992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E313CB7C-9162-44D2-9894-24496DC85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538" y="4462351"/>
                <a:ext cx="943720" cy="499239"/>
              </a:xfrm>
              <a:prstGeom prst="rect">
                <a:avLst/>
              </a:prstGeom>
              <a:blipFill>
                <a:blip r:embed="rId7"/>
                <a:stretch>
                  <a:fillRect l="-5806" t="-104878" r="-57419" b="-1634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684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id="{C8263529-C66D-4105-A886-2FF3BA3C99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59" b="27443"/>
          <a:stretch/>
        </p:blipFill>
        <p:spPr>
          <a:xfrm>
            <a:off x="1703182" y="3077308"/>
            <a:ext cx="5930978" cy="824753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998E222F-B5B0-4F18-A04A-52FEBE692F7A}"/>
              </a:ext>
            </a:extLst>
          </p:cNvPr>
          <p:cNvSpPr/>
          <p:nvPr/>
        </p:nvSpPr>
        <p:spPr>
          <a:xfrm>
            <a:off x="3183236" y="3077308"/>
            <a:ext cx="609600" cy="824753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98B930D9-0510-4F91-A03B-F08423E0F7BC}"/>
              </a:ext>
            </a:extLst>
          </p:cNvPr>
          <p:cNvCxnSpPr>
            <a:cxnSpLocks/>
            <a:stCxn id="18" idx="0"/>
            <a:endCxn id="22" idx="2"/>
          </p:cNvCxnSpPr>
          <p:nvPr/>
        </p:nvCxnSpPr>
        <p:spPr>
          <a:xfrm flipH="1" flipV="1">
            <a:off x="3335636" y="2925797"/>
            <a:ext cx="152400" cy="151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FF94C48E-7D65-499F-AE33-DCA4A2B0DA04}"/>
              </a:ext>
            </a:extLst>
          </p:cNvPr>
          <p:cNvSpPr txBox="1"/>
          <p:nvPr/>
        </p:nvSpPr>
        <p:spPr>
          <a:xfrm>
            <a:off x="1268403" y="2556465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Meridional advection of mean temperature</a:t>
            </a:r>
            <a:endParaRPr lang="zh-TW" altLang="en-US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3C87E05-EC15-4B68-8D02-1AA3B455F8CE}"/>
              </a:ext>
            </a:extLst>
          </p:cNvPr>
          <p:cNvSpPr/>
          <p:nvPr/>
        </p:nvSpPr>
        <p:spPr>
          <a:xfrm>
            <a:off x="3792836" y="3162472"/>
            <a:ext cx="609600" cy="53428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FFB04E41-2156-4AFB-8C04-C5A37DE602EF}"/>
              </a:ext>
            </a:extLst>
          </p:cNvPr>
          <p:cNvCxnSpPr>
            <a:cxnSpLocks/>
            <a:stCxn id="26" idx="2"/>
            <a:endCxn id="29" idx="0"/>
          </p:cNvCxnSpPr>
          <p:nvPr/>
        </p:nvCxnSpPr>
        <p:spPr>
          <a:xfrm flipH="1">
            <a:off x="3887468" y="3696761"/>
            <a:ext cx="210168" cy="4910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EA792588-919E-48B5-92CF-345DB394CEDB}"/>
              </a:ext>
            </a:extLst>
          </p:cNvPr>
          <p:cNvSpPr txBox="1"/>
          <p:nvPr/>
        </p:nvSpPr>
        <p:spPr>
          <a:xfrm>
            <a:off x="2711472" y="4187855"/>
            <a:ext cx="2351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Vertical DSE advection</a:t>
            </a:r>
            <a:endParaRPr lang="zh-TW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8F60313B-95C0-48F5-9407-02C70D87BE57}"/>
              </a:ext>
            </a:extLst>
          </p:cNvPr>
          <p:cNvSpPr/>
          <p:nvPr/>
        </p:nvSpPr>
        <p:spPr>
          <a:xfrm>
            <a:off x="4402436" y="3077308"/>
            <a:ext cx="718054" cy="82475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BB942ACE-89AB-454D-A9D0-D00EE4F10305}"/>
              </a:ext>
            </a:extLst>
          </p:cNvPr>
          <p:cNvCxnSpPr>
            <a:cxnSpLocks/>
            <a:stCxn id="31" idx="3"/>
            <a:endCxn id="34" idx="1"/>
          </p:cNvCxnSpPr>
          <p:nvPr/>
        </p:nvCxnSpPr>
        <p:spPr>
          <a:xfrm>
            <a:off x="5120490" y="3489685"/>
            <a:ext cx="531108" cy="43819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FFD16079-3264-499B-B8FC-D57F5F6624FE}"/>
              </a:ext>
            </a:extLst>
          </p:cNvPr>
          <p:cNvSpPr txBox="1"/>
          <p:nvPr/>
        </p:nvSpPr>
        <p:spPr>
          <a:xfrm>
            <a:off x="5651598" y="3743211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Latent heat release</a:t>
            </a:r>
            <a:endParaRPr lang="zh-TW" altLang="en-US" dirty="0"/>
          </a:p>
        </p:txBody>
      </p:sp>
      <p:pic>
        <p:nvPicPr>
          <p:cNvPr id="46" name="圖片 45">
            <a:extLst>
              <a:ext uri="{FF2B5EF4-FFF2-40B4-BE49-F238E27FC236}">
                <a16:creationId xmlns:a16="http://schemas.microsoft.com/office/drawing/2014/main" id="{5EA6513B-A42C-4987-A28F-E6FE97E9A5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90" b="456"/>
          <a:stretch/>
        </p:blipFill>
        <p:spPr>
          <a:xfrm>
            <a:off x="1759038" y="5129056"/>
            <a:ext cx="5930978" cy="860612"/>
          </a:xfrm>
          <a:prstGeom prst="rect">
            <a:avLst/>
          </a:prstGeom>
        </p:spPr>
      </p:pic>
      <p:sp>
        <p:nvSpPr>
          <p:cNvPr id="47" name="矩形 46">
            <a:extLst>
              <a:ext uri="{FF2B5EF4-FFF2-40B4-BE49-F238E27FC236}">
                <a16:creationId xmlns:a16="http://schemas.microsoft.com/office/drawing/2014/main" id="{2D7E57C2-9ACF-4C01-96F6-8B17CE609034}"/>
              </a:ext>
            </a:extLst>
          </p:cNvPr>
          <p:cNvSpPr/>
          <p:nvPr/>
        </p:nvSpPr>
        <p:spPr>
          <a:xfrm>
            <a:off x="3452388" y="5129056"/>
            <a:ext cx="609600" cy="824753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C4665D66-4DC5-48AA-BBB0-974E5E0738B3}"/>
              </a:ext>
            </a:extLst>
          </p:cNvPr>
          <p:cNvCxnSpPr>
            <a:cxnSpLocks/>
            <a:stCxn id="47" idx="0"/>
            <a:endCxn id="49" idx="2"/>
          </p:cNvCxnSpPr>
          <p:nvPr/>
        </p:nvCxnSpPr>
        <p:spPr>
          <a:xfrm flipH="1" flipV="1">
            <a:off x="3438076" y="4977545"/>
            <a:ext cx="319112" cy="151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A9A81AEC-8A7D-44AB-B217-555460B29C80}"/>
              </a:ext>
            </a:extLst>
          </p:cNvPr>
          <p:cNvSpPr txBox="1"/>
          <p:nvPr/>
        </p:nvSpPr>
        <p:spPr>
          <a:xfrm>
            <a:off x="1537555" y="4608213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Horizontal advection of mean moisture</a:t>
            </a:r>
            <a:endParaRPr lang="zh-TW" altLang="en-US" dirty="0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0FD50A3C-4998-4406-8C3C-6B8DF0AD05A6}"/>
              </a:ext>
            </a:extLst>
          </p:cNvPr>
          <p:cNvSpPr/>
          <p:nvPr/>
        </p:nvSpPr>
        <p:spPr>
          <a:xfrm>
            <a:off x="4054728" y="5319921"/>
            <a:ext cx="609600" cy="53428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9882ED56-6E9E-4ED1-84B5-8C3AC5E319DA}"/>
              </a:ext>
            </a:extLst>
          </p:cNvPr>
          <p:cNvCxnSpPr>
            <a:cxnSpLocks/>
            <a:stCxn id="50" idx="2"/>
            <a:endCxn id="52" idx="0"/>
          </p:cNvCxnSpPr>
          <p:nvPr/>
        </p:nvCxnSpPr>
        <p:spPr>
          <a:xfrm flipH="1">
            <a:off x="4273880" y="5854210"/>
            <a:ext cx="85648" cy="3171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6A5EDE7C-1A16-47F0-AF94-EBB456F25D75}"/>
              </a:ext>
            </a:extLst>
          </p:cNvPr>
          <p:cNvSpPr txBox="1"/>
          <p:nvPr/>
        </p:nvSpPr>
        <p:spPr>
          <a:xfrm>
            <a:off x="2911936" y="6171385"/>
            <a:ext cx="2723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Vertical moisture advection</a:t>
            </a:r>
            <a:endParaRPr lang="zh-TW" altLang="en-US" dirty="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3FE55A10-FE9E-43B1-81FE-F4A621E82BE2}"/>
              </a:ext>
            </a:extLst>
          </p:cNvPr>
          <p:cNvSpPr/>
          <p:nvPr/>
        </p:nvSpPr>
        <p:spPr>
          <a:xfrm>
            <a:off x="4716200" y="5184014"/>
            <a:ext cx="718054" cy="82475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21EF09F4-98EE-41C2-9670-653CEAAB2BD9}"/>
              </a:ext>
            </a:extLst>
          </p:cNvPr>
          <p:cNvCxnSpPr>
            <a:cxnSpLocks/>
            <a:stCxn id="54" idx="0"/>
            <a:endCxn id="56" idx="1"/>
          </p:cNvCxnSpPr>
          <p:nvPr/>
        </p:nvCxnSpPr>
        <p:spPr>
          <a:xfrm flipV="1">
            <a:off x="5075227" y="4987095"/>
            <a:ext cx="138005" cy="19691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3A160262-0A1A-41B8-9E87-552FF04BC6D6}"/>
              </a:ext>
            </a:extLst>
          </p:cNvPr>
          <p:cNvSpPr txBox="1"/>
          <p:nvPr/>
        </p:nvSpPr>
        <p:spPr>
          <a:xfrm>
            <a:off x="5213232" y="4802429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Loss of moisture through precipitation</a:t>
            </a:r>
            <a:endParaRPr lang="zh-TW" altLang="en-US" dirty="0"/>
          </a:p>
        </p:txBody>
      </p:sp>
      <p:pic>
        <p:nvPicPr>
          <p:cNvPr id="32" name="圖片 31">
            <a:extLst>
              <a:ext uri="{FF2B5EF4-FFF2-40B4-BE49-F238E27FC236}">
                <a16:creationId xmlns:a16="http://schemas.microsoft.com/office/drawing/2014/main" id="{ABDF84AB-FAE3-4C57-9A40-9079D5F9BE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89"/>
          <a:stretch/>
        </p:blipFill>
        <p:spPr>
          <a:xfrm>
            <a:off x="2026450" y="696947"/>
            <a:ext cx="5055242" cy="165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14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90F84E6F-C447-44C7-80F9-3C931A52D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852" y="2539207"/>
            <a:ext cx="4778327" cy="84776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733AB0F-FE43-4F63-BAF9-D8E74395CB73}"/>
              </a:ext>
            </a:extLst>
          </p:cNvPr>
          <p:cNvSpPr/>
          <p:nvPr/>
        </p:nvSpPr>
        <p:spPr>
          <a:xfrm>
            <a:off x="3045804" y="2777374"/>
            <a:ext cx="645459" cy="466165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94302336-95E0-4DF2-8F88-39CEC0A1F1CF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 flipH="1">
            <a:off x="2939303" y="3243539"/>
            <a:ext cx="429231" cy="238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1A505F3D-6C6E-4111-8C17-8FE2EA4B06F5}"/>
              </a:ext>
            </a:extLst>
          </p:cNvPr>
          <p:cNvSpPr txBox="1"/>
          <p:nvPr/>
        </p:nvSpPr>
        <p:spPr>
          <a:xfrm>
            <a:off x="1362589" y="3481706"/>
            <a:ext cx="3153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Advection of planetary vorticity</a:t>
            </a:r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59C3F88-7ABF-4682-927C-B749232D5A0B}"/>
              </a:ext>
            </a:extLst>
          </p:cNvPr>
          <p:cNvSpPr/>
          <p:nvPr/>
        </p:nvSpPr>
        <p:spPr>
          <a:xfrm>
            <a:off x="3691263" y="2777374"/>
            <a:ext cx="824753" cy="46616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4B25D871-34F6-49BB-BC93-C2CD3D7CB05A}"/>
              </a:ext>
            </a:extLst>
          </p:cNvPr>
          <p:cNvCxnSpPr>
            <a:cxnSpLocks/>
          </p:cNvCxnSpPr>
          <p:nvPr/>
        </p:nvCxnSpPr>
        <p:spPr>
          <a:xfrm flipV="1">
            <a:off x="4516016" y="2721942"/>
            <a:ext cx="443856" cy="283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BB7CEA7-C58C-4D13-9FE1-ADEF685C07BD}"/>
              </a:ext>
            </a:extLst>
          </p:cNvPr>
          <p:cNvSpPr txBox="1"/>
          <p:nvPr/>
        </p:nvSpPr>
        <p:spPr>
          <a:xfrm>
            <a:off x="3903855" y="2317576"/>
            <a:ext cx="4713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Generation of vorticity by anomalous divergence</a:t>
            </a:r>
            <a:endParaRPr lang="zh-TW" altLang="en-US" dirty="0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C1635AD9-BBA4-498E-B69A-C2AC5E99A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80" y="4612652"/>
            <a:ext cx="3838003" cy="1124732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8C39BAC4-0EAA-4547-ADE8-9466C18882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246" y="6114912"/>
            <a:ext cx="3838003" cy="590461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5EF57A58-DBF9-40B1-989F-101BF36D115E}"/>
              </a:ext>
            </a:extLst>
          </p:cNvPr>
          <p:cNvSpPr/>
          <p:nvPr/>
        </p:nvSpPr>
        <p:spPr>
          <a:xfrm>
            <a:off x="1048968" y="3977747"/>
            <a:ext cx="7377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assume that the anomalous horizontal winds are approximately nondivergent:</a:t>
            </a:r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86BC5E4-EE85-42B1-824F-C017BA113001}"/>
              </a:ext>
            </a:extLst>
          </p:cNvPr>
          <p:cNvSpPr txBox="1"/>
          <p:nvPr/>
        </p:nvSpPr>
        <p:spPr>
          <a:xfrm>
            <a:off x="1259826" y="5849755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Geostrophic balance</a:t>
            </a:r>
            <a:endParaRPr lang="zh-TW" altLang="en-US" dirty="0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C0872CE7-DEA0-4179-A9B1-A7FE42DA1C6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386922" y="43929"/>
            <a:ext cx="5027099" cy="14385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1D239B23-42C3-434C-9B46-D86570A1229F}"/>
                  </a:ext>
                </a:extLst>
              </p:cNvPr>
              <p:cNvSpPr txBox="1"/>
              <p:nvPr/>
            </p:nvSpPr>
            <p:spPr>
              <a:xfrm>
                <a:off x="2939302" y="1709545"/>
                <a:ext cx="2310376" cy="4737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(7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skw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(7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1D239B23-42C3-434C-9B46-D86570A12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302" y="1709545"/>
                <a:ext cx="2310376" cy="4737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6560F0DE-D132-44DE-894A-00629A21FF4B}"/>
              </a:ext>
            </a:extLst>
          </p:cNvPr>
          <p:cNvCxnSpPr>
            <a:cxnSpLocks/>
          </p:cNvCxnSpPr>
          <p:nvPr/>
        </p:nvCxnSpPr>
        <p:spPr>
          <a:xfrm>
            <a:off x="2608600" y="1482469"/>
            <a:ext cx="0" cy="1056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478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:a16="http://schemas.microsoft.com/office/drawing/2014/main" id="{919CD2DF-3D06-4B3A-A2E3-96B11A9047E1}"/>
              </a:ext>
            </a:extLst>
          </p:cNvPr>
          <p:cNvGrpSpPr/>
          <p:nvPr/>
        </p:nvGrpSpPr>
        <p:grpSpPr>
          <a:xfrm>
            <a:off x="2213136" y="3699770"/>
            <a:ext cx="5021663" cy="1553419"/>
            <a:chOff x="2213136" y="3699770"/>
            <a:chExt cx="5021663" cy="1553419"/>
          </a:xfrm>
        </p:grpSpPr>
        <p:pic>
          <p:nvPicPr>
            <p:cNvPr id="2" name="圖片 1">
              <a:extLst>
                <a:ext uri="{FF2B5EF4-FFF2-40B4-BE49-F238E27FC236}">
                  <a16:creationId xmlns:a16="http://schemas.microsoft.com/office/drawing/2014/main" id="{443F573F-0313-4D6B-ADC6-0D03493C5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259" b="27443"/>
            <a:stretch/>
          </p:blipFill>
          <p:spPr>
            <a:xfrm>
              <a:off x="2213136" y="3699770"/>
              <a:ext cx="5021663" cy="698305"/>
            </a:xfrm>
            <a:prstGeom prst="rect">
              <a:avLst/>
            </a:prstGeom>
          </p:spPr>
        </p:pic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5ABDB98D-6D61-4BBF-A670-9278D4E493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190" b="456"/>
            <a:stretch/>
          </p:blipFill>
          <p:spPr>
            <a:xfrm>
              <a:off x="2213136" y="4524523"/>
              <a:ext cx="5021663" cy="728666"/>
            </a:xfrm>
            <a:prstGeom prst="rect">
              <a:avLst/>
            </a:prstGeom>
          </p:spPr>
        </p:pic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8667281B-B1FC-4494-8893-D2A3D90E6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34" y="624562"/>
            <a:ext cx="4045732" cy="71779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547ED08-0027-4EE2-9952-2554D5B601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518" y="1381186"/>
            <a:ext cx="3249575" cy="95229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E7550C6-1156-4D57-AF3E-4E0F1987C5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518" y="2333478"/>
            <a:ext cx="3249575" cy="499934"/>
          </a:xfrm>
          <a:prstGeom prst="rect">
            <a:avLst/>
          </a:prstGeom>
        </p:spPr>
      </p:pic>
      <p:cxnSp>
        <p:nvCxnSpPr>
          <p:cNvPr id="8" name="接點: 肘形 7">
            <a:extLst>
              <a:ext uri="{FF2B5EF4-FFF2-40B4-BE49-F238E27FC236}">
                <a16:creationId xmlns:a16="http://schemas.microsoft.com/office/drawing/2014/main" id="{9C4E21F4-D7FF-4F37-B6BF-F63637784467}"/>
              </a:ext>
            </a:extLst>
          </p:cNvPr>
          <p:cNvCxnSpPr>
            <a:cxnSpLocks/>
            <a:stCxn id="5" idx="1"/>
            <a:endCxn id="3" idx="1"/>
          </p:cNvCxnSpPr>
          <p:nvPr/>
        </p:nvCxnSpPr>
        <p:spPr>
          <a:xfrm rot="10800000" flipV="1">
            <a:off x="2213136" y="1857332"/>
            <a:ext cx="375382" cy="3031524"/>
          </a:xfrm>
          <a:prstGeom prst="bentConnector3">
            <a:avLst>
              <a:gd name="adj1" fmla="val 25458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625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C30D245-7F17-4DE4-8574-030A9E3487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11"/>
          <a:stretch/>
        </p:blipFill>
        <p:spPr>
          <a:xfrm>
            <a:off x="1545762" y="810177"/>
            <a:ext cx="4287239" cy="71968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F8C3C6A-7E46-47EF-A6F4-9AA7F2B0A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784" y="3321785"/>
            <a:ext cx="3258005" cy="75258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B417517-28C0-4424-BCDF-DDD9656FE1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605" y="4596104"/>
            <a:ext cx="3334215" cy="54300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459DAAB5-0296-484C-A5E6-B4773BEACE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62" y="5794089"/>
            <a:ext cx="3458058" cy="685896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1D5A42D4-B044-452F-A115-8FDE90909957}"/>
              </a:ext>
            </a:extLst>
          </p:cNvPr>
          <p:cNvSpPr txBox="1"/>
          <p:nvPr/>
        </p:nvSpPr>
        <p:spPr>
          <a:xfrm>
            <a:off x="512878" y="4129323"/>
            <a:ext cx="4519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Quasi-geostrophic potential vorticity (dry PV):</a:t>
            </a: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A1309B7-6F0F-41AB-BCAD-14B8C716327A}"/>
              </a:ext>
            </a:extLst>
          </p:cNvPr>
          <p:cNvSpPr txBox="1"/>
          <p:nvPr/>
        </p:nvSpPr>
        <p:spPr>
          <a:xfrm>
            <a:off x="525672" y="5281931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Moist potential vorticity: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E4F7612-055C-4597-A97A-2F5BD394049D}"/>
              </a:ext>
            </a:extLst>
          </p:cNvPr>
          <p:cNvSpPr txBox="1"/>
          <p:nvPr/>
        </p:nvSpPr>
        <p:spPr>
          <a:xfrm>
            <a:off x="512878" y="2903729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Normalized gross moist stability (NGMS):</a:t>
            </a:r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6C1FC22-AA28-427A-BD63-CF4EE1A0F2E0}"/>
              </a:ext>
            </a:extLst>
          </p:cNvPr>
          <p:cNvSpPr/>
          <p:nvPr/>
        </p:nvSpPr>
        <p:spPr>
          <a:xfrm>
            <a:off x="2409092" y="1019908"/>
            <a:ext cx="650631" cy="334107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897C0D1-99FD-47A4-B9D1-A11E4BD6770A}"/>
              </a:ext>
            </a:extLst>
          </p:cNvPr>
          <p:cNvSpPr/>
          <p:nvPr/>
        </p:nvSpPr>
        <p:spPr>
          <a:xfrm>
            <a:off x="3182815" y="810177"/>
            <a:ext cx="650631" cy="73726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8907EFFB-9A79-456A-9867-A3759F02C46E}"/>
              </a:ext>
            </a:extLst>
          </p:cNvPr>
          <p:cNvCxnSpPr>
            <a:cxnSpLocks/>
            <a:endCxn id="17" idx="2"/>
          </p:cNvCxnSpPr>
          <p:nvPr/>
        </p:nvCxnSpPr>
        <p:spPr>
          <a:xfrm flipH="1" flipV="1">
            <a:off x="2353118" y="684936"/>
            <a:ext cx="473214" cy="334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70960D8C-B6BE-4CBD-BECA-D38F5CE4CC1C}"/>
              </a:ext>
            </a:extLst>
          </p:cNvPr>
          <p:cNvSpPr txBox="1"/>
          <p:nvPr/>
        </p:nvSpPr>
        <p:spPr>
          <a:xfrm>
            <a:off x="1016855" y="315604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Advection of mean dry PV</a:t>
            </a:r>
            <a:endParaRPr lang="zh-TW" altLang="en-US" dirty="0"/>
          </a:p>
        </p:txBody>
      </p: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9C54EC52-DE4C-40A8-A09B-058A01DB82D1}"/>
              </a:ext>
            </a:extLst>
          </p:cNvPr>
          <p:cNvCxnSpPr>
            <a:cxnSpLocks/>
            <a:stCxn id="14" idx="3"/>
            <a:endCxn id="22" idx="0"/>
          </p:cNvCxnSpPr>
          <p:nvPr/>
        </p:nvCxnSpPr>
        <p:spPr>
          <a:xfrm>
            <a:off x="3833446" y="1178812"/>
            <a:ext cx="1235640" cy="39663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A96D9B4E-2826-42A6-A189-13BB21EDF1BA}"/>
              </a:ext>
            </a:extLst>
          </p:cNvPr>
          <p:cNvSpPr txBox="1"/>
          <p:nvPr/>
        </p:nvSpPr>
        <p:spPr>
          <a:xfrm>
            <a:off x="2353118" y="1575445"/>
            <a:ext cx="5431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PV generation from vortex stretching in deep convection</a:t>
            </a:r>
            <a:endParaRPr lang="zh-TW" altLang="en-US" dirty="0"/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E790BACE-29FE-4C33-83CE-25B6EB88CC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19"/>
          <a:stretch/>
        </p:blipFill>
        <p:spPr>
          <a:xfrm>
            <a:off x="1364510" y="2042226"/>
            <a:ext cx="4287239" cy="84516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1B5B8F7-8B15-4D33-B685-FDED683F208C}"/>
              </a:ext>
            </a:extLst>
          </p:cNvPr>
          <p:cNvSpPr/>
          <p:nvPr/>
        </p:nvSpPr>
        <p:spPr>
          <a:xfrm>
            <a:off x="4827571" y="26953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/>
              <a:t>vertical moisture import exceeds the loss of moisture through precipitation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872C325-71FE-4E92-89B3-239B0BB7187D}"/>
              </a:ext>
            </a:extLst>
          </p:cNvPr>
          <p:cNvSpPr/>
          <p:nvPr/>
        </p:nvSpPr>
        <p:spPr>
          <a:xfrm>
            <a:off x="2879086" y="2042226"/>
            <a:ext cx="1007114" cy="791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F409C398-C08F-4057-927A-75F2D760BDCE}"/>
              </a:ext>
            </a:extLst>
          </p:cNvPr>
          <p:cNvCxnSpPr>
            <a:cxnSpLocks/>
            <a:stCxn id="4" idx="3"/>
            <a:endCxn id="2" idx="1"/>
          </p:cNvCxnSpPr>
          <p:nvPr/>
        </p:nvCxnSpPr>
        <p:spPr>
          <a:xfrm>
            <a:off x="3886200" y="2438058"/>
            <a:ext cx="941371" cy="58046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024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9CF3894-F4D6-47CA-BAEC-94E3DFDC4CC0}"/>
              </a:ext>
            </a:extLst>
          </p:cNvPr>
          <p:cNvSpPr/>
          <p:nvPr/>
        </p:nvSpPr>
        <p:spPr>
          <a:xfrm>
            <a:off x="1055077" y="76708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/>
              <a:t>dry PV gradients: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8D93238-CD4C-413D-BF7B-EAD2F08371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64"/>
          <a:stretch/>
        </p:blipFill>
        <p:spPr>
          <a:xfrm>
            <a:off x="1693021" y="1338944"/>
            <a:ext cx="4334623" cy="45468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ACE9629-D623-43F9-AAED-2772B08C1A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253"/>
          <a:stretch/>
        </p:blipFill>
        <p:spPr>
          <a:xfrm>
            <a:off x="1693021" y="2943311"/>
            <a:ext cx="4334623" cy="48568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BCE2AB5-A95D-43CD-A7F5-C63C2C355ACF}"/>
              </a:ext>
            </a:extLst>
          </p:cNvPr>
          <p:cNvSpPr/>
          <p:nvPr/>
        </p:nvSpPr>
        <p:spPr>
          <a:xfrm>
            <a:off x="1055077" y="220356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/>
              <a:t>moist PV gradients: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C84D9D03-E918-4B5C-938E-8F3474A5BA00}"/>
                  </a:ext>
                </a:extLst>
              </p:cNvPr>
              <p:cNvSpPr/>
              <p:nvPr/>
            </p:nvSpPr>
            <p:spPr>
              <a:xfrm>
                <a:off x="2286000" y="3932349"/>
                <a:ext cx="5715000" cy="944746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: meridional gradient of planetary vorticity at </a:t>
                </a:r>
                <a14:m>
                  <m:oMath xmlns:m="http://schemas.openxmlformats.org/officeDocument/2006/math">
                    <m:r>
                      <a:rPr lang="en-US" altLang="zh-TW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</m:t>
                    </m:r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US" altLang="zh-TW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:climatological-mean meridional temperature gradient</a:t>
                </a:r>
                <a:endParaRPr lang="zh-TW" alt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:climatological-mean meridional moisture gradient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C84D9D03-E918-4B5C-938E-8F3474A5BA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932349"/>
                <a:ext cx="5715000" cy="944746"/>
              </a:xfrm>
              <a:prstGeom prst="rect">
                <a:avLst/>
              </a:prstGeom>
              <a:blipFill>
                <a:blip r:embed="rId4"/>
                <a:stretch>
                  <a:fillRect l="-320" t="-3226" b="-70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455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EF157788-8A53-4D3D-807C-6C9FDD05F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937" y="2391916"/>
            <a:ext cx="3267531" cy="600159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7DE2B082-DA68-4372-857B-90B3BE9D4B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541" y="3794490"/>
            <a:ext cx="3639058" cy="1076475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AB15F0B2-7C0F-4EF6-BD3C-C544FF4910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40" y="5469658"/>
            <a:ext cx="3629532" cy="495369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7A1EB4B6-0A41-4EF6-8BF9-6A933F94D995}"/>
              </a:ext>
            </a:extLst>
          </p:cNvPr>
          <p:cNvSpPr/>
          <p:nvPr/>
        </p:nvSpPr>
        <p:spPr>
          <a:xfrm>
            <a:off x="1537255" y="3310477"/>
            <a:ext cx="1385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‘‘gross’’ PV:</a:t>
            </a:r>
            <a:r>
              <a:rPr lang="zh-TW" altLang="en-US" dirty="0"/>
              <a:t> 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DFF976D-A2BA-4B82-AAE6-722C1E42C93B}"/>
              </a:ext>
            </a:extLst>
          </p:cNvPr>
          <p:cNvSpPr/>
          <p:nvPr/>
        </p:nvSpPr>
        <p:spPr>
          <a:xfrm>
            <a:off x="1141249" y="4985646"/>
            <a:ext cx="2456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mean gross PV gradient: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F0AC8B2-0493-4DD5-8658-9FEB379A1E5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11"/>
          <a:stretch/>
        </p:blipFill>
        <p:spPr>
          <a:xfrm>
            <a:off x="2783532" y="403741"/>
            <a:ext cx="3576936" cy="60044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3DD38BB-D48F-4415-9186-84A9464726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19"/>
          <a:stretch/>
        </p:blipFill>
        <p:spPr>
          <a:xfrm>
            <a:off x="2783532" y="1266984"/>
            <a:ext cx="3576937" cy="705141"/>
          </a:xfrm>
          <a:prstGeom prst="rect">
            <a:avLst/>
          </a:prstGeom>
        </p:spPr>
      </p:pic>
      <p:sp>
        <p:nvSpPr>
          <p:cNvPr id="3" name="加號 2">
            <a:extLst>
              <a:ext uri="{FF2B5EF4-FFF2-40B4-BE49-F238E27FC236}">
                <a16:creationId xmlns:a16="http://schemas.microsoft.com/office/drawing/2014/main" id="{29186B3D-F315-449A-B1DE-C3ABC8763D1E}"/>
              </a:ext>
            </a:extLst>
          </p:cNvPr>
          <p:cNvSpPr/>
          <p:nvPr/>
        </p:nvSpPr>
        <p:spPr>
          <a:xfrm>
            <a:off x="5854072" y="951065"/>
            <a:ext cx="371527" cy="371527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箭號: 向右 3">
            <a:extLst>
              <a:ext uri="{FF2B5EF4-FFF2-40B4-BE49-F238E27FC236}">
                <a16:creationId xmlns:a16="http://schemas.microsoft.com/office/drawing/2014/main" id="{54B5527B-E58F-4F91-B864-6B7DCB615209}"/>
              </a:ext>
            </a:extLst>
          </p:cNvPr>
          <p:cNvSpPr/>
          <p:nvPr/>
        </p:nvSpPr>
        <p:spPr>
          <a:xfrm rot="5400000">
            <a:off x="5798185" y="2066371"/>
            <a:ext cx="483300" cy="1755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2377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33BC5AF-22A4-486A-A6ED-7A0D87251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69" y="733049"/>
            <a:ext cx="6535062" cy="5391902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1A797485-CE84-430B-8862-186E574AFF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64"/>
          <a:stretch/>
        </p:blipFill>
        <p:spPr>
          <a:xfrm>
            <a:off x="4717576" y="335380"/>
            <a:ext cx="3403310" cy="35699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97201B2A-36E5-490A-9442-1DD3AE7FF2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11"/>
          <a:stretch/>
        </p:blipFill>
        <p:spPr>
          <a:xfrm>
            <a:off x="4717576" y="733049"/>
            <a:ext cx="3403310" cy="57130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BC8F71C-7475-4C25-9592-9D7839DCB6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765" y="3219283"/>
            <a:ext cx="2767543" cy="37772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8C01E3D-3C21-49C6-9660-86E3B1AA70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07" y="3597005"/>
            <a:ext cx="2634532" cy="608561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0B577915-49CF-4342-A276-1A43CD2C5FD4}"/>
              </a:ext>
            </a:extLst>
          </p:cNvPr>
          <p:cNvSpPr txBox="1"/>
          <p:nvPr/>
        </p:nvSpPr>
        <p:spPr>
          <a:xfrm>
            <a:off x="6292906" y="6226717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isentropic ascent/descent</a:t>
            </a:r>
            <a:endParaRPr lang="zh-TW" altLang="en-US" dirty="0"/>
          </a:p>
        </p:txBody>
      </p:sp>
      <p:sp>
        <p:nvSpPr>
          <p:cNvPr id="9" name="箭號: 向右 8">
            <a:extLst>
              <a:ext uri="{FF2B5EF4-FFF2-40B4-BE49-F238E27FC236}">
                <a16:creationId xmlns:a16="http://schemas.microsoft.com/office/drawing/2014/main" id="{CB9C13B0-BC4F-4854-8ECA-7A144ACFD1C3}"/>
              </a:ext>
            </a:extLst>
          </p:cNvPr>
          <p:cNvSpPr/>
          <p:nvPr/>
        </p:nvSpPr>
        <p:spPr>
          <a:xfrm rot="16200000">
            <a:off x="6024765" y="6360924"/>
            <a:ext cx="268141" cy="16169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6935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F12EF5F-B5EB-483A-ABCA-46606035D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83" y="796379"/>
            <a:ext cx="5382376" cy="498227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69B9773-F686-4525-A912-BD24C675C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956" y="5499827"/>
            <a:ext cx="3629532" cy="49536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CA821F58-3D75-4B5B-8DCC-74A42787AE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956" y="6061621"/>
            <a:ext cx="3258005" cy="752580"/>
          </a:xfrm>
          <a:prstGeom prst="rect">
            <a:avLst/>
          </a:prstGeom>
        </p:spPr>
      </p:pic>
      <p:grpSp>
        <p:nvGrpSpPr>
          <p:cNvPr id="2" name="群組 1">
            <a:extLst>
              <a:ext uri="{FF2B5EF4-FFF2-40B4-BE49-F238E27FC236}">
                <a16:creationId xmlns:a16="http://schemas.microsoft.com/office/drawing/2014/main" id="{127E25C0-F96B-4E54-803D-DB6C2B07ECD1}"/>
              </a:ext>
            </a:extLst>
          </p:cNvPr>
          <p:cNvGrpSpPr/>
          <p:nvPr/>
        </p:nvGrpSpPr>
        <p:grpSpPr>
          <a:xfrm>
            <a:off x="656181" y="5778649"/>
            <a:ext cx="1453860" cy="836971"/>
            <a:chOff x="426952" y="5783238"/>
            <a:chExt cx="1453860" cy="8369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>
                  <a:extLst>
                    <a:ext uri="{FF2B5EF4-FFF2-40B4-BE49-F238E27FC236}">
                      <a16:creationId xmlns:a16="http://schemas.microsoft.com/office/drawing/2014/main" id="{7251B250-402F-4D43-A4A7-991081F7E07C}"/>
                    </a:ext>
                  </a:extLst>
                </p:cNvPr>
                <p:cNvSpPr txBox="1"/>
                <p:nvPr/>
              </p:nvSpPr>
              <p:spPr>
                <a:xfrm>
                  <a:off x="426952" y="5783238"/>
                  <a:ext cx="145386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zh-TW" b="1" dirty="0"/>
                    <a:t>Black line: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</m:oMath>
                  </a14:m>
                  <a:r>
                    <a:rPr lang="zh-TW" altLang="en-US" b="1" dirty="0"/>
                    <a:t> </a:t>
                  </a:r>
                </a:p>
              </p:txBody>
            </p:sp>
          </mc:Choice>
          <mc:Fallback xmlns="">
            <p:sp>
              <p:nvSpPr>
                <p:cNvPr id="13" name="文字方塊 12">
                  <a:extLst>
                    <a:ext uri="{FF2B5EF4-FFF2-40B4-BE49-F238E27FC236}">
                      <a16:creationId xmlns:a16="http://schemas.microsoft.com/office/drawing/2014/main" id="{7251B250-402F-4D43-A4A7-991081F7E0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952" y="5783238"/>
                  <a:ext cx="1453860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0084" t="-28889" r="-9244" b="-511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102D031B-CEF5-4B2F-B9EB-6FB7AC76594B}"/>
                    </a:ext>
                  </a:extLst>
                </p:cNvPr>
                <p:cNvSpPr txBox="1"/>
                <p:nvPr/>
              </p:nvSpPr>
              <p:spPr>
                <a:xfrm>
                  <a:off x="426952" y="6060237"/>
                  <a:ext cx="122463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zh-TW" b="1" dirty="0">
                      <a:solidFill>
                        <a:srgbClr val="C00000"/>
                      </a:solidFill>
                    </a:rPr>
                    <a:t>Red line</a:t>
                  </a:r>
                  <a:r>
                    <a:rPr lang="en-US" altLang="zh-TW" b="1" dirty="0"/>
                    <a:t>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</m:oMath>
                  </a14:m>
                  <a:endParaRPr lang="zh-TW" altLang="en-US" b="1" dirty="0"/>
                </a:p>
              </p:txBody>
            </p:sp>
          </mc:Choice>
          <mc:Fallback xmlns=""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102D031B-CEF5-4B2F-B9EB-6FB7AC7659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952" y="6060237"/>
                  <a:ext cx="1224631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1940" t="-28261" r="-3980" b="-5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>
                  <a:extLst>
                    <a:ext uri="{FF2B5EF4-FFF2-40B4-BE49-F238E27FC236}">
                      <a16:creationId xmlns:a16="http://schemas.microsoft.com/office/drawing/2014/main" id="{DCE8F24D-064E-4912-93D2-CCB4BD7E6177}"/>
                    </a:ext>
                  </a:extLst>
                </p:cNvPr>
                <p:cNvSpPr txBox="1"/>
                <p:nvPr/>
              </p:nvSpPr>
              <p:spPr>
                <a:xfrm>
                  <a:off x="426952" y="6343210"/>
                  <a:ext cx="132241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zh-TW" b="1" dirty="0">
                      <a:solidFill>
                        <a:srgbClr val="0070C0"/>
                      </a:solidFill>
                    </a:rPr>
                    <a:t>Blue line</a:t>
                  </a:r>
                  <a:r>
                    <a:rPr lang="en-US" altLang="zh-TW" b="1" dirty="0"/>
                    <a:t>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</m:oMath>
                  </a14:m>
                  <a:endParaRPr lang="zh-TW" altLang="en-US" b="1" dirty="0"/>
                </a:p>
              </p:txBody>
            </p:sp>
          </mc:Choice>
          <mc:Fallback xmlns="">
            <p:sp>
              <p:nvSpPr>
                <p:cNvPr id="15" name="文字方塊 14">
                  <a:extLst>
                    <a:ext uri="{FF2B5EF4-FFF2-40B4-BE49-F238E27FC236}">
                      <a16:creationId xmlns:a16="http://schemas.microsoft.com/office/drawing/2014/main" id="{DCE8F24D-064E-4912-93D2-CCB4BD7E61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952" y="6343210"/>
                  <a:ext cx="132241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1060" t="-28889" r="-1382" b="-511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15454AE-78C0-472B-A6FA-93689BDB8466}"/>
                  </a:ext>
                </a:extLst>
              </p:cNvPr>
              <p:cNvSpPr/>
              <p:nvPr/>
            </p:nvSpPr>
            <p:spPr>
              <a:xfrm>
                <a:off x="5878745" y="703799"/>
                <a:ext cx="2681953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𝟏𝟏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15454AE-78C0-472B-A6FA-93689BDB84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745" y="703799"/>
                <a:ext cx="2681953" cy="375552"/>
              </a:xfrm>
              <a:prstGeom prst="rect">
                <a:avLst/>
              </a:prstGeom>
              <a:blipFill>
                <a:blip r:embed="rId9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8BF61B94-78C4-4494-AFAF-08B5874370E0}"/>
                  </a:ext>
                </a:extLst>
              </p:cNvPr>
              <p:cNvSpPr/>
              <p:nvPr/>
            </p:nvSpPr>
            <p:spPr>
              <a:xfrm>
                <a:off x="5878744" y="3241224"/>
                <a:ext cx="2104935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𝟏𝟏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8BF61B94-78C4-4494-AFAF-08B5874370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744" y="3241224"/>
                <a:ext cx="2104935" cy="375552"/>
              </a:xfrm>
              <a:prstGeom prst="rect">
                <a:avLst/>
              </a:prstGeom>
              <a:blipFill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970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1BFC97-A4DC-4A11-91DE-1DFA5A216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2CE16C3-5D7B-449D-AF45-7DDFDF110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altLang="zh-TW" dirty="0"/>
              <a:t>synoptic-scale monsoonal disturbances (SMDs) are </a:t>
            </a:r>
            <a:r>
              <a:rPr lang="en-US" altLang="zh-TW" dirty="0">
                <a:solidFill>
                  <a:srgbClr val="C00000"/>
                </a:solidFill>
              </a:rPr>
              <a:t>cyclonic features </a:t>
            </a:r>
            <a:r>
              <a:rPr lang="en-US" altLang="zh-TW" dirty="0"/>
              <a:t>that occur </a:t>
            </a:r>
            <a:r>
              <a:rPr lang="en-US" altLang="zh-TW" dirty="0">
                <a:solidFill>
                  <a:srgbClr val="C00000"/>
                </a:solidFill>
              </a:rPr>
              <a:t>during the active months of the Indian monsoon</a:t>
            </a:r>
            <a:r>
              <a:rPr lang="en-US" altLang="zh-TW" dirty="0"/>
              <a:t>.</a:t>
            </a:r>
          </a:p>
          <a:p>
            <a:pPr algn="just"/>
            <a:r>
              <a:rPr lang="en-US" altLang="zh-TW" dirty="0"/>
              <a:t>horizontal scale </a:t>
            </a:r>
            <a:r>
              <a:rPr lang="da-DK" altLang="zh-TW" dirty="0"/>
              <a:t>~ 2000km</a:t>
            </a:r>
          </a:p>
          <a:p>
            <a:pPr algn="just"/>
            <a:r>
              <a:rPr lang="en-US" altLang="zh-TW" dirty="0"/>
              <a:t>circulation anomalies that </a:t>
            </a:r>
            <a:r>
              <a:rPr lang="en-US" altLang="zh-TW" dirty="0">
                <a:solidFill>
                  <a:srgbClr val="C00000"/>
                </a:solidFill>
              </a:rPr>
              <a:t>are strongest in the lower troposphere</a:t>
            </a:r>
          </a:p>
          <a:p>
            <a:pPr algn="just"/>
            <a:r>
              <a:rPr lang="en-US" altLang="zh-TW" dirty="0"/>
              <a:t>SMDs predominantly develop over the </a:t>
            </a:r>
            <a:r>
              <a:rPr lang="en-US" altLang="zh-TW" dirty="0">
                <a:solidFill>
                  <a:srgbClr val="C00000"/>
                </a:solidFill>
              </a:rPr>
              <a:t>Bay of Bengal</a:t>
            </a:r>
            <a:r>
              <a:rPr lang="en-US" altLang="zh-TW" dirty="0"/>
              <a:t>, propagate northwestward toward the Indian subcontinent with a phase speed of ~5m/s</a:t>
            </a:r>
          </a:p>
          <a:p>
            <a:pPr algn="just"/>
            <a:r>
              <a:rPr lang="en-US" altLang="zh-TW" dirty="0"/>
              <a:t>A linear framework that may explain the propagation and growth of SMDs.</a:t>
            </a:r>
          </a:p>
          <a:p>
            <a:pPr algn="just"/>
            <a:endParaRPr lang="en-US" altLang="zh-TW" dirty="0"/>
          </a:p>
          <a:p>
            <a:pPr algn="just"/>
            <a:endParaRPr lang="da-DK" altLang="zh-TW" dirty="0"/>
          </a:p>
          <a:p>
            <a:pPr algn="just"/>
            <a:endParaRPr lang="en-US" altLang="zh-TW" dirty="0"/>
          </a:p>
          <a:p>
            <a:pPr algn="just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5699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4313A4C-E6D9-4AA8-9D3A-8BB40909F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179" y="1267489"/>
            <a:ext cx="5751641" cy="10316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16FC8301-2E34-43A5-A892-5147F7266232}"/>
                  </a:ext>
                </a:extLst>
              </p:cNvPr>
              <p:cNvSpPr/>
              <p:nvPr/>
            </p:nvSpPr>
            <p:spPr>
              <a:xfrm>
                <a:off x="3042136" y="2319864"/>
                <a:ext cx="5117125" cy="923330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zh-TW" dirty="0">
                    <a:solidFill>
                      <a:schemeClr val="tx1"/>
                    </a:solidFill>
                  </a:rPr>
                  <a:t>subscript 0 : an initial perturbation (= constant value)</a:t>
                </a:r>
              </a:p>
              <a:p>
                <a:r>
                  <a:rPr lang="en-US" altLang="zh-TW" dirty="0">
                    <a:solidFill>
                      <a:schemeClr val="tx1"/>
                    </a:solidFill>
                  </a:rPr>
                  <a:t>k and l : zonal and meridional wavenumbers</a:t>
                </a:r>
              </a:p>
              <a:p>
                <a14:m>
                  <m:oMath xmlns:m="http://schemas.openxmlformats.org/officeDocument/2006/math">
                    <m:r>
                      <a:rPr lang="zh-TW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: wave frequency.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16FC8301-2E34-43A5-A892-5147F7266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136" y="2319864"/>
                <a:ext cx="5117125" cy="923330"/>
              </a:xfrm>
              <a:prstGeom prst="rect">
                <a:avLst/>
              </a:prstGeom>
              <a:blipFill>
                <a:blip r:embed="rId4"/>
                <a:stretch>
                  <a:fillRect l="-954" t="-3974" b="-99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>
            <a:extLst>
              <a:ext uri="{FF2B5EF4-FFF2-40B4-BE49-F238E27FC236}">
                <a16:creationId xmlns:a16="http://schemas.microsoft.com/office/drawing/2014/main" id="{19CE78C0-9CA0-4105-A84A-3C80D43D48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11"/>
          <a:stretch/>
        </p:blipFill>
        <p:spPr>
          <a:xfrm>
            <a:off x="1035808" y="3244725"/>
            <a:ext cx="4287239" cy="71968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3203EB3-1F05-4429-9CB3-622AEB2590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19"/>
          <a:stretch/>
        </p:blipFill>
        <p:spPr>
          <a:xfrm>
            <a:off x="1035808" y="3998217"/>
            <a:ext cx="4287239" cy="845167"/>
          </a:xfrm>
          <a:prstGeom prst="rect">
            <a:avLst/>
          </a:prstGeom>
        </p:spPr>
      </p:pic>
      <p:cxnSp>
        <p:nvCxnSpPr>
          <p:cNvPr id="11" name="接點: 肘形 10">
            <a:extLst>
              <a:ext uri="{FF2B5EF4-FFF2-40B4-BE49-F238E27FC236}">
                <a16:creationId xmlns:a16="http://schemas.microsoft.com/office/drawing/2014/main" id="{2C01CE03-6793-4CDA-91DF-4F44E6B7EF8C}"/>
              </a:ext>
            </a:extLst>
          </p:cNvPr>
          <p:cNvCxnSpPr>
            <a:cxnSpLocks/>
            <a:stCxn id="3" idx="1"/>
            <a:endCxn id="6" idx="1"/>
          </p:cNvCxnSpPr>
          <p:nvPr/>
        </p:nvCxnSpPr>
        <p:spPr>
          <a:xfrm rot="10800000" flipV="1">
            <a:off x="1035809" y="1783330"/>
            <a:ext cx="660371" cy="1821237"/>
          </a:xfrm>
          <a:prstGeom prst="bentConnector3">
            <a:avLst>
              <a:gd name="adj1" fmla="val 13461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圖片 15">
            <a:extLst>
              <a:ext uri="{FF2B5EF4-FFF2-40B4-BE49-F238E27FC236}">
                <a16:creationId xmlns:a16="http://schemas.microsoft.com/office/drawing/2014/main" id="{0F6D6310-BCBA-4E50-A37E-9CDC203A6F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02" y="5372069"/>
            <a:ext cx="5191850" cy="419158"/>
          </a:xfrm>
          <a:prstGeom prst="rect">
            <a:avLst/>
          </a:prstGeom>
        </p:spPr>
      </p:pic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AF3F2625-D79A-4A4F-8AFD-1ECCD510D0ED}"/>
              </a:ext>
            </a:extLst>
          </p:cNvPr>
          <p:cNvCxnSpPr>
            <a:stCxn id="9" idx="2"/>
            <a:endCxn id="16" idx="0"/>
          </p:cNvCxnSpPr>
          <p:nvPr/>
        </p:nvCxnSpPr>
        <p:spPr>
          <a:xfrm flipH="1">
            <a:off x="3179427" y="4843384"/>
            <a:ext cx="1" cy="528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751BA6CA-42D1-45A4-B539-BEE30EAF637D}"/>
              </a:ext>
            </a:extLst>
          </p:cNvPr>
          <p:cNvSpPr txBox="1"/>
          <p:nvPr/>
        </p:nvSpPr>
        <p:spPr>
          <a:xfrm>
            <a:off x="331095" y="4843384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Dispersion relation: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EA2D0516-A3CE-45F3-9D36-46D458E7763A}"/>
                  </a:ext>
                </a:extLst>
              </p:cNvPr>
              <p:cNvSpPr/>
              <p:nvPr/>
            </p:nvSpPr>
            <p:spPr>
              <a:xfrm>
                <a:off x="4375918" y="5950580"/>
                <a:ext cx="3783343" cy="369332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: horizontal wavenumber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EA2D0516-A3CE-45F3-9D36-46D458E776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918" y="5950580"/>
                <a:ext cx="3783343" cy="369332"/>
              </a:xfrm>
              <a:prstGeom prst="rect">
                <a:avLst/>
              </a:prstGeom>
              <a:blipFill>
                <a:blip r:embed="rId9"/>
                <a:stretch>
                  <a:fillRect t="-8197" r="-645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>
            <a:extLst>
              <a:ext uri="{FF2B5EF4-FFF2-40B4-BE49-F238E27FC236}">
                <a16:creationId xmlns:a16="http://schemas.microsoft.com/office/drawing/2014/main" id="{7D79BC05-789D-4A6E-817E-D62441F44CC1}"/>
              </a:ext>
            </a:extLst>
          </p:cNvPr>
          <p:cNvSpPr txBox="1"/>
          <p:nvPr/>
        </p:nvSpPr>
        <p:spPr>
          <a:xfrm>
            <a:off x="3110342" y="493940"/>
            <a:ext cx="2520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/>
              <a:t>a. Dispersion relation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04062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>
            <a:extLst>
              <a:ext uri="{FF2B5EF4-FFF2-40B4-BE49-F238E27FC236}">
                <a16:creationId xmlns:a16="http://schemas.microsoft.com/office/drawing/2014/main" id="{6E66B35F-16B0-48AF-B60E-7F31898DD6FD}"/>
              </a:ext>
            </a:extLst>
          </p:cNvPr>
          <p:cNvGrpSpPr/>
          <p:nvPr/>
        </p:nvGrpSpPr>
        <p:grpSpPr>
          <a:xfrm>
            <a:off x="595678" y="187481"/>
            <a:ext cx="8520120" cy="6396618"/>
            <a:chOff x="-213216" y="275406"/>
            <a:chExt cx="8520120" cy="6396618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80738B71-A7A6-4FA2-A6B2-18240AF14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569" y="1062532"/>
              <a:ext cx="6475539" cy="5609492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FD81567-9D13-4052-AC51-435B8A0C1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990" y="275406"/>
              <a:ext cx="5191850" cy="41915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>
                  <a:extLst>
                    <a:ext uri="{FF2B5EF4-FFF2-40B4-BE49-F238E27FC236}">
                      <a16:creationId xmlns:a16="http://schemas.microsoft.com/office/drawing/2014/main" id="{39EABDD2-1B64-4AAE-B639-818069CF35D6}"/>
                    </a:ext>
                  </a:extLst>
                </p:cNvPr>
                <p:cNvSpPr/>
                <p:nvPr/>
              </p:nvSpPr>
              <p:spPr>
                <a:xfrm>
                  <a:off x="1976343" y="726761"/>
                  <a:ext cx="3783343" cy="369332"/>
                </a:xfrm>
                <a:prstGeom prst="rect">
                  <a:avLst/>
                </a:pr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altLang="zh-TW" dirty="0">
                      <a:solidFill>
                        <a:schemeClr val="tx1"/>
                      </a:solidFill>
                    </a:rPr>
                    <a:t>: horizontal wavenumber</a:t>
                  </a:r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矩形 4">
                  <a:extLst>
                    <a:ext uri="{FF2B5EF4-FFF2-40B4-BE49-F238E27FC236}">
                      <a16:creationId xmlns:a16="http://schemas.microsoft.com/office/drawing/2014/main" id="{39EABDD2-1B64-4AAE-B639-818069CF35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6343" y="726761"/>
                  <a:ext cx="3783343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10000" r="-483" b="-2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8DEB7B62-A24E-47D6-855B-EBA91A783153}"/>
                </a:ext>
              </a:extLst>
            </p:cNvPr>
            <p:cNvSpPr txBox="1"/>
            <p:nvPr/>
          </p:nvSpPr>
          <p:spPr>
            <a:xfrm>
              <a:off x="-213216" y="917317"/>
              <a:ext cx="1178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First mode</a:t>
              </a:r>
              <a:endParaRPr lang="zh-TW" altLang="en-US" dirty="0"/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16805D1B-F21D-4FCC-888C-B716FF634C6B}"/>
                </a:ext>
              </a:extLst>
            </p:cNvPr>
            <p:cNvSpPr txBox="1"/>
            <p:nvPr/>
          </p:nvSpPr>
          <p:spPr>
            <a:xfrm>
              <a:off x="6038840" y="917317"/>
              <a:ext cx="13965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second mode</a:t>
              </a:r>
              <a:endParaRPr lang="zh-TW" altLang="en-US" dirty="0"/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0DEF80B7-E2D1-4A17-92C5-D84BE6505A8A}"/>
                </a:ext>
              </a:extLst>
            </p:cNvPr>
            <p:cNvSpPr txBox="1"/>
            <p:nvPr/>
          </p:nvSpPr>
          <p:spPr>
            <a:xfrm>
              <a:off x="-213216" y="3682611"/>
              <a:ext cx="2621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Growth rate for first mode</a:t>
              </a:r>
              <a:endParaRPr lang="zh-TW" altLang="en-US" dirty="0"/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CC1CAC8C-5270-4259-91DE-76B99675A548}"/>
                </a:ext>
              </a:extLst>
            </p:cNvPr>
            <p:cNvSpPr txBox="1"/>
            <p:nvPr/>
          </p:nvSpPr>
          <p:spPr>
            <a:xfrm>
              <a:off x="5416369" y="3673819"/>
              <a:ext cx="2890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Growth rate for second mode</a:t>
              </a:r>
              <a:endParaRPr lang="zh-TW" altLang="en-US" dirty="0"/>
            </a:p>
          </p:txBody>
        </p: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35B8ADCE-AD8B-4A0E-86D7-F41BB8D963A1}"/>
              </a:ext>
            </a:extLst>
          </p:cNvPr>
          <p:cNvSpPr txBox="1"/>
          <p:nvPr/>
        </p:nvSpPr>
        <p:spPr>
          <a:xfrm>
            <a:off x="4332116" y="6515379"/>
            <a:ext cx="4783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Dotted lines: phase speeds = -15, -10, -5, -2.5 m/s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2936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2396C2D-710A-4A4D-9FA5-4E271BEABD94}"/>
              </a:ext>
            </a:extLst>
          </p:cNvPr>
          <p:cNvSpPr/>
          <p:nvPr/>
        </p:nvSpPr>
        <p:spPr>
          <a:xfrm>
            <a:off x="3194540" y="342872"/>
            <a:ext cx="2754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>
                <a:latin typeface="AdvPSTIM10-I"/>
              </a:rPr>
              <a:t>b. Approximate solution</a:t>
            </a:r>
            <a:endParaRPr lang="zh-TW" altLang="en-US" sz="2000" b="1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50AA116-DF1B-4BA9-B963-2A42EA650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277" y="1297100"/>
            <a:ext cx="5191850" cy="41915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1231A2B-960E-40EB-B2C6-F259AA953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98" y="2821134"/>
            <a:ext cx="5220429" cy="762106"/>
          </a:xfrm>
          <a:prstGeom prst="rect">
            <a:avLst/>
          </a:prstGeom>
        </p:spPr>
      </p:pic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DE3BF797-3075-4500-8B0A-0F34FB89DFE7}"/>
              </a:ext>
            </a:extLst>
          </p:cNvPr>
          <p:cNvCxnSpPr/>
          <p:nvPr/>
        </p:nvCxnSpPr>
        <p:spPr>
          <a:xfrm>
            <a:off x="1934307" y="1839350"/>
            <a:ext cx="0" cy="858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45E78FA4-2A9D-46C8-BFC9-8343D88DBA18}"/>
              </a:ext>
            </a:extLst>
          </p:cNvPr>
          <p:cNvSpPr txBox="1"/>
          <p:nvPr/>
        </p:nvSpPr>
        <p:spPr>
          <a:xfrm>
            <a:off x="2276425" y="2265092"/>
            <a:ext cx="4922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Doing Taylor expansion, truncating on second term</a:t>
            </a:r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E9AC8853-F08E-4F75-B8BE-BC2A40C723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323" y="4111005"/>
            <a:ext cx="3924848" cy="733527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9CC34C66-CAAD-4ED9-B693-87890FACFA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323" y="4977046"/>
            <a:ext cx="3982006" cy="743054"/>
          </a:xfrm>
          <a:prstGeom prst="rect">
            <a:avLst/>
          </a:prstGeom>
        </p:spPr>
      </p:pic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A5610125-F48D-488F-99C0-936DBBDBCABB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>
            <a:off x="4093913" y="3583240"/>
            <a:ext cx="13834" cy="527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595B2774-4B3A-4D07-8082-E8F8D0777059}"/>
              </a:ext>
            </a:extLst>
          </p:cNvPr>
          <p:cNvSpPr txBox="1"/>
          <p:nvPr/>
        </p:nvSpPr>
        <p:spPr>
          <a:xfrm>
            <a:off x="4581137" y="3609159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Rearranging and expanding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E695116-2020-407F-96C5-D9708610AEAC}"/>
              </a:ext>
            </a:extLst>
          </p:cNvPr>
          <p:cNvSpPr/>
          <p:nvPr/>
        </p:nvSpPr>
        <p:spPr>
          <a:xfrm>
            <a:off x="2276425" y="1898342"/>
            <a:ext cx="6544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</a:rPr>
              <a:t>considering the case when the imaginary component is small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F2F8A31-6064-4C77-8CAD-DEDCC6849178}"/>
              </a:ext>
            </a:extLst>
          </p:cNvPr>
          <p:cNvSpPr txBox="1"/>
          <p:nvPr/>
        </p:nvSpPr>
        <p:spPr>
          <a:xfrm>
            <a:off x="627539" y="4293102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Phase speed</a:t>
            </a:r>
            <a:endParaRPr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B3EE79F-D55A-49A0-BFC6-84EB1547EBFB}"/>
              </a:ext>
            </a:extLst>
          </p:cNvPr>
          <p:cNvSpPr txBox="1"/>
          <p:nvPr/>
        </p:nvSpPr>
        <p:spPr>
          <a:xfrm>
            <a:off x="358235" y="5163907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Group velocity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5244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728801C-2604-4806-ADC1-7F2837601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4" y="2176778"/>
            <a:ext cx="4393805" cy="2091229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CEE4458-984E-484C-940E-D294884B64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4" y="709737"/>
            <a:ext cx="3924848" cy="733527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755E0327-4D71-4A22-84FA-66D91CC46F74}"/>
              </a:ext>
            </a:extLst>
          </p:cNvPr>
          <p:cNvSpPr txBox="1"/>
          <p:nvPr/>
        </p:nvSpPr>
        <p:spPr>
          <a:xfrm>
            <a:off x="896814" y="1548758"/>
            <a:ext cx="4993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divide into a dry component and a moist component</a:t>
            </a:r>
            <a:endParaRPr lang="zh-TW" altLang="en-US" dirty="0"/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6FD35FD2-74DB-4D6E-BD3E-435C8C170F0E}"/>
              </a:ext>
            </a:extLst>
          </p:cNvPr>
          <p:cNvCxnSpPr>
            <a:cxnSpLocks/>
          </p:cNvCxnSpPr>
          <p:nvPr/>
        </p:nvCxnSpPr>
        <p:spPr>
          <a:xfrm>
            <a:off x="780774" y="1443251"/>
            <a:ext cx="0" cy="580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E8DCC8A9-EFF3-4CEE-AFA7-D1967B1145F2}"/>
              </a:ext>
            </a:extLst>
          </p:cNvPr>
          <p:cNvSpPr/>
          <p:nvPr/>
        </p:nvSpPr>
        <p:spPr>
          <a:xfrm>
            <a:off x="4789672" y="2927811"/>
            <a:ext cx="2835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meridional dry PV advection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1862F8F-742F-4053-BCEE-9DB6238CECF8}"/>
              </a:ext>
            </a:extLst>
          </p:cNvPr>
          <p:cNvSpPr/>
          <p:nvPr/>
        </p:nvSpPr>
        <p:spPr>
          <a:xfrm>
            <a:off x="4571999" y="372715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/>
              <a:t>meridional moisture and temperature advection inducing increased precipitation to the west of the vortex.</a:t>
            </a: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97EA31B-F4BD-4EA9-9E60-8CD1C8C095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64"/>
          <a:stretch/>
        </p:blipFill>
        <p:spPr>
          <a:xfrm>
            <a:off x="352864" y="4947455"/>
            <a:ext cx="4334623" cy="45468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2E4A7FED-D9D5-4CB0-ADBE-BC09A5A103A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9253"/>
          <a:stretch/>
        </p:blipFill>
        <p:spPr>
          <a:xfrm>
            <a:off x="352864" y="5527762"/>
            <a:ext cx="4334623" cy="48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29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7A3C756-5CBE-48FB-A32C-8441F33C7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5098"/>
            <a:ext cx="9144000" cy="35278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92970507-B67B-42F4-89E1-E4E894557D26}"/>
                  </a:ext>
                </a:extLst>
              </p:cNvPr>
              <p:cNvSpPr/>
              <p:nvPr/>
            </p:nvSpPr>
            <p:spPr>
              <a:xfrm>
                <a:off x="1618959" y="5296997"/>
                <a:ext cx="6541477" cy="376193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=0, </m:t>
                    </m:r>
                    <m:sSub>
                      <m:sSub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=1300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𝑘𝑚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̃"/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=0.2, 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=2.4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−11</m:t>
                        </m:r>
                      </m:sup>
                    </m:sSup>
                    <m:sSup>
                      <m:sSup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92970507-B67B-42F4-89E1-E4E894557D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959" y="5296997"/>
                <a:ext cx="6541477" cy="376193"/>
              </a:xfrm>
              <a:prstGeom prst="rect">
                <a:avLst/>
              </a:prstGeom>
              <a:blipFill>
                <a:blip r:embed="rId4"/>
                <a:stretch>
                  <a:fillRect t="-8065"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>
            <a:extLst>
              <a:ext uri="{FF2B5EF4-FFF2-40B4-BE49-F238E27FC236}">
                <a16:creationId xmlns:a16="http://schemas.microsoft.com/office/drawing/2014/main" id="{EC770665-70A9-4F4D-9676-2BA3FA162F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8" y="154861"/>
            <a:ext cx="2954393" cy="14061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34FCE9E5-F15E-402A-8D56-4243ABC997ED}"/>
                  </a:ext>
                </a:extLst>
              </p:cNvPr>
              <p:cNvSpPr txBox="1"/>
              <p:nvPr/>
            </p:nvSpPr>
            <p:spPr>
              <a:xfrm>
                <a:off x="7291668" y="5890336"/>
                <a:ext cx="1287275" cy="697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Dotted: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𝑝𝑑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endParaRPr lang="en-US" altLang="zh-TW" dirty="0"/>
              </a:p>
              <a:p>
                <a:r>
                  <a:rPr lang="en-US" altLang="zh-TW" dirty="0"/>
                  <a:t>Soled: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𝑝𝑚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34FCE9E5-F15E-402A-8D56-4243ABC99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668" y="5890336"/>
                <a:ext cx="1287275" cy="697179"/>
              </a:xfrm>
              <a:prstGeom prst="rect">
                <a:avLst/>
              </a:prstGeom>
              <a:blipFill>
                <a:blip r:embed="rId6"/>
                <a:stretch>
                  <a:fillRect l="-3791" t="-4348" b="-95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6CFB3805-3C4D-4658-9B58-ED0BF4450DF8}"/>
                  </a:ext>
                </a:extLst>
              </p:cNvPr>
              <p:cNvSpPr txBox="1"/>
              <p:nvPr/>
            </p:nvSpPr>
            <p:spPr>
              <a:xfrm>
                <a:off x="301288" y="5943345"/>
                <a:ext cx="52049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srgbClr val="0070C0"/>
                    </a:solidFill>
                  </a:rPr>
                  <a:t>Blue soled line: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TW" b="0" dirty="0"/>
              </a:p>
              <a:p>
                <a:r>
                  <a:rPr lang="en-US" altLang="zh-TW" dirty="0">
                    <a:solidFill>
                      <a:srgbClr val="C00000"/>
                    </a:solidFill>
                  </a:rPr>
                  <a:t>red soled lines: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0.25, 0.5, 0.75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−11</m:t>
                        </m:r>
                      </m:sup>
                    </m:sSup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6CFB3805-3C4D-4658-9B58-ED0BF4450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88" y="5943345"/>
                <a:ext cx="5204951" cy="646331"/>
              </a:xfrm>
              <a:prstGeom prst="rect">
                <a:avLst/>
              </a:prstGeom>
              <a:blipFill>
                <a:blip r:embed="rId7"/>
                <a:stretch>
                  <a:fillRect l="-937" t="-5660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471D1B72-426F-4D5E-A4CA-0D845F579A89}"/>
                  </a:ext>
                </a:extLst>
              </p:cNvPr>
              <p:cNvSpPr txBox="1"/>
              <p:nvPr/>
            </p:nvSpPr>
            <p:spPr>
              <a:xfrm>
                <a:off x="3828261" y="967919"/>
                <a:ext cx="4532587" cy="697179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+mj-lt"/>
                  <a:buAutoNum type="alphaLcParenR" startAt="2"/>
                </a:pPr>
                <a:r>
                  <a:rPr lang="en-US" altLang="zh-TW" dirty="0"/>
                  <a:t>Contributions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(dotted line) </a:t>
                </a:r>
              </a:p>
              <a:p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(solid line)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471D1B72-426F-4D5E-A4CA-0D845F579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261" y="967919"/>
                <a:ext cx="4532587" cy="697179"/>
              </a:xfrm>
              <a:prstGeom prst="rect">
                <a:avLst/>
              </a:prstGeom>
              <a:blipFill>
                <a:blip r:embed="rId8"/>
                <a:stretch>
                  <a:fillRect l="-1072" t="-4310" b="-948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890333E2-D7D5-4AD1-B41A-040A97761A3F}"/>
              </a:ext>
            </a:extLst>
          </p:cNvPr>
          <p:cNvCxnSpPr/>
          <p:nvPr/>
        </p:nvCxnSpPr>
        <p:spPr>
          <a:xfrm flipH="1">
            <a:off x="5574323" y="1665098"/>
            <a:ext cx="474785" cy="2867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圖片 9">
            <a:extLst>
              <a:ext uri="{FF2B5EF4-FFF2-40B4-BE49-F238E27FC236}">
                <a16:creationId xmlns:a16="http://schemas.microsoft.com/office/drawing/2014/main" id="{27E5269B-6663-410E-AE93-942A330C2D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235" y="217476"/>
            <a:ext cx="3416949" cy="637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E8E7B31-1862-4EB9-9D2F-9B74F9B2292D}"/>
                  </a:ext>
                </a:extLst>
              </p:cNvPr>
              <p:cNvSpPr txBox="1"/>
              <p:nvPr/>
            </p:nvSpPr>
            <p:spPr>
              <a:xfrm>
                <a:off x="7038709" y="4047180"/>
                <a:ext cx="1364412" cy="2941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E8E7B31-1862-4EB9-9D2F-9B74F9B22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709" y="4047180"/>
                <a:ext cx="1364412" cy="294119"/>
              </a:xfrm>
              <a:prstGeom prst="rect">
                <a:avLst/>
              </a:prstGeom>
              <a:blipFill>
                <a:blip r:embed="rId10"/>
                <a:stretch>
                  <a:fillRect l="-3587" t="-120833" r="-31390" b="-1458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1E07437F-1D89-43FA-81ED-C502F29B735F}"/>
              </a:ext>
            </a:extLst>
          </p:cNvPr>
          <p:cNvCxnSpPr>
            <a:cxnSpLocks/>
          </p:cNvCxnSpPr>
          <p:nvPr/>
        </p:nvCxnSpPr>
        <p:spPr>
          <a:xfrm flipH="1">
            <a:off x="7056293" y="4341299"/>
            <a:ext cx="364415" cy="248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316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C78FFFE-44C8-4084-8643-2A7BD94B4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" y="1480865"/>
            <a:ext cx="9135750" cy="3896269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00C0C56E-D6FA-46BA-AAD4-E7BA4538ED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3" y="918812"/>
            <a:ext cx="5191850" cy="41915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F8301BD-39FF-4BCD-9282-9045F7C7E2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101" y="250900"/>
            <a:ext cx="4163006" cy="704948"/>
          </a:xfrm>
          <a:prstGeom prst="rect">
            <a:avLst/>
          </a:prstGeom>
        </p:spPr>
      </p:pic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ACE1578D-61E4-49EC-B530-EF3939F25114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2567354" y="1337970"/>
            <a:ext cx="220464" cy="209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B4148F28-4299-46C8-A0F9-B0CB0436843C}"/>
              </a:ext>
            </a:extLst>
          </p:cNvPr>
          <p:cNvCxnSpPr>
            <a:stCxn id="6" idx="2"/>
          </p:cNvCxnSpPr>
          <p:nvPr/>
        </p:nvCxnSpPr>
        <p:spPr>
          <a:xfrm>
            <a:off x="6870604" y="955848"/>
            <a:ext cx="57734" cy="556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字方塊 6">
            <a:extLst>
              <a:ext uri="{FF2B5EF4-FFF2-40B4-BE49-F238E27FC236}">
                <a16:creationId xmlns:a16="http://schemas.microsoft.com/office/drawing/2014/main" id="{B050E4DD-FA76-4C8D-B34D-07866277FC81}"/>
              </a:ext>
            </a:extLst>
          </p:cNvPr>
          <p:cNvSpPr txBox="1"/>
          <p:nvPr/>
        </p:nvSpPr>
        <p:spPr>
          <a:xfrm>
            <a:off x="4168425" y="5754522"/>
            <a:ext cx="4783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Dotted lines: phase speeds = -15, -10, -5, -2.5 m/s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4765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05754A6-E3A9-4B23-9B81-C566F713B3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556572" y="1047417"/>
            <a:ext cx="4482138" cy="476316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646DBDF-9AA1-445C-A752-E61AA6569DF4}"/>
              </a:ext>
            </a:extLst>
          </p:cNvPr>
          <p:cNvSpPr/>
          <p:nvPr/>
        </p:nvSpPr>
        <p:spPr>
          <a:xfrm>
            <a:off x="3805402" y="872223"/>
            <a:ext cx="2517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approximate growth rate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AA57DF9-B0FA-476E-950C-132B6E57E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94" y="250136"/>
            <a:ext cx="4163006" cy="7049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DD469A2E-1919-4EEB-B83E-90CDEC9B98E5}"/>
                  </a:ext>
                </a:extLst>
              </p:cNvPr>
              <p:cNvSpPr txBox="1"/>
              <p:nvPr/>
            </p:nvSpPr>
            <p:spPr>
              <a:xfrm>
                <a:off x="301288" y="5943345"/>
                <a:ext cx="51728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srgbClr val="0070C0"/>
                    </a:solidFill>
                  </a:rPr>
                  <a:t>Blue soled line: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TW" b="0" dirty="0"/>
              </a:p>
              <a:p>
                <a:r>
                  <a:rPr lang="en-US" altLang="zh-TW" dirty="0">
                    <a:solidFill>
                      <a:srgbClr val="C00000"/>
                    </a:solidFill>
                  </a:rPr>
                  <a:t>red soled lines: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0.25, 0.5, 0.75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−11</m:t>
                        </m:r>
                      </m:sup>
                    </m:sSup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DD469A2E-1919-4EEB-B83E-90CDEC9B9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88" y="5943345"/>
                <a:ext cx="5172891" cy="646331"/>
              </a:xfrm>
              <a:prstGeom prst="rect">
                <a:avLst/>
              </a:prstGeom>
              <a:blipFill>
                <a:blip r:embed="rId5"/>
                <a:stretch>
                  <a:fillRect l="-942" t="-5660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1022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964432F-6CD2-4B62-9C78-B26ED111DC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9516"/>
          <a:stretch/>
        </p:blipFill>
        <p:spPr>
          <a:xfrm>
            <a:off x="665339" y="780035"/>
            <a:ext cx="3675185" cy="5052367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948EF3D6-2D4F-4194-B039-34C94D019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95" y="1931432"/>
            <a:ext cx="4393805" cy="20912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D59E0E09-FA16-4340-993D-C4443731C7E9}"/>
                  </a:ext>
                </a:extLst>
              </p:cNvPr>
              <p:cNvSpPr txBox="1"/>
              <p:nvPr/>
            </p:nvSpPr>
            <p:spPr>
              <a:xfrm>
                <a:off x="4431772" y="954607"/>
                <a:ext cx="1213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Shaded: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TW" b="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D59E0E09-FA16-4340-993D-C4443731C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772" y="954607"/>
                <a:ext cx="1213730" cy="369332"/>
              </a:xfrm>
              <a:prstGeom prst="rect">
                <a:avLst/>
              </a:prstGeom>
              <a:blipFill>
                <a:blip r:embed="rId5"/>
                <a:stretch>
                  <a:fillRect l="-4523" t="-100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5900545-D26F-4B14-B1E3-8ED608B45479}"/>
                  </a:ext>
                </a:extLst>
              </p:cNvPr>
              <p:cNvSpPr txBox="1"/>
              <p:nvPr/>
            </p:nvSpPr>
            <p:spPr>
              <a:xfrm>
                <a:off x="4431772" y="1304361"/>
                <a:ext cx="1380763" cy="378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Contours: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5900545-D26F-4B14-B1E3-8ED608B45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772" y="1304361"/>
                <a:ext cx="1380763" cy="378180"/>
              </a:xfrm>
              <a:prstGeom prst="rect">
                <a:avLst/>
              </a:prstGeom>
              <a:blipFill>
                <a:blip r:embed="rId6"/>
                <a:stretch>
                  <a:fillRect l="-3982" t="-9677" b="-225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4D8E89A0-8866-46FD-B5A5-D6791D352D46}"/>
                  </a:ext>
                </a:extLst>
              </p:cNvPr>
              <p:cNvSpPr txBox="1"/>
              <p:nvPr/>
            </p:nvSpPr>
            <p:spPr>
              <a:xfrm>
                <a:off x="369277" y="5750170"/>
                <a:ext cx="443583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Black line: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altLang="zh-TW" dirty="0"/>
              </a:p>
              <a:p>
                <a:r>
                  <a:rPr lang="en-US" altLang="zh-TW" dirty="0">
                    <a:solidFill>
                      <a:srgbClr val="0070C0"/>
                    </a:solidFill>
                  </a:rPr>
                  <a:t>Blue line</a:t>
                </a:r>
                <a:r>
                  <a:rPr lang="en-US" altLang="zh-TW" dirty="0"/>
                  <a:t>: vortex stretching from precipitation</a:t>
                </a:r>
              </a:p>
              <a:p>
                <a:r>
                  <a:rPr lang="en-US" altLang="zh-TW" dirty="0">
                    <a:solidFill>
                      <a:srgbClr val="C00000"/>
                    </a:solidFill>
                  </a:rPr>
                  <a:t>Red line: </a:t>
                </a:r>
                <a:r>
                  <a:rPr lang="en-US" altLang="zh-TW" dirty="0"/>
                  <a:t>meridional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dirty="0"/>
                  <a:t> advection</a:t>
                </a: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4D8E89A0-8866-46FD-B5A5-D6791D352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77" y="5750170"/>
                <a:ext cx="4435830" cy="923330"/>
              </a:xfrm>
              <a:prstGeom prst="rect">
                <a:avLst/>
              </a:prstGeom>
              <a:blipFill>
                <a:blip r:embed="rId7"/>
                <a:stretch>
                  <a:fillRect l="-1238" t="-3289" r="-550"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圖片 7">
            <a:extLst>
              <a:ext uri="{FF2B5EF4-FFF2-40B4-BE49-F238E27FC236}">
                <a16:creationId xmlns:a16="http://schemas.microsoft.com/office/drawing/2014/main" id="{F792C478-268A-4F8A-83E5-020A92243D6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11"/>
          <a:stretch/>
        </p:blipFill>
        <p:spPr>
          <a:xfrm>
            <a:off x="4803477" y="4184831"/>
            <a:ext cx="4287239" cy="7196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3E27E7E5-70C8-4735-B421-F95B65EC0AE9}"/>
                  </a:ext>
                </a:extLst>
              </p:cNvPr>
              <p:cNvSpPr/>
              <p:nvPr/>
            </p:nvSpPr>
            <p:spPr>
              <a:xfrm>
                <a:off x="2258292" y="218975"/>
                <a:ext cx="6048800" cy="4009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000" b="1" dirty="0"/>
                  <a:t>the relationship between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  <m:sup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TW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000" b="1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TW" altLang="en-US" sz="2000" b="1" dirty="0"/>
                  <a:t>   </a:t>
                </a:r>
                <a:r>
                  <a:rPr lang="en-US" altLang="zh-TW" sz="2000" b="1" dirty="0">
                    <a:solidFill>
                      <a:srgbClr val="C00000"/>
                    </a:solidFill>
                  </a:rPr>
                  <a:t>(growing wave)</a:t>
                </a:r>
                <a:endParaRPr lang="zh-TW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3E27E7E5-70C8-4735-B421-F95B65EC0A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292" y="218975"/>
                <a:ext cx="6048800" cy="400944"/>
              </a:xfrm>
              <a:prstGeom prst="rect">
                <a:avLst/>
              </a:prstGeom>
              <a:blipFill>
                <a:blip r:embed="rId9"/>
                <a:stretch>
                  <a:fillRect l="-1007" t="-9091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415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948EF3D6-2D4F-4194-B039-34C94D019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95" y="1931432"/>
            <a:ext cx="4393805" cy="20912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D59E0E09-FA16-4340-993D-C4443731C7E9}"/>
                  </a:ext>
                </a:extLst>
              </p:cNvPr>
              <p:cNvSpPr txBox="1"/>
              <p:nvPr/>
            </p:nvSpPr>
            <p:spPr>
              <a:xfrm>
                <a:off x="4431772" y="954607"/>
                <a:ext cx="1213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Shaded: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TW" b="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D59E0E09-FA16-4340-993D-C4443731C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772" y="954607"/>
                <a:ext cx="1213730" cy="369332"/>
              </a:xfrm>
              <a:prstGeom prst="rect">
                <a:avLst/>
              </a:prstGeom>
              <a:blipFill>
                <a:blip r:embed="rId4"/>
                <a:stretch>
                  <a:fillRect l="-4523" t="-100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5900545-D26F-4B14-B1E3-8ED608B45479}"/>
                  </a:ext>
                </a:extLst>
              </p:cNvPr>
              <p:cNvSpPr txBox="1"/>
              <p:nvPr/>
            </p:nvSpPr>
            <p:spPr>
              <a:xfrm>
                <a:off x="4431772" y="1304361"/>
                <a:ext cx="1380763" cy="378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Contours: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5900545-D26F-4B14-B1E3-8ED608B45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772" y="1304361"/>
                <a:ext cx="1380763" cy="378180"/>
              </a:xfrm>
              <a:prstGeom prst="rect">
                <a:avLst/>
              </a:prstGeom>
              <a:blipFill>
                <a:blip r:embed="rId5"/>
                <a:stretch>
                  <a:fillRect l="-3982" t="-9677" b="-225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4D8E89A0-8866-46FD-B5A5-D6791D352D46}"/>
                  </a:ext>
                </a:extLst>
              </p:cNvPr>
              <p:cNvSpPr txBox="1"/>
              <p:nvPr/>
            </p:nvSpPr>
            <p:spPr>
              <a:xfrm>
                <a:off x="369277" y="5750170"/>
                <a:ext cx="443583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Black line: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altLang="zh-TW" dirty="0"/>
              </a:p>
              <a:p>
                <a:r>
                  <a:rPr lang="en-US" altLang="zh-TW" dirty="0">
                    <a:solidFill>
                      <a:srgbClr val="0070C0"/>
                    </a:solidFill>
                  </a:rPr>
                  <a:t>Blue line</a:t>
                </a:r>
                <a:r>
                  <a:rPr lang="en-US" altLang="zh-TW" dirty="0"/>
                  <a:t>: vortex stretching from precipitation</a:t>
                </a:r>
              </a:p>
              <a:p>
                <a:r>
                  <a:rPr lang="en-US" altLang="zh-TW" dirty="0">
                    <a:solidFill>
                      <a:srgbClr val="C00000"/>
                    </a:solidFill>
                  </a:rPr>
                  <a:t>Red line: </a:t>
                </a:r>
                <a:r>
                  <a:rPr lang="en-US" altLang="zh-TW" dirty="0"/>
                  <a:t>meridional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dirty="0"/>
                  <a:t> advection</a:t>
                </a: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4D8E89A0-8866-46FD-B5A5-D6791D352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77" y="5750170"/>
                <a:ext cx="4435830" cy="923330"/>
              </a:xfrm>
              <a:prstGeom prst="rect">
                <a:avLst/>
              </a:prstGeom>
              <a:blipFill>
                <a:blip r:embed="rId6"/>
                <a:stretch>
                  <a:fillRect l="-1238" t="-3289" r="-550"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圖片 7">
            <a:extLst>
              <a:ext uri="{FF2B5EF4-FFF2-40B4-BE49-F238E27FC236}">
                <a16:creationId xmlns:a16="http://schemas.microsoft.com/office/drawing/2014/main" id="{F792C478-268A-4F8A-83E5-020A92243D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11"/>
          <a:stretch/>
        </p:blipFill>
        <p:spPr>
          <a:xfrm>
            <a:off x="4803477" y="4184831"/>
            <a:ext cx="4287239" cy="7196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3E27E7E5-70C8-4735-B421-F95B65EC0AE9}"/>
                  </a:ext>
                </a:extLst>
              </p:cNvPr>
              <p:cNvSpPr/>
              <p:nvPr/>
            </p:nvSpPr>
            <p:spPr>
              <a:xfrm>
                <a:off x="2258292" y="218975"/>
                <a:ext cx="5727721" cy="443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000" b="1" dirty="0"/>
                  <a:t>the relationship between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  <m:sup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TW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000" b="1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TW" altLang="en-US" sz="2000" b="1" dirty="0"/>
                  <a:t>   </a:t>
                </a:r>
                <a:r>
                  <a:rPr lang="en-US" altLang="zh-TW" sz="2000" b="1" dirty="0">
                    <a:solidFill>
                      <a:srgbClr val="C00000"/>
                    </a:solidFill>
                  </a:rPr>
                  <a:t>(damped wave)</a:t>
                </a:r>
                <a:endParaRPr lang="zh-TW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3E27E7E5-70C8-4735-B421-F95B65EC0A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292" y="218975"/>
                <a:ext cx="5727721" cy="443263"/>
              </a:xfrm>
              <a:prstGeom prst="rect">
                <a:avLst/>
              </a:prstGeom>
              <a:blipFill>
                <a:blip r:embed="rId8"/>
                <a:stretch>
                  <a:fillRect l="-1064" r="-2447" b="-21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圖片 9">
            <a:extLst>
              <a:ext uri="{FF2B5EF4-FFF2-40B4-BE49-F238E27FC236}">
                <a16:creationId xmlns:a16="http://schemas.microsoft.com/office/drawing/2014/main" id="{5AC9CCCF-29A1-40E3-A099-2486EFF04AE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4" r="-559"/>
          <a:stretch/>
        </p:blipFill>
        <p:spPr>
          <a:xfrm>
            <a:off x="695035" y="680020"/>
            <a:ext cx="3645489" cy="50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60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7320ABB-0472-4E31-A990-1E29A5E94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392" y="2264770"/>
            <a:ext cx="3877216" cy="73352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F50CB2F-F6B2-40D4-A3BD-EE5D4D6BA1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944" y="3703345"/>
            <a:ext cx="5106113" cy="7716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90979CBB-0F74-443B-A92C-4BECD3C3F160}"/>
                  </a:ext>
                </a:extLst>
              </p:cNvPr>
              <p:cNvSpPr/>
              <p:nvPr/>
            </p:nvSpPr>
            <p:spPr>
              <a:xfrm>
                <a:off x="980566" y="3181544"/>
                <a:ext cx="332610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1600" dirty="0"/>
                  <a:t>the phase angle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1600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TW" altLang="en-US" sz="1600" dirty="0"/>
                  <a:t> </a:t>
                </a:r>
                <a:r>
                  <a:rPr lang="en-US" altLang="zh-TW" sz="160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160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90979CBB-0F74-443B-A92C-4BECD3C3F1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566" y="3181544"/>
                <a:ext cx="3326103" cy="338554"/>
              </a:xfrm>
              <a:prstGeom prst="rect">
                <a:avLst/>
              </a:prstGeom>
              <a:blipFill>
                <a:blip r:embed="rId5"/>
                <a:stretch>
                  <a:fillRect l="-734"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AE834143-3E67-4BFC-971C-195F7D1A4330}"/>
                  </a:ext>
                </a:extLst>
              </p:cNvPr>
              <p:cNvSpPr/>
              <p:nvPr/>
            </p:nvSpPr>
            <p:spPr>
              <a:xfrm>
                <a:off x="980566" y="1712191"/>
                <a:ext cx="4449423" cy="3922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the polarization relation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TW" sz="800" dirty="0"/>
                  <a:t> </a:t>
                </a:r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AE834143-3E67-4BFC-971C-195F7D1A43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566" y="1712191"/>
                <a:ext cx="4449423" cy="392287"/>
              </a:xfrm>
              <a:prstGeom prst="rect">
                <a:avLst/>
              </a:prstGeom>
              <a:blipFill>
                <a:blip r:embed="rId6"/>
                <a:stretch>
                  <a:fillRect l="-959" t="-9375" b="-18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>
            <a:extLst>
              <a:ext uri="{FF2B5EF4-FFF2-40B4-BE49-F238E27FC236}">
                <a16:creationId xmlns:a16="http://schemas.microsoft.com/office/drawing/2014/main" id="{ABF871C0-E544-46B5-BE23-697264152C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03" y="4969006"/>
            <a:ext cx="3362794" cy="7621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69881D52-2A3B-474C-94C6-45CE2F29673E}"/>
                  </a:ext>
                </a:extLst>
              </p:cNvPr>
              <p:cNvSpPr txBox="1"/>
              <p:nvPr/>
            </p:nvSpPr>
            <p:spPr>
              <a:xfrm>
                <a:off x="980566" y="4658225"/>
                <a:ext cx="19771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/>
                  <a:t>,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69881D52-2A3B-474C-94C6-45CE2F296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566" y="4658225"/>
                <a:ext cx="1977144" cy="369332"/>
              </a:xfrm>
              <a:prstGeom prst="rect">
                <a:avLst/>
              </a:prstGeom>
              <a:blipFill>
                <a:blip r:embed="rId8"/>
                <a:stretch>
                  <a:fillRect l="-2160" t="-8197" r="-1852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1A5972F-A4DC-4F82-8B44-91BD6EDE4BD1}"/>
                  </a:ext>
                </a:extLst>
              </p:cNvPr>
              <p:cNvSpPr/>
              <p:nvPr/>
            </p:nvSpPr>
            <p:spPr>
              <a:xfrm>
                <a:off x="2812320" y="394322"/>
                <a:ext cx="3519361" cy="424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000" b="1" dirty="0"/>
                  <a:t>phase angle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TW" altLang="en-US" sz="2000" b="1" dirty="0"/>
                  <a:t> </a:t>
                </a:r>
                <a:r>
                  <a:rPr lang="en-US" altLang="zh-TW" sz="2000" b="1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000" b="1" i="1"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  <m:sup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zh-TW" altLang="en-US" sz="2000" b="1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1A5972F-A4DC-4F82-8B44-91BD6EDE4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320" y="394322"/>
                <a:ext cx="3519361" cy="424219"/>
              </a:xfrm>
              <a:prstGeom prst="rect">
                <a:avLst/>
              </a:prstGeom>
              <a:blipFill>
                <a:blip r:embed="rId9"/>
                <a:stretch>
                  <a:fillRect l="-1730" t="-2899" b="-260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4960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10E797-64DD-4138-8512-81FDBE742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 linear model for SMDs with prognostic moisture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F432AC5-89E1-4712-B7D8-12980C038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basic set of equations linearized with respect to a </a:t>
            </a:r>
            <a:r>
              <a:rPr lang="en-US" altLang="zh-TW" dirty="0">
                <a:solidFill>
                  <a:srgbClr val="C00000"/>
                </a:solidFill>
              </a:rPr>
              <a:t>background state </a:t>
            </a:r>
            <a:r>
              <a:rPr lang="en-US" altLang="zh-TW" dirty="0"/>
              <a:t>with the following properties: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Zonally uniform mean state that is characterized by a weak zonal flow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A climatological-mean precipitation of ~10 mm/day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The mean humidity and temperature increase with latitude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69612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D3BFCDE-B3C3-467C-9B64-6F53EC9F5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36" y="869006"/>
            <a:ext cx="6300650" cy="5119988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4BFC4652-5CE6-48EE-89B3-87DD825BD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986" y="1312879"/>
            <a:ext cx="3362794" cy="7621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D2B58E77-B8F8-4D7E-90B0-3359CE02CFFA}"/>
                  </a:ext>
                </a:extLst>
              </p:cNvPr>
              <p:cNvSpPr txBox="1"/>
              <p:nvPr/>
            </p:nvSpPr>
            <p:spPr>
              <a:xfrm>
                <a:off x="6644116" y="2711347"/>
                <a:ext cx="943079" cy="583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D2B58E77-B8F8-4D7E-90B0-3359CE02C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116" y="2711347"/>
                <a:ext cx="943079" cy="583237"/>
              </a:xfrm>
              <a:prstGeom prst="rect">
                <a:avLst/>
              </a:prstGeom>
              <a:blipFill>
                <a:blip r:embed="rId5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圖片 9">
            <a:extLst>
              <a:ext uri="{FF2B5EF4-FFF2-40B4-BE49-F238E27FC236}">
                <a16:creationId xmlns:a16="http://schemas.microsoft.com/office/drawing/2014/main" id="{120043D3-5A01-4EBD-9076-437B5E3A4C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19"/>
          <a:stretch/>
        </p:blipFill>
        <p:spPr>
          <a:xfrm>
            <a:off x="6445458" y="3807854"/>
            <a:ext cx="4287239" cy="84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237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6FB5C93-788A-4BEC-9D34-026C2AF1D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21"/>
            <a:ext cx="3999378" cy="6168158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3B3BCB4D-F26F-4447-B212-AA9DC159E6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41" y="1689928"/>
            <a:ext cx="3877216" cy="733527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AFC9A7AE-7D96-45C9-92E1-715939F6FA5A}"/>
              </a:ext>
            </a:extLst>
          </p:cNvPr>
          <p:cNvSpPr txBox="1"/>
          <p:nvPr/>
        </p:nvSpPr>
        <p:spPr>
          <a:xfrm>
            <a:off x="6317883" y="314228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A2192359-9F6F-4078-A8BC-819BBB721526}"/>
                  </a:ext>
                </a:extLst>
              </p:cNvPr>
              <p:cNvSpPr txBox="1"/>
              <p:nvPr/>
            </p:nvSpPr>
            <p:spPr>
              <a:xfrm>
                <a:off x="3983325" y="3592785"/>
                <a:ext cx="4959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Advection of moist PV by the anomalous winds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zh-TW" altLang="en-US" dirty="0"/>
              </a:p>
            </p:txBody>
          </p:sp>
        </mc:Choice>
        <mc:Fallback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A2192359-9F6F-4078-A8BC-819BBB721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325" y="3592785"/>
                <a:ext cx="4959627" cy="369332"/>
              </a:xfrm>
              <a:prstGeom prst="rect">
                <a:avLst/>
              </a:prstGeom>
              <a:blipFill>
                <a:blip r:embed="rId5"/>
                <a:stretch>
                  <a:fillRect l="-983"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00708109-F6E8-4E47-8A19-9F1228AC158C}"/>
                  </a:ext>
                </a:extLst>
              </p:cNvPr>
              <p:cNvSpPr txBox="1"/>
              <p:nvPr/>
            </p:nvSpPr>
            <p:spPr>
              <a:xfrm>
                <a:off x="3859220" y="4219278"/>
                <a:ext cx="5284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Temperature tendency (thermal contribution)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00708109-F6E8-4E47-8A19-9F1228AC1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220" y="4219278"/>
                <a:ext cx="5284780" cy="369332"/>
              </a:xfrm>
              <a:prstGeom prst="rect">
                <a:avLst/>
              </a:prstGeom>
              <a:blipFill>
                <a:blip r:embed="rId6"/>
                <a:stretch>
                  <a:fillRect l="-923"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3E9AFCD1-F1C2-4C18-81DF-68F721B61969}"/>
                  </a:ext>
                </a:extLst>
              </p:cNvPr>
              <p:cNvSpPr txBox="1"/>
              <p:nvPr/>
            </p:nvSpPr>
            <p:spPr>
              <a:xfrm>
                <a:off x="5654559" y="2931172"/>
                <a:ext cx="13266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3E9AFCD1-F1C2-4C18-81DF-68F721B61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559" y="2931172"/>
                <a:ext cx="1326645" cy="276999"/>
              </a:xfrm>
              <a:prstGeom prst="rect">
                <a:avLst/>
              </a:prstGeom>
              <a:blipFill>
                <a:blip r:embed="rId7"/>
                <a:stretch>
                  <a:fillRect l="-3687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799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4115F29-2955-45B6-82EA-D3853BD818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2330931" y="1047417"/>
            <a:ext cx="4482138" cy="47631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E31CD6C7-F7F4-4319-9361-62C132F013D7}"/>
                  </a:ext>
                </a:extLst>
              </p:cNvPr>
              <p:cNvSpPr txBox="1"/>
              <p:nvPr/>
            </p:nvSpPr>
            <p:spPr>
              <a:xfrm>
                <a:off x="1793278" y="778847"/>
                <a:ext cx="68661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Contribution to the growth rate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dirty="0"/>
                  <a:t> (solid line)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(dashed line)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E31CD6C7-F7F4-4319-9361-62C132F01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278" y="778847"/>
                <a:ext cx="6866175" cy="369332"/>
              </a:xfrm>
              <a:prstGeom prst="rect">
                <a:avLst/>
              </a:prstGeom>
              <a:blipFill>
                <a:blip r:embed="rId5"/>
                <a:stretch>
                  <a:fillRect l="-710" t="-100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56245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F24E81F-8EC0-4552-905D-8CFF4C1A7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6" y="549047"/>
            <a:ext cx="6796248" cy="47314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BC8811B-D945-44EB-BDC9-5CE9475AC931}"/>
                  </a:ext>
                </a:extLst>
              </p:cNvPr>
              <p:cNvSpPr txBox="1"/>
              <p:nvPr/>
            </p:nvSpPr>
            <p:spPr>
              <a:xfrm>
                <a:off x="246185" y="5890848"/>
                <a:ext cx="457933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Black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soled line: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altLang="zh-TW" dirty="0"/>
              </a:p>
              <a:p>
                <a:r>
                  <a:rPr lang="en-US" altLang="zh-TW" dirty="0">
                    <a:solidFill>
                      <a:srgbClr val="7030A0"/>
                    </a:solidFill>
                  </a:rPr>
                  <a:t>Purple soled line</a:t>
                </a:r>
                <a:r>
                  <a:rPr lang="en-US" altLang="zh-TW" dirty="0"/>
                  <a:t>: advection of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/>
                  <a:t> </a:t>
                </a:r>
              </a:p>
              <a:p>
                <a:r>
                  <a:rPr lang="en-US" altLang="zh-TW" dirty="0"/>
                  <a:t>Black dashed line: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BC8811B-D945-44EB-BDC9-5CE9475AC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85" y="5890848"/>
                <a:ext cx="4579331" cy="923330"/>
              </a:xfrm>
              <a:prstGeom prst="rect">
                <a:avLst/>
              </a:prstGeom>
              <a:blipFill>
                <a:blip r:embed="rId4"/>
                <a:stretch>
                  <a:fillRect l="-1064" t="-3289"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>
            <a:extLst>
              <a:ext uri="{FF2B5EF4-FFF2-40B4-BE49-F238E27FC236}">
                <a16:creationId xmlns:a16="http://schemas.microsoft.com/office/drawing/2014/main" id="{4079A60F-DC9F-4799-A7D4-425A93CCA149}"/>
              </a:ext>
            </a:extLst>
          </p:cNvPr>
          <p:cNvSpPr txBox="1"/>
          <p:nvPr/>
        </p:nvSpPr>
        <p:spPr>
          <a:xfrm>
            <a:off x="6990846" y="929923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Shaded: precipitation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F03B3C1D-B140-46AC-A490-E74FD6A99767}"/>
                  </a:ext>
                </a:extLst>
              </p:cNvPr>
              <p:cNvSpPr txBox="1"/>
              <p:nvPr/>
            </p:nvSpPr>
            <p:spPr>
              <a:xfrm>
                <a:off x="6990846" y="1476023"/>
                <a:ext cx="1380763" cy="378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Contours: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F03B3C1D-B140-46AC-A490-E74FD6A99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846" y="1476023"/>
                <a:ext cx="1380763" cy="378180"/>
              </a:xfrm>
              <a:prstGeom prst="rect">
                <a:avLst/>
              </a:prstGeom>
              <a:blipFill>
                <a:blip r:embed="rId5"/>
                <a:stretch>
                  <a:fillRect l="-3982" t="-8065" b="-225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>
            <a:extLst>
              <a:ext uri="{FF2B5EF4-FFF2-40B4-BE49-F238E27FC236}">
                <a16:creationId xmlns:a16="http://schemas.microsoft.com/office/drawing/2014/main" id="{2248A062-A20A-456E-9119-F70659F378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612" y="4869528"/>
            <a:ext cx="2805243" cy="51524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C65677E-62C1-400B-BBCF-E71606825F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57" y="6308953"/>
            <a:ext cx="3116028" cy="42528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84D5D9B-B278-4100-A677-DC09D5E196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079" y="5384777"/>
            <a:ext cx="3124206" cy="92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500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2D474C7-3CCD-4549-B921-A7A176B1FC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703386"/>
                <a:ext cx="7886700" cy="5789488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en-US" altLang="zh-TW" dirty="0"/>
                  <a:t>Considering the case that the propagation of the SMD is largely governed by moist processes </a:t>
                </a:r>
                <a:endParaRPr lang="zh-TW" altLang="en-US" dirty="0"/>
              </a:p>
              <a:p>
                <a:pPr algn="just"/>
                <a:r>
                  <a:rPr lang="en-US" altLang="zh-TW" dirty="0"/>
                  <a:t>the zonal wavenumber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altLang="zh-TW" dirty="0"/>
                  <a:t> satisfies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𝐼𝑚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altLang="zh-TW" dirty="0"/>
              </a:p>
              <a:p>
                <a:pPr algn="just"/>
                <a:r>
                  <a:rPr lang="en-US" altLang="zh-TW" dirty="0"/>
                  <a:t>the scale of the wave:</a:t>
                </a:r>
              </a:p>
              <a:p>
                <a:pPr algn="just"/>
                <a:endParaRPr lang="en-US" altLang="zh-TW" dirty="0"/>
              </a:p>
              <a:p>
                <a:pPr algn="just"/>
                <a:endParaRPr lang="en-US" altLang="zh-TW" dirty="0"/>
              </a:p>
              <a:p>
                <a:pPr algn="just"/>
                <a:endParaRPr lang="en-US" altLang="zh-TW" dirty="0"/>
              </a:p>
              <a:p>
                <a:pPr algn="just"/>
                <a:endParaRPr lang="en-US" altLang="zh-TW" dirty="0"/>
              </a:p>
              <a:p>
                <a:pPr algn="just"/>
                <a:endParaRPr lang="en-US" altLang="zh-TW" dirty="0"/>
              </a:p>
              <a:p>
                <a:pPr algn="just"/>
                <a:endParaRPr lang="en-US" altLang="zh-TW" dirty="0"/>
              </a:p>
              <a:p>
                <a:pPr algn="just"/>
                <a:r>
                  <a:rPr lang="en-US" altLang="zh-TW" dirty="0"/>
                  <a:t>which is similar to the observed wavelength of SMDs</a:t>
                </a:r>
                <a:r>
                  <a:rPr lang="da-DK" altLang="zh-TW" dirty="0"/>
                  <a:t>.</a:t>
                </a:r>
                <a:endParaRPr lang="en-US" altLang="zh-TW" dirty="0"/>
              </a:p>
              <a:p>
                <a:pPr algn="just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2D474C7-3CCD-4549-B921-A7A176B1FC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703386"/>
                <a:ext cx="7886700" cy="5789488"/>
              </a:xfrm>
              <a:blipFill>
                <a:blip r:embed="rId3"/>
                <a:stretch>
                  <a:fillRect l="-1391" t="-2526" r="-162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29F1FDA7-C96A-48EB-887E-1E51BB6ED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18" y="2651148"/>
            <a:ext cx="4401164" cy="9240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3E6F8F44-0796-49EF-BA2A-E7927282F15D}"/>
                  </a:ext>
                </a:extLst>
              </p:cNvPr>
              <p:cNvSpPr txBox="1"/>
              <p:nvPr/>
            </p:nvSpPr>
            <p:spPr>
              <a:xfrm>
                <a:off x="5266031" y="4753555"/>
                <a:ext cx="14768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2600 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3E6F8F44-0796-49EF-BA2A-E7927282F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031" y="4753555"/>
                <a:ext cx="1476815" cy="369332"/>
              </a:xfrm>
              <a:prstGeom prst="rect">
                <a:avLst/>
              </a:prstGeom>
              <a:blipFill>
                <a:blip r:embed="rId5"/>
                <a:stretch>
                  <a:fillRect l="-1240" r="-4545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97E2FBCB-A03C-4CED-9AC4-6F6A27D8B078}"/>
                  </a:ext>
                </a:extLst>
              </p:cNvPr>
              <p:cNvSpPr txBox="1"/>
              <p:nvPr/>
            </p:nvSpPr>
            <p:spPr>
              <a:xfrm>
                <a:off x="6361894" y="3563471"/>
                <a:ext cx="2153456" cy="983264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 lIns="72000" tIns="72000" rIns="72000" bIns="7200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7.7×</m:t>
                    </m:r>
                    <m:sSup>
                      <m:sSup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−7</m:t>
                        </m:r>
                      </m:sup>
                    </m:sSup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TW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altLang="zh-TW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TW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0.2</m:t>
                    </m:r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  <a:endParaRPr lang="en-US" altLang="zh-TW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=1300 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97E2FBCB-A03C-4CED-9AC4-6F6A27D8B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894" y="3563471"/>
                <a:ext cx="2153456" cy="983264"/>
              </a:xfrm>
              <a:prstGeom prst="rect">
                <a:avLst/>
              </a:prstGeom>
              <a:blipFill>
                <a:blip r:embed="rId6"/>
                <a:stretch>
                  <a:fillRect l="-850" t="-1242" r="-2266" b="-62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166568F6-847D-4DA0-80D4-F864A081C1FC}"/>
                  </a:ext>
                </a:extLst>
              </p:cNvPr>
              <p:cNvSpPr txBox="1"/>
              <p:nvPr/>
            </p:nvSpPr>
            <p:spPr>
              <a:xfrm>
                <a:off x="2368913" y="4548435"/>
                <a:ext cx="2633670" cy="7795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TW" alt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zh-TW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p>
                        <m:sSup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̃"/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166568F6-847D-4DA0-80D4-F864A081C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913" y="4548435"/>
                <a:ext cx="2633670" cy="7795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371A8E7F-2B11-4F3C-91DB-63986498300A}"/>
                  </a:ext>
                </a:extLst>
              </p:cNvPr>
              <p:cNvSpPr/>
              <p:nvPr/>
            </p:nvSpPr>
            <p:spPr>
              <a:xfrm>
                <a:off x="2305620" y="3812199"/>
                <a:ext cx="1377493" cy="544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zh-TW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371A8E7F-2B11-4F3C-91DB-639864983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620" y="3812199"/>
                <a:ext cx="1377493" cy="544444"/>
              </a:xfrm>
              <a:prstGeom prst="rect">
                <a:avLst/>
              </a:prstGeom>
              <a:blipFill>
                <a:blip r:embed="rId8"/>
                <a:stretch>
                  <a:fillRect t="-110000" r="-42478" b="-1644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5222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6C6873-33F3-4FCD-998D-A867CBFC5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Summary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D3B78BB-732C-411D-8D9A-888E5E5D4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altLang="zh-TW" dirty="0"/>
              <a:t>The instability occurs only if the </a:t>
            </a:r>
            <a:r>
              <a:rPr lang="en-US" altLang="zh-TW" dirty="0">
                <a:solidFill>
                  <a:srgbClr val="C00000"/>
                </a:solidFill>
              </a:rPr>
              <a:t>wave’s dry and</a:t>
            </a:r>
            <a:r>
              <a:rPr lang="zh-TW" altLang="en-US" dirty="0">
                <a:solidFill>
                  <a:srgbClr val="C00000"/>
                </a:solidFill>
              </a:rPr>
              <a:t> </a:t>
            </a:r>
            <a:r>
              <a:rPr lang="en-US" altLang="zh-TW" dirty="0">
                <a:solidFill>
                  <a:srgbClr val="C00000"/>
                </a:solidFill>
              </a:rPr>
              <a:t>moist phase speeds are in the same direction</a:t>
            </a:r>
            <a:r>
              <a:rPr lang="en-US" altLang="zh-TW" dirty="0"/>
              <a:t>.</a:t>
            </a:r>
          </a:p>
          <a:p>
            <a:pPr algn="just"/>
            <a:r>
              <a:rPr lang="en-US" altLang="zh-TW" dirty="0"/>
              <a:t>The dry</a:t>
            </a:r>
            <a:r>
              <a:rPr lang="zh-TW" altLang="en-US" dirty="0"/>
              <a:t> </a:t>
            </a:r>
            <a:r>
              <a:rPr lang="en-US" altLang="zh-TW" dirty="0"/>
              <a:t>phase speed includes dry processes such as </a:t>
            </a:r>
            <a:r>
              <a:rPr lang="en-US" altLang="zh-TW" dirty="0">
                <a:solidFill>
                  <a:srgbClr val="C00000"/>
                </a:solidFill>
              </a:rPr>
              <a:t>advection</a:t>
            </a:r>
            <a:r>
              <a:rPr lang="zh-TW" altLang="en-US" dirty="0">
                <a:solidFill>
                  <a:srgbClr val="C00000"/>
                </a:solidFill>
              </a:rPr>
              <a:t> </a:t>
            </a:r>
            <a:r>
              <a:rPr lang="en-US" altLang="zh-TW" dirty="0">
                <a:solidFill>
                  <a:srgbClr val="C00000"/>
                </a:solidFill>
              </a:rPr>
              <a:t>of planetary vorticity by the anomalous winds </a:t>
            </a:r>
            <a:r>
              <a:rPr lang="en-US" altLang="zh-TW" dirty="0"/>
              <a:t>and </a:t>
            </a:r>
            <a:r>
              <a:rPr lang="en-US" altLang="zh-TW" dirty="0">
                <a:solidFill>
                  <a:srgbClr val="C00000"/>
                </a:solidFill>
              </a:rPr>
              <a:t>vortex stretching from dry isentropic ascent</a:t>
            </a:r>
            <a:r>
              <a:rPr lang="en-US" altLang="zh-TW" dirty="0"/>
              <a:t>.</a:t>
            </a:r>
          </a:p>
          <a:p>
            <a:pPr algn="just"/>
            <a:r>
              <a:rPr lang="en-US" altLang="zh-TW" dirty="0"/>
              <a:t>The moist phase speed only includes propagation that is induced by </a:t>
            </a:r>
            <a:r>
              <a:rPr lang="en-US" altLang="zh-TW" dirty="0">
                <a:solidFill>
                  <a:srgbClr val="C00000"/>
                </a:solidFill>
              </a:rPr>
              <a:t>vortex stretching from deep convection</a:t>
            </a:r>
            <a:r>
              <a:rPr lang="en-US" altLang="zh-TW" dirty="0"/>
              <a:t>.</a:t>
            </a:r>
          </a:p>
          <a:p>
            <a:pPr algn="just"/>
            <a:r>
              <a:rPr lang="en-US" altLang="zh-TW" dirty="0"/>
              <a:t>This</a:t>
            </a:r>
            <a:r>
              <a:rPr lang="zh-TW" altLang="en-US" dirty="0"/>
              <a:t> </a:t>
            </a:r>
            <a:r>
              <a:rPr lang="en-US" altLang="zh-TW" dirty="0"/>
              <a:t>subsequent convection occurs in phase with the cyclonic</a:t>
            </a:r>
            <a:r>
              <a:rPr lang="zh-TW" altLang="en-US" dirty="0"/>
              <a:t> </a:t>
            </a:r>
            <a:r>
              <a:rPr lang="en-US" altLang="zh-TW" dirty="0"/>
              <a:t>anomalies, intensifying them through vortex</a:t>
            </a:r>
            <a:r>
              <a:rPr lang="zh-TW" altLang="en-US" dirty="0"/>
              <a:t> </a:t>
            </a:r>
            <a:r>
              <a:rPr lang="en-US" altLang="zh-TW" dirty="0"/>
              <a:t>stretching.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7860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00305E8-F385-48FD-BDDC-7412691F2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918"/>
            <a:ext cx="9144000" cy="508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129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1C1AF8-FCAC-4B8E-A428-87E9520FF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abstract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75D9CFA-DA78-4702-B702-65259B918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altLang="zh-TW" dirty="0"/>
              <a:t>South Asian monsoon low pressure systems, referred to as synoptic-scale monsoonal disturbances (SMDs),</a:t>
            </a:r>
            <a:r>
              <a:rPr lang="zh-TW" altLang="en-US" dirty="0"/>
              <a:t> </a:t>
            </a:r>
            <a:r>
              <a:rPr lang="en-US" altLang="zh-TW" dirty="0"/>
              <a:t>are convectively coupled cyclonic disturbances that are responsible for up to half of the total monsoon rainfall.</a:t>
            </a:r>
          </a:p>
          <a:p>
            <a:pPr algn="just"/>
            <a:r>
              <a:rPr lang="en-US" altLang="zh-TW" dirty="0"/>
              <a:t>Interactions between moisture and potential vorticity</a:t>
            </a:r>
            <a:r>
              <a:rPr lang="zh-TW" altLang="en-US" dirty="0"/>
              <a:t> </a:t>
            </a:r>
            <a:r>
              <a:rPr lang="en-US" altLang="zh-TW" dirty="0"/>
              <a:t>(PV) in the presence of a moist static energy gradient can be understood in terms of a ‘‘gross’’ PV (</a:t>
            </a:r>
            <a:r>
              <a:rPr lang="en-US" altLang="zh-TW" dirty="0" err="1"/>
              <a:t>qG</a:t>
            </a:r>
            <a:r>
              <a:rPr lang="en-US" altLang="zh-TW" dirty="0"/>
              <a:t>)</a:t>
            </a:r>
            <a:r>
              <a:rPr lang="zh-TW" altLang="en-US" dirty="0"/>
              <a:t> </a:t>
            </a:r>
            <a:r>
              <a:rPr lang="en-US" altLang="zh-TW" dirty="0"/>
              <a:t>equation.</a:t>
            </a:r>
          </a:p>
          <a:p>
            <a:pPr algn="just"/>
            <a:r>
              <a:rPr lang="en-US" altLang="zh-TW" dirty="0"/>
              <a:t>Linear solutions to the</a:t>
            </a:r>
            <a:r>
              <a:rPr lang="zh-TW" altLang="en-US" dirty="0"/>
              <a:t> </a:t>
            </a:r>
            <a:r>
              <a:rPr lang="en-US" altLang="zh-TW" dirty="0"/>
              <a:t>coupled PV and moisture equations reveal Rossby-like modes that grow because of a moisture vortex instability.</a:t>
            </a:r>
          </a:p>
          <a:p>
            <a:pPr algn="just"/>
            <a:r>
              <a:rPr lang="en-US" altLang="zh-TW" dirty="0"/>
              <a:t>Meridional temperature and moisture advection to the west of the PV maximum moisten and destabilize</a:t>
            </a:r>
            <a:r>
              <a:rPr lang="zh-TW" altLang="en-US" dirty="0"/>
              <a:t> </a:t>
            </a:r>
            <a:r>
              <a:rPr lang="en-US" altLang="zh-TW" dirty="0"/>
              <a:t>the column, which results in enhanced convection and</a:t>
            </a:r>
            <a:r>
              <a:rPr lang="zh-TW" altLang="en-US" dirty="0"/>
              <a:t> </a:t>
            </a:r>
            <a:r>
              <a:rPr lang="en-US" altLang="zh-TW" dirty="0"/>
              <a:t>SMD</a:t>
            </a:r>
            <a:r>
              <a:rPr lang="zh-TW" altLang="en-US" dirty="0"/>
              <a:t> </a:t>
            </a:r>
            <a:r>
              <a:rPr lang="en-US" altLang="zh-TW" dirty="0"/>
              <a:t>intensification through vortex stretching.</a:t>
            </a:r>
          </a:p>
          <a:p>
            <a:pPr algn="just"/>
            <a:r>
              <a:rPr lang="en-US" altLang="zh-TW" dirty="0"/>
              <a:t>This instability occurs only if the moistening is in the direction of propagation of the SMD and is strongest at</a:t>
            </a:r>
            <a:r>
              <a:rPr lang="zh-TW" altLang="en-US" dirty="0"/>
              <a:t> </a:t>
            </a:r>
            <a:r>
              <a:rPr lang="en-US" altLang="zh-TW" dirty="0"/>
              <a:t>the synoptic scale.</a:t>
            </a:r>
          </a:p>
        </p:txBody>
      </p:sp>
    </p:spTree>
    <p:extLst>
      <p:ext uri="{BB962C8B-B14F-4D97-AF65-F5344CB8AC3E}">
        <p14:creationId xmlns:p14="http://schemas.microsoft.com/office/powerpoint/2010/main" val="21899579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F0D21C-B07F-461C-A50F-ECF457ABB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4B072C-6112-403D-AAED-C77CD4E3F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/>
              <a:t>By incorporating prognostic equation for column moisture, a wave instability arises that may describe</a:t>
            </a:r>
            <a:r>
              <a:rPr lang="zh-TW" altLang="en-US" dirty="0"/>
              <a:t> </a:t>
            </a:r>
            <a:r>
              <a:rPr lang="en-US" altLang="zh-TW" dirty="0"/>
              <a:t>the growth of SMDs.</a:t>
            </a:r>
          </a:p>
          <a:p>
            <a:r>
              <a:rPr lang="en-US" altLang="zh-TW" dirty="0"/>
              <a:t>This instability involves a coupling between lower-tropospheric vorticity and column moisture.</a:t>
            </a:r>
          </a:p>
          <a:p>
            <a:r>
              <a:rPr lang="en-US" altLang="zh-TW" dirty="0"/>
              <a:t>Warm-air and moisture advection by the anomalous winds moisten the free troposphere ahead of the cyclone, creating an environment favorable for deep convection. </a:t>
            </a:r>
          </a:p>
          <a:p>
            <a:r>
              <a:rPr lang="en-US" altLang="zh-TW" dirty="0"/>
              <a:t>The subsequent convection intensifies the SMD through vortex stretching. g a prognostic equation for</a:t>
            </a:r>
            <a:r>
              <a:rPr lang="zh-TW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9154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B00F15CA-6AF9-4533-A64F-955A21461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936" y="194639"/>
            <a:ext cx="4686954" cy="3620005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9CC61799-39B9-4BDB-AC32-864A6CADA0B0}"/>
              </a:ext>
            </a:extLst>
          </p:cNvPr>
          <p:cNvSpPr txBox="1"/>
          <p:nvPr/>
        </p:nvSpPr>
        <p:spPr>
          <a:xfrm>
            <a:off x="1027542" y="597873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Horizontal momentum</a:t>
            </a: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04C2EE6-DEFB-44B5-83A5-EB82040B3BD6}"/>
              </a:ext>
            </a:extLst>
          </p:cNvPr>
          <p:cNvSpPr txBox="1"/>
          <p:nvPr/>
        </p:nvSpPr>
        <p:spPr>
          <a:xfrm>
            <a:off x="187569" y="1523996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Hydrostatic vertical momentum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6182854-99F0-42C8-998D-ADF14940C211}"/>
              </a:ext>
            </a:extLst>
          </p:cNvPr>
          <p:cNvSpPr txBox="1"/>
          <p:nvPr/>
        </p:nvSpPr>
        <p:spPr>
          <a:xfrm>
            <a:off x="1399439" y="2115957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Mass conservation</a:t>
            </a:r>
            <a:endParaRPr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93860F9-CAA2-4737-856A-24DF7F8585BF}"/>
              </a:ext>
            </a:extLst>
          </p:cNvPr>
          <p:cNvSpPr txBox="1"/>
          <p:nvPr/>
        </p:nvSpPr>
        <p:spPr>
          <a:xfrm>
            <a:off x="1675155" y="266932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thermodynamic</a:t>
            </a:r>
            <a:endParaRPr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212CA350-632E-4155-9590-9E8C8004E601}"/>
              </a:ext>
            </a:extLst>
          </p:cNvPr>
          <p:cNvSpPr txBox="1"/>
          <p:nvPr/>
        </p:nvSpPr>
        <p:spPr>
          <a:xfrm>
            <a:off x="1053190" y="3222683"/>
            <a:ext cx="225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Moisture conservation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3DE7C5AA-1115-4C51-B51F-03F0609BDBE1}"/>
                  </a:ext>
                </a:extLst>
              </p:cNvPr>
              <p:cNvSpPr txBox="1"/>
              <p:nvPr/>
            </p:nvSpPr>
            <p:spPr>
              <a:xfrm>
                <a:off x="187569" y="3998675"/>
                <a:ext cx="86275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Assume that diabatic heating is due to phase changes in </a:t>
                </a:r>
                <a:r>
                  <a:rPr lang="en-US" altLang="zh-TW" dirty="0">
                    <a:solidFill>
                      <a:srgbClr val="C00000"/>
                    </a:solidFill>
                  </a:rPr>
                  <a:t>water vapor</a:t>
                </a:r>
                <a:r>
                  <a:rPr lang="en-US" altLang="zh-TW" dirty="0"/>
                  <a:t>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=−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3DE7C5AA-1115-4C51-B51F-03F0609BD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69" y="3998675"/>
                <a:ext cx="8627555" cy="369332"/>
              </a:xfrm>
              <a:prstGeom prst="rect">
                <a:avLst/>
              </a:prstGeom>
              <a:blipFill>
                <a:blip r:embed="rId3"/>
                <a:stretch>
                  <a:fillRect l="-495" t="-9836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8E5D9BED-0E44-4ED0-AB03-770922C4BC51}"/>
                  </a:ext>
                </a:extLst>
              </p:cNvPr>
              <p:cNvSpPr txBox="1"/>
              <p:nvPr/>
            </p:nvSpPr>
            <p:spPr>
              <a:xfrm>
                <a:off x="3539505" y="4413538"/>
                <a:ext cx="20649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𝑝𝑟𝑒𝑐𝑖𝑝𝑖𝑡𝑎𝑡𝑖𝑜𝑛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8E5D9BED-0E44-4ED0-AB03-770922C4B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505" y="4413538"/>
                <a:ext cx="2064989" cy="276999"/>
              </a:xfrm>
              <a:prstGeom prst="rect">
                <a:avLst/>
              </a:prstGeom>
              <a:blipFill>
                <a:blip r:embed="rId4"/>
                <a:stretch>
                  <a:fillRect r="-3846" b="-3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>
            <a:extLst>
              <a:ext uri="{FF2B5EF4-FFF2-40B4-BE49-F238E27FC236}">
                <a16:creationId xmlns:a16="http://schemas.microsoft.com/office/drawing/2014/main" id="{8171F05B-112D-4E62-A051-4A126947BBC8}"/>
              </a:ext>
            </a:extLst>
          </p:cNvPr>
          <p:cNvSpPr txBox="1"/>
          <p:nvPr/>
        </p:nvSpPr>
        <p:spPr>
          <a:xfrm>
            <a:off x="187569" y="4698741"/>
            <a:ext cx="8693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Assume that the equations satisfy </a:t>
            </a:r>
            <a:r>
              <a:rPr lang="en-US" altLang="zh-TW" dirty="0">
                <a:solidFill>
                  <a:srgbClr val="C00000"/>
                </a:solidFill>
              </a:rPr>
              <a:t>hydrostatic balance </a:t>
            </a:r>
            <a:r>
              <a:rPr lang="en-US" altLang="zh-TW" dirty="0"/>
              <a:t>and that the </a:t>
            </a:r>
            <a:r>
              <a:rPr lang="en-US" altLang="zh-TW" dirty="0">
                <a:solidFill>
                  <a:srgbClr val="C00000"/>
                </a:solidFill>
              </a:rPr>
              <a:t>flow is incompressible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0D5777C1-98AD-47A9-A9A5-194D97228C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78" y="5554537"/>
            <a:ext cx="3229426" cy="1105054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F2BFE4C1-662C-4BF4-B71A-E3AA0C0EF0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298" y="5554537"/>
            <a:ext cx="3248478" cy="1105054"/>
          </a:xfrm>
          <a:prstGeom prst="rect">
            <a:avLst/>
          </a:prstGeom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F9E605CE-3F21-4A06-980D-49261891EBD8}"/>
              </a:ext>
            </a:extLst>
          </p:cNvPr>
          <p:cNvSpPr txBox="1"/>
          <p:nvPr/>
        </p:nvSpPr>
        <p:spPr>
          <a:xfrm>
            <a:off x="220269" y="5126639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Linearization: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7353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C152399D-4C90-458C-A22F-2F814EA56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291" y="1125528"/>
            <a:ext cx="3267531" cy="39058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2A23CE7-3A6A-43E1-9703-C90B2FE130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84" y="2638201"/>
            <a:ext cx="3953427" cy="39058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162480B-68D8-4007-A9A6-FDF427B25DBA}"/>
              </a:ext>
            </a:extLst>
          </p:cNvPr>
          <p:cNvSpPr/>
          <p:nvPr/>
        </p:nvSpPr>
        <p:spPr>
          <a:xfrm>
            <a:off x="488952" y="646850"/>
            <a:ext cx="8166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The field variables are separated into </a:t>
            </a:r>
            <a:r>
              <a:rPr lang="en-US" altLang="zh-TW" dirty="0">
                <a:solidFill>
                  <a:srgbClr val="C00000"/>
                </a:solidFill>
              </a:rPr>
              <a:t>time-mean</a:t>
            </a:r>
            <a:r>
              <a:rPr lang="zh-TW" altLang="en-US" dirty="0"/>
              <a:t> </a:t>
            </a:r>
            <a:r>
              <a:rPr lang="en-US" altLang="zh-TW" dirty="0"/>
              <a:t>and </a:t>
            </a:r>
            <a:r>
              <a:rPr lang="en-US" altLang="zh-TW" dirty="0">
                <a:solidFill>
                  <a:srgbClr val="C00000"/>
                </a:solidFill>
              </a:rPr>
              <a:t>perturbation</a:t>
            </a:r>
            <a:r>
              <a:rPr lang="zh-TW" altLang="en-US" dirty="0">
                <a:solidFill>
                  <a:srgbClr val="C00000"/>
                </a:solidFill>
              </a:rPr>
              <a:t> </a:t>
            </a:r>
            <a:r>
              <a:rPr lang="en-US" altLang="zh-TW" dirty="0">
                <a:solidFill>
                  <a:srgbClr val="C00000"/>
                </a:solidFill>
              </a:rPr>
              <a:t>components</a:t>
            </a:r>
            <a:r>
              <a:rPr lang="en-US" altLang="zh-TW" dirty="0"/>
              <a:t>:</a:t>
            </a:r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3E0B68D-EC9B-4980-B859-CD09B5C35941}"/>
              </a:ext>
            </a:extLst>
          </p:cNvPr>
          <p:cNvSpPr/>
          <p:nvPr/>
        </p:nvSpPr>
        <p:spPr>
          <a:xfrm>
            <a:off x="584011" y="2189428"/>
            <a:ext cx="8166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Perturbation fields are</a:t>
            </a:r>
            <a:r>
              <a:rPr lang="zh-TW" altLang="en-US" dirty="0"/>
              <a:t> </a:t>
            </a:r>
            <a:r>
              <a:rPr lang="en-US" altLang="zh-TW" dirty="0"/>
              <a:t>truncated vertically using basis functions: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E8B04C00-2BD3-460F-BF09-4DD6F89CFDC5}"/>
                  </a:ext>
                </a:extLst>
              </p:cNvPr>
              <p:cNvSpPr txBox="1"/>
              <p:nvPr/>
            </p:nvSpPr>
            <p:spPr>
              <a:xfrm>
                <a:off x="3946505" y="1660998"/>
                <a:ext cx="1441100" cy="276999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geopotential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E8B04C00-2BD3-460F-BF09-4DD6F89CF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505" y="1660998"/>
                <a:ext cx="1441100" cy="276999"/>
              </a:xfrm>
              <a:prstGeom prst="rect">
                <a:avLst/>
              </a:prstGeom>
              <a:blipFill>
                <a:blip r:embed="rId5"/>
                <a:stretch>
                  <a:fillRect l="-5485" t="-28261" r="-9283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7F4CEAAF-FF66-4FE0-B3AA-A3EDEAF09820}"/>
                  </a:ext>
                </a:extLst>
              </p:cNvPr>
              <p:cNvSpPr txBox="1"/>
              <p:nvPr/>
            </p:nvSpPr>
            <p:spPr>
              <a:xfrm>
                <a:off x="2939709" y="3258964"/>
                <a:ext cx="3361113" cy="553998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l-GR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vertically truncated geopotential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: structure function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7F4CEAAF-FF66-4FE0-B3AA-A3EDEAF09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709" y="3258964"/>
                <a:ext cx="3361113" cy="553998"/>
              </a:xfrm>
              <a:prstGeom prst="rect">
                <a:avLst/>
              </a:prstGeom>
              <a:blipFill>
                <a:blip r:embed="rId6"/>
                <a:stretch>
                  <a:fillRect l="-2355" t="-14444" r="-3442" b="-2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>
            <a:extLst>
              <a:ext uri="{FF2B5EF4-FFF2-40B4-BE49-F238E27FC236}">
                <a16:creationId xmlns:a16="http://schemas.microsoft.com/office/drawing/2014/main" id="{70A72CBC-F6C4-48E3-A5BA-E016570526C5}"/>
              </a:ext>
            </a:extLst>
          </p:cNvPr>
          <p:cNvSpPr/>
          <p:nvPr/>
        </p:nvSpPr>
        <p:spPr>
          <a:xfrm>
            <a:off x="537219" y="3958251"/>
            <a:ext cx="8166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TW" dirty="0"/>
              <a:t>All the structure functions are consistent with a </a:t>
            </a:r>
            <a:r>
              <a:rPr lang="en-US" altLang="zh-TW" dirty="0">
                <a:solidFill>
                  <a:srgbClr val="C00000"/>
                </a:solidFill>
              </a:rPr>
              <a:t>first baroclinic mode </a:t>
            </a:r>
            <a:r>
              <a:rPr lang="en-US" altLang="zh-TW" dirty="0"/>
              <a:t>in vertical motion.</a:t>
            </a:r>
            <a:endParaRPr lang="zh-TW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714FC41E-507E-47BD-98C6-77AC67E47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427" y="4343717"/>
            <a:ext cx="5928356" cy="2091989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215968A2-31EE-4B3D-9A06-E160166A73F2}"/>
              </a:ext>
            </a:extLst>
          </p:cNvPr>
          <p:cNvSpPr txBox="1"/>
          <p:nvPr/>
        </p:nvSpPr>
        <p:spPr>
          <a:xfrm>
            <a:off x="3019322" y="6435706"/>
            <a:ext cx="12031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/>
              <a:t>Vertical velocity</a:t>
            </a:r>
            <a:endParaRPr lang="zh-TW" altLang="en-US" sz="12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F5D11F3-7AEE-4074-96D8-AD05C778B582}"/>
              </a:ext>
            </a:extLst>
          </p:cNvPr>
          <p:cNvSpPr txBox="1"/>
          <p:nvPr/>
        </p:nvSpPr>
        <p:spPr>
          <a:xfrm>
            <a:off x="4818367" y="6411998"/>
            <a:ext cx="1534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Horizontal wind and </a:t>
            </a:r>
          </a:p>
          <a:p>
            <a:r>
              <a:rPr lang="en-US" altLang="zh-TW" sz="1200" dirty="0"/>
              <a:t>geopotential height</a:t>
            </a:r>
            <a:endParaRPr lang="zh-TW" altLang="en-US" sz="12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550F912-CF1A-447B-85EA-5C832832B9A3}"/>
              </a:ext>
            </a:extLst>
          </p:cNvPr>
          <p:cNvSpPr txBox="1"/>
          <p:nvPr/>
        </p:nvSpPr>
        <p:spPr>
          <a:xfrm>
            <a:off x="6948941" y="6432043"/>
            <a:ext cx="923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/>
              <a:t>temperature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92877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F79C314C-EAFA-4835-B5BB-001C3CDCB9B8}"/>
                  </a:ext>
                </a:extLst>
              </p:cNvPr>
              <p:cNvSpPr/>
              <p:nvPr/>
            </p:nvSpPr>
            <p:spPr>
              <a:xfrm>
                <a:off x="492370" y="329642"/>
                <a:ext cx="7895492" cy="669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To keep the analysis simple, the mean and </a:t>
                </a:r>
                <a:r>
                  <a:rPr lang="en-US" altLang="zh-TW" dirty="0">
                    <a:solidFill>
                      <a:srgbClr val="C00000"/>
                    </a:solidFill>
                  </a:rPr>
                  <a:t>anomalous flow are assumed to be on the order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TW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altLang="zh-TW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TW" dirty="0"/>
                  <a:t>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F79C314C-EAFA-4835-B5BB-001C3CDCB9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70" y="329642"/>
                <a:ext cx="7895492" cy="669992"/>
              </a:xfrm>
              <a:prstGeom prst="rect">
                <a:avLst/>
              </a:prstGeom>
              <a:blipFill>
                <a:blip r:embed="rId2"/>
                <a:stretch>
                  <a:fillRect l="-541" t="-4545" r="-463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611F63E9-6233-4BAD-A3BC-7EB5F638A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475" y="1157899"/>
            <a:ext cx="4813050" cy="528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5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EE40C86-147F-4A03-8CD5-CAC5D1C422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74"/>
          <a:stretch/>
        </p:blipFill>
        <p:spPr>
          <a:xfrm>
            <a:off x="2044379" y="531422"/>
            <a:ext cx="5055242" cy="1543563"/>
          </a:xfrm>
          <a:prstGeom prst="rect">
            <a:avLst/>
          </a:prstGeom>
        </p:spPr>
      </p:pic>
      <p:grpSp>
        <p:nvGrpSpPr>
          <p:cNvPr id="4" name="群組 3">
            <a:extLst>
              <a:ext uri="{FF2B5EF4-FFF2-40B4-BE49-F238E27FC236}">
                <a16:creationId xmlns:a16="http://schemas.microsoft.com/office/drawing/2014/main" id="{FC5E3C84-DB1D-4C0C-8A65-B06117A45C97}"/>
              </a:ext>
            </a:extLst>
          </p:cNvPr>
          <p:cNvGrpSpPr/>
          <p:nvPr/>
        </p:nvGrpSpPr>
        <p:grpSpPr>
          <a:xfrm>
            <a:off x="0" y="2503701"/>
            <a:ext cx="6294285" cy="2141395"/>
            <a:chOff x="1606511" y="1287605"/>
            <a:chExt cx="6294285" cy="2141395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BB5C1431-780F-4418-8040-28C8DEA6BD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1606511" y="1731809"/>
              <a:ext cx="5930978" cy="1697191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F0936D0-A8E9-425A-90DD-AF8BB2522A59}"/>
                </a:ext>
              </a:extLst>
            </p:cNvPr>
            <p:cNvSpPr/>
            <p:nvPr/>
          </p:nvSpPr>
          <p:spPr>
            <a:xfrm>
              <a:off x="3130062" y="1881554"/>
              <a:ext cx="1477107" cy="13364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7" name="直線單箭頭接點 6">
              <a:extLst>
                <a:ext uri="{FF2B5EF4-FFF2-40B4-BE49-F238E27FC236}">
                  <a16:creationId xmlns:a16="http://schemas.microsoft.com/office/drawing/2014/main" id="{6A0E244D-3DFC-481E-9834-F19DA4F568BE}"/>
                </a:ext>
              </a:extLst>
            </p:cNvPr>
            <p:cNvCxnSpPr>
              <a:cxnSpLocks/>
              <a:stCxn id="6" idx="0"/>
              <a:endCxn id="8" idx="2"/>
            </p:cNvCxnSpPr>
            <p:nvPr/>
          </p:nvCxnSpPr>
          <p:spPr>
            <a:xfrm flipH="1" flipV="1">
              <a:off x="3778968" y="1656937"/>
              <a:ext cx="89648" cy="22461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D8617286-FC06-4FBC-8C40-B4475BC06F31}"/>
                </a:ext>
              </a:extLst>
            </p:cNvPr>
            <p:cNvSpPr txBox="1"/>
            <p:nvPr/>
          </p:nvSpPr>
          <p:spPr>
            <a:xfrm>
              <a:off x="2728039" y="1287605"/>
              <a:ext cx="2101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Coriolis acceleration</a:t>
              </a:r>
              <a:endParaRPr lang="zh-TW" altLang="en-US" dirty="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C30E654-75DF-4DD3-8403-8268945DBB88}"/>
                </a:ext>
              </a:extLst>
            </p:cNvPr>
            <p:cNvSpPr/>
            <p:nvPr/>
          </p:nvSpPr>
          <p:spPr>
            <a:xfrm>
              <a:off x="4607169" y="1881554"/>
              <a:ext cx="789583" cy="1547446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0" name="直線單箭頭接點 9">
              <a:extLst>
                <a:ext uri="{FF2B5EF4-FFF2-40B4-BE49-F238E27FC236}">
                  <a16:creationId xmlns:a16="http://schemas.microsoft.com/office/drawing/2014/main" id="{BDE92CDE-DB75-48BD-8D01-61A78C9301EC}"/>
                </a:ext>
              </a:extLst>
            </p:cNvPr>
            <p:cNvCxnSpPr>
              <a:cxnSpLocks/>
              <a:stCxn id="9" idx="0"/>
              <a:endCxn id="11" idx="1"/>
            </p:cNvCxnSpPr>
            <p:nvPr/>
          </p:nvCxnSpPr>
          <p:spPr>
            <a:xfrm flipV="1">
              <a:off x="5001961" y="1547143"/>
              <a:ext cx="585381" cy="33441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5E283336-7909-4B28-892E-DB21FD34A5BF}"/>
                </a:ext>
              </a:extLst>
            </p:cNvPr>
            <p:cNvSpPr txBox="1"/>
            <p:nvPr/>
          </p:nvSpPr>
          <p:spPr>
            <a:xfrm>
              <a:off x="5587342" y="1362477"/>
              <a:ext cx="2313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Pressure gradient force</a:t>
              </a:r>
              <a:endParaRPr lang="zh-TW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AA3173E5-9B1A-49AE-AAB7-BA923BC929A7}"/>
                  </a:ext>
                </a:extLst>
              </p:cNvPr>
              <p:cNvSpPr txBox="1"/>
              <p:nvPr/>
            </p:nvSpPr>
            <p:spPr>
              <a:xfrm>
                <a:off x="2592033" y="5014428"/>
                <a:ext cx="6029215" cy="646331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: planetary vorticity at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</m:t>
                    </m:r>
                    <m:r>
                      <a:rPr lang="en-US" altLang="zh-TW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, a latitude where SMDs develop</a:t>
                </a:r>
              </a:p>
              <a:p>
                <a14:m>
                  <m:oMath xmlns:m="http://schemas.openxmlformats.org/officeDocument/2006/math">
                    <m:r>
                      <a:rPr lang="zh-TW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: meridional gradient of planetary vorticity at </a:t>
                </a:r>
                <a14:m>
                  <m:oMath xmlns:m="http://schemas.openxmlformats.org/officeDocument/2006/math">
                    <m:r>
                      <a:rPr lang="en-US" altLang="zh-TW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</m:t>
                    </m:r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AA3173E5-9B1A-49AE-AAB7-BA923BC92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033" y="5014428"/>
                <a:ext cx="6029215" cy="646331"/>
              </a:xfrm>
              <a:prstGeom prst="rect">
                <a:avLst/>
              </a:prstGeom>
              <a:blipFill>
                <a:blip r:embed="rId4"/>
                <a:stretch>
                  <a:fillRect l="-303" t="-5660" b="-141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015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7E8D55C-4625-4453-B4B7-6E2DAC6C6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997" y="949558"/>
            <a:ext cx="4886005" cy="791307"/>
          </a:xfrm>
          <a:prstGeom prst="rect">
            <a:avLst/>
          </a:prstGeom>
        </p:spPr>
      </p:pic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07ADB81A-30D7-41C2-A651-D5170399E5A6}"/>
              </a:ext>
            </a:extLst>
          </p:cNvPr>
          <p:cNvCxnSpPr>
            <a:cxnSpLocks/>
          </p:cNvCxnSpPr>
          <p:nvPr/>
        </p:nvCxnSpPr>
        <p:spPr>
          <a:xfrm>
            <a:off x="2341325" y="1725873"/>
            <a:ext cx="0" cy="1209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A175D96-9B59-4F88-83D6-98825BC790B8}"/>
                  </a:ext>
                </a:extLst>
              </p:cNvPr>
              <p:cNvSpPr txBox="1"/>
              <p:nvPr/>
            </p:nvSpPr>
            <p:spPr>
              <a:xfrm>
                <a:off x="2637434" y="2300762"/>
                <a:ext cx="1001877" cy="583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A175D96-9B59-4F88-83D6-98825BC79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434" y="2300762"/>
                <a:ext cx="1001877" cy="5832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00ADF1E-605C-406E-BDCA-4DED9B98B150}"/>
                  </a:ext>
                </a:extLst>
              </p:cNvPr>
              <p:cNvSpPr txBox="1"/>
              <p:nvPr/>
            </p:nvSpPr>
            <p:spPr>
              <a:xfrm>
                <a:off x="2637434" y="1664784"/>
                <a:ext cx="3587777" cy="5734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∙[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00ADF1E-605C-406E-BDCA-4DED9B98B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434" y="1664784"/>
                <a:ext cx="3587777" cy="5734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>
            <a:extLst>
              <a:ext uri="{FF2B5EF4-FFF2-40B4-BE49-F238E27FC236}">
                <a16:creationId xmlns:a16="http://schemas.microsoft.com/office/drawing/2014/main" id="{6D5530B5-91EB-4E1F-844A-0C46823489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09" y="2899999"/>
            <a:ext cx="4302931" cy="915784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BCD12D1-DA2F-49B2-B587-33E52619A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48517"/>
            <a:ext cx="7886700" cy="6192959"/>
          </a:xfrm>
        </p:spPr>
        <p:txBody>
          <a:bodyPr>
            <a:normAutofit/>
          </a:bodyPr>
          <a:lstStyle/>
          <a:p>
            <a:r>
              <a:rPr lang="en-US" altLang="zh-TW" sz="2400" dirty="0" err="1"/>
              <a:t>Adames</a:t>
            </a:r>
            <a:r>
              <a:rPr lang="en-US" altLang="zh-TW" sz="2400" dirty="0"/>
              <a:t> and Ming (2018) found that column moisture</a:t>
            </a:r>
            <a:r>
              <a:rPr lang="zh-TW" altLang="en-US" sz="2400" dirty="0"/>
              <a:t> </a:t>
            </a:r>
            <a:r>
              <a:rPr lang="en-US" altLang="zh-TW" sz="2400" dirty="0"/>
              <a:t>and precipitation are highly correlated in space in SMDs: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convective adjustment time scale: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The variables are vertically integrated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zh-TW" altLang="en-US" sz="2400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CAAD4007-99A3-4DF3-ABBB-158E079F4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55" y="4347819"/>
            <a:ext cx="3124636" cy="800212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A61C7236-9A69-4DC6-A9AE-254D2E384E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96" y="5633738"/>
            <a:ext cx="3600953" cy="7335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870D062C-65D5-4C2C-B2D4-CA55E3867F09}"/>
                  </a:ext>
                </a:extLst>
              </p:cNvPr>
              <p:cNvSpPr txBox="1"/>
              <p:nvPr/>
            </p:nvSpPr>
            <p:spPr>
              <a:xfrm>
                <a:off x="4690238" y="2256646"/>
                <a:ext cx="4224875" cy="765531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: empirical constant</a:t>
                </a:r>
                <a:endParaRPr lang="en-US" altLang="zh-TW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𝑐𝑜𝑙𝑢𝑚𝑛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𝑟𝑒𝑙𝑎𝑡𝑖𝑣𝑒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h𝑢𝑚𝑖𝑑𝑖𝑡𝑦</m:t>
                      </m:r>
                    </m:oMath>
                  </m:oMathPara>
                </a14:m>
                <a:endParaRPr lang="en-US" altLang="zh-T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870D062C-65D5-4C2C-B2D4-CA55E3867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238" y="2256646"/>
                <a:ext cx="4224875" cy="765531"/>
              </a:xfrm>
              <a:prstGeom prst="rect">
                <a:avLst/>
              </a:prstGeom>
              <a:blipFill>
                <a:blip r:embed="rId8"/>
                <a:stretch>
                  <a:fillRect l="-1443" t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166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C9B8AB9-D2AB-4CB0-945F-23C69CE30C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16"/>
          <a:stretch/>
        </p:blipFill>
        <p:spPr>
          <a:xfrm>
            <a:off x="2040391" y="1310333"/>
            <a:ext cx="5063217" cy="799821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D9EC4D26-A987-48C3-BC14-91E415ECD821}"/>
              </a:ext>
            </a:extLst>
          </p:cNvPr>
          <p:cNvSpPr txBox="1"/>
          <p:nvPr/>
        </p:nvSpPr>
        <p:spPr>
          <a:xfrm>
            <a:off x="297786" y="615406"/>
            <a:ext cx="419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Climatological-mean gross dry stability: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DA10551-76F5-4296-B40A-021D4377095F}"/>
              </a:ext>
            </a:extLst>
          </p:cNvPr>
          <p:cNvSpPr txBox="1"/>
          <p:nvPr/>
        </p:nvSpPr>
        <p:spPr>
          <a:xfrm>
            <a:off x="297786" y="2350851"/>
            <a:ext cx="512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Climatological-mean gross moisture stratification: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6086080-7D78-4C72-86F0-CC27984B8C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040391" y="2996049"/>
            <a:ext cx="5063217" cy="8659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5FD0591B-32DD-4DE0-9306-9A19C08DCC2B}"/>
                  </a:ext>
                </a:extLst>
              </p:cNvPr>
              <p:cNvSpPr txBox="1"/>
              <p:nvPr/>
            </p:nvSpPr>
            <p:spPr>
              <a:xfrm>
                <a:off x="4571999" y="4109313"/>
                <a:ext cx="3651169" cy="1024301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 lIns="72000" tIns="72000" rIns="72000" bIns="7200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: vertical structure of ascent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</m:acc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: mean dry static energy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: specific heat of dry air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5FD0591B-32DD-4DE0-9306-9A19C08DC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4109313"/>
                <a:ext cx="3651169" cy="1024301"/>
              </a:xfrm>
              <a:prstGeom prst="rect">
                <a:avLst/>
              </a:prstGeom>
              <a:blipFill>
                <a:blip r:embed="rId4"/>
                <a:stretch>
                  <a:fillRect l="-334" t="-595" b="-35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E43881AC-2076-4C2C-A114-8476BDB8FF40}"/>
                  </a:ext>
                </a:extLst>
              </p:cNvPr>
              <p:cNvSpPr/>
              <p:nvPr/>
            </p:nvSpPr>
            <p:spPr>
              <a:xfrm>
                <a:off x="297786" y="5380976"/>
                <a:ext cx="7925382" cy="947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𝑀𝑠</m:t>
                        </m:r>
                      </m:e>
                    </m:acc>
                  </m:oMath>
                </a14:m>
                <a:r>
                  <a:rPr lang="en-US" altLang="zh-TW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𝑀𝑞</m:t>
                        </m:r>
                      </m:e>
                    </m:acc>
                  </m:oMath>
                </a14:m>
                <a:r>
                  <a:rPr lang="en-US" altLang="zh-TW" dirty="0"/>
                  <a:t> can be thought as the vertical gradients of dry static energy and moisture characteristic of a wave whose vertical velocity field has a structure described by omega.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E43881AC-2076-4C2C-A114-8476BDB8F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86" y="5380976"/>
                <a:ext cx="7925382" cy="947760"/>
              </a:xfrm>
              <a:prstGeom prst="rect">
                <a:avLst/>
              </a:prstGeom>
              <a:blipFill>
                <a:blip r:embed="rId5"/>
                <a:stretch>
                  <a:fillRect l="-538" t="-3871" r="-615" b="-70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136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siaoKan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2846</TotalTime>
  <Words>3443</Words>
  <Application>Microsoft Office PowerPoint</Application>
  <PresentationFormat>如螢幕大小 (4:3)</PresentationFormat>
  <Paragraphs>341</Paragraphs>
  <Slides>38</Slides>
  <Notes>26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46" baseType="lpstr">
      <vt:lpstr>AdvPSTIM10-I</vt:lpstr>
      <vt:lpstr>新細明體</vt:lpstr>
      <vt:lpstr>標楷體</vt:lpstr>
      <vt:lpstr>Arial</vt:lpstr>
      <vt:lpstr>Calibri</vt:lpstr>
      <vt:lpstr>Cambria Math</vt:lpstr>
      <vt:lpstr>Times New Roman</vt:lpstr>
      <vt:lpstr>Office 佈景主題</vt:lpstr>
      <vt:lpstr>Interactions between Water Vapor and Potential Vorticity in Synoptic-Scale Monsoonal Disturbances: Moisture Vortex Instability</vt:lpstr>
      <vt:lpstr>introduction</vt:lpstr>
      <vt:lpstr>A linear model for SMDs with prognostic moisture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Summary</vt:lpstr>
      <vt:lpstr>PowerPoint 簡報</vt:lpstr>
      <vt:lpstr>abstract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Interactions between Water Vapor and Potential Vorticity in Synoptic-Scale Monsoonal Disturbances: Moisture Vortex Instability</dc:title>
  <dc:creator>chang-hong Lin</dc:creator>
  <cp:lastModifiedBy>chang-hong Lin</cp:lastModifiedBy>
  <cp:revision>134</cp:revision>
  <dcterms:created xsi:type="dcterms:W3CDTF">2018-09-11T05:40:56Z</dcterms:created>
  <dcterms:modified xsi:type="dcterms:W3CDTF">2018-09-25T06:29:15Z</dcterms:modified>
</cp:coreProperties>
</file>