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81" r:id="rId3"/>
    <p:sldId id="266" r:id="rId4"/>
    <p:sldId id="274" r:id="rId5"/>
    <p:sldId id="277" r:id="rId6"/>
    <p:sldId id="278" r:id="rId7"/>
    <p:sldId id="257" r:id="rId8"/>
    <p:sldId id="283" r:id="rId9"/>
    <p:sldId id="263" r:id="rId10"/>
    <p:sldId id="262" r:id="rId11"/>
    <p:sldId id="286" r:id="rId12"/>
    <p:sldId id="287" r:id="rId13"/>
    <p:sldId id="288" r:id="rId14"/>
    <p:sldId id="289" r:id="rId15"/>
    <p:sldId id="290" r:id="rId16"/>
    <p:sldId id="291" r:id="rId17"/>
    <p:sldId id="295" r:id="rId18"/>
    <p:sldId id="292" r:id="rId19"/>
    <p:sldId id="293" r:id="rId20"/>
    <p:sldId id="294" r:id="rId21"/>
    <p:sldId id="296" r:id="rId22"/>
    <p:sldId id="279" r:id="rId23"/>
    <p:sldId id="280" r:id="rId2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A600"/>
    <a:srgbClr val="026DD0"/>
    <a:srgbClr val="638EF0"/>
    <a:srgbClr val="159400"/>
    <a:srgbClr val="86D7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4"/>
    <p:restoredTop sz="87809"/>
  </p:normalViewPr>
  <p:slideViewPr>
    <p:cSldViewPr snapToObjects="1">
      <p:cViewPr varScale="1">
        <p:scale>
          <a:sx n="97" d="100"/>
          <a:sy n="97" d="100"/>
        </p:scale>
        <p:origin x="10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23CAB-52C5-1B43-93B8-FCB95995506E}" type="datetimeFigureOut">
              <a:rPr kumimoji="1" lang="zh-TW" altLang="en-US" smtClean="0"/>
              <a:t>2018/6/19</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12565-E02F-DC48-8CB0-B7CF781BF534}" type="slidenum">
              <a:rPr kumimoji="1" lang="zh-TW" altLang="en-US" smtClean="0"/>
              <a:t>‹#›</a:t>
            </a:fld>
            <a:endParaRPr kumimoji="1" lang="zh-TW" altLang="en-US"/>
          </a:p>
        </p:txBody>
      </p:sp>
    </p:spTree>
    <p:extLst>
      <p:ext uri="{BB962C8B-B14F-4D97-AF65-F5344CB8AC3E}">
        <p14:creationId xmlns:p14="http://schemas.microsoft.com/office/powerpoint/2010/main" val="201267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82F12565-E02F-DC48-8CB0-B7CF781BF534}" type="slidenum">
              <a:rPr kumimoji="1" lang="zh-TW" altLang="en-US" smtClean="0"/>
              <a:t>12</a:t>
            </a:fld>
            <a:endParaRPr kumimoji="1" lang="zh-TW" altLang="en-US"/>
          </a:p>
        </p:txBody>
      </p:sp>
    </p:spTree>
    <p:extLst>
      <p:ext uri="{BB962C8B-B14F-4D97-AF65-F5344CB8AC3E}">
        <p14:creationId xmlns:p14="http://schemas.microsoft.com/office/powerpoint/2010/main" val="297013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封面">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C66654FC-FE91-2C4F-82EE-C2C1F7473FB4}"/>
              </a:ext>
            </a:extLst>
          </p:cNvPr>
          <p:cNvSpPr/>
          <p:nvPr userDrawn="1"/>
        </p:nvSpPr>
        <p:spPr>
          <a:xfrm>
            <a:off x="251520" y="260648"/>
            <a:ext cx="8640960" cy="43204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3200" b="0" i="0" dirty="0">
              <a:latin typeface="jf-jinxuan-fresh2.2 Medium" panose="020B0300000000000000" pitchFamily="34" charset="-120"/>
              <a:ea typeface="jf-jinxuan-fresh2.2 Medium" panose="020B0300000000000000" pitchFamily="34" charset="-120"/>
            </a:endParaRPr>
          </a:p>
        </p:txBody>
      </p:sp>
      <p:sp>
        <p:nvSpPr>
          <p:cNvPr id="9" name="內容版面配置區 8">
            <a:extLst>
              <a:ext uri="{FF2B5EF4-FFF2-40B4-BE49-F238E27FC236}">
                <a16:creationId xmlns:a16="http://schemas.microsoft.com/office/drawing/2014/main" id="{F944DF75-ED6F-134F-BDB8-03A87D429918}"/>
              </a:ext>
            </a:extLst>
          </p:cNvPr>
          <p:cNvSpPr>
            <a:spLocks noGrp="1"/>
          </p:cNvSpPr>
          <p:nvPr>
            <p:ph sz="quarter" idx="14"/>
          </p:nvPr>
        </p:nvSpPr>
        <p:spPr>
          <a:xfrm>
            <a:off x="251520" y="4797153"/>
            <a:ext cx="5905500" cy="1728192"/>
          </a:xfrm>
          <a:prstGeom prst="rect">
            <a:avLst/>
          </a:prstGeom>
          <a:solidFill>
            <a:schemeClr val="bg2"/>
          </a:solidFill>
        </p:spPr>
        <p:txBody>
          <a:bodyPr anchor="ctr">
            <a:normAutofit/>
          </a:bodyPr>
          <a:lstStyle>
            <a:lvl1pPr marL="0" indent="0" algn="ctr">
              <a:buNone/>
              <a:defRPr sz="2400">
                <a:solidFill>
                  <a:schemeClr val="tx1">
                    <a:lumMod val="50000"/>
                    <a:lumOff val="50000"/>
                  </a:schemeClr>
                </a:solidFill>
                <a:latin typeface="Source Han Sans TC" panose="020B0500000000000000" pitchFamily="34" charset="-128"/>
                <a:ea typeface="Source Han Sans TC" panose="020B0500000000000000" pitchFamily="34" charset="-128"/>
              </a:defRPr>
            </a:lvl1pPr>
          </a:lstStyle>
          <a:p>
            <a:pPr lvl="0"/>
            <a:r>
              <a:rPr kumimoji="1" lang="zh-TW" altLang="en-US"/>
              <a:t>編輯母片文字樣式</a:t>
            </a:r>
          </a:p>
        </p:txBody>
      </p:sp>
      <p:sp>
        <p:nvSpPr>
          <p:cNvPr id="11" name="內容版面配置區 10">
            <a:extLst>
              <a:ext uri="{FF2B5EF4-FFF2-40B4-BE49-F238E27FC236}">
                <a16:creationId xmlns:a16="http://schemas.microsoft.com/office/drawing/2014/main" id="{939C93E9-9AA9-284B-A8CF-BE44618447C2}"/>
              </a:ext>
            </a:extLst>
          </p:cNvPr>
          <p:cNvSpPr>
            <a:spLocks noGrp="1"/>
          </p:cNvSpPr>
          <p:nvPr>
            <p:ph sz="quarter" idx="15"/>
          </p:nvPr>
        </p:nvSpPr>
        <p:spPr>
          <a:xfrm>
            <a:off x="6372200" y="4797153"/>
            <a:ext cx="2520975" cy="1728192"/>
          </a:xfrm>
          <a:prstGeom prst="rect">
            <a:avLst/>
          </a:prstGeom>
        </p:spPr>
        <p:txBody>
          <a:bodyPr anchor="ctr">
            <a:normAutofit/>
          </a:bodyPr>
          <a:lstStyle>
            <a:lvl1pPr marL="0" indent="0" algn="ctr">
              <a:buNone/>
              <a:defRPr sz="2000" b="0" i="0">
                <a:latin typeface="Source Han Sans TC Light" panose="020B0300000000000000" pitchFamily="34" charset="-128"/>
                <a:ea typeface="Source Han Sans TC Light" panose="020B0300000000000000" pitchFamily="34" charset="-128"/>
              </a:defRPr>
            </a:lvl1pPr>
          </a:lstStyle>
          <a:p>
            <a:pPr lvl="0"/>
            <a:r>
              <a:rPr kumimoji="1" lang="zh-TW" altLang="en-US"/>
              <a:t>編輯母片文字樣式</a:t>
            </a:r>
          </a:p>
        </p:txBody>
      </p:sp>
      <p:sp>
        <p:nvSpPr>
          <p:cNvPr id="2" name="文字方塊 1">
            <a:extLst>
              <a:ext uri="{FF2B5EF4-FFF2-40B4-BE49-F238E27FC236}">
                <a16:creationId xmlns:a16="http://schemas.microsoft.com/office/drawing/2014/main" id="{4EF02DB9-8579-9643-BC62-91885CC22BCF}"/>
              </a:ext>
            </a:extLst>
          </p:cNvPr>
          <p:cNvSpPr txBox="1"/>
          <p:nvPr userDrawn="1"/>
        </p:nvSpPr>
        <p:spPr>
          <a:xfrm>
            <a:off x="323528" y="332656"/>
            <a:ext cx="646331" cy="646331"/>
          </a:xfrm>
          <a:prstGeom prst="rect">
            <a:avLst/>
          </a:prstGeom>
          <a:noFill/>
        </p:spPr>
        <p:txBody>
          <a:bodyPr wrap="none" rtlCol="0">
            <a:spAutoFit/>
          </a:bodyPr>
          <a:lstStyle/>
          <a:p>
            <a:r>
              <a:rPr kumimoji="1" lang="zh-Hant" altLang="en-US" sz="3600" b="1" i="0" dirty="0">
                <a:solidFill>
                  <a:schemeClr val="bg2">
                    <a:lumMod val="75000"/>
                  </a:schemeClr>
                </a:solidFill>
                <a:latin typeface="Source Han Sans TC Heavy" panose="020B0500000000000000" pitchFamily="34" charset="-128"/>
                <a:ea typeface="Source Han Sans TC Heavy" panose="020B0500000000000000" pitchFamily="34" charset="-128"/>
              </a:rPr>
              <a:t>↘</a:t>
            </a:r>
            <a:endParaRPr kumimoji="1" lang="zh-TW" altLang="en-US" sz="3600" b="1" i="0" dirty="0">
              <a:solidFill>
                <a:schemeClr val="bg2">
                  <a:lumMod val="75000"/>
                </a:schemeClr>
              </a:solidFill>
              <a:latin typeface="Source Han Sans TC Heavy" panose="020B0500000000000000" pitchFamily="34" charset="-128"/>
              <a:ea typeface="Source Han Sans TC Heavy" panose="020B0500000000000000" pitchFamily="34" charset="-128"/>
            </a:endParaRPr>
          </a:p>
        </p:txBody>
      </p:sp>
      <p:sp>
        <p:nvSpPr>
          <p:cNvPr id="13" name="內容版面配置區 12">
            <a:extLst>
              <a:ext uri="{FF2B5EF4-FFF2-40B4-BE49-F238E27FC236}">
                <a16:creationId xmlns:a16="http://schemas.microsoft.com/office/drawing/2014/main" id="{CE3ACC2B-3478-624F-8A90-7922BA8FC1D8}"/>
              </a:ext>
            </a:extLst>
          </p:cNvPr>
          <p:cNvSpPr>
            <a:spLocks noGrp="1"/>
          </p:cNvSpPr>
          <p:nvPr>
            <p:ph sz="quarter" idx="16"/>
          </p:nvPr>
        </p:nvSpPr>
        <p:spPr>
          <a:xfrm>
            <a:off x="827088" y="981075"/>
            <a:ext cx="7632700" cy="3168650"/>
          </a:xfrm>
          <a:prstGeom prst="rect">
            <a:avLst/>
          </a:prstGeom>
        </p:spPr>
        <p:txBody>
          <a:bodyPr anchor="ctr"/>
          <a:lstStyle>
            <a:lvl1pPr marL="0" indent="0" algn="ctr">
              <a:buNone/>
              <a:defRPr sz="3200" b="0" i="0">
                <a:solidFill>
                  <a:schemeClr val="bg1"/>
                </a:solidFill>
                <a:latin typeface="jf-jinxuan-fresh2.2 Medium" panose="020B0300000000000000" pitchFamily="34" charset="-120"/>
                <a:ea typeface="jf-jinxuan-fresh2.2 Medium" panose="020B0300000000000000" pitchFamily="34" charset="-120"/>
              </a:defRPr>
            </a:lvl1pPr>
          </a:lstStyle>
          <a:p>
            <a:pPr lvl="0"/>
            <a:r>
              <a:rPr kumimoji="1" lang="zh-TW" altLang="en-US"/>
              <a:t>編輯母片文字樣式</a:t>
            </a:r>
          </a:p>
        </p:txBody>
      </p:sp>
    </p:spTree>
    <p:extLst>
      <p:ext uri="{BB962C8B-B14F-4D97-AF65-F5344CB8AC3E}">
        <p14:creationId xmlns:p14="http://schemas.microsoft.com/office/powerpoint/2010/main" val="3376828810"/>
      </p:ext>
    </p:extLst>
  </p:cSld>
  <p:clrMapOvr>
    <a:masterClrMapping/>
  </p:clrMapOvr>
  <p:extLst mod="1">
    <p:ext uri="{DCECCB84-F9BA-43D5-87BE-67443E8EF086}">
      <p15:sldGuideLst xmlns:p15="http://schemas.microsoft.com/office/powerpoint/2012/main">
        <p15:guide id="1" pos="2880"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文字">
    <p:spTree>
      <p:nvGrpSpPr>
        <p:cNvPr id="1" name=""/>
        <p:cNvGrpSpPr/>
        <p:nvPr/>
      </p:nvGrpSpPr>
      <p:grpSpPr>
        <a:xfrm>
          <a:off x="0" y="0"/>
          <a:ext cx="0" cy="0"/>
          <a:chOff x="0" y="0"/>
          <a:chExt cx="0" cy="0"/>
        </a:xfrm>
      </p:grpSpPr>
      <p:sp>
        <p:nvSpPr>
          <p:cNvPr id="7" name="文字版面配置區 6">
            <a:extLst>
              <a:ext uri="{FF2B5EF4-FFF2-40B4-BE49-F238E27FC236}">
                <a16:creationId xmlns:a16="http://schemas.microsoft.com/office/drawing/2014/main" id="{8374003B-1D79-614F-B557-B11644956154}"/>
              </a:ext>
            </a:extLst>
          </p:cNvPr>
          <p:cNvSpPr>
            <a:spLocks noGrp="1"/>
          </p:cNvSpPr>
          <p:nvPr>
            <p:ph type="body" sz="quarter" idx="10"/>
          </p:nvPr>
        </p:nvSpPr>
        <p:spPr>
          <a:xfrm>
            <a:off x="611560" y="404664"/>
            <a:ext cx="7488832" cy="792088"/>
          </a:xfrm>
          <a:prstGeom prst="rect">
            <a:avLst/>
          </a:prstGeom>
        </p:spPr>
        <p:txBody>
          <a:bodyPr anchor="ctr">
            <a:normAutofit/>
          </a:bodyPr>
          <a:lstStyle>
            <a:lvl1pPr marL="0" indent="0">
              <a:buNone/>
              <a:defRPr sz="3200" b="0" i="0">
                <a:solidFill>
                  <a:schemeClr val="accent1"/>
                </a:solidFill>
                <a:latin typeface="jf-jinxuan-fresh2.2 Medium" panose="020B0300000000000000" pitchFamily="34" charset="-120"/>
                <a:ea typeface="jf-jinxuan-fresh2.2 Medium" panose="020B0300000000000000" pitchFamily="34" charset="-120"/>
              </a:defRPr>
            </a:lvl1pPr>
          </a:lstStyle>
          <a:p>
            <a:pPr lvl="0"/>
            <a:r>
              <a:rPr kumimoji="1" lang="zh-TW" altLang="en-US"/>
              <a:t>編輯母片文字樣式</a:t>
            </a:r>
          </a:p>
        </p:txBody>
      </p:sp>
      <p:sp>
        <p:nvSpPr>
          <p:cNvPr id="9" name="矩形 8">
            <a:extLst>
              <a:ext uri="{FF2B5EF4-FFF2-40B4-BE49-F238E27FC236}">
                <a16:creationId xmlns:a16="http://schemas.microsoft.com/office/drawing/2014/main" id="{E7B13E59-A767-3843-BCDD-91E6F1985C36}"/>
              </a:ext>
            </a:extLst>
          </p:cNvPr>
          <p:cNvSpPr/>
          <p:nvPr userDrawn="1"/>
        </p:nvSpPr>
        <p:spPr>
          <a:xfrm>
            <a:off x="8460432" y="260650"/>
            <a:ext cx="432048" cy="9361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F5B30317-B356-2C46-8188-3C5C8FAD7FAE}"/>
              </a:ext>
            </a:extLst>
          </p:cNvPr>
          <p:cNvSpPr/>
          <p:nvPr userDrawn="1"/>
        </p:nvSpPr>
        <p:spPr>
          <a:xfrm flipH="1">
            <a:off x="8308855" y="260648"/>
            <a:ext cx="87130" cy="9361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a:extLst>
              <a:ext uri="{FF2B5EF4-FFF2-40B4-BE49-F238E27FC236}">
                <a16:creationId xmlns:a16="http://schemas.microsoft.com/office/drawing/2014/main" id="{0567459F-DDAB-AE4E-BD91-BDD019BC4E08}"/>
              </a:ext>
            </a:extLst>
          </p:cNvPr>
          <p:cNvSpPr txBox="1"/>
          <p:nvPr userDrawn="1"/>
        </p:nvSpPr>
        <p:spPr>
          <a:xfrm>
            <a:off x="131227" y="260648"/>
            <a:ext cx="543739" cy="523220"/>
          </a:xfrm>
          <a:prstGeom prst="rect">
            <a:avLst/>
          </a:prstGeom>
          <a:noFill/>
        </p:spPr>
        <p:txBody>
          <a:bodyPr wrap="none" rtlCol="0">
            <a:spAutoFit/>
          </a:bodyPr>
          <a:lstStyle/>
          <a:p>
            <a:r>
              <a:rPr kumimoji="1" lang="zh-Hant" altLang="en-US" sz="2800" b="1" i="0" dirty="0">
                <a:solidFill>
                  <a:schemeClr val="accent5"/>
                </a:solidFill>
                <a:latin typeface="Source Han Sans TC Heavy" panose="020B0500000000000000" pitchFamily="34" charset="-128"/>
                <a:ea typeface="Source Han Sans TC Heavy" panose="020B0500000000000000" pitchFamily="34" charset="-128"/>
              </a:rPr>
              <a:t>↘️</a:t>
            </a:r>
            <a:endParaRPr kumimoji="1" lang="zh-TW" altLang="en-US" sz="2800" b="0" i="0" dirty="0">
              <a:solidFill>
                <a:schemeClr val="accent5"/>
              </a:solidFill>
              <a:latin typeface="jf-jinxuan-fresh2.2 Medium" panose="020B0300000000000000" pitchFamily="34" charset="-120"/>
              <a:ea typeface="jf-jinxuan-fresh2.2 Medium" panose="020B0300000000000000" pitchFamily="34" charset="-120"/>
            </a:endParaRPr>
          </a:p>
        </p:txBody>
      </p:sp>
      <p:sp>
        <p:nvSpPr>
          <p:cNvPr id="13" name="文字版面配置區 12">
            <a:extLst>
              <a:ext uri="{FF2B5EF4-FFF2-40B4-BE49-F238E27FC236}">
                <a16:creationId xmlns:a16="http://schemas.microsoft.com/office/drawing/2014/main" id="{D3BFB803-2430-114B-A50F-9E89960C9F77}"/>
              </a:ext>
            </a:extLst>
          </p:cNvPr>
          <p:cNvSpPr>
            <a:spLocks noGrp="1"/>
          </p:cNvSpPr>
          <p:nvPr>
            <p:ph type="body" sz="quarter" idx="11"/>
          </p:nvPr>
        </p:nvSpPr>
        <p:spPr>
          <a:xfrm>
            <a:off x="611561" y="1412577"/>
            <a:ext cx="7488832" cy="5184775"/>
          </a:xfrm>
          <a:prstGeom prst="rect">
            <a:avLst/>
          </a:prstGeom>
        </p:spPr>
        <p:txBody>
          <a:bodyPr/>
          <a:lstStyle>
            <a:lvl1pPr marL="228600" indent="-228600">
              <a:buClr>
                <a:schemeClr val="accent2">
                  <a:lumMod val="75000"/>
                </a:schemeClr>
              </a:buClr>
              <a:buSzPct val="70000"/>
              <a:buFont typeface="Wingdings" pitchFamily="2" charset="2"/>
              <a:buChar char="n"/>
              <a:defRPr>
                <a:solidFill>
                  <a:schemeClr val="tx1"/>
                </a:solidFill>
                <a:latin typeface="Source Han Sans TC" panose="020B0500000000000000" pitchFamily="34" charset="-128"/>
                <a:ea typeface="Source Han Sans TC" panose="020B0500000000000000" pitchFamily="34" charset="-128"/>
              </a:defRPr>
            </a:lvl1pPr>
            <a:lvl2pPr marL="685800" indent="-228600">
              <a:buClr>
                <a:schemeClr val="accent1"/>
              </a:buClr>
              <a:buSzPct val="70000"/>
              <a:buFont typeface="Wingdings" pitchFamily="2" charset="2"/>
              <a:buChar char="n"/>
              <a:defRPr>
                <a:solidFill>
                  <a:schemeClr val="tx1"/>
                </a:solidFill>
                <a:latin typeface="Source Han Sans TC" panose="020B0500000000000000" pitchFamily="34" charset="-128"/>
                <a:ea typeface="Source Han Sans TC" panose="020B0500000000000000" pitchFamily="34" charset="-128"/>
              </a:defRPr>
            </a:lvl2pPr>
            <a:lvl3pPr marL="1143000" indent="-228600">
              <a:buClr>
                <a:schemeClr val="accent2">
                  <a:lumMod val="75000"/>
                </a:schemeClr>
              </a:buClr>
              <a:buSzPct val="70000"/>
              <a:buFont typeface="Wingdings" pitchFamily="2" charset="2"/>
              <a:buChar char="n"/>
              <a:defRPr>
                <a:solidFill>
                  <a:schemeClr val="tx1"/>
                </a:solidFill>
                <a:latin typeface="Source Han Sans TC" panose="020B0500000000000000" pitchFamily="34" charset="-128"/>
                <a:ea typeface="Source Han Sans TC" panose="020B0500000000000000" pitchFamily="34" charset="-128"/>
              </a:defRPr>
            </a:lvl3pPr>
            <a:lvl4pPr marL="1714500" indent="-342900">
              <a:buClr>
                <a:schemeClr val="accent1"/>
              </a:buClr>
              <a:buSzPct val="70000"/>
              <a:buFont typeface="Wingdings" pitchFamily="2" charset="2"/>
              <a:buChar char="n"/>
              <a:defRPr>
                <a:solidFill>
                  <a:schemeClr val="tx1"/>
                </a:solidFill>
                <a:latin typeface="Source Han Sans TC" panose="020B0500000000000000" pitchFamily="34" charset="-128"/>
                <a:ea typeface="Source Han Sans TC" panose="020B0500000000000000" pitchFamily="34" charset="-128"/>
              </a:defRPr>
            </a:lvl4pPr>
            <a:lvl5pPr>
              <a:defRPr>
                <a:solidFill>
                  <a:schemeClr val="tx1"/>
                </a:solidFill>
                <a:latin typeface="Source Han Sans TC" panose="020B0500000000000000" pitchFamily="34" charset="-128"/>
                <a:ea typeface="Source Han Sans TC" panose="020B0500000000000000" pitchFamily="34" charset="-128"/>
              </a:defRPr>
            </a:lvl5p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p:txBody>
      </p:sp>
    </p:spTree>
    <p:extLst>
      <p:ext uri="{BB962C8B-B14F-4D97-AF65-F5344CB8AC3E}">
        <p14:creationId xmlns:p14="http://schemas.microsoft.com/office/powerpoint/2010/main" val="376632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sp>
        <p:nvSpPr>
          <p:cNvPr id="7" name="文字版面配置區 6">
            <a:extLst>
              <a:ext uri="{FF2B5EF4-FFF2-40B4-BE49-F238E27FC236}">
                <a16:creationId xmlns:a16="http://schemas.microsoft.com/office/drawing/2014/main" id="{8374003B-1D79-614F-B557-B11644956154}"/>
              </a:ext>
            </a:extLst>
          </p:cNvPr>
          <p:cNvSpPr>
            <a:spLocks noGrp="1"/>
          </p:cNvSpPr>
          <p:nvPr>
            <p:ph type="body" sz="quarter" idx="10"/>
          </p:nvPr>
        </p:nvSpPr>
        <p:spPr>
          <a:xfrm>
            <a:off x="611560" y="404664"/>
            <a:ext cx="7488832" cy="792088"/>
          </a:xfrm>
          <a:prstGeom prst="rect">
            <a:avLst/>
          </a:prstGeom>
        </p:spPr>
        <p:txBody>
          <a:bodyPr anchor="ctr">
            <a:normAutofit/>
          </a:bodyPr>
          <a:lstStyle>
            <a:lvl1pPr marL="0" indent="0">
              <a:buNone/>
              <a:defRPr sz="3200" b="0" i="0">
                <a:solidFill>
                  <a:schemeClr val="accent1"/>
                </a:solidFill>
                <a:latin typeface="jf-jinxuan-fresh2.2 Medium" panose="020B0300000000000000" pitchFamily="34" charset="-120"/>
                <a:ea typeface="jf-jinxuan-fresh2.2 Medium" panose="020B0300000000000000" pitchFamily="34" charset="-120"/>
              </a:defRPr>
            </a:lvl1pPr>
          </a:lstStyle>
          <a:p>
            <a:pPr lvl="0"/>
            <a:r>
              <a:rPr kumimoji="1" lang="zh-TW" altLang="en-US"/>
              <a:t>編輯母片文字樣式</a:t>
            </a:r>
          </a:p>
        </p:txBody>
      </p:sp>
      <p:sp>
        <p:nvSpPr>
          <p:cNvPr id="9" name="矩形 8">
            <a:extLst>
              <a:ext uri="{FF2B5EF4-FFF2-40B4-BE49-F238E27FC236}">
                <a16:creationId xmlns:a16="http://schemas.microsoft.com/office/drawing/2014/main" id="{E7B13E59-A767-3843-BCDD-91E6F1985C36}"/>
              </a:ext>
            </a:extLst>
          </p:cNvPr>
          <p:cNvSpPr/>
          <p:nvPr userDrawn="1"/>
        </p:nvSpPr>
        <p:spPr>
          <a:xfrm>
            <a:off x="8460432" y="260650"/>
            <a:ext cx="432048" cy="9361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F5B30317-B356-2C46-8188-3C5C8FAD7FAE}"/>
              </a:ext>
            </a:extLst>
          </p:cNvPr>
          <p:cNvSpPr/>
          <p:nvPr userDrawn="1"/>
        </p:nvSpPr>
        <p:spPr>
          <a:xfrm flipH="1">
            <a:off x="8308855" y="260648"/>
            <a:ext cx="87130" cy="9361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a:extLst>
              <a:ext uri="{FF2B5EF4-FFF2-40B4-BE49-F238E27FC236}">
                <a16:creationId xmlns:a16="http://schemas.microsoft.com/office/drawing/2014/main" id="{0567459F-DDAB-AE4E-BD91-BDD019BC4E08}"/>
              </a:ext>
            </a:extLst>
          </p:cNvPr>
          <p:cNvSpPr txBox="1"/>
          <p:nvPr userDrawn="1"/>
        </p:nvSpPr>
        <p:spPr>
          <a:xfrm>
            <a:off x="131227" y="260648"/>
            <a:ext cx="543739" cy="523220"/>
          </a:xfrm>
          <a:prstGeom prst="rect">
            <a:avLst/>
          </a:prstGeom>
          <a:noFill/>
        </p:spPr>
        <p:txBody>
          <a:bodyPr wrap="none" rtlCol="0">
            <a:spAutoFit/>
          </a:bodyPr>
          <a:lstStyle/>
          <a:p>
            <a:r>
              <a:rPr kumimoji="1" lang="zh-Hant" altLang="en-US" sz="2800" b="1" i="0" dirty="0">
                <a:solidFill>
                  <a:schemeClr val="accent5"/>
                </a:solidFill>
                <a:latin typeface="Source Han Sans TC Heavy" panose="020B0500000000000000" pitchFamily="34" charset="-128"/>
                <a:ea typeface="Source Han Sans TC Heavy" panose="020B0500000000000000" pitchFamily="34" charset="-128"/>
              </a:rPr>
              <a:t>↘️</a:t>
            </a:r>
            <a:endParaRPr kumimoji="1" lang="zh-TW" altLang="en-US" sz="2800" b="0" i="0" dirty="0">
              <a:solidFill>
                <a:schemeClr val="accent5"/>
              </a:solidFill>
              <a:latin typeface="jf-jinxuan-fresh2.2 Medium" panose="020B0300000000000000" pitchFamily="34" charset="-120"/>
              <a:ea typeface="jf-jinxuan-fresh2.2 Medium" panose="020B0300000000000000" pitchFamily="34" charset="-120"/>
            </a:endParaRPr>
          </a:p>
        </p:txBody>
      </p:sp>
    </p:spTree>
    <p:extLst>
      <p:ext uri="{BB962C8B-B14F-4D97-AF65-F5344CB8AC3E}">
        <p14:creationId xmlns:p14="http://schemas.microsoft.com/office/powerpoint/2010/main" val="83187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小結">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F00640B-4F6D-A247-AF7D-0E89B2F79264}"/>
              </a:ext>
            </a:extLst>
          </p:cNvPr>
          <p:cNvSpPr/>
          <p:nvPr userDrawn="1"/>
        </p:nvSpPr>
        <p:spPr>
          <a:xfrm>
            <a:off x="827584" y="980728"/>
            <a:ext cx="8136904" cy="48965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a:extLst>
              <a:ext uri="{FF2B5EF4-FFF2-40B4-BE49-F238E27FC236}">
                <a16:creationId xmlns:a16="http://schemas.microsoft.com/office/drawing/2014/main" id="{DE4D6052-71F9-5045-A9C5-C6AAA23A4A76}"/>
              </a:ext>
            </a:extLst>
          </p:cNvPr>
          <p:cNvSpPr/>
          <p:nvPr userDrawn="1"/>
        </p:nvSpPr>
        <p:spPr>
          <a:xfrm>
            <a:off x="539552" y="980728"/>
            <a:ext cx="144016" cy="4896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文字方塊 4">
            <a:extLst>
              <a:ext uri="{FF2B5EF4-FFF2-40B4-BE49-F238E27FC236}">
                <a16:creationId xmlns:a16="http://schemas.microsoft.com/office/drawing/2014/main" id="{8C82C13C-0388-2843-8A87-E1B3BAF2EAA9}"/>
              </a:ext>
            </a:extLst>
          </p:cNvPr>
          <p:cNvSpPr txBox="1"/>
          <p:nvPr userDrawn="1"/>
        </p:nvSpPr>
        <p:spPr>
          <a:xfrm>
            <a:off x="1115616" y="1268760"/>
            <a:ext cx="543739" cy="523220"/>
          </a:xfrm>
          <a:prstGeom prst="rect">
            <a:avLst/>
          </a:prstGeom>
          <a:noFill/>
        </p:spPr>
        <p:txBody>
          <a:bodyPr wrap="none" rtlCol="0">
            <a:spAutoFit/>
          </a:bodyPr>
          <a:lstStyle/>
          <a:p>
            <a:r>
              <a:rPr kumimoji="1" lang="zh-Hant" altLang="en-US" sz="2800" b="1" i="0" dirty="0">
                <a:solidFill>
                  <a:schemeClr val="accent4"/>
                </a:solidFill>
                <a:latin typeface="Source Han Sans TC Heavy" panose="020B0500000000000000" pitchFamily="34" charset="-128"/>
                <a:ea typeface="Source Han Sans TC Heavy" panose="020B0500000000000000" pitchFamily="34" charset="-128"/>
              </a:rPr>
              <a:t>↘️</a:t>
            </a:r>
            <a:endParaRPr kumimoji="1" lang="zh-TW" altLang="en-US" sz="2800" b="0" i="0" dirty="0">
              <a:solidFill>
                <a:schemeClr val="accent4"/>
              </a:solidFill>
              <a:latin typeface="jf-jinxuan-fresh2.2 Medium" panose="020B0300000000000000" pitchFamily="34" charset="-120"/>
              <a:ea typeface="jf-jinxuan-fresh2.2 Medium" panose="020B0300000000000000" pitchFamily="34" charset="-120"/>
            </a:endParaRPr>
          </a:p>
        </p:txBody>
      </p:sp>
      <p:sp>
        <p:nvSpPr>
          <p:cNvPr id="7" name="內容版面配置區 6">
            <a:extLst>
              <a:ext uri="{FF2B5EF4-FFF2-40B4-BE49-F238E27FC236}">
                <a16:creationId xmlns:a16="http://schemas.microsoft.com/office/drawing/2014/main" id="{8A19E75E-BE75-DA4E-9838-DF720B0F7E27}"/>
              </a:ext>
            </a:extLst>
          </p:cNvPr>
          <p:cNvSpPr>
            <a:spLocks noGrp="1"/>
          </p:cNvSpPr>
          <p:nvPr>
            <p:ph sz="quarter" idx="10"/>
          </p:nvPr>
        </p:nvSpPr>
        <p:spPr>
          <a:xfrm>
            <a:off x="1658938" y="1989138"/>
            <a:ext cx="6800850" cy="2952750"/>
          </a:xfrm>
          <a:prstGeom prst="rect">
            <a:avLst/>
          </a:prstGeom>
        </p:spPr>
        <p:txBody>
          <a:bodyPr/>
          <a:lstStyle>
            <a:lvl1pPr marL="228600" indent="-228600">
              <a:buClr>
                <a:srgbClr val="FFC000"/>
              </a:buClr>
              <a:buSzPct val="70000"/>
              <a:buFont typeface="Wingdings" pitchFamily="2" charset="2"/>
              <a:buChar char="n"/>
              <a:defRPr b="0" i="0">
                <a:solidFill>
                  <a:schemeClr val="bg1"/>
                </a:solidFill>
                <a:latin typeface="jf-jinxuan-fresh2.2 Medium" panose="020B0300000000000000" pitchFamily="34" charset="-120"/>
                <a:ea typeface="jf-jinxuan-fresh2.2 Medium" panose="020B0300000000000000" pitchFamily="34" charset="-120"/>
              </a:defRPr>
            </a:lvl1pPr>
            <a:lvl2pPr marL="685800" indent="-228600">
              <a:buClr>
                <a:schemeClr val="accent4"/>
              </a:buClr>
              <a:buSzPct val="70000"/>
              <a:buFont typeface="Wingdings" pitchFamily="2" charset="2"/>
              <a:buChar char="n"/>
              <a:defRPr b="0" i="0">
                <a:solidFill>
                  <a:schemeClr val="bg1"/>
                </a:solidFill>
                <a:latin typeface="jf-jinxuan-fresh2.2 Medium" panose="020B0300000000000000" pitchFamily="34" charset="-120"/>
                <a:ea typeface="jf-jinxuan-fresh2.2 Medium" panose="020B0300000000000000" pitchFamily="34" charset="-120"/>
              </a:defRPr>
            </a:lvl2pPr>
            <a:lvl3pPr>
              <a:defRPr b="0" i="0">
                <a:latin typeface="jf-jinxuan-fresh2.2 Medium" panose="020B0300000000000000" pitchFamily="34" charset="-120"/>
                <a:ea typeface="jf-jinxuan-fresh2.2 Medium" panose="020B0300000000000000" pitchFamily="34" charset="-120"/>
              </a:defRPr>
            </a:lvl3pPr>
            <a:lvl4pPr>
              <a:defRPr b="0" i="0">
                <a:latin typeface="jf-jinxuan-fresh2.2 Medium" panose="020B0300000000000000" pitchFamily="34" charset="-120"/>
                <a:ea typeface="jf-jinxuan-fresh2.2 Medium" panose="020B0300000000000000" pitchFamily="34" charset="-120"/>
              </a:defRPr>
            </a:lvl4pPr>
            <a:lvl5pPr>
              <a:defRPr b="0" i="0">
                <a:latin typeface="jf-jinxuan-fresh2.2 Medium" panose="020B0300000000000000" pitchFamily="34" charset="-120"/>
                <a:ea typeface="jf-jinxuan-fresh2.2 Medium" panose="020B0300000000000000" pitchFamily="34" charset="-120"/>
              </a:defRPr>
            </a:lvl5pPr>
          </a:lstStyle>
          <a:p>
            <a:pPr lvl="0"/>
            <a:r>
              <a:rPr kumimoji="1" lang="zh-TW" altLang="en-US"/>
              <a:t>編輯母片文字樣式</a:t>
            </a:r>
          </a:p>
          <a:p>
            <a:pPr lvl="1"/>
            <a:r>
              <a:rPr kumimoji="1" lang="zh-TW" altLang="en-US"/>
              <a:t>第二層</a:t>
            </a:r>
          </a:p>
        </p:txBody>
      </p:sp>
    </p:spTree>
    <p:extLst>
      <p:ext uri="{BB962C8B-B14F-4D97-AF65-F5344CB8AC3E}">
        <p14:creationId xmlns:p14="http://schemas.microsoft.com/office/powerpoint/2010/main" val="156263202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結論">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F00640B-4F6D-A247-AF7D-0E89B2F79264}"/>
              </a:ext>
            </a:extLst>
          </p:cNvPr>
          <p:cNvSpPr/>
          <p:nvPr userDrawn="1"/>
        </p:nvSpPr>
        <p:spPr>
          <a:xfrm>
            <a:off x="467544" y="188640"/>
            <a:ext cx="8496944" cy="6552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a:extLst>
              <a:ext uri="{FF2B5EF4-FFF2-40B4-BE49-F238E27FC236}">
                <a16:creationId xmlns:a16="http://schemas.microsoft.com/office/drawing/2014/main" id="{DE4D6052-71F9-5045-A9C5-C6AAA23A4A76}"/>
              </a:ext>
            </a:extLst>
          </p:cNvPr>
          <p:cNvSpPr/>
          <p:nvPr userDrawn="1"/>
        </p:nvSpPr>
        <p:spPr>
          <a:xfrm>
            <a:off x="179512" y="188640"/>
            <a:ext cx="144016" cy="6552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文字方塊 4">
            <a:extLst>
              <a:ext uri="{FF2B5EF4-FFF2-40B4-BE49-F238E27FC236}">
                <a16:creationId xmlns:a16="http://schemas.microsoft.com/office/drawing/2014/main" id="{8C82C13C-0388-2843-8A87-E1B3BAF2EAA9}"/>
              </a:ext>
            </a:extLst>
          </p:cNvPr>
          <p:cNvSpPr txBox="1"/>
          <p:nvPr userDrawn="1"/>
        </p:nvSpPr>
        <p:spPr>
          <a:xfrm>
            <a:off x="611560" y="404664"/>
            <a:ext cx="543739" cy="523220"/>
          </a:xfrm>
          <a:prstGeom prst="rect">
            <a:avLst/>
          </a:prstGeom>
          <a:noFill/>
        </p:spPr>
        <p:txBody>
          <a:bodyPr wrap="none" rtlCol="0">
            <a:spAutoFit/>
          </a:bodyPr>
          <a:lstStyle/>
          <a:p>
            <a:r>
              <a:rPr kumimoji="1" lang="zh-Hant" altLang="en-US" sz="2800" b="1" i="0" dirty="0">
                <a:solidFill>
                  <a:schemeClr val="accent4"/>
                </a:solidFill>
                <a:latin typeface="Source Han Sans TC Heavy" panose="020B0500000000000000" pitchFamily="34" charset="-128"/>
                <a:ea typeface="Source Han Sans TC Heavy" panose="020B0500000000000000" pitchFamily="34" charset="-128"/>
              </a:rPr>
              <a:t>↘️</a:t>
            </a:r>
            <a:endParaRPr kumimoji="1" lang="zh-TW" altLang="en-US" sz="2800" b="0" i="0" dirty="0">
              <a:solidFill>
                <a:schemeClr val="accent4"/>
              </a:solidFill>
              <a:latin typeface="jf-jinxuan-fresh2.2 Medium" panose="020B0300000000000000" pitchFamily="34" charset="-120"/>
              <a:ea typeface="jf-jinxuan-fresh2.2 Medium" panose="020B0300000000000000" pitchFamily="34" charset="-120"/>
            </a:endParaRPr>
          </a:p>
        </p:txBody>
      </p:sp>
      <p:sp>
        <p:nvSpPr>
          <p:cNvPr id="7" name="內容版面配置區 6">
            <a:extLst>
              <a:ext uri="{FF2B5EF4-FFF2-40B4-BE49-F238E27FC236}">
                <a16:creationId xmlns:a16="http://schemas.microsoft.com/office/drawing/2014/main" id="{8A19E75E-BE75-DA4E-9838-DF720B0F7E27}"/>
              </a:ext>
            </a:extLst>
          </p:cNvPr>
          <p:cNvSpPr>
            <a:spLocks noGrp="1"/>
          </p:cNvSpPr>
          <p:nvPr>
            <p:ph sz="quarter" idx="10"/>
          </p:nvPr>
        </p:nvSpPr>
        <p:spPr>
          <a:xfrm>
            <a:off x="1155299" y="1360078"/>
            <a:ext cx="7593165" cy="5165265"/>
          </a:xfrm>
          <a:prstGeom prst="rect">
            <a:avLst/>
          </a:prstGeom>
        </p:spPr>
        <p:txBody>
          <a:bodyPr/>
          <a:lstStyle>
            <a:lvl1pPr marL="228600" indent="-228600">
              <a:buClr>
                <a:srgbClr val="FFC000"/>
              </a:buClr>
              <a:buSzPct val="70000"/>
              <a:buFont typeface="Wingdings" pitchFamily="2" charset="2"/>
              <a:buChar char="n"/>
              <a:defRPr b="0" i="0">
                <a:solidFill>
                  <a:schemeClr val="bg1"/>
                </a:solidFill>
                <a:latin typeface="jf-jinxuan-fresh2.2 Medium" panose="020B0300000000000000" pitchFamily="34" charset="-120"/>
                <a:ea typeface="jf-jinxuan-fresh2.2 Medium" panose="020B0300000000000000" pitchFamily="34" charset="-120"/>
              </a:defRPr>
            </a:lvl1pPr>
            <a:lvl2pPr marL="685800" indent="-228600">
              <a:buClr>
                <a:schemeClr val="accent4"/>
              </a:buClr>
              <a:buSzPct val="70000"/>
              <a:buFont typeface="Wingdings" pitchFamily="2" charset="2"/>
              <a:buChar char="n"/>
              <a:defRPr b="0" i="0">
                <a:solidFill>
                  <a:schemeClr val="bg1"/>
                </a:solidFill>
                <a:latin typeface="jf-jinxuan-fresh2.2 Medium" panose="020B0300000000000000" pitchFamily="34" charset="-120"/>
                <a:ea typeface="jf-jinxuan-fresh2.2 Medium" panose="020B0300000000000000" pitchFamily="34" charset="-120"/>
              </a:defRPr>
            </a:lvl2pPr>
            <a:lvl3pPr marL="1143000" indent="-228600">
              <a:buClr>
                <a:schemeClr val="accent6"/>
              </a:buClr>
              <a:buSzPct val="70000"/>
              <a:buFont typeface="Wingdings" pitchFamily="2" charset="2"/>
              <a:buChar char="n"/>
              <a:defRPr b="0" i="0">
                <a:solidFill>
                  <a:schemeClr val="bg1"/>
                </a:solidFill>
                <a:latin typeface="jf-jinxuan-fresh2.2 Medium" panose="020B0300000000000000" pitchFamily="34" charset="-120"/>
                <a:ea typeface="jf-jinxuan-fresh2.2 Medium" panose="020B0300000000000000" pitchFamily="34" charset="-120"/>
              </a:defRPr>
            </a:lvl3pPr>
            <a:lvl4pPr>
              <a:defRPr b="0" i="0">
                <a:latin typeface="jf-jinxuan-fresh2.2 Medium" panose="020B0300000000000000" pitchFamily="34" charset="-120"/>
                <a:ea typeface="jf-jinxuan-fresh2.2 Medium" panose="020B0300000000000000" pitchFamily="34" charset="-120"/>
              </a:defRPr>
            </a:lvl4pPr>
            <a:lvl5pPr>
              <a:defRPr b="0" i="0">
                <a:latin typeface="jf-jinxuan-fresh2.2 Medium" panose="020B0300000000000000" pitchFamily="34" charset="-120"/>
                <a:ea typeface="jf-jinxuan-fresh2.2 Medium" panose="020B0300000000000000" pitchFamily="34" charset="-120"/>
              </a:defRPr>
            </a:lvl5pPr>
          </a:lstStyle>
          <a:p>
            <a:pPr lvl="0"/>
            <a:r>
              <a:rPr kumimoji="1" lang="zh-TW" altLang="en-US"/>
              <a:t>編輯母片文字樣式</a:t>
            </a:r>
          </a:p>
          <a:p>
            <a:pPr lvl="1"/>
            <a:r>
              <a:rPr kumimoji="1" lang="zh-TW" altLang="en-US"/>
              <a:t>第二層</a:t>
            </a:r>
          </a:p>
          <a:p>
            <a:pPr lvl="2"/>
            <a:r>
              <a:rPr kumimoji="1" lang="zh-TW" altLang="en-US"/>
              <a:t>第三層</a:t>
            </a:r>
          </a:p>
        </p:txBody>
      </p:sp>
      <p:sp>
        <p:nvSpPr>
          <p:cNvPr id="6" name="內容版面配置區 5">
            <a:extLst>
              <a:ext uri="{FF2B5EF4-FFF2-40B4-BE49-F238E27FC236}">
                <a16:creationId xmlns:a16="http://schemas.microsoft.com/office/drawing/2014/main" id="{70EDA9F5-C207-7243-90D8-86841EA398E4}"/>
              </a:ext>
            </a:extLst>
          </p:cNvPr>
          <p:cNvSpPr>
            <a:spLocks noGrp="1"/>
          </p:cNvSpPr>
          <p:nvPr>
            <p:ph sz="quarter" idx="11"/>
          </p:nvPr>
        </p:nvSpPr>
        <p:spPr>
          <a:xfrm>
            <a:off x="1155700" y="404812"/>
            <a:ext cx="7593013" cy="739095"/>
          </a:xfrm>
          <a:prstGeom prst="rect">
            <a:avLst/>
          </a:prstGeom>
        </p:spPr>
        <p:txBody>
          <a:bodyPr anchor="ctr"/>
          <a:lstStyle>
            <a:lvl1pPr marL="0" indent="0" algn="l">
              <a:buNone/>
              <a:defRPr b="0" i="0">
                <a:solidFill>
                  <a:srgbClr val="FFC000"/>
                </a:solidFill>
                <a:latin typeface="jf-jinxuan-fresh2.2 Medium" panose="020B0300000000000000" pitchFamily="34" charset="-120"/>
                <a:ea typeface="jf-jinxuan-fresh2.2 Medium" panose="020B0300000000000000" pitchFamily="34" charset="-120"/>
              </a:defRPr>
            </a:lvl1pPr>
          </a:lstStyle>
          <a:p>
            <a:pPr lvl="0"/>
            <a:r>
              <a:rPr kumimoji="1" lang="zh-TW" altLang="en-US"/>
              <a:t>編輯母片文字樣式</a:t>
            </a:r>
          </a:p>
        </p:txBody>
      </p:sp>
    </p:spTree>
    <p:extLst>
      <p:ext uri="{BB962C8B-B14F-4D97-AF65-F5344CB8AC3E}">
        <p14:creationId xmlns:p14="http://schemas.microsoft.com/office/powerpoint/2010/main" val="58638832"/>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825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4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2A9774C2-4CBB-E847-A5AA-75614D81A15E}"/>
              </a:ext>
            </a:extLst>
          </p:cNvPr>
          <p:cNvSpPr>
            <a:spLocks noGrp="1"/>
          </p:cNvSpPr>
          <p:nvPr>
            <p:ph sz="quarter" idx="14"/>
          </p:nvPr>
        </p:nvSpPr>
        <p:spPr/>
        <p:txBody>
          <a:bodyPr>
            <a:normAutofit/>
          </a:bodyPr>
          <a:lstStyle/>
          <a:p>
            <a:pPr algn="l"/>
            <a:r>
              <a:rPr kumimoji="1" lang="en-US" altLang="zh-TW" sz="1400" dirty="0"/>
              <a:t>Barnes, H. C., and R. A. </a:t>
            </a:r>
            <a:r>
              <a:rPr kumimoji="1" lang="en-US" altLang="zh-TW" sz="1400" dirty="0" err="1"/>
              <a:t>Houze</a:t>
            </a:r>
            <a:r>
              <a:rPr kumimoji="1" lang="en-US" altLang="zh-TW" sz="1400" dirty="0"/>
              <a:t> Jr. (2016), Comparison of observed and simulated spatial patterns of ice microphysical processes in tropical oceanic mesoscale convective systems, J. </a:t>
            </a:r>
            <a:r>
              <a:rPr kumimoji="1" lang="en-US" altLang="zh-TW" sz="1400" dirty="0" err="1"/>
              <a:t>Geophys</a:t>
            </a:r>
            <a:r>
              <a:rPr kumimoji="1" lang="en-US" altLang="zh-TW" sz="1400" dirty="0"/>
              <a:t>. Res. Atmos., 121, 8269–8296, </a:t>
            </a:r>
            <a:r>
              <a:rPr kumimoji="1" lang="en-US" altLang="zh-TW" sz="1400" dirty="0" err="1"/>
              <a:t>doi</a:t>
            </a:r>
            <a:r>
              <a:rPr kumimoji="1" lang="en-US" altLang="zh-TW" sz="1400" dirty="0"/>
              <a:t>: 10.1002/2016JD025074.</a:t>
            </a:r>
            <a:endParaRPr kumimoji="1" lang="zh-TW" altLang="en-US" sz="1400" dirty="0"/>
          </a:p>
        </p:txBody>
      </p:sp>
      <p:sp>
        <p:nvSpPr>
          <p:cNvPr id="5" name="內容版面配置區 4">
            <a:extLst>
              <a:ext uri="{FF2B5EF4-FFF2-40B4-BE49-F238E27FC236}">
                <a16:creationId xmlns:a16="http://schemas.microsoft.com/office/drawing/2014/main" id="{D2A8F942-44B4-1B48-834E-55E31A96BA37}"/>
              </a:ext>
            </a:extLst>
          </p:cNvPr>
          <p:cNvSpPr>
            <a:spLocks noGrp="1"/>
          </p:cNvSpPr>
          <p:nvPr>
            <p:ph sz="quarter" idx="15"/>
          </p:nvPr>
        </p:nvSpPr>
        <p:spPr/>
        <p:txBody>
          <a:bodyPr/>
          <a:lstStyle/>
          <a:p>
            <a:r>
              <a:rPr kumimoji="1" lang="en-US" altLang="zh-TW" dirty="0"/>
              <a:t>Wei-Jen Tseng</a:t>
            </a:r>
          </a:p>
          <a:p>
            <a:r>
              <a:rPr kumimoji="1" lang="en-US" altLang="zh-TW"/>
              <a:t>2018-06-19</a:t>
            </a:r>
            <a:endParaRPr kumimoji="1" lang="zh-TW" altLang="en-US" dirty="0"/>
          </a:p>
        </p:txBody>
      </p:sp>
      <p:sp>
        <p:nvSpPr>
          <p:cNvPr id="2" name="文字方塊 1">
            <a:extLst>
              <a:ext uri="{FF2B5EF4-FFF2-40B4-BE49-F238E27FC236}">
                <a16:creationId xmlns:a16="http://schemas.microsoft.com/office/drawing/2014/main" id="{5AA2454D-EC51-1546-A829-E3B179EF2DED}"/>
              </a:ext>
            </a:extLst>
          </p:cNvPr>
          <p:cNvSpPr txBox="1"/>
          <p:nvPr/>
        </p:nvSpPr>
        <p:spPr>
          <a:xfrm>
            <a:off x="971600" y="980728"/>
            <a:ext cx="7128792" cy="2554545"/>
          </a:xfrm>
          <a:prstGeom prst="rect">
            <a:avLst/>
          </a:prstGeom>
          <a:noFill/>
        </p:spPr>
        <p:txBody>
          <a:bodyPr wrap="square" rtlCol="0">
            <a:spAutoFit/>
          </a:bodyPr>
          <a:lstStyle/>
          <a:p>
            <a:r>
              <a:rPr kumimoji="1" lang="en-US" altLang="zh-TW" sz="3200" dirty="0">
                <a:solidFill>
                  <a:schemeClr val="bg2"/>
                </a:solidFill>
                <a:latin typeface="jf-jinxuan-fresh2.2 Medium" panose="020B0300000000000000" pitchFamily="34" charset="-120"/>
                <a:ea typeface="jf-jinxuan-fresh2.2 Medium" panose="020B0300000000000000" pitchFamily="34" charset="-120"/>
              </a:rPr>
              <a:t>Comparison of observed and simulated spatial patterns of ice microphysical processes in tropical oceanic mesoscale convective systems</a:t>
            </a:r>
            <a:endParaRPr kumimoji="1" lang="zh-TW" altLang="en-US" sz="3200" dirty="0">
              <a:solidFill>
                <a:schemeClr val="bg2"/>
              </a:solidFill>
              <a:latin typeface="jf-jinxuan-fresh2.2 Medium" panose="020B0300000000000000" pitchFamily="34" charset="-120"/>
              <a:ea typeface="jf-jinxuan-fresh2.2 Medium" panose="020B0300000000000000" pitchFamily="34" charset="-120"/>
            </a:endParaRPr>
          </a:p>
        </p:txBody>
      </p:sp>
    </p:spTree>
    <p:extLst>
      <p:ext uri="{BB962C8B-B14F-4D97-AF65-F5344CB8AC3E}">
        <p14:creationId xmlns:p14="http://schemas.microsoft.com/office/powerpoint/2010/main" val="224993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E18B3DAF-FEBF-F446-B8E8-C9E47DB839A7}"/>
              </a:ext>
            </a:extLst>
          </p:cNvPr>
          <p:cNvSpPr>
            <a:spLocks noGrp="1"/>
          </p:cNvSpPr>
          <p:nvPr>
            <p:ph type="body" sz="quarter" idx="10"/>
          </p:nvPr>
        </p:nvSpPr>
        <p:spPr/>
        <p:txBody>
          <a:bodyPr/>
          <a:lstStyle/>
          <a:p>
            <a:r>
              <a:rPr kumimoji="1" lang="en-US" altLang="zh-TW" dirty="0"/>
              <a:t>Microphysics</a:t>
            </a:r>
            <a:r>
              <a:rPr kumimoji="1" lang="zh-TW" altLang="en-US" dirty="0"/>
              <a:t> </a:t>
            </a:r>
            <a:r>
              <a:rPr kumimoji="1" lang="en-US" altLang="zh-TW" dirty="0"/>
              <a:t>scheme</a:t>
            </a:r>
            <a:endParaRPr kumimoji="1" lang="zh-TW" altLang="en-US" dirty="0"/>
          </a:p>
        </p:txBody>
      </p:sp>
      <p:pic>
        <p:nvPicPr>
          <p:cNvPr id="4" name="圖片 3">
            <a:extLst>
              <a:ext uri="{FF2B5EF4-FFF2-40B4-BE49-F238E27FC236}">
                <a16:creationId xmlns:a16="http://schemas.microsoft.com/office/drawing/2014/main" id="{47AF0E23-4B49-B744-B418-3B66AA973454}"/>
              </a:ext>
            </a:extLst>
          </p:cNvPr>
          <p:cNvPicPr>
            <a:picLocks noChangeAspect="1"/>
          </p:cNvPicPr>
          <p:nvPr/>
        </p:nvPicPr>
        <p:blipFill>
          <a:blip r:embed="rId2"/>
          <a:stretch>
            <a:fillRect/>
          </a:stretch>
        </p:blipFill>
        <p:spPr>
          <a:xfrm>
            <a:off x="0" y="3717032"/>
            <a:ext cx="9144000" cy="2335871"/>
          </a:xfrm>
          <a:prstGeom prst="rect">
            <a:avLst/>
          </a:prstGeom>
        </p:spPr>
      </p:pic>
      <p:graphicFrame>
        <p:nvGraphicFramePr>
          <p:cNvPr id="6" name="表格 5">
            <a:extLst>
              <a:ext uri="{FF2B5EF4-FFF2-40B4-BE49-F238E27FC236}">
                <a16:creationId xmlns:a16="http://schemas.microsoft.com/office/drawing/2014/main" id="{4764B9AD-81FD-D948-B871-9529D4E96938}"/>
              </a:ext>
            </a:extLst>
          </p:cNvPr>
          <p:cNvGraphicFramePr>
            <a:graphicFrameLocks noGrp="1"/>
          </p:cNvGraphicFramePr>
          <p:nvPr>
            <p:extLst>
              <p:ext uri="{D42A27DB-BD31-4B8C-83A1-F6EECF244321}">
                <p14:modId xmlns:p14="http://schemas.microsoft.com/office/powerpoint/2010/main" val="4194535417"/>
              </p:ext>
            </p:extLst>
          </p:nvPr>
        </p:nvGraphicFramePr>
        <p:xfrm>
          <a:off x="1187624" y="1556792"/>
          <a:ext cx="7056785" cy="1948410"/>
        </p:xfrm>
        <a:graphic>
          <a:graphicData uri="http://schemas.openxmlformats.org/drawingml/2006/table">
            <a:tbl>
              <a:tblPr firstRow="1" bandRow="1">
                <a:tableStyleId>{85BE263C-DBD7-4A20-BB59-AAB30ACAA65A}</a:tableStyleId>
              </a:tblPr>
              <a:tblGrid>
                <a:gridCol w="1746729">
                  <a:extLst>
                    <a:ext uri="{9D8B030D-6E8A-4147-A177-3AD203B41FA5}">
                      <a16:colId xmlns:a16="http://schemas.microsoft.com/office/drawing/2014/main" val="1652429654"/>
                    </a:ext>
                  </a:extLst>
                </a:gridCol>
                <a:gridCol w="2655028">
                  <a:extLst>
                    <a:ext uri="{9D8B030D-6E8A-4147-A177-3AD203B41FA5}">
                      <a16:colId xmlns:a16="http://schemas.microsoft.com/office/drawing/2014/main" val="1450048325"/>
                    </a:ext>
                  </a:extLst>
                </a:gridCol>
                <a:gridCol w="2655028">
                  <a:extLst>
                    <a:ext uri="{9D8B030D-6E8A-4147-A177-3AD203B41FA5}">
                      <a16:colId xmlns:a16="http://schemas.microsoft.com/office/drawing/2014/main" val="1644521976"/>
                    </a:ext>
                  </a:extLst>
                </a:gridCol>
              </a:tblGrid>
              <a:tr h="0">
                <a:tc>
                  <a:txBody>
                    <a:bodyPr/>
                    <a:lstStyle/>
                    <a:p>
                      <a:pPr algn="ctr"/>
                      <a:r>
                        <a:rPr lang="en-US" altLang="zh-TW" dirty="0"/>
                        <a:t>Scheme Name</a:t>
                      </a:r>
                    </a:p>
                  </a:txBody>
                  <a:tcPr anchor="ctr"/>
                </a:tc>
                <a:tc>
                  <a:txBody>
                    <a:bodyPr/>
                    <a:lstStyle/>
                    <a:p>
                      <a:pPr algn="ctr"/>
                      <a:r>
                        <a:rPr lang="en-US" altLang="zh-TW" dirty="0"/>
                        <a:t>Mass Variables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Number Variables</a:t>
                      </a:r>
                    </a:p>
                  </a:txBody>
                  <a:tcPr anchor="ctr"/>
                </a:tc>
                <a:extLst>
                  <a:ext uri="{0D108BD9-81ED-4DB2-BD59-A6C34878D82A}">
                    <a16:rowId xmlns:a16="http://schemas.microsoft.com/office/drawing/2014/main" val="728472450"/>
                  </a:ext>
                </a:extLst>
              </a:tr>
              <a:tr h="527550">
                <a:tc>
                  <a:txBody>
                    <a:bodyPr/>
                    <a:lstStyle/>
                    <a:p>
                      <a:pPr algn="ctr"/>
                      <a:r>
                        <a:rPr lang="en-US" altLang="zh-TW" dirty="0" err="1"/>
                        <a:t>Milbrandt</a:t>
                      </a:r>
                      <a:endParaRPr lang="en-US" altLang="zh-TW" dirty="0"/>
                    </a:p>
                  </a:txBody>
                  <a:tcPr anchor="ctr"/>
                </a:tc>
                <a:tc>
                  <a:txBody>
                    <a:bodyPr/>
                    <a:lstStyle/>
                    <a:p>
                      <a:pPr algn="ctr"/>
                      <a:r>
                        <a:rPr lang="en-US" altLang="zh-TW" dirty="0"/>
                        <a:t>Qc </a:t>
                      </a:r>
                      <a:r>
                        <a:rPr lang="en-US" altLang="zh-TW" dirty="0" err="1"/>
                        <a:t>Qr</a:t>
                      </a:r>
                      <a:r>
                        <a:rPr lang="en-US" altLang="zh-TW" dirty="0"/>
                        <a:t> </a:t>
                      </a:r>
                      <a:r>
                        <a:rPr lang="en-US" altLang="zh-TW" dirty="0">
                          <a:solidFill>
                            <a:srgbClr val="026DD0"/>
                          </a:solidFill>
                        </a:rPr>
                        <a:t>Qi Qs </a:t>
                      </a:r>
                      <a:r>
                        <a:rPr lang="en-US" altLang="zh-TW" dirty="0" err="1">
                          <a:solidFill>
                            <a:srgbClr val="026DD0"/>
                          </a:solidFill>
                        </a:rPr>
                        <a:t>Qg</a:t>
                      </a:r>
                      <a:r>
                        <a:rPr lang="en-US" altLang="zh-TW" dirty="0">
                          <a:solidFill>
                            <a:srgbClr val="026DD0"/>
                          </a:solidFill>
                        </a:rPr>
                        <a:t> </a:t>
                      </a:r>
                      <a:r>
                        <a:rPr lang="en-US" altLang="zh-TW" dirty="0" err="1">
                          <a:solidFill>
                            <a:srgbClr val="026DD0"/>
                          </a:solidFill>
                        </a:rPr>
                        <a:t>Qh</a:t>
                      </a:r>
                      <a:endParaRPr lang="en-US" altLang="zh-TW" dirty="0">
                        <a:solidFill>
                          <a:srgbClr val="026DD0"/>
                        </a:solidFill>
                      </a:endParaRPr>
                    </a:p>
                  </a:txBody>
                  <a:tcPr anchor="ctr"/>
                </a:tc>
                <a:tc>
                  <a:txBody>
                    <a:bodyPr/>
                    <a:lstStyle/>
                    <a:p>
                      <a:pPr algn="ctr"/>
                      <a:r>
                        <a:rPr lang="en-US" altLang="zh-TW" dirty="0" err="1">
                          <a:solidFill>
                            <a:schemeClr val="bg1"/>
                          </a:solidFill>
                        </a:rPr>
                        <a:t>Nn</a:t>
                      </a:r>
                      <a:r>
                        <a:rPr lang="zh-TW" altLang="en-US" dirty="0"/>
                        <a:t> </a:t>
                      </a:r>
                      <a:r>
                        <a:rPr lang="en-US" altLang="zh-TW" dirty="0"/>
                        <a:t>Nc</a:t>
                      </a:r>
                      <a:r>
                        <a:rPr lang="zh-TW" altLang="en-US" dirty="0"/>
                        <a:t> </a:t>
                      </a:r>
                      <a:r>
                        <a:rPr lang="en-US" altLang="zh-TW" dirty="0" err="1"/>
                        <a:t>Nr</a:t>
                      </a:r>
                      <a:r>
                        <a:rPr lang="zh-TW" altLang="en-US" dirty="0"/>
                        <a:t> </a:t>
                      </a:r>
                      <a:r>
                        <a:rPr lang="en-US" altLang="zh-TW" dirty="0">
                          <a:solidFill>
                            <a:srgbClr val="026DD0"/>
                          </a:solidFill>
                        </a:rPr>
                        <a:t>Ni</a:t>
                      </a:r>
                      <a:r>
                        <a:rPr lang="zh-TW" altLang="en-US" dirty="0">
                          <a:solidFill>
                            <a:srgbClr val="026DD0"/>
                          </a:solidFill>
                        </a:rPr>
                        <a:t> </a:t>
                      </a:r>
                      <a:r>
                        <a:rPr lang="en-US" altLang="zh-TW" dirty="0">
                          <a:solidFill>
                            <a:srgbClr val="026DD0"/>
                          </a:solidFill>
                        </a:rPr>
                        <a:t>Ns</a:t>
                      </a:r>
                      <a:r>
                        <a:rPr lang="zh-TW" altLang="en-US" dirty="0">
                          <a:solidFill>
                            <a:srgbClr val="026DD0"/>
                          </a:solidFill>
                        </a:rPr>
                        <a:t> </a:t>
                      </a:r>
                      <a:r>
                        <a:rPr lang="en-US" altLang="zh-TW" dirty="0">
                          <a:solidFill>
                            <a:srgbClr val="026DD0"/>
                          </a:solidFill>
                        </a:rPr>
                        <a:t>Ng</a:t>
                      </a:r>
                      <a:r>
                        <a:rPr lang="zh-TW" altLang="en-US" dirty="0">
                          <a:solidFill>
                            <a:srgbClr val="026DD0"/>
                          </a:solidFill>
                        </a:rPr>
                        <a:t> </a:t>
                      </a:r>
                      <a:r>
                        <a:rPr lang="en-US" altLang="zh-TW" dirty="0">
                          <a:solidFill>
                            <a:srgbClr val="026DD0"/>
                          </a:solidFill>
                        </a:rPr>
                        <a:t>Nh</a:t>
                      </a:r>
                    </a:p>
                  </a:txBody>
                  <a:tcPr anchor="ctr"/>
                </a:tc>
                <a:extLst>
                  <a:ext uri="{0D108BD9-81ED-4DB2-BD59-A6C34878D82A}">
                    <a16:rowId xmlns:a16="http://schemas.microsoft.com/office/drawing/2014/main" val="656573624"/>
                  </a:ext>
                </a:extLst>
              </a:tr>
              <a:tr h="527550">
                <a:tc>
                  <a:txBody>
                    <a:bodyPr/>
                    <a:lstStyle/>
                    <a:p>
                      <a:pPr algn="ctr"/>
                      <a:r>
                        <a:rPr lang="en-US" altLang="zh-TW" dirty="0"/>
                        <a:t>Morrison</a:t>
                      </a:r>
                      <a:endParaRPr lang="zh-TW" altLang="en-US" dirty="0"/>
                    </a:p>
                  </a:txBody>
                  <a:tcPr anchor="ctr"/>
                </a:tc>
                <a:tc>
                  <a:txBody>
                    <a:bodyPr/>
                    <a:lstStyle/>
                    <a:p>
                      <a:pPr algn="ctr"/>
                      <a:r>
                        <a:rPr lang="en-US" altLang="zh-TW" dirty="0"/>
                        <a:t>Qc </a:t>
                      </a:r>
                      <a:r>
                        <a:rPr lang="en-US" altLang="zh-TW" dirty="0" err="1"/>
                        <a:t>Qr</a:t>
                      </a:r>
                      <a:r>
                        <a:rPr lang="en-US" altLang="zh-TW" dirty="0"/>
                        <a:t> </a:t>
                      </a:r>
                      <a:r>
                        <a:rPr lang="en-US" altLang="zh-TW" dirty="0">
                          <a:solidFill>
                            <a:srgbClr val="026DD0"/>
                          </a:solidFill>
                        </a:rPr>
                        <a:t>Qi Qs </a:t>
                      </a:r>
                      <a:r>
                        <a:rPr lang="en-US" altLang="zh-TW" dirty="0" err="1">
                          <a:solidFill>
                            <a:srgbClr val="026DD0"/>
                          </a:solidFill>
                        </a:rPr>
                        <a:t>Qg</a:t>
                      </a:r>
                      <a:r>
                        <a:rPr lang="zh-TW" altLang="en-US" dirty="0"/>
                        <a:t> </a:t>
                      </a:r>
                      <a:r>
                        <a:rPr lang="en-US" altLang="zh-TW" dirty="0" err="1">
                          <a:solidFill>
                            <a:schemeClr val="bg1"/>
                          </a:solidFill>
                        </a:rPr>
                        <a:t>Qh</a:t>
                      </a:r>
                      <a:endParaRPr lang="en-US" altLang="zh-TW"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err="1">
                          <a:solidFill>
                            <a:schemeClr val="bg1"/>
                          </a:solidFill>
                        </a:rPr>
                        <a:t>Nn</a:t>
                      </a:r>
                      <a:r>
                        <a:rPr lang="zh-TW" altLang="en-US" dirty="0">
                          <a:solidFill>
                            <a:schemeClr val="bg1"/>
                          </a:solidFill>
                        </a:rPr>
                        <a:t> </a:t>
                      </a:r>
                      <a:r>
                        <a:rPr lang="en-US" altLang="zh-TW" dirty="0">
                          <a:solidFill>
                            <a:schemeClr val="bg1"/>
                          </a:solidFill>
                        </a:rPr>
                        <a:t>Nc</a:t>
                      </a:r>
                      <a:r>
                        <a:rPr lang="zh-TW" altLang="en-US" dirty="0"/>
                        <a:t> </a:t>
                      </a:r>
                      <a:r>
                        <a:rPr lang="en-US" altLang="zh-TW" dirty="0" err="1"/>
                        <a:t>Nr</a:t>
                      </a:r>
                      <a:r>
                        <a:rPr lang="zh-TW" altLang="en-US" dirty="0"/>
                        <a:t> </a:t>
                      </a:r>
                      <a:r>
                        <a:rPr lang="en-US" altLang="zh-TW" dirty="0">
                          <a:solidFill>
                            <a:srgbClr val="026DD0"/>
                          </a:solidFill>
                        </a:rPr>
                        <a:t>Ni</a:t>
                      </a:r>
                      <a:r>
                        <a:rPr lang="zh-TW" altLang="en-US" dirty="0">
                          <a:solidFill>
                            <a:srgbClr val="026DD0"/>
                          </a:solidFill>
                        </a:rPr>
                        <a:t> </a:t>
                      </a:r>
                      <a:r>
                        <a:rPr lang="en-US" altLang="zh-TW" dirty="0">
                          <a:solidFill>
                            <a:srgbClr val="026DD0"/>
                          </a:solidFill>
                        </a:rPr>
                        <a:t>Ns</a:t>
                      </a:r>
                      <a:r>
                        <a:rPr lang="zh-TW" altLang="en-US" dirty="0">
                          <a:solidFill>
                            <a:srgbClr val="026DD0"/>
                          </a:solidFill>
                        </a:rPr>
                        <a:t> </a:t>
                      </a:r>
                      <a:r>
                        <a:rPr lang="en-US" altLang="zh-TW" dirty="0">
                          <a:solidFill>
                            <a:srgbClr val="026DD0"/>
                          </a:solidFill>
                        </a:rPr>
                        <a:t>Ng</a:t>
                      </a:r>
                      <a:r>
                        <a:rPr lang="zh-TW" altLang="en-US" dirty="0"/>
                        <a:t> </a:t>
                      </a:r>
                      <a:r>
                        <a:rPr lang="en-US" altLang="zh-TW" dirty="0">
                          <a:solidFill>
                            <a:schemeClr val="bg1"/>
                          </a:solidFill>
                        </a:rPr>
                        <a:t>Nh</a:t>
                      </a:r>
                    </a:p>
                  </a:txBody>
                  <a:tcPr anchor="ctr"/>
                </a:tc>
                <a:extLst>
                  <a:ext uri="{0D108BD9-81ED-4DB2-BD59-A6C34878D82A}">
                    <a16:rowId xmlns:a16="http://schemas.microsoft.com/office/drawing/2014/main" val="4185579492"/>
                  </a:ext>
                </a:extLst>
              </a:tr>
              <a:tr h="527550">
                <a:tc>
                  <a:txBody>
                    <a:bodyPr/>
                    <a:lstStyle/>
                    <a:p>
                      <a:pPr algn="ctr"/>
                      <a:r>
                        <a:rPr lang="en-US" altLang="zh-TW" dirty="0"/>
                        <a:t>WDM6</a:t>
                      </a:r>
                      <a:endParaRPr lang="zh-TW"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Qc </a:t>
                      </a:r>
                      <a:r>
                        <a:rPr lang="en-US" altLang="zh-TW" dirty="0" err="1"/>
                        <a:t>Qr</a:t>
                      </a:r>
                      <a:r>
                        <a:rPr lang="en-US" altLang="zh-TW" dirty="0"/>
                        <a:t> </a:t>
                      </a:r>
                      <a:r>
                        <a:rPr lang="en-US" altLang="zh-TW" dirty="0">
                          <a:solidFill>
                            <a:srgbClr val="026DD0"/>
                          </a:solidFill>
                        </a:rPr>
                        <a:t>Qi Qs </a:t>
                      </a:r>
                      <a:r>
                        <a:rPr lang="en-US" altLang="zh-TW" dirty="0" err="1">
                          <a:solidFill>
                            <a:srgbClr val="026DD0"/>
                          </a:solidFill>
                        </a:rPr>
                        <a:t>Qg</a:t>
                      </a:r>
                      <a:r>
                        <a:rPr lang="zh-TW" altLang="en-US" dirty="0"/>
                        <a:t> </a:t>
                      </a:r>
                      <a:r>
                        <a:rPr lang="en-US" altLang="zh-TW" dirty="0" err="1">
                          <a:solidFill>
                            <a:schemeClr val="bg1"/>
                          </a:solidFill>
                        </a:rPr>
                        <a:t>Qh</a:t>
                      </a:r>
                      <a:endParaRPr lang="en-US" altLang="zh-TW"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err="1">
                          <a:solidFill>
                            <a:srgbClr val="C00000"/>
                          </a:solidFill>
                        </a:rPr>
                        <a:t>Nn</a:t>
                      </a:r>
                      <a:r>
                        <a:rPr lang="zh-TW" altLang="en-US" dirty="0"/>
                        <a:t> </a:t>
                      </a:r>
                      <a:r>
                        <a:rPr lang="en-US" altLang="zh-TW" dirty="0"/>
                        <a:t>Nc</a:t>
                      </a:r>
                      <a:r>
                        <a:rPr lang="zh-TW" altLang="en-US" dirty="0"/>
                        <a:t> </a:t>
                      </a:r>
                      <a:r>
                        <a:rPr lang="en-US" altLang="zh-TW" dirty="0" err="1"/>
                        <a:t>Nr</a:t>
                      </a:r>
                      <a:r>
                        <a:rPr lang="zh-TW" altLang="en-US" dirty="0"/>
                        <a:t> </a:t>
                      </a:r>
                      <a:r>
                        <a:rPr lang="en-US" altLang="zh-TW" dirty="0">
                          <a:solidFill>
                            <a:schemeClr val="bg1"/>
                          </a:solidFill>
                        </a:rPr>
                        <a:t>Ni</a:t>
                      </a:r>
                      <a:r>
                        <a:rPr lang="zh-TW" altLang="en-US" dirty="0">
                          <a:solidFill>
                            <a:schemeClr val="bg1"/>
                          </a:solidFill>
                        </a:rPr>
                        <a:t> </a:t>
                      </a:r>
                      <a:r>
                        <a:rPr lang="en-US" altLang="zh-TW" dirty="0">
                          <a:solidFill>
                            <a:schemeClr val="bg1"/>
                          </a:solidFill>
                        </a:rPr>
                        <a:t>Ns</a:t>
                      </a:r>
                      <a:r>
                        <a:rPr lang="zh-TW" altLang="en-US" dirty="0">
                          <a:solidFill>
                            <a:schemeClr val="bg1"/>
                          </a:solidFill>
                        </a:rPr>
                        <a:t> </a:t>
                      </a:r>
                      <a:r>
                        <a:rPr lang="en-US" altLang="zh-TW" dirty="0">
                          <a:solidFill>
                            <a:schemeClr val="bg1"/>
                          </a:solidFill>
                        </a:rPr>
                        <a:t>Ng</a:t>
                      </a:r>
                      <a:r>
                        <a:rPr lang="zh-TW" altLang="en-US" dirty="0">
                          <a:solidFill>
                            <a:schemeClr val="bg1"/>
                          </a:solidFill>
                        </a:rPr>
                        <a:t> </a:t>
                      </a:r>
                      <a:r>
                        <a:rPr lang="en-US" altLang="zh-TW" dirty="0">
                          <a:solidFill>
                            <a:schemeClr val="bg1"/>
                          </a:solidFill>
                        </a:rPr>
                        <a:t>Nh</a:t>
                      </a:r>
                    </a:p>
                  </a:txBody>
                  <a:tcPr anchor="ctr"/>
                </a:tc>
                <a:extLst>
                  <a:ext uri="{0D108BD9-81ED-4DB2-BD59-A6C34878D82A}">
                    <a16:rowId xmlns:a16="http://schemas.microsoft.com/office/drawing/2014/main" val="2591203573"/>
                  </a:ext>
                </a:extLst>
              </a:tr>
            </a:tbl>
          </a:graphicData>
        </a:graphic>
      </p:graphicFrame>
    </p:spTree>
    <p:extLst>
      <p:ext uri="{BB962C8B-B14F-4D97-AF65-F5344CB8AC3E}">
        <p14:creationId xmlns:p14="http://schemas.microsoft.com/office/powerpoint/2010/main" val="56548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F285664F-BB89-D647-8440-AC3FE7F3ED45}"/>
              </a:ext>
            </a:extLst>
          </p:cNvPr>
          <p:cNvSpPr>
            <a:spLocks noGrp="1"/>
          </p:cNvSpPr>
          <p:nvPr>
            <p:ph type="body" sz="quarter" idx="10"/>
          </p:nvPr>
        </p:nvSpPr>
        <p:spPr/>
        <p:txBody>
          <a:bodyPr/>
          <a:lstStyle/>
          <a:p>
            <a:r>
              <a:rPr kumimoji="1" lang="en-US" altLang="zh-TW" dirty="0"/>
              <a:t>How to find inflows and its core?</a:t>
            </a:r>
            <a:r>
              <a:rPr kumimoji="1" lang="zh-TW" altLang="en-US" dirty="0"/>
              <a:t> </a:t>
            </a:r>
            <a:r>
              <a:rPr kumimoji="1" lang="en-US" altLang="zh-TW" dirty="0"/>
              <a:t>(1/3)</a:t>
            </a:r>
            <a:endParaRPr kumimoji="1" lang="zh-TW" altLang="en-US" dirty="0"/>
          </a:p>
        </p:txBody>
      </p:sp>
      <p:sp>
        <p:nvSpPr>
          <p:cNvPr id="3" name="文字版面配置區 2">
            <a:extLst>
              <a:ext uri="{FF2B5EF4-FFF2-40B4-BE49-F238E27FC236}">
                <a16:creationId xmlns:a16="http://schemas.microsoft.com/office/drawing/2014/main" id="{7A321D6B-F262-324C-8510-FA10EF8B2739}"/>
              </a:ext>
            </a:extLst>
          </p:cNvPr>
          <p:cNvSpPr>
            <a:spLocks noGrp="1"/>
          </p:cNvSpPr>
          <p:nvPr>
            <p:ph type="body" sz="quarter" idx="11"/>
          </p:nvPr>
        </p:nvSpPr>
        <p:spPr/>
        <p:txBody>
          <a:bodyPr/>
          <a:lstStyle/>
          <a:p>
            <a:pPr marL="514350" indent="-514350">
              <a:buFont typeface="+mj-lt"/>
              <a:buAutoNum type="arabicPeriod"/>
            </a:pPr>
            <a:r>
              <a:rPr kumimoji="1" lang="zh-CN" altLang="en-US" dirty="0"/>
              <a:t>剖面資料垂直內插</a:t>
            </a:r>
            <a:r>
              <a:rPr kumimoji="1" lang="zh-TW" altLang="en-US" dirty="0"/>
              <a:t> </a:t>
            </a:r>
            <a:endParaRPr kumimoji="1" lang="en-US" altLang="zh-TW" dirty="0"/>
          </a:p>
          <a:p>
            <a:pPr lvl="1"/>
            <a:r>
              <a:rPr kumimoji="1" lang="zh-TW" altLang="en-US" sz="2000" dirty="0"/>
              <a:t>非等間距</a:t>
            </a:r>
            <a:r>
              <a:rPr kumimoji="1" lang="en-US" altLang="zh-TW" sz="2000" dirty="0"/>
              <a:t>eta→</a:t>
            </a:r>
            <a:r>
              <a:rPr kumimoji="1" lang="zh-CN" altLang="en-US" sz="2000" dirty="0"/>
              <a:t>等間距</a:t>
            </a:r>
            <a:r>
              <a:rPr kumimoji="1" lang="zh-TW" altLang="en-US" sz="2000" dirty="0"/>
              <a:t>高度</a:t>
            </a:r>
            <a:endParaRPr kumimoji="1" lang="en-US" altLang="zh-TW" sz="2000" dirty="0"/>
          </a:p>
          <a:p>
            <a:pPr marL="514350" indent="-514350">
              <a:buFont typeface="+mj-lt"/>
              <a:buAutoNum type="arabicPeriod"/>
            </a:pPr>
            <a:r>
              <a:rPr kumimoji="1" lang="zh-CN" altLang="en-US" dirty="0"/>
              <a:t>凸顯對流</a:t>
            </a:r>
            <a:r>
              <a:rPr kumimoji="1" lang="zh-TW" altLang="en-US" dirty="0"/>
              <a:t> </a:t>
            </a:r>
            <a:endParaRPr kumimoji="1" lang="en-US" altLang="zh-TW" dirty="0"/>
          </a:p>
          <a:p>
            <a:pPr lvl="1"/>
            <a:r>
              <a:rPr kumimoji="1" lang="zh-TW" altLang="en-US" sz="2000" dirty="0"/>
              <a:t>忽略「回波過弱」的</a:t>
            </a:r>
            <a:r>
              <a:rPr kumimoji="1" lang="en-US" altLang="zh-TW" sz="2000" dirty="0"/>
              <a:t>column</a:t>
            </a:r>
            <a:r>
              <a:rPr kumimoji="1" lang="zh-TW" altLang="en-US" sz="2000" dirty="0"/>
              <a:t> </a:t>
            </a:r>
            <a:r>
              <a:rPr kumimoji="1" lang="en-US" altLang="zh-TW" sz="2000" dirty="0"/>
              <a:t>(&lt;5dBZ</a:t>
            </a:r>
            <a:r>
              <a:rPr kumimoji="1" lang="zh-TW" altLang="en-US" sz="2000" dirty="0"/>
              <a:t> </a:t>
            </a:r>
            <a:r>
              <a:rPr kumimoji="1" lang="en-US" altLang="zh-TW" sz="2000" dirty="0"/>
              <a:t>above</a:t>
            </a:r>
            <a:r>
              <a:rPr kumimoji="1" lang="zh-TW" altLang="en-US" sz="2000" dirty="0"/>
              <a:t> </a:t>
            </a:r>
            <a:r>
              <a:rPr kumimoji="1" lang="en-US" altLang="zh-TW" sz="2000" dirty="0"/>
              <a:t>5km</a:t>
            </a:r>
            <a:r>
              <a:rPr kumimoji="1" lang="zh-TW" altLang="en-US" sz="2000" dirty="0"/>
              <a:t> </a:t>
            </a:r>
            <a:r>
              <a:rPr kumimoji="1" lang="en-US" altLang="zh-TW" sz="2000" dirty="0"/>
              <a:t>AGL)</a:t>
            </a:r>
          </a:p>
          <a:p>
            <a:pPr marL="514350" indent="-514350">
              <a:buFont typeface="+mj-lt"/>
              <a:buAutoNum type="arabicPeriod"/>
            </a:pPr>
            <a:r>
              <a:rPr kumimoji="1" lang="zh-CN" altLang="en-US" dirty="0"/>
              <a:t>移除對流核心</a:t>
            </a:r>
            <a:endParaRPr kumimoji="1" lang="en-US" altLang="zh-CN" dirty="0"/>
          </a:p>
          <a:p>
            <a:pPr lvl="1"/>
            <a:r>
              <a:rPr kumimoji="1" lang="zh-CN" altLang="en-US" sz="2000" dirty="0"/>
              <a:t>忽略「回波過強」的</a:t>
            </a:r>
            <a:r>
              <a:rPr kumimoji="1" lang="en-US" altLang="zh-TW" sz="2000" dirty="0"/>
              <a:t>column</a:t>
            </a:r>
            <a:r>
              <a:rPr kumimoji="1" lang="zh-TW" altLang="en-US" sz="2000" dirty="0"/>
              <a:t>，門檻視個案不同。</a:t>
            </a:r>
            <a:endParaRPr kumimoji="1" lang="en-US" altLang="zh-TW" sz="2000" dirty="0"/>
          </a:p>
          <a:p>
            <a:pPr lvl="1"/>
            <a:r>
              <a:rPr kumimoji="1" lang="en-US" altLang="zh-TW" sz="2000" dirty="0"/>
              <a:t>Z</a:t>
            </a:r>
            <a:r>
              <a:rPr kumimoji="1" lang="zh-TW" altLang="en-US" sz="2000" dirty="0"/>
              <a:t> </a:t>
            </a:r>
            <a:r>
              <a:rPr kumimoji="1" lang="en-US" altLang="zh-TW" sz="2000" dirty="0"/>
              <a:t>&gt;30dBZ</a:t>
            </a:r>
            <a:r>
              <a:rPr kumimoji="1" lang="zh-TW" altLang="en-US" sz="2000" dirty="0"/>
              <a:t> </a:t>
            </a:r>
            <a:r>
              <a:rPr kumimoji="1" lang="en-US" altLang="zh-TW" sz="2000" dirty="0"/>
              <a:t>above</a:t>
            </a:r>
            <a:r>
              <a:rPr kumimoji="1" lang="zh-TW" altLang="en-US" sz="2000" dirty="0"/>
              <a:t> </a:t>
            </a:r>
            <a:r>
              <a:rPr kumimoji="1" lang="en-US" altLang="zh-TW" sz="2000" dirty="0"/>
              <a:t>8km</a:t>
            </a:r>
            <a:r>
              <a:rPr kumimoji="1" lang="zh-TW" altLang="en-US" sz="2000" dirty="0"/>
              <a:t> </a:t>
            </a:r>
            <a:r>
              <a:rPr kumimoji="1" lang="en-US" altLang="zh-TW" sz="2000" dirty="0"/>
              <a:t>AGL</a:t>
            </a:r>
            <a:r>
              <a:rPr kumimoji="1" lang="zh-TW" altLang="en-US" sz="2000" dirty="0"/>
              <a:t> </a:t>
            </a:r>
            <a:r>
              <a:rPr kumimoji="1" lang="en-US" altLang="zh-TW" sz="2000" dirty="0"/>
              <a:t>&amp;</a:t>
            </a:r>
            <a:r>
              <a:rPr kumimoji="1" lang="zh-TW" altLang="en-US" sz="2000" dirty="0"/>
              <a:t> </a:t>
            </a:r>
            <a:r>
              <a:rPr kumimoji="1" lang="en-US" altLang="zh-TW" sz="2000" dirty="0"/>
              <a:t>w&gt;2m/s</a:t>
            </a:r>
            <a:r>
              <a:rPr kumimoji="1" lang="zh-TW" altLang="en-US" sz="2000" dirty="0"/>
              <a:t> </a:t>
            </a:r>
            <a:r>
              <a:rPr kumimoji="1" lang="en-US" altLang="zh-TW" sz="2000" dirty="0"/>
              <a:t>at</a:t>
            </a:r>
            <a:r>
              <a:rPr kumimoji="1" lang="zh-TW" altLang="en-US" sz="2000" dirty="0"/>
              <a:t> </a:t>
            </a:r>
            <a:r>
              <a:rPr kumimoji="1" lang="en-US" altLang="zh-TW" sz="2000" dirty="0"/>
              <a:t>any</a:t>
            </a:r>
            <a:r>
              <a:rPr kumimoji="1" lang="zh-TW" altLang="en-US" sz="2000" dirty="0"/>
              <a:t> </a:t>
            </a:r>
            <a:r>
              <a:rPr kumimoji="1" lang="en-US" altLang="zh-TW" sz="2000" dirty="0"/>
              <a:t>level</a:t>
            </a:r>
            <a:r>
              <a:rPr kumimoji="1" lang="zh-TW" altLang="en-US" sz="2000" dirty="0"/>
              <a:t> </a:t>
            </a:r>
            <a:r>
              <a:rPr kumimoji="1" lang="en-US" altLang="zh-TW" sz="2000" dirty="0"/>
              <a:t>[23Dec]</a:t>
            </a:r>
          </a:p>
          <a:p>
            <a:pPr lvl="1"/>
            <a:r>
              <a:rPr kumimoji="1" lang="en-US" altLang="zh-TW" sz="2000" dirty="0"/>
              <a:t>Z</a:t>
            </a:r>
            <a:r>
              <a:rPr kumimoji="1" lang="zh-TW" altLang="en-US" sz="2000" dirty="0"/>
              <a:t> </a:t>
            </a:r>
            <a:r>
              <a:rPr kumimoji="1" lang="en-US" altLang="zh-TW" sz="2000" dirty="0"/>
              <a:t>&gt;30dBZ</a:t>
            </a:r>
            <a:r>
              <a:rPr kumimoji="1" lang="zh-TW" altLang="en-US" sz="2000" dirty="0"/>
              <a:t> </a:t>
            </a:r>
            <a:r>
              <a:rPr kumimoji="1" lang="en-US" altLang="zh-TW" sz="2000" dirty="0"/>
              <a:t>above</a:t>
            </a:r>
            <a:r>
              <a:rPr kumimoji="1" lang="zh-TW" altLang="en-US" sz="2000" dirty="0"/>
              <a:t> </a:t>
            </a:r>
            <a:r>
              <a:rPr kumimoji="1" lang="en-US" altLang="zh-TW" sz="2000" dirty="0"/>
              <a:t>6km</a:t>
            </a:r>
            <a:r>
              <a:rPr kumimoji="1" lang="zh-TW" altLang="en-US" sz="2000" dirty="0"/>
              <a:t> </a:t>
            </a:r>
            <a:r>
              <a:rPr kumimoji="1" lang="en-US" altLang="zh-TW" sz="2000" dirty="0"/>
              <a:t>AGL</a:t>
            </a:r>
            <a:r>
              <a:rPr kumimoji="1" lang="zh-TW" altLang="en-US" sz="2000" dirty="0"/>
              <a:t> </a:t>
            </a:r>
            <a:r>
              <a:rPr kumimoji="1" lang="en-US" altLang="zh-TW" sz="2000" dirty="0"/>
              <a:t>&amp;</a:t>
            </a:r>
            <a:r>
              <a:rPr kumimoji="1" lang="zh-TW" altLang="en-US" sz="2000" dirty="0"/>
              <a:t> </a:t>
            </a:r>
            <a:r>
              <a:rPr kumimoji="1" lang="en-US" altLang="zh-TW" sz="2000" dirty="0"/>
              <a:t>w&gt;2m/s</a:t>
            </a:r>
            <a:r>
              <a:rPr kumimoji="1" lang="zh-TW" altLang="en-US" sz="2000" dirty="0"/>
              <a:t> </a:t>
            </a:r>
            <a:r>
              <a:rPr kumimoji="1" lang="en-US" altLang="zh-TW" sz="2000" dirty="0"/>
              <a:t>at</a:t>
            </a:r>
            <a:r>
              <a:rPr kumimoji="1" lang="zh-TW" altLang="en-US" sz="2000" dirty="0"/>
              <a:t> </a:t>
            </a:r>
            <a:r>
              <a:rPr kumimoji="1" lang="en-US" altLang="zh-TW" sz="2000" dirty="0"/>
              <a:t>any</a:t>
            </a:r>
            <a:r>
              <a:rPr kumimoji="1" lang="zh-TW" altLang="en-US" sz="2000" dirty="0"/>
              <a:t> </a:t>
            </a:r>
            <a:r>
              <a:rPr kumimoji="1" lang="en-US" altLang="zh-TW" sz="2000" dirty="0"/>
              <a:t>level</a:t>
            </a:r>
            <a:r>
              <a:rPr kumimoji="1" lang="zh-TW" altLang="en-US" sz="2000" dirty="0"/>
              <a:t> </a:t>
            </a:r>
            <a:r>
              <a:rPr kumimoji="1" lang="en-US" altLang="zh-TW" sz="2000" dirty="0"/>
              <a:t>[16Oct]</a:t>
            </a:r>
            <a:endParaRPr kumimoji="1" lang="en-US" altLang="zh-CN" sz="2000" dirty="0"/>
          </a:p>
          <a:p>
            <a:pPr marL="514350" indent="-514350">
              <a:buFont typeface="+mj-lt"/>
              <a:buAutoNum type="arabicPeriod"/>
            </a:pPr>
            <a:r>
              <a:rPr kumimoji="1" lang="zh-CN" altLang="en-US" dirty="0"/>
              <a:t>辨識「</a:t>
            </a:r>
            <a:r>
              <a:rPr kumimoji="1" lang="en-US" altLang="zh-TW" dirty="0"/>
              <a:t>potential</a:t>
            </a:r>
            <a:r>
              <a:rPr kumimoji="1" lang="zh-TW" altLang="en-US" dirty="0"/>
              <a:t> </a:t>
            </a:r>
            <a:r>
              <a:rPr kumimoji="1" lang="en-US" altLang="zh-TW" dirty="0"/>
              <a:t>midlevel</a:t>
            </a:r>
            <a:r>
              <a:rPr kumimoji="1" lang="zh-TW" altLang="en-US" dirty="0"/>
              <a:t> </a:t>
            </a:r>
            <a:r>
              <a:rPr kumimoji="1" lang="en-US" altLang="zh-TW" dirty="0"/>
              <a:t>inflow</a:t>
            </a:r>
            <a:r>
              <a:rPr kumimoji="1" lang="zh-TW" altLang="en-US" dirty="0"/>
              <a:t> </a:t>
            </a:r>
            <a:r>
              <a:rPr kumimoji="1" lang="en-US" altLang="zh-TW" dirty="0"/>
              <a:t>(PMI)</a:t>
            </a:r>
            <a:r>
              <a:rPr kumimoji="1" lang="zh-CN" altLang="en-US" dirty="0"/>
              <a:t>」</a:t>
            </a:r>
            <a:endParaRPr kumimoji="1" lang="en-US" altLang="zh-CN" dirty="0"/>
          </a:p>
          <a:p>
            <a:pPr lvl="1"/>
            <a:r>
              <a:rPr kumimoji="1" lang="zh-CN" altLang="en-US" sz="2000" dirty="0"/>
              <a:t>找水平風速較強的地區</a:t>
            </a:r>
            <a:r>
              <a:rPr kumimoji="1" lang="en-US" altLang="zh-TW" sz="2000" dirty="0"/>
              <a:t>(PMI)</a:t>
            </a:r>
            <a:r>
              <a:rPr kumimoji="1" lang="zh-CN" altLang="en-US" sz="2000" dirty="0"/>
              <a:t>，</a:t>
            </a:r>
            <a:r>
              <a:rPr kumimoji="1" lang="zh-TW" altLang="en-US" sz="2000" dirty="0"/>
              <a:t>門檻視個案不同。</a:t>
            </a:r>
            <a:endParaRPr kumimoji="1" lang="en-US" altLang="zh-TW" sz="2000" dirty="0"/>
          </a:p>
          <a:p>
            <a:pPr lvl="1"/>
            <a:r>
              <a:rPr kumimoji="1" lang="en-US" altLang="zh-TW" sz="2000" dirty="0"/>
              <a:t>&gt;18</a:t>
            </a:r>
            <a:r>
              <a:rPr kumimoji="1" lang="zh-TW" altLang="en-US" sz="2000" dirty="0"/>
              <a:t> </a:t>
            </a:r>
            <a:r>
              <a:rPr kumimoji="1" lang="en-US" altLang="zh-TW" sz="2000" dirty="0"/>
              <a:t>m/s</a:t>
            </a:r>
            <a:r>
              <a:rPr kumimoji="1" lang="zh-TW" altLang="en-US" sz="2000" dirty="0"/>
              <a:t> </a:t>
            </a:r>
            <a:r>
              <a:rPr kumimoji="1" lang="en-US" altLang="zh-TW" sz="2000" dirty="0"/>
              <a:t>[23Dec],</a:t>
            </a:r>
            <a:r>
              <a:rPr kumimoji="1" lang="zh-TW" altLang="en-US" sz="2000" dirty="0"/>
              <a:t> </a:t>
            </a:r>
            <a:r>
              <a:rPr kumimoji="1" lang="en-US" altLang="zh-TW" sz="2000" dirty="0"/>
              <a:t>&gt;9</a:t>
            </a:r>
            <a:r>
              <a:rPr kumimoji="1" lang="zh-TW" altLang="en-US" sz="2000" dirty="0"/>
              <a:t> </a:t>
            </a:r>
            <a:r>
              <a:rPr kumimoji="1" lang="en-US" altLang="zh-TW" sz="2000" dirty="0"/>
              <a:t>m/s</a:t>
            </a:r>
            <a:r>
              <a:rPr kumimoji="1" lang="zh-TW" altLang="en-US" sz="2000" dirty="0"/>
              <a:t> </a:t>
            </a:r>
            <a:r>
              <a:rPr kumimoji="1" lang="en-US" altLang="zh-TW" sz="2000" dirty="0"/>
              <a:t>[16Oct]</a:t>
            </a:r>
            <a:endParaRPr kumimoji="1" lang="en-US" altLang="zh-CN" sz="2000" dirty="0"/>
          </a:p>
        </p:txBody>
      </p:sp>
      <p:pic>
        <p:nvPicPr>
          <p:cNvPr id="6" name="圖片 5">
            <a:extLst>
              <a:ext uri="{FF2B5EF4-FFF2-40B4-BE49-F238E27FC236}">
                <a16:creationId xmlns:a16="http://schemas.microsoft.com/office/drawing/2014/main" id="{3FDFB808-B58E-534F-9BAB-BD32708DB843}"/>
              </a:ext>
            </a:extLst>
          </p:cNvPr>
          <p:cNvPicPr>
            <a:picLocks noChangeAspect="1"/>
          </p:cNvPicPr>
          <p:nvPr/>
        </p:nvPicPr>
        <p:blipFill>
          <a:blip r:embed="rId2"/>
          <a:stretch>
            <a:fillRect/>
          </a:stretch>
        </p:blipFill>
        <p:spPr>
          <a:xfrm>
            <a:off x="7947583" y="188640"/>
            <a:ext cx="1196417" cy="1368152"/>
          </a:xfrm>
          <a:prstGeom prst="rect">
            <a:avLst/>
          </a:prstGeom>
        </p:spPr>
      </p:pic>
    </p:spTree>
    <p:extLst>
      <p:ext uri="{BB962C8B-B14F-4D97-AF65-F5344CB8AC3E}">
        <p14:creationId xmlns:p14="http://schemas.microsoft.com/office/powerpoint/2010/main" val="66951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F285664F-BB89-D647-8440-AC3FE7F3ED45}"/>
              </a:ext>
            </a:extLst>
          </p:cNvPr>
          <p:cNvSpPr>
            <a:spLocks noGrp="1"/>
          </p:cNvSpPr>
          <p:nvPr>
            <p:ph type="body" sz="quarter" idx="10"/>
          </p:nvPr>
        </p:nvSpPr>
        <p:spPr/>
        <p:txBody>
          <a:bodyPr/>
          <a:lstStyle/>
          <a:p>
            <a:r>
              <a:rPr kumimoji="1" lang="en-US" altLang="zh-TW" dirty="0"/>
              <a:t>How to find inflows and its core?</a:t>
            </a:r>
            <a:r>
              <a:rPr kumimoji="1" lang="zh-TW" altLang="en-US" dirty="0"/>
              <a:t> </a:t>
            </a:r>
            <a:r>
              <a:rPr kumimoji="1" lang="en-US" altLang="zh-TW" dirty="0"/>
              <a:t>(2/3)</a:t>
            </a:r>
            <a:endParaRPr kumimoji="1" lang="zh-TW" altLang="en-US" dirty="0"/>
          </a:p>
        </p:txBody>
      </p:sp>
      <p:sp>
        <p:nvSpPr>
          <p:cNvPr id="3" name="文字版面配置區 2">
            <a:extLst>
              <a:ext uri="{FF2B5EF4-FFF2-40B4-BE49-F238E27FC236}">
                <a16:creationId xmlns:a16="http://schemas.microsoft.com/office/drawing/2014/main" id="{7A321D6B-F262-324C-8510-FA10EF8B2739}"/>
              </a:ext>
            </a:extLst>
          </p:cNvPr>
          <p:cNvSpPr>
            <a:spLocks noGrp="1"/>
          </p:cNvSpPr>
          <p:nvPr>
            <p:ph type="body" sz="quarter" idx="11"/>
          </p:nvPr>
        </p:nvSpPr>
        <p:spPr/>
        <p:txBody>
          <a:bodyPr/>
          <a:lstStyle/>
          <a:p>
            <a:pPr marL="514350" indent="-514350">
              <a:buFont typeface="+mj-lt"/>
              <a:buAutoNum type="arabicPeriod" startAt="5"/>
            </a:pPr>
            <a:r>
              <a:rPr kumimoji="1" lang="zh-CN" altLang="en-US" dirty="0"/>
              <a:t>找「最強風速</a:t>
            </a:r>
            <a:r>
              <a:rPr kumimoji="1" lang="en-US" altLang="zh-TW" dirty="0"/>
              <a:t>(s)</a:t>
            </a:r>
            <a:r>
              <a:rPr kumimoji="1" lang="zh-CN" altLang="en-US" dirty="0"/>
              <a:t>」位置</a:t>
            </a:r>
            <a:endParaRPr kumimoji="1" lang="en-US" altLang="zh-TW" dirty="0"/>
          </a:p>
          <a:p>
            <a:pPr lvl="1"/>
            <a:r>
              <a:rPr kumimoji="1" lang="zh-TW" altLang="en-US" sz="2000" dirty="0"/>
              <a:t>於模式各層資料中，在「</a:t>
            </a:r>
            <a:r>
              <a:rPr kumimoji="1" lang="en-US" altLang="zh-TW" sz="2000" dirty="0"/>
              <a:t>PMI</a:t>
            </a:r>
            <a:r>
              <a:rPr kumimoji="1" lang="zh-TW" altLang="en-US" sz="2000" dirty="0"/>
              <a:t>」中找最強風速點</a:t>
            </a:r>
            <a:endParaRPr kumimoji="1" lang="en-US" altLang="zh-TW" sz="2000" dirty="0"/>
          </a:p>
          <a:p>
            <a:pPr marL="514350" indent="-514350">
              <a:buFont typeface="+mj-lt"/>
              <a:buAutoNum type="arabicPeriod" startAt="5"/>
            </a:pPr>
            <a:r>
              <a:rPr kumimoji="1" lang="zh-CN" altLang="en-US" dirty="0"/>
              <a:t>確保</a:t>
            </a:r>
            <a:r>
              <a:rPr kumimoji="1" lang="en-US" altLang="zh-TW" dirty="0"/>
              <a:t>PMI</a:t>
            </a:r>
            <a:r>
              <a:rPr kumimoji="1" lang="zh-CN" altLang="en-US" dirty="0"/>
              <a:t>為「線性」</a:t>
            </a:r>
            <a:endParaRPr kumimoji="1" lang="en-US" altLang="zh-TW" dirty="0"/>
          </a:p>
          <a:p>
            <a:pPr lvl="1"/>
            <a:r>
              <a:rPr kumimoji="1" lang="zh-CN" altLang="en-US" sz="2000" dirty="0"/>
              <a:t>利用各層最強風速位置，擬合出「線性」</a:t>
            </a:r>
            <a:r>
              <a:rPr kumimoji="1" lang="en-US" altLang="zh-TW" sz="2000" dirty="0"/>
              <a:t>PMI</a:t>
            </a:r>
            <a:r>
              <a:rPr kumimoji="1" lang="zh-CN" altLang="en-US" sz="2000" dirty="0"/>
              <a:t>。</a:t>
            </a:r>
            <a:endParaRPr kumimoji="1" lang="en-US" altLang="zh-CN" sz="2000" dirty="0"/>
          </a:p>
          <a:p>
            <a:pPr lvl="1"/>
            <a:r>
              <a:rPr kumimoji="1" lang="zh-CN" altLang="en-US" sz="2000" dirty="0"/>
              <a:t>移除</a:t>
            </a:r>
            <a:r>
              <a:rPr kumimoji="1" lang="zh-TW" altLang="en-US" sz="2000" dirty="0"/>
              <a:t>相關係數低於</a:t>
            </a:r>
            <a:r>
              <a:rPr kumimoji="1" lang="en-US" altLang="zh-TW" sz="2000" dirty="0"/>
              <a:t>0.9</a:t>
            </a:r>
            <a:r>
              <a:rPr kumimoji="1" lang="zh-TW" altLang="en-US" sz="2000" dirty="0"/>
              <a:t>的</a:t>
            </a:r>
            <a:r>
              <a:rPr kumimoji="1" lang="zh-CN" altLang="en-US" sz="2000" dirty="0"/>
              <a:t>剖面資料</a:t>
            </a:r>
            <a:r>
              <a:rPr kumimoji="1" lang="en-US" altLang="zh-TW" sz="2000" dirty="0"/>
              <a:t>(</a:t>
            </a:r>
            <a:r>
              <a:rPr kumimoji="1" lang="zh-CN" altLang="en-US" sz="2000" dirty="0"/>
              <a:t>最強風速點</a:t>
            </a:r>
            <a:r>
              <a:rPr kumimoji="1" lang="en-US" altLang="zh-TW" sz="2000" dirty="0"/>
              <a:t>vs</a:t>
            </a:r>
            <a:r>
              <a:rPr kumimoji="1" lang="zh-CN" altLang="en-US" sz="2000" dirty="0"/>
              <a:t>線性</a:t>
            </a:r>
            <a:r>
              <a:rPr kumimoji="1" lang="zh-TW" altLang="en-US" sz="2000" dirty="0"/>
              <a:t>入流</a:t>
            </a:r>
            <a:r>
              <a:rPr kumimoji="1" lang="en-US" altLang="zh-TW" sz="2000" dirty="0"/>
              <a:t>)</a:t>
            </a:r>
            <a:r>
              <a:rPr kumimoji="1" lang="zh-TW" altLang="en-US" sz="2000" dirty="0"/>
              <a:t>。</a:t>
            </a:r>
            <a:endParaRPr kumimoji="1" lang="en-US" altLang="zh-TW" sz="2000" dirty="0"/>
          </a:p>
          <a:p>
            <a:pPr marL="514350" indent="-514350">
              <a:buFont typeface="+mj-lt"/>
              <a:buAutoNum type="arabicPeriod" startAt="5"/>
            </a:pPr>
            <a:r>
              <a:rPr kumimoji="1" lang="zh-CN" altLang="en-US" dirty="0"/>
              <a:t>確保中層入流「不會過於陡峭」</a:t>
            </a:r>
            <a:endParaRPr kumimoji="1" lang="en-US" altLang="zh-CN" dirty="0"/>
          </a:p>
          <a:p>
            <a:pPr lvl="1"/>
            <a:r>
              <a:rPr kumimoji="1" lang="zh-CN" altLang="en-US" sz="2000" dirty="0"/>
              <a:t>確保用於分析的個案，其中層入流都是由左至右降至低處。</a:t>
            </a:r>
            <a:endParaRPr kumimoji="1" lang="en-US" altLang="zh-CN" sz="2000" dirty="0"/>
          </a:p>
          <a:p>
            <a:pPr lvl="1"/>
            <a:r>
              <a:rPr kumimoji="1" lang="zh-CN" altLang="en-US" sz="2000" dirty="0"/>
              <a:t>只保留斜率介於</a:t>
            </a:r>
            <a:r>
              <a:rPr kumimoji="1" lang="zh-TW" altLang="en-US" sz="2000" dirty="0"/>
              <a:t> </a:t>
            </a:r>
            <a:r>
              <a:rPr kumimoji="1" lang="en-US" altLang="zh-TW" sz="2000" dirty="0"/>
              <a:t>-15</a:t>
            </a:r>
            <a:r>
              <a:rPr kumimoji="1" lang="zh-TW" altLang="en-US" sz="2000" dirty="0"/>
              <a:t> </a:t>
            </a:r>
            <a:r>
              <a:rPr kumimoji="1" lang="zh-CN" altLang="en-US" sz="2000" dirty="0"/>
              <a:t>與</a:t>
            </a:r>
            <a:r>
              <a:rPr kumimoji="1" lang="zh-TW" altLang="en-US" sz="2000" dirty="0"/>
              <a:t> </a:t>
            </a:r>
            <a:r>
              <a:rPr kumimoji="1" lang="en-US" altLang="zh-TW" sz="2000" dirty="0"/>
              <a:t>0</a:t>
            </a:r>
            <a:r>
              <a:rPr kumimoji="1" lang="zh-CN" altLang="en-US" sz="2000" dirty="0"/>
              <a:t>之間的剖面資料。</a:t>
            </a:r>
            <a:endParaRPr kumimoji="1" lang="en-US" altLang="zh-CN" sz="2000" dirty="0"/>
          </a:p>
          <a:p>
            <a:pPr marL="514350" indent="-514350">
              <a:buFont typeface="+mj-lt"/>
              <a:buAutoNum type="arabicPeriod" startAt="5"/>
            </a:pPr>
            <a:r>
              <a:rPr kumimoji="1" lang="zh-CN" altLang="en-US" dirty="0"/>
              <a:t>找「</a:t>
            </a:r>
            <a:r>
              <a:rPr kumimoji="1" lang="en-US" altLang="zh-TW" dirty="0"/>
              <a:t>base</a:t>
            </a:r>
            <a:r>
              <a:rPr kumimoji="1" lang="zh-TW" altLang="en-US" dirty="0"/>
              <a:t> </a:t>
            </a:r>
            <a:r>
              <a:rPr kumimoji="1" lang="en-US" altLang="zh-TW" dirty="0"/>
              <a:t>of</a:t>
            </a:r>
            <a:r>
              <a:rPr kumimoji="1" lang="zh-TW" altLang="en-US" dirty="0"/>
              <a:t> </a:t>
            </a:r>
            <a:r>
              <a:rPr kumimoji="1" lang="en-US" altLang="zh-TW" dirty="0"/>
              <a:t>the</a:t>
            </a:r>
            <a:r>
              <a:rPr kumimoji="1" lang="zh-TW" altLang="en-US" dirty="0"/>
              <a:t> </a:t>
            </a:r>
            <a:r>
              <a:rPr kumimoji="1" lang="en-US" altLang="zh-TW" dirty="0"/>
              <a:t>core</a:t>
            </a:r>
            <a:r>
              <a:rPr kumimoji="1" lang="zh-TW" altLang="en-US" dirty="0"/>
              <a:t> </a:t>
            </a:r>
            <a:r>
              <a:rPr kumimoji="1" lang="en-US" altLang="zh-TW" dirty="0"/>
              <a:t>of</a:t>
            </a:r>
            <a:r>
              <a:rPr kumimoji="1" lang="zh-TW" altLang="en-US" dirty="0"/>
              <a:t> </a:t>
            </a:r>
            <a:r>
              <a:rPr kumimoji="1" lang="en-US" altLang="zh-TW" dirty="0"/>
              <a:t>midlevel</a:t>
            </a:r>
            <a:r>
              <a:rPr kumimoji="1" lang="zh-TW" altLang="en-US" dirty="0"/>
              <a:t> </a:t>
            </a:r>
            <a:r>
              <a:rPr kumimoji="1" lang="en-US" altLang="zh-TW" dirty="0"/>
              <a:t>inflow</a:t>
            </a:r>
            <a:r>
              <a:rPr kumimoji="1" lang="zh-TW" altLang="en-US" dirty="0"/>
              <a:t>」</a:t>
            </a:r>
            <a:endParaRPr kumimoji="1" lang="en-US" altLang="zh-CN" dirty="0"/>
          </a:p>
          <a:p>
            <a:pPr lvl="1"/>
            <a:r>
              <a:rPr kumimoji="1" lang="zh-TW" altLang="en-US" sz="2000" dirty="0"/>
              <a:t>定義：</a:t>
            </a:r>
            <a:r>
              <a:rPr kumimoji="1" lang="en-US" altLang="zh-TW" sz="2000" dirty="0"/>
              <a:t>maximum</a:t>
            </a:r>
            <a:r>
              <a:rPr kumimoji="1" lang="zh-TW" altLang="en-US" sz="2000" dirty="0"/>
              <a:t> </a:t>
            </a:r>
            <a:r>
              <a:rPr kumimoji="1" lang="en-US" altLang="zh-TW" sz="2000" dirty="0"/>
              <a:t>points</a:t>
            </a:r>
            <a:r>
              <a:rPr kumimoji="1" lang="zh-TW" altLang="en-US" sz="2000" dirty="0"/>
              <a:t> </a:t>
            </a:r>
            <a:r>
              <a:rPr kumimoji="1" lang="en-US" altLang="zh-TW" sz="2000" dirty="0"/>
              <a:t>with</a:t>
            </a:r>
            <a:r>
              <a:rPr kumimoji="1" lang="zh-TW" altLang="en-US" sz="2000" dirty="0"/>
              <a:t> </a:t>
            </a:r>
            <a:r>
              <a:rPr kumimoji="1" lang="en-US" altLang="zh-TW" sz="2000" dirty="0"/>
              <a:t>the</a:t>
            </a:r>
            <a:r>
              <a:rPr kumimoji="1" lang="zh-TW" altLang="en-US" sz="2000" dirty="0"/>
              <a:t> </a:t>
            </a:r>
            <a:r>
              <a:rPr kumimoji="1" lang="en-US" altLang="zh-TW" sz="2000" dirty="0"/>
              <a:t>lowest</a:t>
            </a:r>
            <a:r>
              <a:rPr kumimoji="1" lang="zh-TW" altLang="en-US" sz="2000" dirty="0"/>
              <a:t> </a:t>
            </a:r>
            <a:r>
              <a:rPr kumimoji="1" lang="en-US" altLang="zh-TW" sz="2000" dirty="0"/>
              <a:t>altitude</a:t>
            </a:r>
          </a:p>
          <a:p>
            <a:pPr lvl="1"/>
            <a:r>
              <a:rPr kumimoji="1" lang="zh-TW" altLang="en-US" sz="2000" dirty="0"/>
              <a:t>可以稱為「</a:t>
            </a:r>
            <a:r>
              <a:rPr kumimoji="1" lang="en-US" altLang="zh-TW" sz="2000" dirty="0"/>
              <a:t>convective</a:t>
            </a:r>
            <a:r>
              <a:rPr kumimoji="1" lang="zh-TW" altLang="en-US" sz="2000" dirty="0"/>
              <a:t> </a:t>
            </a:r>
            <a:r>
              <a:rPr kumimoji="1" lang="en-US" altLang="zh-TW" sz="2000" dirty="0"/>
              <a:t>end</a:t>
            </a:r>
            <a:r>
              <a:rPr kumimoji="1" lang="zh-TW" altLang="en-US" sz="2000" dirty="0"/>
              <a:t> </a:t>
            </a:r>
            <a:r>
              <a:rPr kumimoji="1" lang="en-US" altLang="zh-TW" sz="2000" dirty="0"/>
              <a:t>of</a:t>
            </a:r>
            <a:r>
              <a:rPr kumimoji="1" lang="zh-TW" altLang="en-US" sz="2000" dirty="0"/>
              <a:t> </a:t>
            </a:r>
            <a:r>
              <a:rPr kumimoji="1" lang="en-US" altLang="zh-TW" sz="2000" dirty="0"/>
              <a:t>the</a:t>
            </a:r>
            <a:r>
              <a:rPr kumimoji="1" lang="zh-TW" altLang="en-US" sz="2000" dirty="0"/>
              <a:t> </a:t>
            </a:r>
            <a:r>
              <a:rPr kumimoji="1" lang="en-US" altLang="zh-TW" sz="2000" dirty="0"/>
              <a:t>midlevel</a:t>
            </a:r>
            <a:r>
              <a:rPr kumimoji="1" lang="zh-TW" altLang="en-US" sz="2000" dirty="0"/>
              <a:t> </a:t>
            </a:r>
            <a:r>
              <a:rPr kumimoji="1" lang="en-US" altLang="zh-TW" sz="2000" dirty="0"/>
              <a:t>inflow</a:t>
            </a:r>
            <a:r>
              <a:rPr kumimoji="1" lang="zh-TW" altLang="en-US" sz="2000" dirty="0"/>
              <a:t> </a:t>
            </a:r>
            <a:r>
              <a:rPr kumimoji="1" lang="en-US" altLang="zh-TW" sz="2000" dirty="0"/>
              <a:t>core</a:t>
            </a:r>
            <a:r>
              <a:rPr kumimoji="1" lang="zh-TW" altLang="en-US" sz="2000" dirty="0"/>
              <a:t>」</a:t>
            </a:r>
            <a:endParaRPr kumimoji="1" lang="en-US" altLang="zh-TW" sz="2000" dirty="0"/>
          </a:p>
          <a:p>
            <a:pPr lvl="1"/>
            <a:r>
              <a:rPr kumimoji="1" lang="zh-TW" altLang="en-US" sz="2000" dirty="0"/>
              <a:t>移除該點右方的「所有資料」</a:t>
            </a:r>
            <a:endParaRPr kumimoji="1" lang="en-US" altLang="zh-CN" sz="2000" dirty="0"/>
          </a:p>
        </p:txBody>
      </p:sp>
      <p:pic>
        <p:nvPicPr>
          <p:cNvPr id="6" name="圖片 5">
            <a:extLst>
              <a:ext uri="{FF2B5EF4-FFF2-40B4-BE49-F238E27FC236}">
                <a16:creationId xmlns:a16="http://schemas.microsoft.com/office/drawing/2014/main" id="{051A6B9F-E576-4E43-8D0A-A6070D224901}"/>
              </a:ext>
            </a:extLst>
          </p:cNvPr>
          <p:cNvPicPr>
            <a:picLocks noChangeAspect="1"/>
          </p:cNvPicPr>
          <p:nvPr/>
        </p:nvPicPr>
        <p:blipFill>
          <a:blip r:embed="rId3"/>
          <a:stretch>
            <a:fillRect/>
          </a:stretch>
        </p:blipFill>
        <p:spPr>
          <a:xfrm>
            <a:off x="7947583" y="188640"/>
            <a:ext cx="1196417" cy="1368152"/>
          </a:xfrm>
          <a:prstGeom prst="rect">
            <a:avLst/>
          </a:prstGeom>
        </p:spPr>
      </p:pic>
    </p:spTree>
    <p:extLst>
      <p:ext uri="{BB962C8B-B14F-4D97-AF65-F5344CB8AC3E}">
        <p14:creationId xmlns:p14="http://schemas.microsoft.com/office/powerpoint/2010/main" val="186050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F285664F-BB89-D647-8440-AC3FE7F3ED45}"/>
              </a:ext>
            </a:extLst>
          </p:cNvPr>
          <p:cNvSpPr>
            <a:spLocks noGrp="1"/>
          </p:cNvSpPr>
          <p:nvPr>
            <p:ph type="body" sz="quarter" idx="10"/>
          </p:nvPr>
        </p:nvSpPr>
        <p:spPr/>
        <p:txBody>
          <a:bodyPr/>
          <a:lstStyle/>
          <a:p>
            <a:r>
              <a:rPr kumimoji="1" lang="en-US" altLang="zh-TW" dirty="0"/>
              <a:t>How to find inflows and its core?</a:t>
            </a:r>
            <a:r>
              <a:rPr kumimoji="1" lang="zh-TW" altLang="en-US" dirty="0"/>
              <a:t> </a:t>
            </a:r>
            <a:r>
              <a:rPr kumimoji="1" lang="en-US" altLang="zh-TW" dirty="0"/>
              <a:t>(3/3)</a:t>
            </a:r>
            <a:endParaRPr kumimoji="1" lang="zh-TW" altLang="en-US" dirty="0"/>
          </a:p>
        </p:txBody>
      </p:sp>
      <p:sp>
        <p:nvSpPr>
          <p:cNvPr id="3" name="文字版面配置區 2">
            <a:extLst>
              <a:ext uri="{FF2B5EF4-FFF2-40B4-BE49-F238E27FC236}">
                <a16:creationId xmlns:a16="http://schemas.microsoft.com/office/drawing/2014/main" id="{7A321D6B-F262-324C-8510-FA10EF8B2739}"/>
              </a:ext>
            </a:extLst>
          </p:cNvPr>
          <p:cNvSpPr>
            <a:spLocks noGrp="1"/>
          </p:cNvSpPr>
          <p:nvPr>
            <p:ph type="body" sz="quarter" idx="11"/>
          </p:nvPr>
        </p:nvSpPr>
        <p:spPr/>
        <p:txBody>
          <a:bodyPr/>
          <a:lstStyle/>
          <a:p>
            <a:pPr marL="514350" indent="-514350">
              <a:buFont typeface="+mj-lt"/>
              <a:buAutoNum type="arabicPeriod" startAt="9"/>
            </a:pPr>
            <a:r>
              <a:rPr kumimoji="1" lang="zh-CN" altLang="en-US" dirty="0"/>
              <a:t>確保</a:t>
            </a:r>
            <a:r>
              <a:rPr kumimoji="1" lang="zh-TW" altLang="en-US" dirty="0"/>
              <a:t> </a:t>
            </a:r>
            <a:r>
              <a:rPr kumimoji="1" lang="en-US" altLang="zh-TW" dirty="0"/>
              <a:t>core</a:t>
            </a:r>
            <a:r>
              <a:rPr kumimoji="1" lang="zh-TW" altLang="en-US" dirty="0"/>
              <a:t> </a:t>
            </a:r>
            <a:r>
              <a:rPr kumimoji="1" lang="en-US" altLang="zh-TW" dirty="0"/>
              <a:t>of</a:t>
            </a:r>
            <a:r>
              <a:rPr kumimoji="1" lang="zh-TW" altLang="en-US" dirty="0"/>
              <a:t> </a:t>
            </a:r>
            <a:r>
              <a:rPr kumimoji="1" lang="en-US" altLang="zh-TW" dirty="0"/>
              <a:t>the</a:t>
            </a:r>
            <a:r>
              <a:rPr kumimoji="1" lang="zh-TW" altLang="en-US" dirty="0"/>
              <a:t> </a:t>
            </a:r>
            <a:r>
              <a:rPr kumimoji="1" lang="en-US" altLang="zh-TW" dirty="0"/>
              <a:t>midlevel</a:t>
            </a:r>
            <a:r>
              <a:rPr kumimoji="1" lang="zh-TW" altLang="en-US" dirty="0"/>
              <a:t> </a:t>
            </a:r>
            <a:r>
              <a:rPr kumimoji="1" lang="en-US" altLang="zh-TW" dirty="0"/>
              <a:t>inflow</a:t>
            </a:r>
            <a:r>
              <a:rPr kumimoji="1" lang="zh-CN" altLang="en-US" dirty="0"/>
              <a:t>的一致性</a:t>
            </a:r>
            <a:endParaRPr kumimoji="1" lang="en-US" altLang="zh-TW" dirty="0"/>
          </a:p>
          <a:p>
            <a:pPr lvl="1"/>
            <a:r>
              <a:rPr kumimoji="1" lang="zh-CN" altLang="en-US" sz="2000" dirty="0"/>
              <a:t>任一最強風速的網格點，其相鄰並在經度上相距</a:t>
            </a:r>
            <a:r>
              <a:rPr kumimoji="1" lang="en-US" altLang="zh-TW" sz="2000" dirty="0"/>
              <a:t>0.1</a:t>
            </a:r>
            <a:r>
              <a:rPr kumimoji="1" lang="zh-CN" altLang="en-US" sz="2000" dirty="0"/>
              <a:t>度以上時，只保留這一系列最右方之最強風速之網格點。</a:t>
            </a:r>
            <a:endParaRPr kumimoji="1" lang="en-US" altLang="zh-CN" sz="2000" dirty="0"/>
          </a:p>
          <a:p>
            <a:pPr lvl="1"/>
            <a:r>
              <a:rPr kumimoji="1" lang="zh-CN" altLang="en-US" sz="2000" dirty="0"/>
              <a:t>備註：</a:t>
            </a:r>
            <a:r>
              <a:rPr kumimoji="1" lang="en-US" altLang="zh-TW" sz="2000" dirty="0"/>
              <a:t>0.1</a:t>
            </a:r>
            <a:r>
              <a:rPr kumimoji="1" lang="zh-CN" altLang="en-US" sz="2000" dirty="0"/>
              <a:t>度為人為定義，此長度只影響使用到的剖面個案數目、並不影響分析結果。</a:t>
            </a:r>
            <a:endParaRPr kumimoji="1" lang="en-US" altLang="zh-TW" sz="2000" dirty="0"/>
          </a:p>
          <a:p>
            <a:pPr marL="514350" indent="-514350">
              <a:buFont typeface="+mj-lt"/>
              <a:buAutoNum type="arabicPeriod" startAt="9"/>
            </a:pPr>
            <a:r>
              <a:rPr kumimoji="1" lang="zh-CN" altLang="en-US" dirty="0"/>
              <a:t>找「</a:t>
            </a:r>
            <a:r>
              <a:rPr kumimoji="1" lang="en-US" altLang="zh-TW" dirty="0"/>
              <a:t>top</a:t>
            </a:r>
            <a:r>
              <a:rPr kumimoji="1" lang="zh-TW" altLang="en-US" dirty="0"/>
              <a:t> </a:t>
            </a:r>
            <a:r>
              <a:rPr kumimoji="1" lang="en-US" altLang="zh-TW" dirty="0"/>
              <a:t>of</a:t>
            </a:r>
            <a:r>
              <a:rPr kumimoji="1" lang="zh-TW" altLang="en-US" dirty="0"/>
              <a:t> </a:t>
            </a:r>
            <a:r>
              <a:rPr kumimoji="1" lang="en-US" altLang="zh-TW" dirty="0"/>
              <a:t>the</a:t>
            </a:r>
            <a:r>
              <a:rPr kumimoji="1" lang="zh-TW" altLang="en-US" dirty="0"/>
              <a:t> </a:t>
            </a:r>
            <a:r>
              <a:rPr kumimoji="1" lang="en-US" altLang="zh-TW" dirty="0"/>
              <a:t>core</a:t>
            </a:r>
            <a:r>
              <a:rPr kumimoji="1" lang="zh-TW" altLang="en-US" dirty="0"/>
              <a:t> </a:t>
            </a:r>
            <a:r>
              <a:rPr kumimoji="1" lang="en-US" altLang="zh-TW" dirty="0"/>
              <a:t>of</a:t>
            </a:r>
            <a:r>
              <a:rPr kumimoji="1" lang="zh-TW" altLang="en-US" dirty="0"/>
              <a:t> </a:t>
            </a:r>
            <a:r>
              <a:rPr kumimoji="1" lang="en-US" altLang="zh-TW" dirty="0"/>
              <a:t>midlevel</a:t>
            </a:r>
            <a:r>
              <a:rPr kumimoji="1" lang="zh-TW" altLang="en-US" dirty="0"/>
              <a:t> </a:t>
            </a:r>
            <a:r>
              <a:rPr kumimoji="1" lang="en-US" altLang="zh-TW" dirty="0"/>
              <a:t>inflow</a:t>
            </a:r>
            <a:r>
              <a:rPr kumimoji="1" lang="zh-TW" altLang="en-US" dirty="0"/>
              <a:t>」</a:t>
            </a:r>
            <a:endParaRPr kumimoji="1" lang="en-US" altLang="zh-TW" dirty="0"/>
          </a:p>
          <a:p>
            <a:pPr lvl="1"/>
            <a:r>
              <a:rPr kumimoji="1" lang="zh-TW" altLang="en-US" sz="2000" dirty="0"/>
              <a:t>剖面資料中，找最強風速網格點</a:t>
            </a:r>
            <a:r>
              <a:rPr kumimoji="1" lang="en-US" altLang="zh-TW" sz="2000" dirty="0"/>
              <a:t>[</a:t>
            </a:r>
            <a:r>
              <a:rPr kumimoji="1" lang="zh-TW" altLang="en-US" sz="2000" dirty="0"/>
              <a:t>最高層</a:t>
            </a:r>
            <a:r>
              <a:rPr kumimoji="1" lang="en-US" altLang="zh-TW" sz="2000" dirty="0"/>
              <a:t>&amp;</a:t>
            </a:r>
            <a:r>
              <a:rPr kumimoji="1" lang="zh-CN" altLang="en-US" sz="2000" dirty="0"/>
              <a:t>水平方向</a:t>
            </a:r>
            <a:r>
              <a:rPr kumimoji="1" lang="zh-TW" altLang="en-US" sz="2000" dirty="0"/>
              <a:t>最左側</a:t>
            </a:r>
            <a:r>
              <a:rPr kumimoji="1" lang="en-US" altLang="zh-TW" sz="2000" dirty="0"/>
              <a:t>]</a:t>
            </a:r>
            <a:r>
              <a:rPr kumimoji="1" lang="zh-TW" altLang="en-US" sz="2000" dirty="0"/>
              <a:t>。</a:t>
            </a:r>
            <a:endParaRPr kumimoji="1" lang="en-US" altLang="zh-TW" sz="2000" dirty="0"/>
          </a:p>
          <a:p>
            <a:pPr lvl="1"/>
            <a:r>
              <a:rPr kumimoji="1" lang="zh-CN" altLang="en-US" sz="2000" dirty="0"/>
              <a:t>可以稱為「</a:t>
            </a:r>
            <a:r>
              <a:rPr kumimoji="1" lang="en-US" altLang="zh-TW" sz="2000" dirty="0"/>
              <a:t>anvil</a:t>
            </a:r>
            <a:r>
              <a:rPr kumimoji="1" lang="zh-TW" altLang="en-US" sz="2000" dirty="0"/>
              <a:t> </a:t>
            </a:r>
            <a:r>
              <a:rPr kumimoji="1" lang="en-US" altLang="zh-TW" sz="2000" dirty="0"/>
              <a:t>end</a:t>
            </a:r>
            <a:r>
              <a:rPr kumimoji="1" lang="zh-TW" altLang="en-US" sz="2000" dirty="0"/>
              <a:t> </a:t>
            </a:r>
            <a:r>
              <a:rPr kumimoji="1" lang="en-US" altLang="zh-TW" sz="2000" dirty="0"/>
              <a:t>of</a:t>
            </a:r>
            <a:r>
              <a:rPr kumimoji="1" lang="zh-TW" altLang="en-US" sz="2000" dirty="0"/>
              <a:t> </a:t>
            </a:r>
            <a:r>
              <a:rPr kumimoji="1" lang="en-US" altLang="zh-TW" sz="2000" dirty="0"/>
              <a:t>midlevel</a:t>
            </a:r>
            <a:r>
              <a:rPr kumimoji="1" lang="zh-TW" altLang="en-US" sz="2000" dirty="0"/>
              <a:t> </a:t>
            </a:r>
            <a:r>
              <a:rPr kumimoji="1" lang="en-US" altLang="zh-TW" sz="2000" dirty="0"/>
              <a:t>inflow</a:t>
            </a:r>
            <a:r>
              <a:rPr kumimoji="1" lang="zh-TW" altLang="en-US" sz="2000" dirty="0"/>
              <a:t> </a:t>
            </a:r>
            <a:r>
              <a:rPr kumimoji="1" lang="en-US" altLang="zh-TW" sz="2000" dirty="0"/>
              <a:t>core</a:t>
            </a:r>
            <a:r>
              <a:rPr kumimoji="1" lang="zh-TW" altLang="en-US" sz="2000" dirty="0"/>
              <a:t>」。</a:t>
            </a:r>
            <a:endParaRPr kumimoji="1" lang="en-US" altLang="zh-TW" sz="2000" dirty="0"/>
          </a:p>
          <a:p>
            <a:pPr marL="514350" indent="-514350">
              <a:buFont typeface="+mj-lt"/>
              <a:buAutoNum type="arabicPeriod" startAt="9"/>
            </a:pPr>
            <a:r>
              <a:rPr kumimoji="1" lang="zh-CN" altLang="en-US" dirty="0"/>
              <a:t>確保「中層入流」在空間上足夠顯著</a:t>
            </a:r>
            <a:endParaRPr kumimoji="1" lang="en-US" altLang="zh-CN" dirty="0"/>
          </a:p>
          <a:p>
            <a:pPr lvl="1"/>
            <a:r>
              <a:rPr kumimoji="1" lang="zh-TW" altLang="en-US" sz="2000" dirty="0"/>
              <a:t>排除「</a:t>
            </a:r>
            <a:r>
              <a:rPr kumimoji="1" lang="en-US" altLang="zh-TW" sz="2000" dirty="0"/>
              <a:t>anvil/convective end of midlevel</a:t>
            </a:r>
            <a:r>
              <a:rPr kumimoji="1" lang="zh-TW" altLang="en-US" sz="2000" dirty="0"/>
              <a:t> </a:t>
            </a:r>
            <a:r>
              <a:rPr kumimoji="1" lang="en-US" altLang="zh-TW" sz="2000" dirty="0"/>
              <a:t>inflow</a:t>
            </a:r>
            <a:r>
              <a:rPr kumimoji="1" lang="zh-TW" altLang="en-US" sz="2000" dirty="0"/>
              <a:t> </a:t>
            </a:r>
            <a:r>
              <a:rPr kumimoji="1" lang="en-US" altLang="zh-TW" sz="2000" dirty="0"/>
              <a:t>core</a:t>
            </a:r>
            <a:r>
              <a:rPr kumimoji="1" lang="zh-TW" altLang="en-US" sz="2000" dirty="0"/>
              <a:t>」在經度上小於</a:t>
            </a:r>
            <a:r>
              <a:rPr kumimoji="1" lang="en-US" altLang="zh-TW" sz="2000" dirty="0"/>
              <a:t>0.2</a:t>
            </a:r>
            <a:r>
              <a:rPr kumimoji="1" lang="zh-TW" altLang="en-US" sz="2000" dirty="0"/>
              <a:t>度*的剖面資料。</a:t>
            </a:r>
            <a:r>
              <a:rPr kumimoji="1" lang="en-US" altLang="zh-TW" sz="2000" dirty="0"/>
              <a:t>[</a:t>
            </a:r>
            <a:r>
              <a:rPr kumimoji="1" lang="zh-TW" altLang="en-US" sz="2000" dirty="0"/>
              <a:t>*</a:t>
            </a:r>
            <a:r>
              <a:rPr kumimoji="1" lang="zh-CN" altLang="en-US" sz="2000" dirty="0"/>
              <a:t>人為定義且不影響結果</a:t>
            </a:r>
            <a:r>
              <a:rPr kumimoji="1" lang="en-US" altLang="zh-TW" sz="2000" dirty="0"/>
              <a:t>]</a:t>
            </a:r>
            <a:endParaRPr kumimoji="1" lang="en-US" altLang="zh-CN" sz="2000" dirty="0"/>
          </a:p>
          <a:p>
            <a:pPr marL="514350" indent="-514350">
              <a:buFont typeface="+mj-lt"/>
              <a:buAutoNum type="arabicPeriod" startAt="9"/>
            </a:pPr>
            <a:r>
              <a:rPr kumimoji="1" lang="en-US" altLang="zh-TW" dirty="0"/>
              <a:t>Only</a:t>
            </a:r>
            <a:r>
              <a:rPr kumimoji="1" lang="zh-TW" altLang="en-US" dirty="0"/>
              <a:t> </a:t>
            </a:r>
            <a:r>
              <a:rPr kumimoji="1" lang="en-US" altLang="zh-TW" dirty="0"/>
              <a:t>1</a:t>
            </a:r>
            <a:r>
              <a:rPr kumimoji="1" lang="zh-TW" altLang="en-US" dirty="0"/>
              <a:t> </a:t>
            </a:r>
            <a:r>
              <a:rPr kumimoji="1" lang="en-US" altLang="zh-TW" dirty="0"/>
              <a:t>coherent</a:t>
            </a:r>
            <a:r>
              <a:rPr kumimoji="1" lang="zh-TW" altLang="en-US" dirty="0"/>
              <a:t> </a:t>
            </a:r>
            <a:r>
              <a:rPr kumimoji="1" lang="en-US" altLang="zh-TW" dirty="0"/>
              <a:t>storm</a:t>
            </a:r>
            <a:r>
              <a:rPr kumimoji="1" lang="zh-TW" altLang="en-US" dirty="0"/>
              <a:t> </a:t>
            </a:r>
            <a:r>
              <a:rPr kumimoji="1" lang="en-US" altLang="zh-TW" dirty="0"/>
              <a:t>within</a:t>
            </a:r>
            <a:r>
              <a:rPr kumimoji="1" lang="zh-TW" altLang="en-US" dirty="0"/>
              <a:t> </a:t>
            </a:r>
            <a:r>
              <a:rPr kumimoji="1" lang="en-US" altLang="zh-TW" dirty="0"/>
              <a:t>inflow</a:t>
            </a:r>
            <a:r>
              <a:rPr kumimoji="1" lang="zh-TW" altLang="en-US" dirty="0"/>
              <a:t> </a:t>
            </a:r>
            <a:r>
              <a:rPr kumimoji="1" lang="en-US" altLang="zh-TW" dirty="0"/>
              <a:t>core</a:t>
            </a:r>
            <a:endParaRPr kumimoji="1" lang="en-US" altLang="zh-CN" dirty="0"/>
          </a:p>
          <a:p>
            <a:pPr lvl="1"/>
            <a:r>
              <a:rPr kumimoji="1" lang="zh-TW" altLang="en-US" sz="2000" dirty="0"/>
              <a:t> 排除以下剖面：任一高度上水平方向連續五個網格點模擬回波</a:t>
            </a:r>
            <a:r>
              <a:rPr kumimoji="1" lang="en-US" altLang="zh-TW" sz="2000" dirty="0"/>
              <a:t>&lt;5</a:t>
            </a:r>
            <a:r>
              <a:rPr kumimoji="1" lang="zh-TW" altLang="en-US" sz="2000" dirty="0"/>
              <a:t> </a:t>
            </a:r>
            <a:r>
              <a:rPr kumimoji="1" lang="en-US" altLang="zh-TW" sz="2000" dirty="0" err="1"/>
              <a:t>dBZ</a:t>
            </a:r>
            <a:r>
              <a:rPr kumimoji="1" lang="zh-TW" altLang="en-US" sz="2000" dirty="0"/>
              <a:t>、垂直方向出現回波空洞</a:t>
            </a:r>
            <a:r>
              <a:rPr kumimoji="1" lang="en-US" altLang="zh-TW" sz="2000" dirty="0"/>
              <a:t>(&lt;5dBZ)</a:t>
            </a:r>
            <a:endParaRPr kumimoji="1" lang="en-US" altLang="zh-CN" sz="2000" dirty="0"/>
          </a:p>
        </p:txBody>
      </p:sp>
      <p:pic>
        <p:nvPicPr>
          <p:cNvPr id="4" name="圖片 3">
            <a:extLst>
              <a:ext uri="{FF2B5EF4-FFF2-40B4-BE49-F238E27FC236}">
                <a16:creationId xmlns:a16="http://schemas.microsoft.com/office/drawing/2014/main" id="{E0436DA7-8875-C746-B14E-CD2F93BE0075}"/>
              </a:ext>
            </a:extLst>
          </p:cNvPr>
          <p:cNvPicPr>
            <a:picLocks noChangeAspect="1"/>
          </p:cNvPicPr>
          <p:nvPr/>
        </p:nvPicPr>
        <p:blipFill>
          <a:blip r:embed="rId2"/>
          <a:stretch>
            <a:fillRect/>
          </a:stretch>
        </p:blipFill>
        <p:spPr>
          <a:xfrm>
            <a:off x="7947583" y="188640"/>
            <a:ext cx="1196417" cy="1368152"/>
          </a:xfrm>
          <a:prstGeom prst="rect">
            <a:avLst/>
          </a:prstGeom>
        </p:spPr>
      </p:pic>
    </p:spTree>
    <p:extLst>
      <p:ext uri="{BB962C8B-B14F-4D97-AF65-F5344CB8AC3E}">
        <p14:creationId xmlns:p14="http://schemas.microsoft.com/office/powerpoint/2010/main" val="88622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a:extLst>
              <a:ext uri="{FF2B5EF4-FFF2-40B4-BE49-F238E27FC236}">
                <a16:creationId xmlns:a16="http://schemas.microsoft.com/office/drawing/2014/main" id="{5ED43830-425E-694E-8F80-E8049A29CCDB}"/>
              </a:ext>
            </a:extLst>
          </p:cNvPr>
          <p:cNvSpPr>
            <a:spLocks noGrp="1"/>
          </p:cNvSpPr>
          <p:nvPr>
            <p:ph type="body" sz="quarter" idx="10"/>
          </p:nvPr>
        </p:nvSpPr>
        <p:spPr/>
        <p:txBody>
          <a:bodyPr/>
          <a:lstStyle/>
          <a:p>
            <a:r>
              <a:rPr kumimoji="1" lang="en-US" altLang="zh-TW" dirty="0"/>
              <a:t>Radar</a:t>
            </a:r>
            <a:r>
              <a:rPr kumimoji="1" lang="zh-TW" altLang="en-US" dirty="0"/>
              <a:t> </a:t>
            </a:r>
            <a:r>
              <a:rPr kumimoji="1" lang="en-US" altLang="zh-TW" dirty="0"/>
              <a:t>observation</a:t>
            </a:r>
            <a:r>
              <a:rPr kumimoji="1" lang="zh-TW" altLang="en-US" dirty="0"/>
              <a:t> </a:t>
            </a:r>
            <a:r>
              <a:rPr kumimoji="1" lang="en-US" altLang="zh-TW" dirty="0"/>
              <a:t>&amp;</a:t>
            </a:r>
            <a:r>
              <a:rPr kumimoji="1" lang="zh-TW" altLang="en-US" dirty="0"/>
              <a:t> </a:t>
            </a:r>
            <a:r>
              <a:rPr kumimoji="1" lang="en-US" altLang="zh-TW" dirty="0"/>
              <a:t>PID</a:t>
            </a:r>
            <a:endParaRPr kumimoji="1" lang="zh-TW" altLang="en-US" dirty="0"/>
          </a:p>
        </p:txBody>
      </p:sp>
      <p:pic>
        <p:nvPicPr>
          <p:cNvPr id="1026" name="Picture 2" descr="https://wol-prod-cdn.literatumonline.com/cms/attachment/141b18ad-49bc-40fc-9836-7c928e190040/jgrd53131-fig-0002-m.jpg">
            <a:extLst>
              <a:ext uri="{FF2B5EF4-FFF2-40B4-BE49-F238E27FC236}">
                <a16:creationId xmlns:a16="http://schemas.microsoft.com/office/drawing/2014/main" id="{642C2AA8-EDBB-C54F-B0CF-4B8BA6F40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3545781" cy="317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ol-prod-cdn.literatumonline.com/cms/attachment/4a7eb004-ab04-4fb7-b31b-a40863e93769/jgrd53131-fig-0003-m.jpg">
            <a:extLst>
              <a:ext uri="{FF2B5EF4-FFF2-40B4-BE49-F238E27FC236}">
                <a16:creationId xmlns:a16="http://schemas.microsoft.com/office/drawing/2014/main" id="{CCB25CDC-15BA-C642-9E4A-A7E0D3E10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12776"/>
            <a:ext cx="2795406" cy="5301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ol-prod-cdn.literatumonline.com/cms/attachment/9faac5d3-e8f2-4628-8c85-09f40f567fb2/jgrd51876-fig-0011-m.jpg">
            <a:extLst>
              <a:ext uri="{FF2B5EF4-FFF2-40B4-BE49-F238E27FC236}">
                <a16:creationId xmlns:a16="http://schemas.microsoft.com/office/drawing/2014/main" id="{CE55AA83-FDF7-5C4E-9563-191CF6BD0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43608" y="4797152"/>
            <a:ext cx="2648252" cy="1511217"/>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8FD43122-83CA-D54C-AA03-F4A6BE06B442}"/>
              </a:ext>
            </a:extLst>
          </p:cNvPr>
          <p:cNvSpPr txBox="1"/>
          <p:nvPr/>
        </p:nvSpPr>
        <p:spPr>
          <a:xfrm>
            <a:off x="1475656" y="6309320"/>
            <a:ext cx="2539478" cy="369332"/>
          </a:xfrm>
          <a:prstGeom prst="rect">
            <a:avLst/>
          </a:prstGeom>
          <a:noFill/>
        </p:spPr>
        <p:txBody>
          <a:bodyPr wrap="none" rtlCol="0">
            <a:spAutoFit/>
          </a:bodyPr>
          <a:lstStyle/>
          <a:p>
            <a:r>
              <a:rPr kumimoji="1" lang="en-US" altLang="zh-TW" dirty="0">
                <a:solidFill>
                  <a:schemeClr val="tx1">
                    <a:lumMod val="50000"/>
                    <a:lumOff val="50000"/>
                  </a:schemeClr>
                </a:solidFill>
              </a:rPr>
              <a:t>Barnes</a:t>
            </a:r>
            <a:r>
              <a:rPr kumimoji="1" lang="zh-TW" altLang="en-US" dirty="0">
                <a:solidFill>
                  <a:schemeClr val="tx1">
                    <a:lumMod val="50000"/>
                    <a:lumOff val="50000"/>
                  </a:schemeClr>
                </a:solidFill>
              </a:rPr>
              <a:t> </a:t>
            </a:r>
            <a:r>
              <a:rPr kumimoji="1" lang="en-US" altLang="zh-TW" dirty="0">
                <a:solidFill>
                  <a:schemeClr val="tx1">
                    <a:lumMod val="50000"/>
                    <a:lumOff val="50000"/>
                  </a:schemeClr>
                </a:solidFill>
              </a:rPr>
              <a:t>and</a:t>
            </a:r>
            <a:r>
              <a:rPr kumimoji="1" lang="zh-TW" altLang="en-US" dirty="0">
                <a:solidFill>
                  <a:schemeClr val="tx1">
                    <a:lumMod val="50000"/>
                    <a:lumOff val="50000"/>
                  </a:schemeClr>
                </a:solidFill>
              </a:rPr>
              <a:t> </a:t>
            </a:r>
            <a:r>
              <a:rPr kumimoji="1" lang="en-US" altLang="zh-TW" dirty="0" err="1">
                <a:solidFill>
                  <a:schemeClr val="tx1">
                    <a:lumMod val="50000"/>
                    <a:lumOff val="50000"/>
                  </a:schemeClr>
                </a:solidFill>
              </a:rPr>
              <a:t>Houze</a:t>
            </a:r>
            <a:r>
              <a:rPr kumimoji="1" lang="zh-TW" altLang="en-US" dirty="0">
                <a:solidFill>
                  <a:schemeClr val="tx1">
                    <a:lumMod val="50000"/>
                    <a:lumOff val="50000"/>
                  </a:schemeClr>
                </a:solidFill>
              </a:rPr>
              <a:t> </a:t>
            </a:r>
            <a:r>
              <a:rPr kumimoji="1" lang="en-US" altLang="zh-TW" dirty="0">
                <a:solidFill>
                  <a:schemeClr val="tx1">
                    <a:lumMod val="50000"/>
                    <a:lumOff val="50000"/>
                  </a:schemeClr>
                </a:solidFill>
              </a:rPr>
              <a:t>(2014)</a:t>
            </a:r>
            <a:endParaRPr kumimoji="1" lang="zh-TW" altLang="en-US" dirty="0">
              <a:solidFill>
                <a:schemeClr val="tx1">
                  <a:lumMod val="50000"/>
                  <a:lumOff val="50000"/>
                </a:schemeClr>
              </a:solidFill>
            </a:endParaRPr>
          </a:p>
        </p:txBody>
      </p:sp>
    </p:spTree>
    <p:extLst>
      <p:ext uri="{BB962C8B-B14F-4D97-AF65-F5344CB8AC3E}">
        <p14:creationId xmlns:p14="http://schemas.microsoft.com/office/powerpoint/2010/main" val="375626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3BE4A91B-3A06-A742-9B0B-950E1E45ECDD}"/>
              </a:ext>
            </a:extLst>
          </p:cNvPr>
          <p:cNvSpPr>
            <a:spLocks noGrp="1"/>
          </p:cNvSpPr>
          <p:nvPr>
            <p:ph type="body" sz="quarter" idx="10"/>
          </p:nvPr>
        </p:nvSpPr>
        <p:spPr>
          <a:xfrm>
            <a:off x="5652120" y="1268760"/>
            <a:ext cx="4896544" cy="1296144"/>
          </a:xfrm>
        </p:spPr>
        <p:txBody>
          <a:bodyPr>
            <a:normAutofit/>
          </a:bodyPr>
          <a:lstStyle/>
          <a:p>
            <a:r>
              <a:rPr kumimoji="1" lang="en-US" altLang="zh-TW" sz="2600" dirty="0"/>
              <a:t>Kinematic</a:t>
            </a:r>
            <a:r>
              <a:rPr kumimoji="1" lang="zh-TW" altLang="en-US" sz="2600" dirty="0"/>
              <a:t> </a:t>
            </a:r>
            <a:r>
              <a:rPr kumimoji="1" lang="en-US" altLang="zh-TW" sz="2600" dirty="0"/>
              <a:t>structure</a:t>
            </a:r>
            <a:r>
              <a:rPr kumimoji="1" lang="zh-TW" altLang="en-US" sz="2600" dirty="0"/>
              <a:t> </a:t>
            </a:r>
            <a:r>
              <a:rPr kumimoji="1" lang="en-US" altLang="zh-TW" sz="2600" dirty="0"/>
              <a:t>of</a:t>
            </a:r>
            <a:r>
              <a:rPr kumimoji="1" lang="zh-TW" altLang="en-US" sz="2600" dirty="0"/>
              <a:t> </a:t>
            </a:r>
            <a:endParaRPr kumimoji="1" lang="en-US" altLang="zh-TW" sz="2600" dirty="0"/>
          </a:p>
          <a:p>
            <a:r>
              <a:rPr kumimoji="1" lang="en-US" altLang="zh-TW" sz="2600" dirty="0"/>
              <a:t>simulated</a:t>
            </a:r>
            <a:r>
              <a:rPr kumimoji="1" lang="zh-TW" altLang="en-US" sz="2600" dirty="0"/>
              <a:t> </a:t>
            </a:r>
            <a:r>
              <a:rPr kumimoji="1" lang="en-US" altLang="zh-TW" sz="2600" dirty="0"/>
              <a:t>MCS</a:t>
            </a:r>
            <a:endParaRPr kumimoji="1" lang="zh-TW" altLang="en-US" sz="2600" dirty="0"/>
          </a:p>
        </p:txBody>
      </p:sp>
      <p:pic>
        <p:nvPicPr>
          <p:cNvPr id="2050" name="Picture 2" descr="https://wol-prod-cdn.literatumonline.com/cms/attachment/9129d80c-547f-4506-8608-9209111f7535/jgrd53131-fig-0004-m.jpg">
            <a:extLst>
              <a:ext uri="{FF2B5EF4-FFF2-40B4-BE49-F238E27FC236}">
                <a16:creationId xmlns:a16="http://schemas.microsoft.com/office/drawing/2014/main" id="{5E0D383C-E98C-B64B-B70D-A439D807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5399726" cy="3331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ol-prod-cdn.literatumonline.com/cms/attachment/5e210324-ab94-4b82-8efe-1e0032c05229/jgrd53131-fig-0005-m.jpg">
            <a:extLst>
              <a:ext uri="{FF2B5EF4-FFF2-40B4-BE49-F238E27FC236}">
                <a16:creationId xmlns:a16="http://schemas.microsoft.com/office/drawing/2014/main" id="{A13A49D0-D590-3242-894F-F6B16A962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14239"/>
            <a:ext cx="4824536" cy="3445858"/>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727C8BC3-4A03-C246-881A-D1E8F014A161}"/>
              </a:ext>
            </a:extLst>
          </p:cNvPr>
          <p:cNvSpPr txBox="1"/>
          <p:nvPr/>
        </p:nvSpPr>
        <p:spPr>
          <a:xfrm>
            <a:off x="6588224" y="4149080"/>
            <a:ext cx="2587953" cy="2308324"/>
          </a:xfrm>
          <a:prstGeom prst="rect">
            <a:avLst/>
          </a:prstGeom>
          <a:noFill/>
        </p:spPr>
        <p:txBody>
          <a:bodyPr wrap="none" rtlCol="0">
            <a:spAutoFit/>
          </a:bodyPr>
          <a:lstStyle/>
          <a:p>
            <a:r>
              <a:rPr kumimoji="1" lang="zh-TW" altLang="en-US" dirty="0"/>
              <a:t>↖ </a:t>
            </a:r>
            <a:endParaRPr kumimoji="1" lang="en-US" altLang="zh-TW" dirty="0"/>
          </a:p>
          <a:p>
            <a:r>
              <a:rPr kumimoji="1" lang="en-US" altLang="zh-TW" dirty="0"/>
              <a:t>radial</a:t>
            </a:r>
            <a:r>
              <a:rPr kumimoji="1" lang="zh-TW" altLang="en-US" dirty="0"/>
              <a:t> </a:t>
            </a:r>
            <a:r>
              <a:rPr kumimoji="1" lang="en-US" altLang="zh-TW" dirty="0"/>
              <a:t>velocity</a:t>
            </a:r>
            <a:r>
              <a:rPr kumimoji="1" lang="zh-TW" altLang="en-US" dirty="0"/>
              <a:t> </a:t>
            </a:r>
            <a:r>
              <a:rPr kumimoji="1" lang="en-US" altLang="zh-TW" dirty="0"/>
              <a:t>(shading)</a:t>
            </a:r>
          </a:p>
          <a:p>
            <a:endParaRPr kumimoji="1" lang="en-US" altLang="zh-TW" dirty="0"/>
          </a:p>
          <a:p>
            <a:r>
              <a:rPr kumimoji="1" lang="en-US" altLang="zh-TW" dirty="0"/>
              <a:t>←</a:t>
            </a:r>
          </a:p>
          <a:p>
            <a:r>
              <a:rPr kumimoji="1" lang="en-US" altLang="zh-TW" dirty="0"/>
              <a:t>Vertical</a:t>
            </a:r>
            <a:r>
              <a:rPr kumimoji="1" lang="zh-TW" altLang="en-US" dirty="0"/>
              <a:t> </a:t>
            </a:r>
            <a:r>
              <a:rPr kumimoji="1" lang="en-US" altLang="zh-TW" dirty="0"/>
              <a:t>velocity</a:t>
            </a:r>
            <a:r>
              <a:rPr kumimoji="1" lang="zh-TW" altLang="en-US" dirty="0"/>
              <a:t> </a:t>
            </a:r>
            <a:r>
              <a:rPr kumimoji="1" lang="en-US" altLang="zh-TW" dirty="0"/>
              <a:t>(shading)</a:t>
            </a:r>
          </a:p>
          <a:p>
            <a:r>
              <a:rPr kumimoji="1" lang="en-US" altLang="zh-TW" dirty="0"/>
              <a:t>Temperature</a:t>
            </a:r>
            <a:r>
              <a:rPr kumimoji="1" lang="zh-TW" altLang="en-US" dirty="0"/>
              <a:t> </a:t>
            </a:r>
            <a:r>
              <a:rPr kumimoji="1" lang="en-US" altLang="zh-TW" dirty="0"/>
              <a:t>(green</a:t>
            </a:r>
            <a:r>
              <a:rPr kumimoji="1" lang="zh-TW" altLang="en-US" dirty="0"/>
              <a:t> </a:t>
            </a:r>
            <a:r>
              <a:rPr kumimoji="1" lang="en-US" altLang="zh-TW" dirty="0"/>
              <a:t>line)</a:t>
            </a:r>
          </a:p>
          <a:p>
            <a:r>
              <a:rPr kumimoji="1" lang="en-US" altLang="zh-TW" dirty="0"/>
              <a:t>0</a:t>
            </a:r>
            <a:r>
              <a:rPr kumimoji="1" lang="zh-TW" altLang="en-US" dirty="0"/>
              <a:t> </a:t>
            </a:r>
            <a:r>
              <a:rPr kumimoji="1" lang="en-US" altLang="zh-TW" dirty="0"/>
              <a:t>/</a:t>
            </a:r>
            <a:r>
              <a:rPr kumimoji="1" lang="zh-TW" altLang="en-US" dirty="0"/>
              <a:t> </a:t>
            </a:r>
            <a:r>
              <a:rPr kumimoji="1" lang="en-US" altLang="zh-TW" dirty="0"/>
              <a:t>-20</a:t>
            </a:r>
            <a:r>
              <a:rPr kumimoji="1" lang="zh-TW" altLang="en-US" dirty="0"/>
              <a:t> </a:t>
            </a:r>
            <a:r>
              <a:rPr kumimoji="1" lang="en-US" altLang="zh-TW" dirty="0"/>
              <a:t>/</a:t>
            </a:r>
            <a:r>
              <a:rPr kumimoji="1" lang="zh-TW" altLang="en-US" dirty="0"/>
              <a:t> </a:t>
            </a:r>
            <a:r>
              <a:rPr kumimoji="1" lang="en-US" altLang="zh-TW" dirty="0"/>
              <a:t>-40</a:t>
            </a:r>
          </a:p>
          <a:p>
            <a:endParaRPr kumimoji="1" lang="zh-TW" altLang="en-US" dirty="0"/>
          </a:p>
        </p:txBody>
      </p:sp>
    </p:spTree>
    <p:extLst>
      <p:ext uri="{BB962C8B-B14F-4D97-AF65-F5344CB8AC3E}">
        <p14:creationId xmlns:p14="http://schemas.microsoft.com/office/powerpoint/2010/main" val="47485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D21D0FC-2ED1-BD43-BEA6-A0FBEC9B2AF7}"/>
              </a:ext>
            </a:extLst>
          </p:cNvPr>
          <p:cNvSpPr>
            <a:spLocks noGrp="1"/>
          </p:cNvSpPr>
          <p:nvPr>
            <p:ph type="body" sz="quarter" idx="10"/>
          </p:nvPr>
        </p:nvSpPr>
        <p:spPr/>
        <p:txBody>
          <a:bodyPr/>
          <a:lstStyle/>
          <a:p>
            <a:r>
              <a:rPr kumimoji="1" lang="en-US" altLang="zh-TW" dirty="0"/>
              <a:t>Comparison:</a:t>
            </a:r>
            <a:r>
              <a:rPr kumimoji="1" lang="zh-TW" altLang="en-US" dirty="0"/>
              <a:t> </a:t>
            </a:r>
            <a:r>
              <a:rPr kumimoji="1" lang="en-US" altLang="zh-TW" dirty="0"/>
              <a:t>deposition</a:t>
            </a:r>
            <a:endParaRPr kumimoji="1" lang="zh-TW" altLang="en-US" dirty="0"/>
          </a:p>
        </p:txBody>
      </p:sp>
      <p:pic>
        <p:nvPicPr>
          <p:cNvPr id="3" name="Picture 4" descr="https://wol-prod-cdn.literatumonline.com/cms/attachment/5e210324-ab94-4b82-8efe-1e0032c05229/jgrd53131-fig-0005-m.jpg">
            <a:extLst>
              <a:ext uri="{FF2B5EF4-FFF2-40B4-BE49-F238E27FC236}">
                <a16:creationId xmlns:a16="http://schemas.microsoft.com/office/drawing/2014/main" id="{58AE2390-9E13-4D45-B9F0-2D4FD750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09" y="3933056"/>
            <a:ext cx="3848159" cy="274849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B7EA6CF5-33B2-FA4D-964D-2B7AAFE9838D}"/>
              </a:ext>
            </a:extLst>
          </p:cNvPr>
          <p:cNvSpPr/>
          <p:nvPr/>
        </p:nvSpPr>
        <p:spPr>
          <a:xfrm>
            <a:off x="3923928" y="1340768"/>
            <a:ext cx="4981235" cy="461665"/>
          </a:xfrm>
          <a:prstGeom prst="rect">
            <a:avLst/>
          </a:prstGeom>
        </p:spPr>
        <p:txBody>
          <a:bodyPr wrap="none">
            <a:spAutoFit/>
          </a:bodyPr>
          <a:lstStyle/>
          <a:p>
            <a:pPr lvl="1"/>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r>
              <a:rPr kumimoji="1" lang="zh-TW" altLang="en-US" sz="2400" dirty="0"/>
              <a:t> </a:t>
            </a:r>
            <a:r>
              <a:rPr kumimoji="1" lang="en-US" altLang="zh-TW" sz="2400" dirty="0"/>
              <a:t>+</a:t>
            </a:r>
            <a:r>
              <a:rPr kumimoji="1" lang="zh-TW" altLang="en-US" sz="2400" dirty="0"/>
              <a:t> </a:t>
            </a:r>
            <a:r>
              <a:rPr kumimoji="1" lang="en-US" altLang="zh-TW" sz="2400" dirty="0">
                <a:solidFill>
                  <a:srgbClr val="E0A600"/>
                </a:solidFill>
              </a:rPr>
              <a:t>water</a:t>
            </a:r>
            <a:r>
              <a:rPr kumimoji="1" lang="zh-TW" altLang="en-US" sz="2400" dirty="0">
                <a:solidFill>
                  <a:srgbClr val="E0A600"/>
                </a:solidFill>
              </a:rPr>
              <a:t> </a:t>
            </a:r>
            <a:r>
              <a:rPr kumimoji="1" lang="en-US" altLang="zh-TW" sz="2400" dirty="0">
                <a:solidFill>
                  <a:srgbClr val="E0A600"/>
                </a:solidFill>
              </a:rPr>
              <a:t>vapor</a:t>
            </a:r>
          </a:p>
        </p:txBody>
      </p:sp>
      <p:pic>
        <p:nvPicPr>
          <p:cNvPr id="6" name="Picture 4" descr="https://wol-prod-cdn.literatumonline.com/cms/attachment/4a7eb004-ab04-4fb7-b31b-a40863e93769/jgrd53131-fig-0003-m.jpg">
            <a:extLst>
              <a:ext uri="{FF2B5EF4-FFF2-40B4-BE49-F238E27FC236}">
                <a16:creationId xmlns:a16="http://schemas.microsoft.com/office/drawing/2014/main" id="{A7070D2D-6AFD-3F46-9B56-327108D09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2352757" cy="4461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ol-prod-cdn.literatumonline.com/cms/attachment/44e4cc33-72fe-4770-9ffe-1d4906bc490c/jgrd53131-fig-0006-m.jpg">
            <a:extLst>
              <a:ext uri="{FF2B5EF4-FFF2-40B4-BE49-F238E27FC236}">
                <a16:creationId xmlns:a16="http://schemas.microsoft.com/office/drawing/2014/main" id="{A7BDE48C-633D-F443-B4B9-929C32430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24744"/>
            <a:ext cx="3761602" cy="273630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D9BC6E3A-8ECB-D04F-9BE5-AAD2519B77F1}"/>
              </a:ext>
            </a:extLst>
          </p:cNvPr>
          <p:cNvSpPr txBox="1"/>
          <p:nvPr/>
        </p:nvSpPr>
        <p:spPr>
          <a:xfrm>
            <a:off x="6747122" y="1844824"/>
            <a:ext cx="2371929" cy="4524315"/>
          </a:xfrm>
          <a:prstGeom prst="rect">
            <a:avLst/>
          </a:prstGeom>
          <a:noFill/>
        </p:spPr>
        <p:txBody>
          <a:bodyPr wrap="square" rtlCol="0">
            <a:spAutoFit/>
          </a:bodyPr>
          <a:lstStyle/>
          <a:p>
            <a:r>
              <a:rPr kumimoji="1" lang="zh-TW" altLang="en-US" sz="1600" dirty="0"/>
              <a:t>↖ </a:t>
            </a:r>
            <a:endParaRPr kumimoji="1" lang="en-US" altLang="zh-TW" sz="1600" dirty="0"/>
          </a:p>
          <a:p>
            <a:r>
              <a:rPr kumimoji="1" lang="en-US" altLang="zh-TW" sz="1600" dirty="0"/>
              <a:t>Shading=</a:t>
            </a:r>
          </a:p>
          <a:p>
            <a:r>
              <a:rPr kumimoji="1" lang="en-US" altLang="zh-TW" sz="1600" dirty="0"/>
              <a:t>Deposition</a:t>
            </a:r>
            <a:r>
              <a:rPr kumimoji="1" lang="zh-TW" altLang="en-US" sz="1600" dirty="0"/>
              <a:t> </a:t>
            </a:r>
            <a:r>
              <a:rPr kumimoji="1" lang="en-US" altLang="zh-TW" sz="1600" dirty="0"/>
              <a:t>freq.</a:t>
            </a:r>
            <a:r>
              <a:rPr kumimoji="1" lang="zh-TW" altLang="en-US" sz="1600" dirty="0"/>
              <a:t> </a:t>
            </a:r>
            <a:endParaRPr kumimoji="1" lang="en-US" altLang="zh-TW" sz="1600" dirty="0"/>
          </a:p>
          <a:p>
            <a:endParaRPr kumimoji="1" lang="en-US" altLang="zh-TW" sz="1600" dirty="0"/>
          </a:p>
          <a:p>
            <a:r>
              <a:rPr kumimoji="1" lang="en-US" altLang="zh-TW" sz="1600" dirty="0"/>
              <a:t>Orange</a:t>
            </a:r>
            <a:r>
              <a:rPr kumimoji="1" lang="zh-TW" altLang="en-US" sz="1600" dirty="0"/>
              <a:t> </a:t>
            </a:r>
            <a:r>
              <a:rPr kumimoji="1" lang="en-US" altLang="zh-TW" sz="1600" dirty="0"/>
              <a:t>line</a:t>
            </a:r>
            <a:r>
              <a:rPr kumimoji="1" lang="zh-TW" altLang="en-US" sz="1600" dirty="0"/>
              <a:t> </a:t>
            </a:r>
            <a:r>
              <a:rPr kumimoji="1" lang="en-US" altLang="zh-TW" sz="1600" dirty="0"/>
              <a:t>=</a:t>
            </a:r>
            <a:r>
              <a:rPr kumimoji="1" lang="zh-TW" altLang="en-US" sz="1600" dirty="0"/>
              <a:t> </a:t>
            </a:r>
            <a:endParaRPr kumimoji="1" lang="en-US" altLang="zh-TW" sz="1600" dirty="0"/>
          </a:p>
          <a:p>
            <a:r>
              <a:rPr kumimoji="1" lang="en-US" altLang="zh-TW" sz="1600" dirty="0"/>
              <a:t>Upward</a:t>
            </a:r>
            <a:r>
              <a:rPr kumimoji="1" lang="zh-TW" altLang="en-US" sz="1600" dirty="0"/>
              <a:t> </a:t>
            </a:r>
            <a:r>
              <a:rPr kumimoji="1" lang="en-US" altLang="zh-TW" sz="1600" dirty="0"/>
              <a:t>motion</a:t>
            </a:r>
          </a:p>
          <a:p>
            <a:endParaRPr kumimoji="1" lang="en-US" altLang="zh-TW" sz="1600" dirty="0"/>
          </a:p>
          <a:p>
            <a:endParaRPr kumimoji="1" lang="en-US" altLang="zh-TW" sz="1600" dirty="0"/>
          </a:p>
          <a:p>
            <a:r>
              <a:rPr kumimoji="1" lang="en-US" altLang="zh-TW" sz="1600" dirty="0"/>
              <a:t>← ←</a:t>
            </a:r>
          </a:p>
          <a:p>
            <a:r>
              <a:rPr kumimoji="1" lang="en-US" altLang="zh-TW" sz="1600" dirty="0"/>
              <a:t>Shading=</a:t>
            </a:r>
          </a:p>
          <a:p>
            <a:r>
              <a:rPr kumimoji="1" lang="en-US" altLang="zh-TW" sz="1600" dirty="0"/>
              <a:t>Vertical</a:t>
            </a:r>
            <a:r>
              <a:rPr kumimoji="1" lang="zh-TW" altLang="en-US" sz="1600" dirty="0"/>
              <a:t> </a:t>
            </a:r>
            <a:r>
              <a:rPr kumimoji="1" lang="en-US" altLang="zh-TW" sz="1600" dirty="0"/>
              <a:t>velocity</a:t>
            </a:r>
            <a:r>
              <a:rPr kumimoji="1" lang="zh-TW" altLang="en-US" sz="1600" dirty="0"/>
              <a:t> </a:t>
            </a:r>
            <a:endParaRPr kumimoji="1" lang="en-US" altLang="zh-TW" sz="1600" dirty="0"/>
          </a:p>
          <a:p>
            <a:endParaRPr kumimoji="1" lang="en-US" altLang="zh-TW" sz="1600" dirty="0"/>
          </a:p>
          <a:p>
            <a:r>
              <a:rPr kumimoji="1" lang="en-US" altLang="zh-TW" sz="1600" dirty="0"/>
              <a:t>Green</a:t>
            </a:r>
            <a:r>
              <a:rPr kumimoji="1" lang="zh-TW" altLang="en-US" sz="1600" dirty="0"/>
              <a:t> </a:t>
            </a:r>
            <a:r>
              <a:rPr kumimoji="1" lang="en-US" altLang="zh-TW" sz="1600" dirty="0"/>
              <a:t>line=</a:t>
            </a:r>
          </a:p>
          <a:p>
            <a:r>
              <a:rPr kumimoji="1" lang="en-US" altLang="zh-TW" sz="1600" dirty="0"/>
              <a:t>Temperature</a:t>
            </a:r>
            <a:r>
              <a:rPr kumimoji="1" lang="zh-TW" altLang="en-US" sz="1600" dirty="0"/>
              <a:t> </a:t>
            </a:r>
            <a:r>
              <a:rPr kumimoji="1" lang="en-US" altLang="zh-TW" sz="1600" dirty="0"/>
              <a:t>0</a:t>
            </a:r>
            <a:r>
              <a:rPr kumimoji="1" lang="zh-TW" altLang="en-US" sz="1600" dirty="0"/>
              <a:t> </a:t>
            </a:r>
            <a:r>
              <a:rPr kumimoji="1" lang="en-US" altLang="zh-TW" sz="1600" dirty="0"/>
              <a:t>/</a:t>
            </a:r>
            <a:r>
              <a:rPr kumimoji="1" lang="zh-TW" altLang="en-US" sz="1600" dirty="0"/>
              <a:t> </a:t>
            </a:r>
            <a:r>
              <a:rPr kumimoji="1" lang="en-US" altLang="zh-TW" sz="1600" dirty="0"/>
              <a:t>-20</a:t>
            </a:r>
            <a:r>
              <a:rPr kumimoji="1" lang="zh-TW" altLang="en-US" sz="1600" dirty="0"/>
              <a:t> </a:t>
            </a:r>
            <a:r>
              <a:rPr kumimoji="1" lang="en-US" altLang="zh-TW" sz="1600" dirty="0"/>
              <a:t>/</a:t>
            </a:r>
            <a:r>
              <a:rPr kumimoji="1" lang="zh-TW" altLang="en-US" sz="1600" dirty="0"/>
              <a:t> </a:t>
            </a:r>
            <a:r>
              <a:rPr kumimoji="1" lang="en-US" altLang="zh-TW" sz="1600" dirty="0"/>
              <a:t>-40</a:t>
            </a:r>
          </a:p>
          <a:p>
            <a:endParaRPr kumimoji="1" lang="en-US" altLang="zh-TW" sz="1600" dirty="0"/>
          </a:p>
          <a:p>
            <a:r>
              <a:rPr kumimoji="1" lang="en-US" altLang="zh-TW" sz="1600" dirty="0"/>
              <a:t>←</a:t>
            </a:r>
          </a:p>
          <a:p>
            <a:r>
              <a:rPr kumimoji="1" lang="en-US" altLang="zh-TW" sz="1600" dirty="0"/>
              <a:t>Shading=</a:t>
            </a:r>
          </a:p>
          <a:p>
            <a:r>
              <a:rPr kumimoji="1" lang="en-US" altLang="zh-TW" sz="1600" dirty="0"/>
              <a:t>Frequency</a:t>
            </a:r>
            <a:r>
              <a:rPr kumimoji="1" lang="zh-TW" altLang="en-US" sz="1600" dirty="0"/>
              <a:t> </a:t>
            </a:r>
          </a:p>
        </p:txBody>
      </p:sp>
    </p:spTree>
    <p:extLst>
      <p:ext uri="{BB962C8B-B14F-4D97-AF65-F5344CB8AC3E}">
        <p14:creationId xmlns:p14="http://schemas.microsoft.com/office/powerpoint/2010/main" val="395470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D21D0FC-2ED1-BD43-BEA6-A0FBEC9B2AF7}"/>
              </a:ext>
            </a:extLst>
          </p:cNvPr>
          <p:cNvSpPr>
            <a:spLocks noGrp="1"/>
          </p:cNvSpPr>
          <p:nvPr>
            <p:ph type="body" sz="quarter" idx="10"/>
          </p:nvPr>
        </p:nvSpPr>
        <p:spPr/>
        <p:txBody>
          <a:bodyPr/>
          <a:lstStyle/>
          <a:p>
            <a:r>
              <a:rPr kumimoji="1" lang="en-US" altLang="zh-TW" dirty="0"/>
              <a:t>Comparison:</a:t>
            </a:r>
            <a:r>
              <a:rPr kumimoji="1" lang="zh-TW" altLang="en-US" dirty="0"/>
              <a:t> </a:t>
            </a:r>
            <a:r>
              <a:rPr kumimoji="1" lang="en-US" altLang="zh-TW" dirty="0"/>
              <a:t>deposition</a:t>
            </a:r>
            <a:endParaRPr kumimoji="1" lang="zh-TW" altLang="en-US" dirty="0"/>
          </a:p>
        </p:txBody>
      </p:sp>
      <p:pic>
        <p:nvPicPr>
          <p:cNvPr id="3" name="Picture 4" descr="https://wol-prod-cdn.literatumonline.com/cms/attachment/5e210324-ab94-4b82-8efe-1e0032c05229/jgrd53131-fig-0005-m.jpg">
            <a:extLst>
              <a:ext uri="{FF2B5EF4-FFF2-40B4-BE49-F238E27FC236}">
                <a16:creationId xmlns:a16="http://schemas.microsoft.com/office/drawing/2014/main" id="{58AE2390-9E13-4D45-B9F0-2D4FD7500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09" y="3933056"/>
            <a:ext cx="3848159" cy="274849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B7EA6CF5-33B2-FA4D-964D-2B7AAFE9838D}"/>
              </a:ext>
            </a:extLst>
          </p:cNvPr>
          <p:cNvSpPr/>
          <p:nvPr/>
        </p:nvSpPr>
        <p:spPr>
          <a:xfrm>
            <a:off x="3923928" y="1340768"/>
            <a:ext cx="4981235" cy="461665"/>
          </a:xfrm>
          <a:prstGeom prst="rect">
            <a:avLst/>
          </a:prstGeom>
        </p:spPr>
        <p:txBody>
          <a:bodyPr wrap="none">
            <a:spAutoFit/>
          </a:bodyPr>
          <a:lstStyle/>
          <a:p>
            <a:pPr lvl="1"/>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r>
              <a:rPr kumimoji="1" lang="zh-TW" altLang="en-US" sz="2400" dirty="0"/>
              <a:t> </a:t>
            </a:r>
            <a:r>
              <a:rPr kumimoji="1" lang="en-US" altLang="zh-TW" sz="2400" dirty="0"/>
              <a:t>+</a:t>
            </a:r>
            <a:r>
              <a:rPr kumimoji="1" lang="zh-TW" altLang="en-US" sz="2400" dirty="0"/>
              <a:t> </a:t>
            </a:r>
            <a:r>
              <a:rPr kumimoji="1" lang="en-US" altLang="zh-TW" sz="2400" dirty="0">
                <a:solidFill>
                  <a:srgbClr val="E0A600"/>
                </a:solidFill>
              </a:rPr>
              <a:t>water</a:t>
            </a:r>
            <a:r>
              <a:rPr kumimoji="1" lang="zh-TW" altLang="en-US" sz="2400" dirty="0">
                <a:solidFill>
                  <a:srgbClr val="E0A600"/>
                </a:solidFill>
              </a:rPr>
              <a:t> </a:t>
            </a:r>
            <a:r>
              <a:rPr kumimoji="1" lang="en-US" altLang="zh-TW" sz="2400" dirty="0">
                <a:solidFill>
                  <a:srgbClr val="E0A600"/>
                </a:solidFill>
              </a:rPr>
              <a:t>vapor</a:t>
            </a:r>
          </a:p>
        </p:txBody>
      </p:sp>
      <p:pic>
        <p:nvPicPr>
          <p:cNvPr id="6" name="Picture 4" descr="https://wol-prod-cdn.literatumonline.com/cms/attachment/4a7eb004-ab04-4fb7-b31b-a40863e93769/jgrd53131-fig-0003-m.jpg">
            <a:extLst>
              <a:ext uri="{FF2B5EF4-FFF2-40B4-BE49-F238E27FC236}">
                <a16:creationId xmlns:a16="http://schemas.microsoft.com/office/drawing/2014/main" id="{A7070D2D-6AFD-3F46-9B56-327108D09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2352757" cy="4461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ol-prod-cdn.literatumonline.com/cms/attachment/44e4cc33-72fe-4770-9ffe-1d4906bc490c/jgrd53131-fig-0006-m.jpg">
            <a:extLst>
              <a:ext uri="{FF2B5EF4-FFF2-40B4-BE49-F238E27FC236}">
                <a16:creationId xmlns:a16="http://schemas.microsoft.com/office/drawing/2014/main" id="{A7BDE48C-633D-F443-B4B9-929C32430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24744"/>
            <a:ext cx="3761602" cy="273630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D9BC6E3A-8ECB-D04F-9BE5-AAD2519B77F1}"/>
              </a:ext>
            </a:extLst>
          </p:cNvPr>
          <p:cNvSpPr txBox="1"/>
          <p:nvPr/>
        </p:nvSpPr>
        <p:spPr>
          <a:xfrm>
            <a:off x="6747122" y="1844824"/>
            <a:ext cx="2371929" cy="4524315"/>
          </a:xfrm>
          <a:prstGeom prst="rect">
            <a:avLst/>
          </a:prstGeom>
          <a:noFill/>
        </p:spPr>
        <p:txBody>
          <a:bodyPr wrap="square" rtlCol="0">
            <a:spAutoFit/>
          </a:bodyPr>
          <a:lstStyle/>
          <a:p>
            <a:r>
              <a:rPr kumimoji="1" lang="zh-TW" altLang="en-US" sz="1600" dirty="0"/>
              <a:t>↖ </a:t>
            </a:r>
            <a:endParaRPr kumimoji="1" lang="en-US" altLang="zh-TW" sz="1600" dirty="0"/>
          </a:p>
          <a:p>
            <a:r>
              <a:rPr kumimoji="1" lang="en-US" altLang="zh-TW" sz="1600" dirty="0"/>
              <a:t>Shading=</a:t>
            </a:r>
          </a:p>
          <a:p>
            <a:r>
              <a:rPr kumimoji="1" lang="en-US" altLang="zh-TW" sz="1600" dirty="0"/>
              <a:t>Deposition</a:t>
            </a:r>
            <a:r>
              <a:rPr kumimoji="1" lang="zh-TW" altLang="en-US" sz="1600" dirty="0"/>
              <a:t> </a:t>
            </a:r>
            <a:r>
              <a:rPr kumimoji="1" lang="en-US" altLang="zh-TW" sz="1600" dirty="0"/>
              <a:t>freq.</a:t>
            </a:r>
            <a:r>
              <a:rPr kumimoji="1" lang="zh-TW" altLang="en-US" sz="1600" dirty="0"/>
              <a:t> </a:t>
            </a:r>
            <a:endParaRPr kumimoji="1" lang="en-US" altLang="zh-TW" sz="1600" dirty="0"/>
          </a:p>
          <a:p>
            <a:endParaRPr kumimoji="1" lang="en-US" altLang="zh-TW" sz="1600" dirty="0"/>
          </a:p>
          <a:p>
            <a:r>
              <a:rPr kumimoji="1" lang="en-US" altLang="zh-TW" sz="1600" dirty="0"/>
              <a:t>Orange</a:t>
            </a:r>
            <a:r>
              <a:rPr kumimoji="1" lang="zh-TW" altLang="en-US" sz="1600" dirty="0"/>
              <a:t> </a:t>
            </a:r>
            <a:r>
              <a:rPr kumimoji="1" lang="en-US" altLang="zh-TW" sz="1600" dirty="0"/>
              <a:t>line</a:t>
            </a:r>
            <a:r>
              <a:rPr kumimoji="1" lang="zh-TW" altLang="en-US" sz="1600" dirty="0"/>
              <a:t> </a:t>
            </a:r>
            <a:r>
              <a:rPr kumimoji="1" lang="en-US" altLang="zh-TW" sz="1600" dirty="0"/>
              <a:t>=</a:t>
            </a:r>
            <a:r>
              <a:rPr kumimoji="1" lang="zh-TW" altLang="en-US" sz="1600" dirty="0"/>
              <a:t> </a:t>
            </a:r>
            <a:endParaRPr kumimoji="1" lang="en-US" altLang="zh-TW" sz="1600" dirty="0"/>
          </a:p>
          <a:p>
            <a:r>
              <a:rPr kumimoji="1" lang="en-US" altLang="zh-TW" sz="1600" dirty="0"/>
              <a:t>Upward</a:t>
            </a:r>
            <a:r>
              <a:rPr kumimoji="1" lang="zh-TW" altLang="en-US" sz="1600" dirty="0"/>
              <a:t> </a:t>
            </a:r>
            <a:r>
              <a:rPr kumimoji="1" lang="en-US" altLang="zh-TW" sz="1600" dirty="0"/>
              <a:t>motion</a:t>
            </a:r>
          </a:p>
          <a:p>
            <a:endParaRPr kumimoji="1" lang="en-US" altLang="zh-TW" sz="1600" dirty="0"/>
          </a:p>
          <a:p>
            <a:endParaRPr kumimoji="1" lang="en-US" altLang="zh-TW" sz="1600" dirty="0"/>
          </a:p>
          <a:p>
            <a:r>
              <a:rPr kumimoji="1" lang="en-US" altLang="zh-TW" sz="1600" dirty="0"/>
              <a:t>← ←</a:t>
            </a:r>
          </a:p>
          <a:p>
            <a:r>
              <a:rPr kumimoji="1" lang="en-US" altLang="zh-TW" sz="1600" dirty="0"/>
              <a:t>Shading=</a:t>
            </a:r>
          </a:p>
          <a:p>
            <a:r>
              <a:rPr kumimoji="1" lang="en-US" altLang="zh-TW" sz="1600" dirty="0"/>
              <a:t>Vertical</a:t>
            </a:r>
            <a:r>
              <a:rPr kumimoji="1" lang="zh-TW" altLang="en-US" sz="1600" dirty="0"/>
              <a:t> </a:t>
            </a:r>
            <a:r>
              <a:rPr kumimoji="1" lang="en-US" altLang="zh-TW" sz="1600" dirty="0"/>
              <a:t>velocity</a:t>
            </a:r>
            <a:r>
              <a:rPr kumimoji="1" lang="zh-TW" altLang="en-US" sz="1600" dirty="0"/>
              <a:t> </a:t>
            </a:r>
            <a:endParaRPr kumimoji="1" lang="en-US" altLang="zh-TW" sz="1600" dirty="0"/>
          </a:p>
          <a:p>
            <a:endParaRPr kumimoji="1" lang="en-US" altLang="zh-TW" sz="1600" dirty="0"/>
          </a:p>
          <a:p>
            <a:r>
              <a:rPr kumimoji="1" lang="en-US" altLang="zh-TW" sz="1600" dirty="0"/>
              <a:t>Green</a:t>
            </a:r>
            <a:r>
              <a:rPr kumimoji="1" lang="zh-TW" altLang="en-US" sz="1600" dirty="0"/>
              <a:t> </a:t>
            </a:r>
            <a:r>
              <a:rPr kumimoji="1" lang="en-US" altLang="zh-TW" sz="1600" dirty="0"/>
              <a:t>line=</a:t>
            </a:r>
          </a:p>
          <a:p>
            <a:r>
              <a:rPr kumimoji="1" lang="en-US" altLang="zh-TW" sz="1600" dirty="0"/>
              <a:t>Temperature</a:t>
            </a:r>
            <a:r>
              <a:rPr kumimoji="1" lang="zh-TW" altLang="en-US" sz="1600" dirty="0"/>
              <a:t> </a:t>
            </a:r>
            <a:r>
              <a:rPr kumimoji="1" lang="en-US" altLang="zh-TW" sz="1600" dirty="0"/>
              <a:t>0</a:t>
            </a:r>
            <a:r>
              <a:rPr kumimoji="1" lang="zh-TW" altLang="en-US" sz="1600" dirty="0"/>
              <a:t> </a:t>
            </a:r>
            <a:r>
              <a:rPr kumimoji="1" lang="en-US" altLang="zh-TW" sz="1600" dirty="0"/>
              <a:t>/</a:t>
            </a:r>
            <a:r>
              <a:rPr kumimoji="1" lang="zh-TW" altLang="en-US" sz="1600" dirty="0"/>
              <a:t> </a:t>
            </a:r>
            <a:r>
              <a:rPr kumimoji="1" lang="en-US" altLang="zh-TW" sz="1600" dirty="0"/>
              <a:t>-20</a:t>
            </a:r>
            <a:r>
              <a:rPr kumimoji="1" lang="zh-TW" altLang="en-US" sz="1600" dirty="0"/>
              <a:t> </a:t>
            </a:r>
            <a:r>
              <a:rPr kumimoji="1" lang="en-US" altLang="zh-TW" sz="1600" dirty="0"/>
              <a:t>/</a:t>
            </a:r>
            <a:r>
              <a:rPr kumimoji="1" lang="zh-TW" altLang="en-US" sz="1600" dirty="0"/>
              <a:t> </a:t>
            </a:r>
            <a:r>
              <a:rPr kumimoji="1" lang="en-US" altLang="zh-TW" sz="1600" dirty="0"/>
              <a:t>-40</a:t>
            </a:r>
          </a:p>
          <a:p>
            <a:endParaRPr kumimoji="1" lang="en-US" altLang="zh-TW" sz="1600" dirty="0"/>
          </a:p>
          <a:p>
            <a:r>
              <a:rPr kumimoji="1" lang="en-US" altLang="zh-TW" sz="1600" dirty="0"/>
              <a:t>←</a:t>
            </a:r>
          </a:p>
          <a:p>
            <a:r>
              <a:rPr kumimoji="1" lang="en-US" altLang="zh-TW" sz="1600" dirty="0"/>
              <a:t>Shading=</a:t>
            </a:r>
          </a:p>
          <a:p>
            <a:r>
              <a:rPr kumimoji="1" lang="en-US" altLang="zh-TW" sz="1600" dirty="0"/>
              <a:t>Frequency</a:t>
            </a:r>
            <a:r>
              <a:rPr kumimoji="1" lang="zh-TW" altLang="en-US" sz="1600" dirty="0"/>
              <a:t> </a:t>
            </a:r>
          </a:p>
        </p:txBody>
      </p:sp>
    </p:spTree>
    <p:extLst>
      <p:ext uri="{BB962C8B-B14F-4D97-AF65-F5344CB8AC3E}">
        <p14:creationId xmlns:p14="http://schemas.microsoft.com/office/powerpoint/2010/main" val="2746702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D21D0FC-2ED1-BD43-BEA6-A0FBEC9B2AF7}"/>
              </a:ext>
            </a:extLst>
          </p:cNvPr>
          <p:cNvSpPr>
            <a:spLocks noGrp="1"/>
          </p:cNvSpPr>
          <p:nvPr>
            <p:ph type="body" sz="quarter" idx="10"/>
          </p:nvPr>
        </p:nvSpPr>
        <p:spPr/>
        <p:txBody>
          <a:bodyPr/>
          <a:lstStyle/>
          <a:p>
            <a:r>
              <a:rPr kumimoji="1" lang="en-US" altLang="zh-TW" dirty="0"/>
              <a:t>Comparison:</a:t>
            </a:r>
            <a:r>
              <a:rPr kumimoji="1" lang="zh-TW" altLang="en-US" dirty="0"/>
              <a:t> </a:t>
            </a:r>
            <a:r>
              <a:rPr kumimoji="1" lang="en-US" altLang="zh-TW" dirty="0"/>
              <a:t>Aggregation</a:t>
            </a:r>
            <a:endParaRPr kumimoji="1" lang="zh-TW" altLang="en-US" dirty="0"/>
          </a:p>
        </p:txBody>
      </p:sp>
      <p:sp>
        <p:nvSpPr>
          <p:cNvPr id="4" name="矩形 3">
            <a:extLst>
              <a:ext uri="{FF2B5EF4-FFF2-40B4-BE49-F238E27FC236}">
                <a16:creationId xmlns:a16="http://schemas.microsoft.com/office/drawing/2014/main" id="{B7EA6CF5-33B2-FA4D-964D-2B7AAFE9838D}"/>
              </a:ext>
            </a:extLst>
          </p:cNvPr>
          <p:cNvSpPr/>
          <p:nvPr/>
        </p:nvSpPr>
        <p:spPr>
          <a:xfrm>
            <a:off x="2915816" y="1268760"/>
            <a:ext cx="5969904" cy="461665"/>
          </a:xfrm>
          <a:prstGeom prst="rect">
            <a:avLst/>
          </a:prstGeom>
        </p:spPr>
        <p:txBody>
          <a:bodyPr wrap="none">
            <a:spAutoFit/>
          </a:bodyPr>
          <a:lstStyle/>
          <a:p>
            <a:pPr lvl="1"/>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r>
              <a:rPr kumimoji="1" lang="zh-TW" altLang="en-US" sz="2400" dirty="0">
                <a:solidFill>
                  <a:srgbClr val="0070C0"/>
                </a:solidFill>
              </a:rPr>
              <a:t> </a:t>
            </a:r>
            <a:r>
              <a:rPr kumimoji="1" lang="en-US" altLang="zh-TW" sz="2400" dirty="0"/>
              <a:t>+</a:t>
            </a:r>
            <a:r>
              <a:rPr kumimoji="1" lang="zh-TW" altLang="en-US" sz="2400" dirty="0"/>
              <a:t> </a:t>
            </a:r>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p>
        </p:txBody>
      </p:sp>
      <p:pic>
        <p:nvPicPr>
          <p:cNvPr id="6" name="Picture 4" descr="https://wol-prod-cdn.literatumonline.com/cms/attachment/4a7eb004-ab04-4fb7-b31b-a40863e93769/jgrd53131-fig-0003-m.jpg">
            <a:extLst>
              <a:ext uri="{FF2B5EF4-FFF2-40B4-BE49-F238E27FC236}">
                <a16:creationId xmlns:a16="http://schemas.microsoft.com/office/drawing/2014/main" id="{A7070D2D-6AFD-3F46-9B56-327108D09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16832"/>
            <a:ext cx="2352757" cy="446176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D9BC6E3A-8ECB-D04F-9BE5-AAD2519B77F1}"/>
              </a:ext>
            </a:extLst>
          </p:cNvPr>
          <p:cNvSpPr txBox="1"/>
          <p:nvPr/>
        </p:nvSpPr>
        <p:spPr>
          <a:xfrm>
            <a:off x="7452320" y="2060848"/>
            <a:ext cx="1512168" cy="830997"/>
          </a:xfrm>
          <a:prstGeom prst="rect">
            <a:avLst/>
          </a:prstGeom>
          <a:noFill/>
        </p:spPr>
        <p:txBody>
          <a:bodyPr wrap="square" rtlCol="0">
            <a:spAutoFit/>
          </a:bodyPr>
          <a:lstStyle/>
          <a:p>
            <a:r>
              <a:rPr kumimoji="1" lang="en-US" altLang="zh-TW" sz="1600" dirty="0"/>
              <a:t>←</a:t>
            </a:r>
          </a:p>
          <a:p>
            <a:r>
              <a:rPr kumimoji="1" lang="en-US" altLang="zh-TW" sz="1600" dirty="0"/>
              <a:t>Shading=</a:t>
            </a:r>
          </a:p>
          <a:p>
            <a:r>
              <a:rPr kumimoji="1" lang="en-US" altLang="zh-TW" sz="1600" dirty="0"/>
              <a:t>Frequency</a:t>
            </a:r>
            <a:r>
              <a:rPr kumimoji="1" lang="zh-TW" altLang="en-US" sz="1600" dirty="0"/>
              <a:t> </a:t>
            </a:r>
          </a:p>
        </p:txBody>
      </p:sp>
      <p:pic>
        <p:nvPicPr>
          <p:cNvPr id="4098" name="Picture 2" descr="https://wol-prod-cdn.literatumonline.com/cms/attachment/50c75b55-242f-4031-8e8a-0b304ef87613/jgrd53131-fig-0007-m.jpg">
            <a:extLst>
              <a:ext uri="{FF2B5EF4-FFF2-40B4-BE49-F238E27FC236}">
                <a16:creationId xmlns:a16="http://schemas.microsoft.com/office/drawing/2014/main" id="{CC1928C8-B43D-CF45-8B2E-AE2B68410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104456" cy="298784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CA8CF987-9D0D-DF45-9DB2-74826B34A730}"/>
              </a:ext>
            </a:extLst>
          </p:cNvPr>
          <p:cNvSpPr/>
          <p:nvPr/>
        </p:nvSpPr>
        <p:spPr>
          <a:xfrm>
            <a:off x="1043608" y="4653136"/>
            <a:ext cx="4572000" cy="1754326"/>
          </a:xfrm>
          <a:prstGeom prst="rect">
            <a:avLst/>
          </a:prstGeom>
        </p:spPr>
        <p:txBody>
          <a:bodyPr>
            <a:spAutoFit/>
          </a:bodyPr>
          <a:lstStyle/>
          <a:p>
            <a:r>
              <a:rPr kumimoji="1" lang="en-US" altLang="zh-TW" dirty="0"/>
              <a:t>↑</a:t>
            </a:r>
          </a:p>
          <a:p>
            <a:r>
              <a:rPr kumimoji="1" lang="en-US" altLang="zh-TW" dirty="0"/>
              <a:t>Shading=</a:t>
            </a:r>
          </a:p>
          <a:p>
            <a:r>
              <a:rPr kumimoji="1" lang="en-US" altLang="zh-TW" dirty="0"/>
              <a:t>Aggregation</a:t>
            </a:r>
            <a:r>
              <a:rPr kumimoji="1" lang="zh-TW" altLang="en-US" dirty="0"/>
              <a:t> </a:t>
            </a:r>
            <a:r>
              <a:rPr kumimoji="1" lang="en-US" altLang="zh-TW" dirty="0"/>
              <a:t>freq.</a:t>
            </a:r>
          </a:p>
          <a:p>
            <a:endParaRPr kumimoji="1" lang="en-US" altLang="zh-TW" dirty="0"/>
          </a:p>
          <a:p>
            <a:r>
              <a:rPr kumimoji="1" lang="en-US" altLang="zh-TW" dirty="0"/>
              <a:t>orange</a:t>
            </a:r>
            <a:r>
              <a:rPr kumimoji="1" lang="zh-TW" altLang="en-US" dirty="0"/>
              <a:t> </a:t>
            </a:r>
            <a:r>
              <a:rPr kumimoji="1" lang="en-US" altLang="zh-TW" dirty="0"/>
              <a:t>line=</a:t>
            </a:r>
          </a:p>
          <a:p>
            <a:r>
              <a:rPr kumimoji="1" lang="en-US" altLang="zh-TW" dirty="0"/>
              <a:t>Upward</a:t>
            </a:r>
            <a:r>
              <a:rPr kumimoji="1" lang="zh-TW" altLang="en-US" dirty="0"/>
              <a:t> </a:t>
            </a:r>
            <a:r>
              <a:rPr kumimoji="1" lang="en-US" altLang="zh-TW" dirty="0"/>
              <a:t>motion</a:t>
            </a:r>
            <a:r>
              <a:rPr kumimoji="1" lang="zh-TW" altLang="en-US" dirty="0"/>
              <a:t> </a:t>
            </a:r>
            <a:r>
              <a:rPr kumimoji="1" lang="en-US" altLang="zh-TW" dirty="0"/>
              <a:t>(0.1</a:t>
            </a:r>
            <a:r>
              <a:rPr kumimoji="1" lang="zh-TW" altLang="en-US" dirty="0"/>
              <a:t> </a:t>
            </a:r>
            <a:r>
              <a:rPr kumimoji="1" lang="en-US" altLang="zh-TW" dirty="0"/>
              <a:t>…</a:t>
            </a:r>
            <a:r>
              <a:rPr kumimoji="1" lang="zh-TW" altLang="en-US" dirty="0"/>
              <a:t> </a:t>
            </a:r>
            <a:r>
              <a:rPr kumimoji="1" lang="en-US" altLang="zh-TW" dirty="0"/>
              <a:t>0.5</a:t>
            </a:r>
            <a:r>
              <a:rPr kumimoji="1" lang="zh-TW" altLang="en-US" dirty="0"/>
              <a:t> </a:t>
            </a:r>
            <a:r>
              <a:rPr kumimoji="1" lang="en-US" altLang="zh-TW" dirty="0"/>
              <a:t>m/s)</a:t>
            </a:r>
          </a:p>
        </p:txBody>
      </p:sp>
    </p:spTree>
    <p:extLst>
      <p:ext uri="{BB962C8B-B14F-4D97-AF65-F5344CB8AC3E}">
        <p14:creationId xmlns:p14="http://schemas.microsoft.com/office/powerpoint/2010/main" val="221127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D21D0FC-2ED1-BD43-BEA6-A0FBEC9B2AF7}"/>
              </a:ext>
            </a:extLst>
          </p:cNvPr>
          <p:cNvSpPr>
            <a:spLocks noGrp="1"/>
          </p:cNvSpPr>
          <p:nvPr>
            <p:ph type="body" sz="quarter" idx="10"/>
          </p:nvPr>
        </p:nvSpPr>
        <p:spPr/>
        <p:txBody>
          <a:bodyPr/>
          <a:lstStyle/>
          <a:p>
            <a:r>
              <a:rPr kumimoji="1" lang="en-US" altLang="zh-TW" dirty="0"/>
              <a:t>Comparison:</a:t>
            </a:r>
            <a:r>
              <a:rPr kumimoji="1" lang="zh-TW" altLang="en-US" dirty="0"/>
              <a:t> </a:t>
            </a:r>
            <a:r>
              <a:rPr kumimoji="1" lang="en-US" altLang="zh-TW" dirty="0"/>
              <a:t>riming</a:t>
            </a:r>
            <a:endParaRPr kumimoji="1" lang="zh-TW" altLang="en-US" dirty="0"/>
          </a:p>
        </p:txBody>
      </p:sp>
      <p:sp>
        <p:nvSpPr>
          <p:cNvPr id="4" name="矩形 3">
            <a:extLst>
              <a:ext uri="{FF2B5EF4-FFF2-40B4-BE49-F238E27FC236}">
                <a16:creationId xmlns:a16="http://schemas.microsoft.com/office/drawing/2014/main" id="{B7EA6CF5-33B2-FA4D-964D-2B7AAFE9838D}"/>
              </a:ext>
            </a:extLst>
          </p:cNvPr>
          <p:cNvSpPr/>
          <p:nvPr/>
        </p:nvSpPr>
        <p:spPr>
          <a:xfrm>
            <a:off x="3131840" y="1268760"/>
            <a:ext cx="5880136" cy="461665"/>
          </a:xfrm>
          <a:prstGeom prst="rect">
            <a:avLst/>
          </a:prstGeom>
        </p:spPr>
        <p:txBody>
          <a:bodyPr wrap="none">
            <a:spAutoFit/>
          </a:bodyPr>
          <a:lstStyle/>
          <a:p>
            <a:pPr lvl="1"/>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r>
              <a:rPr kumimoji="1" lang="zh-TW" altLang="en-US" sz="2400" dirty="0">
                <a:solidFill>
                  <a:srgbClr val="0070C0"/>
                </a:solidFill>
              </a:rPr>
              <a:t> </a:t>
            </a:r>
            <a:r>
              <a:rPr kumimoji="1" lang="en-US" altLang="zh-TW" sz="2400" dirty="0"/>
              <a:t>+</a:t>
            </a:r>
            <a:r>
              <a:rPr kumimoji="1" lang="zh-TW" altLang="en-US" sz="2400" dirty="0">
                <a:solidFill>
                  <a:srgbClr val="C00000"/>
                </a:solidFill>
              </a:rPr>
              <a:t> </a:t>
            </a:r>
            <a:r>
              <a:rPr kumimoji="1" lang="en-US" altLang="zh-TW" sz="2400" dirty="0">
                <a:solidFill>
                  <a:srgbClr val="C00000"/>
                </a:solidFill>
              </a:rPr>
              <a:t>liquid</a:t>
            </a:r>
            <a:r>
              <a:rPr kumimoji="1" lang="zh-TW" altLang="en-US" sz="2400" dirty="0">
                <a:solidFill>
                  <a:srgbClr val="C00000"/>
                </a:solidFill>
              </a:rPr>
              <a:t> </a:t>
            </a:r>
            <a:r>
              <a:rPr kumimoji="1" lang="en-US" altLang="zh-TW" sz="2400" dirty="0">
                <a:solidFill>
                  <a:srgbClr val="C00000"/>
                </a:solidFill>
              </a:rPr>
              <a:t>hydrometeor</a:t>
            </a:r>
          </a:p>
        </p:txBody>
      </p:sp>
      <p:pic>
        <p:nvPicPr>
          <p:cNvPr id="5122" name="Picture 2" descr="https://wol-prod-cdn.literatumonline.com/cms/attachment/6434c7f5-1ba0-45ba-a0f7-13e1933b8be9/jgrd53131-fig-0008-m.jpg">
            <a:extLst>
              <a:ext uri="{FF2B5EF4-FFF2-40B4-BE49-F238E27FC236}">
                <a16:creationId xmlns:a16="http://schemas.microsoft.com/office/drawing/2014/main" id="{E6914A02-199A-EF4F-AAB2-E95260252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888432" cy="2830589"/>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B72555AB-06B9-FD44-9464-A85BA5B8496C}"/>
              </a:ext>
            </a:extLst>
          </p:cNvPr>
          <p:cNvSpPr/>
          <p:nvPr/>
        </p:nvSpPr>
        <p:spPr>
          <a:xfrm>
            <a:off x="1043608" y="4653136"/>
            <a:ext cx="4572000" cy="1754326"/>
          </a:xfrm>
          <a:prstGeom prst="rect">
            <a:avLst/>
          </a:prstGeom>
        </p:spPr>
        <p:txBody>
          <a:bodyPr>
            <a:spAutoFit/>
          </a:bodyPr>
          <a:lstStyle/>
          <a:p>
            <a:r>
              <a:rPr kumimoji="1" lang="en-US" altLang="zh-TW" dirty="0"/>
              <a:t>↑</a:t>
            </a:r>
          </a:p>
          <a:p>
            <a:r>
              <a:rPr kumimoji="1" lang="en-US" altLang="zh-TW" dirty="0"/>
              <a:t>Shading=</a:t>
            </a:r>
          </a:p>
          <a:p>
            <a:r>
              <a:rPr kumimoji="1" lang="en-US" altLang="zh-TW" dirty="0"/>
              <a:t>riming</a:t>
            </a:r>
            <a:r>
              <a:rPr kumimoji="1" lang="zh-TW" altLang="en-US" dirty="0"/>
              <a:t> </a:t>
            </a:r>
            <a:r>
              <a:rPr kumimoji="1" lang="en-US" altLang="zh-TW" dirty="0"/>
              <a:t>freq.</a:t>
            </a:r>
          </a:p>
          <a:p>
            <a:endParaRPr kumimoji="1" lang="en-US" altLang="zh-TW" dirty="0"/>
          </a:p>
          <a:p>
            <a:r>
              <a:rPr kumimoji="1" lang="en-US" altLang="zh-TW" dirty="0"/>
              <a:t>orange</a:t>
            </a:r>
            <a:r>
              <a:rPr kumimoji="1" lang="zh-TW" altLang="en-US" dirty="0"/>
              <a:t> </a:t>
            </a:r>
            <a:r>
              <a:rPr kumimoji="1" lang="en-US" altLang="zh-TW" dirty="0"/>
              <a:t>line=</a:t>
            </a:r>
          </a:p>
          <a:p>
            <a:r>
              <a:rPr kumimoji="1" lang="en-US" altLang="zh-TW" dirty="0"/>
              <a:t>Temperature</a:t>
            </a:r>
            <a:r>
              <a:rPr kumimoji="1" lang="zh-TW" altLang="en-US" dirty="0"/>
              <a:t> </a:t>
            </a:r>
            <a:r>
              <a:rPr kumimoji="1" lang="en-US" altLang="zh-TW" dirty="0"/>
              <a:t>0</a:t>
            </a:r>
            <a:r>
              <a:rPr kumimoji="1" lang="zh-TW" altLang="en-US" dirty="0"/>
              <a:t> </a:t>
            </a:r>
            <a:r>
              <a:rPr kumimoji="1" lang="en-US" altLang="zh-TW" dirty="0"/>
              <a:t>/</a:t>
            </a:r>
            <a:r>
              <a:rPr kumimoji="1" lang="zh-TW" altLang="en-US" dirty="0"/>
              <a:t> </a:t>
            </a:r>
            <a:r>
              <a:rPr kumimoji="1" lang="en-US" altLang="zh-TW" dirty="0"/>
              <a:t>-20</a:t>
            </a:r>
            <a:r>
              <a:rPr kumimoji="1" lang="zh-TW" altLang="en-US" dirty="0"/>
              <a:t> </a:t>
            </a:r>
            <a:r>
              <a:rPr kumimoji="1" lang="en-US" altLang="zh-TW" dirty="0"/>
              <a:t>/</a:t>
            </a:r>
            <a:r>
              <a:rPr kumimoji="1" lang="zh-TW" altLang="en-US" dirty="0"/>
              <a:t> </a:t>
            </a:r>
            <a:r>
              <a:rPr kumimoji="1" lang="en-US" altLang="zh-TW" dirty="0"/>
              <a:t>-40</a:t>
            </a:r>
          </a:p>
        </p:txBody>
      </p:sp>
      <p:pic>
        <p:nvPicPr>
          <p:cNvPr id="10" name="Picture 4" descr="https://wol-prod-cdn.literatumonline.com/cms/attachment/4a7eb004-ab04-4fb7-b31b-a40863e93769/jgrd53131-fig-0003-m.jpg">
            <a:extLst>
              <a:ext uri="{FF2B5EF4-FFF2-40B4-BE49-F238E27FC236}">
                <a16:creationId xmlns:a16="http://schemas.microsoft.com/office/drawing/2014/main" id="{6C9ABEBF-25B9-9245-9521-C8CE9ADF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16832"/>
            <a:ext cx="2352757" cy="4461767"/>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D88C4ACB-3587-B041-BF9A-F5FCA2655B44}"/>
              </a:ext>
            </a:extLst>
          </p:cNvPr>
          <p:cNvSpPr txBox="1"/>
          <p:nvPr/>
        </p:nvSpPr>
        <p:spPr>
          <a:xfrm>
            <a:off x="7452320" y="2060848"/>
            <a:ext cx="1512168" cy="830997"/>
          </a:xfrm>
          <a:prstGeom prst="rect">
            <a:avLst/>
          </a:prstGeom>
          <a:noFill/>
        </p:spPr>
        <p:txBody>
          <a:bodyPr wrap="square" rtlCol="0">
            <a:spAutoFit/>
          </a:bodyPr>
          <a:lstStyle/>
          <a:p>
            <a:r>
              <a:rPr kumimoji="1" lang="en-US" altLang="zh-TW" sz="1600" dirty="0"/>
              <a:t>←</a:t>
            </a:r>
          </a:p>
          <a:p>
            <a:r>
              <a:rPr kumimoji="1" lang="en-US" altLang="zh-TW" sz="1600" dirty="0"/>
              <a:t>Shading=</a:t>
            </a:r>
          </a:p>
          <a:p>
            <a:r>
              <a:rPr kumimoji="1" lang="en-US" altLang="zh-TW" sz="1600" dirty="0"/>
              <a:t>Frequency</a:t>
            </a:r>
            <a:r>
              <a:rPr kumimoji="1" lang="zh-TW" altLang="en-US" sz="1600" dirty="0"/>
              <a:t> </a:t>
            </a:r>
          </a:p>
        </p:txBody>
      </p:sp>
    </p:spTree>
    <p:extLst>
      <p:ext uri="{BB962C8B-B14F-4D97-AF65-F5344CB8AC3E}">
        <p14:creationId xmlns:p14="http://schemas.microsoft.com/office/powerpoint/2010/main" val="158913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B470009F-03E6-1E43-9F83-C69F834C6B30}"/>
              </a:ext>
            </a:extLst>
          </p:cNvPr>
          <p:cNvSpPr>
            <a:spLocks noGrp="1"/>
          </p:cNvSpPr>
          <p:nvPr>
            <p:ph type="body" sz="quarter" idx="10"/>
          </p:nvPr>
        </p:nvSpPr>
        <p:spPr/>
        <p:txBody>
          <a:bodyPr/>
          <a:lstStyle/>
          <a:p>
            <a:r>
              <a:rPr kumimoji="1" lang="en-US" altLang="zh-TW" dirty="0"/>
              <a:t>Outlines</a:t>
            </a:r>
            <a:endParaRPr kumimoji="1" lang="zh-TW" altLang="en-US" dirty="0"/>
          </a:p>
        </p:txBody>
      </p:sp>
      <p:sp>
        <p:nvSpPr>
          <p:cNvPr id="3" name="文字版面配置區 2">
            <a:extLst>
              <a:ext uri="{FF2B5EF4-FFF2-40B4-BE49-F238E27FC236}">
                <a16:creationId xmlns:a16="http://schemas.microsoft.com/office/drawing/2014/main" id="{D893377D-5922-D640-AA45-4A4585194073}"/>
              </a:ext>
            </a:extLst>
          </p:cNvPr>
          <p:cNvSpPr>
            <a:spLocks noGrp="1"/>
          </p:cNvSpPr>
          <p:nvPr>
            <p:ph type="body" sz="quarter" idx="11"/>
          </p:nvPr>
        </p:nvSpPr>
        <p:spPr>
          <a:xfrm>
            <a:off x="611560" y="1412577"/>
            <a:ext cx="8136903" cy="5184775"/>
          </a:xfrm>
        </p:spPr>
        <p:txBody>
          <a:bodyPr/>
          <a:lstStyle/>
          <a:p>
            <a:r>
              <a:rPr kumimoji="1" lang="en-US" altLang="zh-TW" dirty="0"/>
              <a:t>Methodology</a:t>
            </a:r>
          </a:p>
          <a:p>
            <a:pPr lvl="1"/>
            <a:r>
              <a:rPr kumimoji="1" lang="en-US" altLang="zh-TW" sz="2000" dirty="0"/>
              <a:t>Microphysical Interpretation of PID Algorithm</a:t>
            </a:r>
          </a:p>
          <a:p>
            <a:pPr lvl="1"/>
            <a:r>
              <a:rPr kumimoji="1" lang="en-US" altLang="zh-TW" sz="2000" dirty="0"/>
              <a:t>Classification of Microphysical Processes in WRF</a:t>
            </a:r>
          </a:p>
          <a:p>
            <a:pPr lvl="1"/>
            <a:r>
              <a:rPr kumimoji="1" lang="en-US" altLang="zh-TW" sz="2000" dirty="0"/>
              <a:t>Data Assimilation Simulations</a:t>
            </a:r>
          </a:p>
          <a:p>
            <a:pPr lvl="1"/>
            <a:r>
              <a:rPr kumimoji="1" lang="en-US" altLang="zh-TW" sz="2000" dirty="0"/>
              <a:t>Model Spatial Compositing Technique</a:t>
            </a:r>
          </a:p>
          <a:p>
            <a:pPr lvl="1"/>
            <a:endParaRPr kumimoji="1" lang="en-US" altLang="zh-TW" sz="1000" dirty="0"/>
          </a:p>
          <a:p>
            <a:r>
              <a:rPr lang="en-US" altLang="zh-TW" dirty="0"/>
              <a:t>Radar Observations of MCS</a:t>
            </a:r>
          </a:p>
          <a:p>
            <a:endParaRPr lang="en-US" altLang="zh-TW" sz="1000" dirty="0"/>
          </a:p>
          <a:p>
            <a:r>
              <a:rPr lang="en-US" altLang="zh-TW" dirty="0"/>
              <a:t>Kinematic Structure of Simulated MCS</a:t>
            </a:r>
          </a:p>
          <a:p>
            <a:endParaRPr lang="en-US" altLang="zh-TW" sz="1000" dirty="0"/>
          </a:p>
          <a:p>
            <a:r>
              <a:rPr lang="en-US" altLang="zh-TW" dirty="0"/>
              <a:t>Microphysical Comparison</a:t>
            </a:r>
          </a:p>
          <a:p>
            <a:pPr lvl="1"/>
            <a:r>
              <a:rPr lang="en-US" altLang="zh-TW" dirty="0"/>
              <a:t>Deposition</a:t>
            </a:r>
            <a:r>
              <a:rPr lang="zh-TW" altLang="en-US" dirty="0"/>
              <a:t> </a:t>
            </a:r>
            <a:r>
              <a:rPr lang="en-US" altLang="zh-TW" dirty="0"/>
              <a:t>/</a:t>
            </a:r>
            <a:r>
              <a:rPr lang="zh-TW" altLang="en-US" dirty="0"/>
              <a:t> </a:t>
            </a:r>
            <a:r>
              <a:rPr lang="en-US" altLang="zh-TW" dirty="0"/>
              <a:t>aggregation</a:t>
            </a:r>
            <a:r>
              <a:rPr lang="zh-TW" altLang="en-US" dirty="0"/>
              <a:t> </a:t>
            </a:r>
            <a:r>
              <a:rPr lang="en-US" altLang="zh-TW" dirty="0"/>
              <a:t>/</a:t>
            </a:r>
            <a:r>
              <a:rPr lang="zh-TW" altLang="en-US" dirty="0"/>
              <a:t> </a:t>
            </a:r>
            <a:r>
              <a:rPr lang="en-US" altLang="zh-TW" dirty="0"/>
              <a:t>riming</a:t>
            </a:r>
            <a:r>
              <a:rPr lang="zh-TW" altLang="en-US" dirty="0"/>
              <a:t> </a:t>
            </a:r>
            <a:r>
              <a:rPr lang="en-US" altLang="zh-TW" dirty="0"/>
              <a:t>/</a:t>
            </a:r>
            <a:r>
              <a:rPr lang="zh-TW" altLang="en-US" dirty="0"/>
              <a:t> </a:t>
            </a:r>
            <a:r>
              <a:rPr lang="en-US" altLang="zh-TW" dirty="0"/>
              <a:t>melting</a:t>
            </a:r>
          </a:p>
          <a:p>
            <a:pPr lvl="1"/>
            <a:endParaRPr lang="en-US" altLang="zh-TW" sz="1000" dirty="0"/>
          </a:p>
          <a:p>
            <a:r>
              <a:rPr lang="en-US" altLang="zh-TW" dirty="0"/>
              <a:t>Impact of Microphysical Differences </a:t>
            </a:r>
          </a:p>
        </p:txBody>
      </p:sp>
    </p:spTree>
    <p:extLst>
      <p:ext uri="{BB962C8B-B14F-4D97-AF65-F5344CB8AC3E}">
        <p14:creationId xmlns:p14="http://schemas.microsoft.com/office/powerpoint/2010/main" val="189957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4D21D0FC-2ED1-BD43-BEA6-A0FBEC9B2AF7}"/>
              </a:ext>
            </a:extLst>
          </p:cNvPr>
          <p:cNvSpPr>
            <a:spLocks noGrp="1"/>
          </p:cNvSpPr>
          <p:nvPr>
            <p:ph type="body" sz="quarter" idx="10"/>
          </p:nvPr>
        </p:nvSpPr>
        <p:spPr/>
        <p:txBody>
          <a:bodyPr/>
          <a:lstStyle/>
          <a:p>
            <a:r>
              <a:rPr kumimoji="1" lang="en-US" altLang="zh-TW" dirty="0"/>
              <a:t>Comparison:</a:t>
            </a:r>
            <a:r>
              <a:rPr kumimoji="1" lang="zh-TW" altLang="en-US" dirty="0"/>
              <a:t> </a:t>
            </a:r>
            <a:r>
              <a:rPr kumimoji="1" lang="en-US" altLang="zh-TW" dirty="0"/>
              <a:t>melting</a:t>
            </a:r>
            <a:endParaRPr kumimoji="1" lang="zh-TW" altLang="en-US" dirty="0"/>
          </a:p>
        </p:txBody>
      </p:sp>
      <p:sp>
        <p:nvSpPr>
          <p:cNvPr id="4" name="矩形 3">
            <a:extLst>
              <a:ext uri="{FF2B5EF4-FFF2-40B4-BE49-F238E27FC236}">
                <a16:creationId xmlns:a16="http://schemas.microsoft.com/office/drawing/2014/main" id="{B7EA6CF5-33B2-FA4D-964D-2B7AAFE9838D}"/>
              </a:ext>
            </a:extLst>
          </p:cNvPr>
          <p:cNvSpPr/>
          <p:nvPr/>
        </p:nvSpPr>
        <p:spPr>
          <a:xfrm>
            <a:off x="3131840" y="1268760"/>
            <a:ext cx="6006901" cy="461665"/>
          </a:xfrm>
          <a:prstGeom prst="rect">
            <a:avLst/>
          </a:prstGeom>
        </p:spPr>
        <p:txBody>
          <a:bodyPr wrap="none">
            <a:spAutoFit/>
          </a:bodyPr>
          <a:lstStyle/>
          <a:p>
            <a:pPr lvl="1"/>
            <a:r>
              <a:rPr kumimoji="1" lang="en-US" altLang="zh-TW" sz="2400" dirty="0">
                <a:solidFill>
                  <a:srgbClr val="0070C0"/>
                </a:solidFill>
              </a:rPr>
              <a:t>Frozen</a:t>
            </a:r>
            <a:r>
              <a:rPr kumimoji="1" lang="zh-TW" altLang="en-US" sz="2400" dirty="0">
                <a:solidFill>
                  <a:srgbClr val="0070C0"/>
                </a:solidFill>
              </a:rPr>
              <a:t> </a:t>
            </a:r>
            <a:r>
              <a:rPr kumimoji="1" lang="en-US" altLang="zh-TW" sz="2400" dirty="0">
                <a:solidFill>
                  <a:srgbClr val="0070C0"/>
                </a:solidFill>
              </a:rPr>
              <a:t>hydrometeor</a:t>
            </a:r>
            <a:r>
              <a:rPr kumimoji="1" lang="zh-TW" altLang="en-US" sz="2400" dirty="0">
                <a:solidFill>
                  <a:srgbClr val="0070C0"/>
                </a:solidFill>
              </a:rPr>
              <a:t> </a:t>
            </a:r>
            <a:r>
              <a:rPr kumimoji="1" lang="zh-TW" altLang="en-US" sz="2400" b="1" dirty="0">
                <a:solidFill>
                  <a:srgbClr val="C00000"/>
                </a:solidFill>
              </a:rPr>
              <a:t>→</a:t>
            </a:r>
            <a:r>
              <a:rPr kumimoji="1" lang="zh-TW" altLang="en-US" sz="2400" dirty="0"/>
              <a:t> </a:t>
            </a:r>
            <a:r>
              <a:rPr kumimoji="1" lang="en-US" altLang="zh-TW" sz="2400" dirty="0">
                <a:solidFill>
                  <a:srgbClr val="C00000"/>
                </a:solidFill>
              </a:rPr>
              <a:t>liquid</a:t>
            </a:r>
            <a:r>
              <a:rPr kumimoji="1" lang="zh-TW" altLang="en-US" sz="2400" dirty="0">
                <a:solidFill>
                  <a:srgbClr val="C00000"/>
                </a:solidFill>
              </a:rPr>
              <a:t> </a:t>
            </a:r>
            <a:r>
              <a:rPr kumimoji="1" lang="en-US" altLang="zh-TW" sz="2400" dirty="0">
                <a:solidFill>
                  <a:srgbClr val="C00000"/>
                </a:solidFill>
              </a:rPr>
              <a:t>hydrometeor</a:t>
            </a:r>
          </a:p>
        </p:txBody>
      </p:sp>
      <p:sp>
        <p:nvSpPr>
          <p:cNvPr id="9" name="矩形 8">
            <a:extLst>
              <a:ext uri="{FF2B5EF4-FFF2-40B4-BE49-F238E27FC236}">
                <a16:creationId xmlns:a16="http://schemas.microsoft.com/office/drawing/2014/main" id="{B72555AB-06B9-FD44-9464-A85BA5B8496C}"/>
              </a:ext>
            </a:extLst>
          </p:cNvPr>
          <p:cNvSpPr/>
          <p:nvPr/>
        </p:nvSpPr>
        <p:spPr>
          <a:xfrm>
            <a:off x="1043608" y="4653136"/>
            <a:ext cx="4572000" cy="1754326"/>
          </a:xfrm>
          <a:prstGeom prst="rect">
            <a:avLst/>
          </a:prstGeom>
        </p:spPr>
        <p:txBody>
          <a:bodyPr>
            <a:spAutoFit/>
          </a:bodyPr>
          <a:lstStyle/>
          <a:p>
            <a:r>
              <a:rPr kumimoji="1" lang="en-US" altLang="zh-TW" dirty="0"/>
              <a:t>↑</a:t>
            </a:r>
          </a:p>
          <a:p>
            <a:r>
              <a:rPr kumimoji="1" lang="en-US" altLang="zh-TW" dirty="0"/>
              <a:t>Shading=</a:t>
            </a:r>
          </a:p>
          <a:p>
            <a:r>
              <a:rPr kumimoji="1" lang="en-US" altLang="zh-TW" dirty="0"/>
              <a:t>melting</a:t>
            </a:r>
            <a:r>
              <a:rPr kumimoji="1" lang="zh-TW" altLang="en-US" dirty="0"/>
              <a:t> </a:t>
            </a:r>
            <a:r>
              <a:rPr kumimoji="1" lang="en-US" altLang="zh-TW" dirty="0"/>
              <a:t>freq.</a:t>
            </a:r>
          </a:p>
          <a:p>
            <a:endParaRPr kumimoji="1" lang="en-US" altLang="zh-TW" dirty="0"/>
          </a:p>
          <a:p>
            <a:r>
              <a:rPr kumimoji="1" lang="en-US" altLang="zh-TW" dirty="0"/>
              <a:t>orange</a:t>
            </a:r>
            <a:r>
              <a:rPr kumimoji="1" lang="zh-TW" altLang="en-US" dirty="0"/>
              <a:t> </a:t>
            </a:r>
            <a:r>
              <a:rPr kumimoji="1" lang="en-US" altLang="zh-TW" dirty="0"/>
              <a:t>line=</a:t>
            </a:r>
          </a:p>
          <a:p>
            <a:r>
              <a:rPr kumimoji="1" lang="en-US" altLang="zh-TW" dirty="0"/>
              <a:t>Temperature</a:t>
            </a:r>
            <a:r>
              <a:rPr kumimoji="1" lang="zh-TW" altLang="en-US" dirty="0"/>
              <a:t> </a:t>
            </a:r>
            <a:r>
              <a:rPr kumimoji="1" lang="en-US" altLang="zh-TW" dirty="0"/>
              <a:t>0</a:t>
            </a:r>
            <a:r>
              <a:rPr kumimoji="1" lang="zh-TW" altLang="en-US" dirty="0"/>
              <a:t> </a:t>
            </a:r>
            <a:r>
              <a:rPr kumimoji="1" lang="en-US" altLang="zh-TW" dirty="0"/>
              <a:t>/</a:t>
            </a:r>
            <a:r>
              <a:rPr kumimoji="1" lang="zh-TW" altLang="en-US" dirty="0"/>
              <a:t> </a:t>
            </a:r>
            <a:r>
              <a:rPr kumimoji="1" lang="en-US" altLang="zh-TW" dirty="0"/>
              <a:t>-20</a:t>
            </a:r>
            <a:r>
              <a:rPr kumimoji="1" lang="zh-TW" altLang="en-US" dirty="0"/>
              <a:t> </a:t>
            </a:r>
            <a:r>
              <a:rPr kumimoji="1" lang="en-US" altLang="zh-TW" dirty="0"/>
              <a:t>/</a:t>
            </a:r>
            <a:r>
              <a:rPr kumimoji="1" lang="zh-TW" altLang="en-US" dirty="0"/>
              <a:t> </a:t>
            </a:r>
            <a:r>
              <a:rPr kumimoji="1" lang="en-US" altLang="zh-TW" dirty="0"/>
              <a:t>-40</a:t>
            </a:r>
          </a:p>
        </p:txBody>
      </p:sp>
      <p:pic>
        <p:nvPicPr>
          <p:cNvPr id="10" name="Picture 4" descr="https://wol-prod-cdn.literatumonline.com/cms/attachment/4a7eb004-ab04-4fb7-b31b-a40863e93769/jgrd53131-fig-0003-m.jpg">
            <a:extLst>
              <a:ext uri="{FF2B5EF4-FFF2-40B4-BE49-F238E27FC236}">
                <a16:creationId xmlns:a16="http://schemas.microsoft.com/office/drawing/2014/main" id="{6C9ABEBF-25B9-9245-9521-C8CE9ADF1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16832"/>
            <a:ext cx="2352757" cy="4461767"/>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D88C4ACB-3587-B041-BF9A-F5FCA2655B44}"/>
              </a:ext>
            </a:extLst>
          </p:cNvPr>
          <p:cNvSpPr txBox="1"/>
          <p:nvPr/>
        </p:nvSpPr>
        <p:spPr>
          <a:xfrm>
            <a:off x="7452320" y="2060848"/>
            <a:ext cx="1512168" cy="830997"/>
          </a:xfrm>
          <a:prstGeom prst="rect">
            <a:avLst/>
          </a:prstGeom>
          <a:noFill/>
        </p:spPr>
        <p:txBody>
          <a:bodyPr wrap="square" rtlCol="0">
            <a:spAutoFit/>
          </a:bodyPr>
          <a:lstStyle/>
          <a:p>
            <a:r>
              <a:rPr kumimoji="1" lang="en-US" altLang="zh-TW" sz="1600" dirty="0"/>
              <a:t>←</a:t>
            </a:r>
          </a:p>
          <a:p>
            <a:r>
              <a:rPr kumimoji="1" lang="en-US" altLang="zh-TW" sz="1600" dirty="0"/>
              <a:t>Shading=</a:t>
            </a:r>
          </a:p>
          <a:p>
            <a:r>
              <a:rPr kumimoji="1" lang="en-US" altLang="zh-TW" sz="1600" dirty="0"/>
              <a:t>Frequency</a:t>
            </a:r>
            <a:r>
              <a:rPr kumimoji="1" lang="zh-TW" altLang="en-US" sz="1600" dirty="0"/>
              <a:t> </a:t>
            </a:r>
          </a:p>
        </p:txBody>
      </p:sp>
      <p:pic>
        <p:nvPicPr>
          <p:cNvPr id="6146" name="Picture 2" descr="https://wol-prod-cdn.literatumonline.com/cms/attachment/fcbf5e10-a355-4c25-9c99-9a18a0387285/jgrd53131-fig-0009-m.jpg">
            <a:extLst>
              <a:ext uri="{FF2B5EF4-FFF2-40B4-BE49-F238E27FC236}">
                <a16:creationId xmlns:a16="http://schemas.microsoft.com/office/drawing/2014/main" id="{9BE4917E-ECB2-8841-815B-15BC36D45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72816"/>
            <a:ext cx="3880659" cy="282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92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C3A5A374-6A8D-5945-83C7-D39927B7A35A}"/>
              </a:ext>
            </a:extLst>
          </p:cNvPr>
          <p:cNvSpPr>
            <a:spLocks noGrp="1"/>
          </p:cNvSpPr>
          <p:nvPr>
            <p:ph type="body" sz="quarter" idx="10"/>
          </p:nvPr>
        </p:nvSpPr>
        <p:spPr/>
        <p:txBody>
          <a:bodyPr/>
          <a:lstStyle/>
          <a:p>
            <a:r>
              <a:rPr kumimoji="1" lang="en-US" altLang="zh-TW" dirty="0"/>
              <a:t>Impact</a:t>
            </a:r>
            <a:r>
              <a:rPr kumimoji="1" lang="zh-TW" altLang="en-US" dirty="0"/>
              <a:t> </a:t>
            </a:r>
            <a:r>
              <a:rPr kumimoji="1" lang="en-US" altLang="zh-TW" dirty="0"/>
              <a:t>of</a:t>
            </a:r>
            <a:r>
              <a:rPr kumimoji="1" lang="zh-TW" altLang="en-US" dirty="0"/>
              <a:t> </a:t>
            </a:r>
            <a:r>
              <a:rPr kumimoji="1" lang="en-US" altLang="zh-TW" dirty="0"/>
              <a:t>microphysical</a:t>
            </a:r>
            <a:r>
              <a:rPr kumimoji="1" lang="zh-TW" altLang="en-US" dirty="0"/>
              <a:t> </a:t>
            </a:r>
            <a:r>
              <a:rPr kumimoji="1" lang="en-US" altLang="zh-TW" dirty="0"/>
              <a:t>differences</a:t>
            </a:r>
            <a:endParaRPr kumimoji="1" lang="zh-TW" altLang="en-US" dirty="0"/>
          </a:p>
        </p:txBody>
      </p:sp>
      <p:pic>
        <p:nvPicPr>
          <p:cNvPr id="8194" name="Picture 2" descr="https://wol-prod-cdn.literatumonline.com/cms/attachment/2e6e8f7b-9136-477b-b146-667ff8e9e6c7/jgrd53131-fig-0010-m.jpg">
            <a:extLst>
              <a:ext uri="{FF2B5EF4-FFF2-40B4-BE49-F238E27FC236}">
                <a16:creationId xmlns:a16="http://schemas.microsoft.com/office/drawing/2014/main" id="{9CD930E6-2357-B64B-8BF0-B9EAD3AC9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052736"/>
            <a:ext cx="4572000" cy="281860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ol-prod-cdn.literatumonline.com/cms/attachment/93fbc3e8-90c0-47d1-8f64-04162f6770d0/jgrd53131-fig-0011-m.jpg">
            <a:extLst>
              <a:ext uri="{FF2B5EF4-FFF2-40B4-BE49-F238E27FC236}">
                <a16:creationId xmlns:a16="http://schemas.microsoft.com/office/drawing/2014/main" id="{407C0DD7-CEE5-FC4D-8B48-8A37752B5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27921"/>
            <a:ext cx="4806965" cy="29300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0AE45015-0DD0-2240-83F6-461AA0E58377}"/>
              </a:ext>
            </a:extLst>
          </p:cNvPr>
          <p:cNvSpPr/>
          <p:nvPr/>
        </p:nvSpPr>
        <p:spPr>
          <a:xfrm>
            <a:off x="6876256" y="6165304"/>
            <a:ext cx="3312368" cy="923330"/>
          </a:xfrm>
          <a:prstGeom prst="rect">
            <a:avLst/>
          </a:prstGeom>
        </p:spPr>
        <p:txBody>
          <a:bodyPr wrap="square">
            <a:spAutoFit/>
          </a:bodyPr>
          <a:lstStyle/>
          <a:p>
            <a:r>
              <a:rPr kumimoji="1" lang="en-US" altLang="zh-TW" dirty="0"/>
              <a:t>Shading=</a:t>
            </a:r>
            <a:r>
              <a:rPr kumimoji="1" lang="zh-TW" altLang="en-US" dirty="0"/>
              <a:t> </a:t>
            </a:r>
            <a:r>
              <a:rPr kumimoji="1" lang="en-US" altLang="zh-TW" dirty="0"/>
              <a:t>Reflectivity</a:t>
            </a:r>
            <a:br>
              <a:rPr kumimoji="1" lang="en-US" altLang="zh-TW" dirty="0"/>
            </a:br>
            <a:endParaRPr kumimoji="1" lang="en-US" altLang="zh-TW" dirty="0"/>
          </a:p>
          <a:p>
            <a:endParaRPr kumimoji="1" lang="en-US" altLang="zh-TW" dirty="0"/>
          </a:p>
        </p:txBody>
      </p:sp>
    </p:spTree>
    <p:extLst>
      <p:ext uri="{BB962C8B-B14F-4D97-AF65-F5344CB8AC3E}">
        <p14:creationId xmlns:p14="http://schemas.microsoft.com/office/powerpoint/2010/main" val="203616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BCB42EE2-82BE-B44E-83DB-860C0953FBE6}"/>
              </a:ext>
            </a:extLst>
          </p:cNvPr>
          <p:cNvSpPr>
            <a:spLocks noGrp="1"/>
          </p:cNvSpPr>
          <p:nvPr>
            <p:ph type="body" sz="quarter" idx="10"/>
          </p:nvPr>
        </p:nvSpPr>
        <p:spPr/>
        <p:txBody>
          <a:bodyPr/>
          <a:lstStyle/>
          <a:p>
            <a:r>
              <a:rPr kumimoji="1" lang="en-US" altLang="zh-TW" dirty="0"/>
              <a:t>Conclusions</a:t>
            </a:r>
            <a:endParaRPr kumimoji="1" lang="zh-TW" altLang="en-US" dirty="0"/>
          </a:p>
        </p:txBody>
      </p:sp>
      <p:sp>
        <p:nvSpPr>
          <p:cNvPr id="4" name="文字版面配置區 3">
            <a:extLst>
              <a:ext uri="{FF2B5EF4-FFF2-40B4-BE49-F238E27FC236}">
                <a16:creationId xmlns:a16="http://schemas.microsoft.com/office/drawing/2014/main" id="{8E032DDF-8CAA-A34F-BD0E-EB0C9F68F11E}"/>
              </a:ext>
            </a:extLst>
          </p:cNvPr>
          <p:cNvSpPr>
            <a:spLocks noGrp="1"/>
          </p:cNvSpPr>
          <p:nvPr>
            <p:ph type="body" sz="quarter" idx="11"/>
          </p:nvPr>
        </p:nvSpPr>
        <p:spPr>
          <a:xfrm>
            <a:off x="611561" y="1412577"/>
            <a:ext cx="5400599" cy="5184775"/>
          </a:xfrm>
        </p:spPr>
        <p:txBody>
          <a:bodyPr/>
          <a:lstStyle/>
          <a:p>
            <a:r>
              <a:rPr lang="en-US" altLang="zh-TW" dirty="0"/>
              <a:t>Simulated ice processes in the midlevel inflow are consistent with radar observations and theory </a:t>
            </a:r>
          </a:p>
          <a:p>
            <a:endParaRPr lang="en-US" altLang="zh-TW" sz="1000" dirty="0"/>
          </a:p>
          <a:p>
            <a:r>
              <a:rPr lang="en-US" altLang="zh-TW" dirty="0"/>
              <a:t>Of the processes considered, simulated riming and aggregation differ the most from observations </a:t>
            </a:r>
          </a:p>
          <a:p>
            <a:endParaRPr lang="en-US" altLang="zh-TW" sz="1000" dirty="0"/>
          </a:p>
          <a:p>
            <a:r>
              <a:rPr lang="en-US" altLang="zh-TW" dirty="0"/>
              <a:t>Disparate simulated ice microphysical patterns factor into reflectivity differences </a:t>
            </a:r>
          </a:p>
          <a:p>
            <a:endParaRPr kumimoji="1" lang="zh-TW" altLang="en-US" dirty="0"/>
          </a:p>
        </p:txBody>
      </p:sp>
      <p:pic>
        <p:nvPicPr>
          <p:cNvPr id="5" name="Picture 4" descr="https://wol-prod-cdn.literatumonline.com/cms/attachment/4a7eb004-ab04-4fb7-b31b-a40863e93769/jgrd53131-fig-0003-m.jpg">
            <a:extLst>
              <a:ext uri="{FF2B5EF4-FFF2-40B4-BE49-F238E27FC236}">
                <a16:creationId xmlns:a16="http://schemas.microsoft.com/office/drawing/2014/main" id="{E8BFE8AC-4BA4-2541-8A7F-BBA4CD97F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352757" cy="446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1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BF226269-2E00-984D-8001-9FB96FE15750}"/>
              </a:ext>
            </a:extLst>
          </p:cNvPr>
          <p:cNvSpPr>
            <a:spLocks noGrp="1"/>
          </p:cNvSpPr>
          <p:nvPr>
            <p:ph sz="quarter" idx="10"/>
          </p:nvPr>
        </p:nvSpPr>
        <p:spPr/>
        <p:txBody>
          <a:bodyPr/>
          <a:lstStyle/>
          <a:p>
            <a:endParaRPr kumimoji="1" lang="zh-TW" altLang="en-US"/>
          </a:p>
        </p:txBody>
      </p:sp>
      <p:sp>
        <p:nvSpPr>
          <p:cNvPr id="3" name="內容版面配置區 2">
            <a:extLst>
              <a:ext uri="{FF2B5EF4-FFF2-40B4-BE49-F238E27FC236}">
                <a16:creationId xmlns:a16="http://schemas.microsoft.com/office/drawing/2014/main" id="{A8211D30-D902-1E48-B460-CA626C77C404}"/>
              </a:ext>
            </a:extLst>
          </p:cNvPr>
          <p:cNvSpPr>
            <a:spLocks noGrp="1"/>
          </p:cNvSpPr>
          <p:nvPr>
            <p:ph sz="quarter" idx="11"/>
          </p:nvPr>
        </p:nvSpPr>
        <p:spPr/>
        <p:txBody>
          <a:bodyPr/>
          <a:lstStyle/>
          <a:p>
            <a:endParaRPr kumimoji="1" lang="zh-TW" altLang="en-US"/>
          </a:p>
        </p:txBody>
      </p:sp>
    </p:spTree>
    <p:extLst>
      <p:ext uri="{BB962C8B-B14F-4D97-AF65-F5344CB8AC3E}">
        <p14:creationId xmlns:p14="http://schemas.microsoft.com/office/powerpoint/2010/main" val="220452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預留位置 1">
            <a:extLst>
              <a:ext uri="{FF2B5EF4-FFF2-40B4-BE49-F238E27FC236}">
                <a16:creationId xmlns:a16="http://schemas.microsoft.com/office/drawing/2014/main" id="{A1E294F2-3C9D-2948-9E49-5876FF860692}"/>
              </a:ext>
            </a:extLst>
          </p:cNvPr>
          <p:cNvSpPr>
            <a:spLocks noGrp="1"/>
          </p:cNvSpPr>
          <p:nvPr>
            <p:ph type="body" sz="quarter" idx="10"/>
          </p:nvPr>
        </p:nvSpPr>
        <p:spPr/>
        <p:txBody>
          <a:bodyPr/>
          <a:lstStyle/>
          <a:p>
            <a:r>
              <a:rPr kumimoji="1" lang="en-US" altLang="zh-Hant" dirty="0"/>
              <a:t>Radar:</a:t>
            </a:r>
            <a:r>
              <a:rPr kumimoji="1" lang="zh-Hant" altLang="en-US" dirty="0"/>
              <a:t> </a:t>
            </a:r>
            <a:r>
              <a:rPr kumimoji="1" lang="en-US" altLang="zh-TW" dirty="0"/>
              <a:t>Dual Polarization</a:t>
            </a:r>
            <a:endParaRPr kumimoji="1" lang="zh-TW" altLang="en-US" dirty="0"/>
          </a:p>
        </p:txBody>
      </p:sp>
      <p:pic>
        <p:nvPicPr>
          <p:cNvPr id="1028" name="Picture 4" descr="Current NWS doppler radar">
            <a:extLst>
              <a:ext uri="{FF2B5EF4-FFF2-40B4-BE49-F238E27FC236}">
                <a16:creationId xmlns:a16="http://schemas.microsoft.com/office/drawing/2014/main" id="{E6738514-A5C7-5A4D-9756-0AB66239A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2996456" cy="17122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al-pol radar">
            <a:extLst>
              <a:ext uri="{FF2B5EF4-FFF2-40B4-BE49-F238E27FC236}">
                <a16:creationId xmlns:a16="http://schemas.microsoft.com/office/drawing/2014/main" id="{6C4FA339-76ED-EA42-A24A-43F627035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17032"/>
            <a:ext cx="2996456" cy="171226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A420858-44FE-AE44-9DA9-636F483BD67B}"/>
              </a:ext>
            </a:extLst>
          </p:cNvPr>
          <p:cNvSpPr/>
          <p:nvPr/>
        </p:nvSpPr>
        <p:spPr>
          <a:xfrm>
            <a:off x="323528" y="5445224"/>
            <a:ext cx="2749471" cy="246221"/>
          </a:xfrm>
          <a:prstGeom prst="rect">
            <a:avLst/>
          </a:prstGeom>
        </p:spPr>
        <p:txBody>
          <a:bodyPr wrap="none">
            <a:spAutoFit/>
          </a:bodyPr>
          <a:lstStyle/>
          <a:p>
            <a:r>
              <a:rPr lang="zh-TW" altLang="en-US" sz="1000" dirty="0">
                <a:latin typeface="Source Han Sans TC ExtraLight" panose="020B0200000000000000" pitchFamily="34" charset="-128"/>
                <a:ea typeface="Source Han Sans TC ExtraLight" panose="020B0200000000000000" pitchFamily="34" charset="-128"/>
              </a:rPr>
              <a:t>https://www.weather.gov/bmx/radar_dualpol</a:t>
            </a:r>
          </a:p>
        </p:txBody>
      </p:sp>
      <p:pic>
        <p:nvPicPr>
          <p:cNvPr id="4" name="圖片 3">
            <a:extLst>
              <a:ext uri="{FF2B5EF4-FFF2-40B4-BE49-F238E27FC236}">
                <a16:creationId xmlns:a16="http://schemas.microsoft.com/office/drawing/2014/main" id="{409A1602-90E4-C34B-8D79-74D3A58CCD59}"/>
              </a:ext>
            </a:extLst>
          </p:cNvPr>
          <p:cNvPicPr>
            <a:picLocks noChangeAspect="1"/>
          </p:cNvPicPr>
          <p:nvPr/>
        </p:nvPicPr>
        <p:blipFill>
          <a:blip r:embed="rId4"/>
          <a:stretch>
            <a:fillRect/>
          </a:stretch>
        </p:blipFill>
        <p:spPr>
          <a:xfrm>
            <a:off x="3491880" y="1412776"/>
            <a:ext cx="5413644" cy="4509120"/>
          </a:xfrm>
          <a:prstGeom prst="rect">
            <a:avLst/>
          </a:prstGeom>
        </p:spPr>
      </p:pic>
      <p:grpSp>
        <p:nvGrpSpPr>
          <p:cNvPr id="6" name="群組 5">
            <a:extLst>
              <a:ext uri="{FF2B5EF4-FFF2-40B4-BE49-F238E27FC236}">
                <a16:creationId xmlns:a16="http://schemas.microsoft.com/office/drawing/2014/main" id="{CC0F35FF-6622-E440-8907-1A376335D269}"/>
              </a:ext>
            </a:extLst>
          </p:cNvPr>
          <p:cNvGrpSpPr/>
          <p:nvPr/>
        </p:nvGrpSpPr>
        <p:grpSpPr>
          <a:xfrm>
            <a:off x="3419872" y="1628800"/>
            <a:ext cx="5472608" cy="4248472"/>
            <a:chOff x="3419872" y="1628800"/>
            <a:chExt cx="5472608" cy="4248472"/>
          </a:xfrm>
        </p:grpSpPr>
        <p:sp>
          <p:nvSpPr>
            <p:cNvPr id="5" name="矩形 4">
              <a:extLst>
                <a:ext uri="{FF2B5EF4-FFF2-40B4-BE49-F238E27FC236}">
                  <a16:creationId xmlns:a16="http://schemas.microsoft.com/office/drawing/2014/main" id="{6B312F39-B16F-9A44-AB81-E435CE9B3163}"/>
                </a:ext>
              </a:extLst>
            </p:cNvPr>
            <p:cNvSpPr/>
            <p:nvPr/>
          </p:nvSpPr>
          <p:spPr>
            <a:xfrm>
              <a:off x="7020272" y="1628800"/>
              <a:ext cx="1872208"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0F9AEA89-2FAF-A648-80EE-20BE2637A1D3}"/>
                </a:ext>
              </a:extLst>
            </p:cNvPr>
            <p:cNvSpPr/>
            <p:nvPr/>
          </p:nvSpPr>
          <p:spPr>
            <a:xfrm>
              <a:off x="3419872" y="3789040"/>
              <a:ext cx="3600400"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82379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預留位置 1">
            <a:extLst>
              <a:ext uri="{FF2B5EF4-FFF2-40B4-BE49-F238E27FC236}">
                <a16:creationId xmlns:a16="http://schemas.microsoft.com/office/drawing/2014/main" id="{B512A516-024C-CD4B-BF41-F296B104FC6B}"/>
              </a:ext>
            </a:extLst>
          </p:cNvPr>
          <p:cNvSpPr>
            <a:spLocks noGrp="1"/>
          </p:cNvSpPr>
          <p:nvPr>
            <p:ph type="body" sz="quarter" idx="10"/>
          </p:nvPr>
        </p:nvSpPr>
        <p:spPr/>
        <p:txBody>
          <a:bodyPr/>
          <a:lstStyle/>
          <a:p>
            <a:r>
              <a:rPr kumimoji="1" lang="en-US" altLang="zh-TW" dirty="0"/>
              <a:t>R</a:t>
            </a:r>
            <a:r>
              <a:rPr kumimoji="1" lang="en-US" altLang="zh-Hant" dirty="0"/>
              <a:t>adar:</a:t>
            </a:r>
            <a:r>
              <a:rPr kumimoji="1" lang="zh-Hant" altLang="en-US" dirty="0"/>
              <a:t> </a:t>
            </a:r>
            <a:r>
              <a:rPr kumimoji="1" lang="en-US" altLang="zh-Hant" dirty="0"/>
              <a:t>differential reflectivity</a:t>
            </a:r>
            <a:r>
              <a:rPr kumimoji="1" lang="zh-Hant" altLang="en-US" dirty="0"/>
              <a:t> </a:t>
            </a:r>
            <a:r>
              <a:rPr kumimoji="1" lang="en-US" altLang="zh-TW" dirty="0"/>
              <a:t>(Z</a:t>
            </a:r>
            <a:r>
              <a:rPr kumimoji="1" lang="en-US" altLang="zh-TW" baseline="-25000" dirty="0"/>
              <a:t>DR</a:t>
            </a:r>
            <a:r>
              <a:rPr kumimoji="1" lang="en-US" altLang="zh-TW" dirty="0"/>
              <a:t>)</a:t>
            </a:r>
            <a:endParaRPr kumimoji="1" lang="en-US" altLang="zh-Hant" dirty="0"/>
          </a:p>
        </p:txBody>
      </p:sp>
      <p:pic>
        <p:nvPicPr>
          <p:cNvPr id="3" name="Picture 2" descr="水平雷達(自己畫的)">
            <a:extLst>
              <a:ext uri="{FF2B5EF4-FFF2-40B4-BE49-F238E27FC236}">
                <a16:creationId xmlns:a16="http://schemas.microsoft.com/office/drawing/2014/main" id="{DF6F939C-6989-9343-AB56-AAC2AAC5E5F1}"/>
              </a:ext>
            </a:extLst>
          </p:cNvPr>
          <p:cNvPicPr>
            <a:picLocks noChangeAspect="1" noChangeArrowheads="1"/>
          </p:cNvPicPr>
          <p:nvPr/>
        </p:nvPicPr>
        <p:blipFill>
          <a:blip r:embed="rId2">
            <a:lum bright="-18000" contrast="48000"/>
            <a:extLst>
              <a:ext uri="{28A0092B-C50C-407E-A947-70E740481C1C}">
                <a14:useLocalDpi xmlns:a14="http://schemas.microsoft.com/office/drawing/2010/main" val="0"/>
              </a:ext>
            </a:extLst>
          </a:blip>
          <a:srcRect/>
          <a:stretch>
            <a:fillRect/>
          </a:stretch>
        </p:blipFill>
        <p:spPr bwMode="auto">
          <a:xfrm>
            <a:off x="395536" y="1412776"/>
            <a:ext cx="698500" cy="8239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a:extLst>
              <a:ext uri="{FF2B5EF4-FFF2-40B4-BE49-F238E27FC236}">
                <a16:creationId xmlns:a16="http://schemas.microsoft.com/office/drawing/2014/main" id="{6EB74EDF-54A4-724D-A878-2040B3779ABE}"/>
              </a:ext>
            </a:extLst>
          </p:cNvPr>
          <p:cNvSpPr>
            <a:spLocks noChangeArrowheads="1"/>
          </p:cNvSpPr>
          <p:nvPr/>
        </p:nvSpPr>
        <p:spPr bwMode="auto">
          <a:xfrm>
            <a:off x="1376611" y="1730276"/>
            <a:ext cx="4197350" cy="269875"/>
          </a:xfrm>
          <a:prstGeom prst="parallelogram">
            <a:avLst>
              <a:gd name="adj" fmla="val 123343"/>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 name="Text Box 4">
            <a:extLst>
              <a:ext uri="{FF2B5EF4-FFF2-40B4-BE49-F238E27FC236}">
                <a16:creationId xmlns:a16="http://schemas.microsoft.com/office/drawing/2014/main" id="{92C2C87A-787E-AE4A-9AB9-F0B7B8553CC1}"/>
              </a:ext>
            </a:extLst>
          </p:cNvPr>
          <p:cNvSpPr txBox="1">
            <a:spLocks noChangeArrowheads="1"/>
          </p:cNvSpPr>
          <p:nvPr/>
        </p:nvSpPr>
        <p:spPr bwMode="auto">
          <a:xfrm>
            <a:off x="1614587" y="1296888"/>
            <a:ext cx="365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TW" b="1" dirty="0">
                <a:latin typeface="Times New Roman" panose="02020603050405020304" pitchFamily="18" charset="0"/>
                <a:ea typeface="標楷體" panose="02010601000101010101" pitchFamily="2" charset="-120"/>
              </a:rPr>
              <a:t>V</a:t>
            </a:r>
          </a:p>
        </p:txBody>
      </p:sp>
      <p:sp>
        <p:nvSpPr>
          <p:cNvPr id="6" name="Text Box 5">
            <a:extLst>
              <a:ext uri="{FF2B5EF4-FFF2-40B4-BE49-F238E27FC236}">
                <a16:creationId xmlns:a16="http://schemas.microsoft.com/office/drawing/2014/main" id="{9DE9A0C0-5AED-B446-AA88-184FBDBA4A97}"/>
              </a:ext>
            </a:extLst>
          </p:cNvPr>
          <p:cNvSpPr txBox="1">
            <a:spLocks noChangeArrowheads="1"/>
          </p:cNvSpPr>
          <p:nvPr/>
        </p:nvSpPr>
        <p:spPr bwMode="auto">
          <a:xfrm>
            <a:off x="1181348" y="2000151"/>
            <a:ext cx="328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TW" b="1">
                <a:latin typeface="Times New Roman" panose="02020603050405020304" pitchFamily="18" charset="0"/>
                <a:ea typeface="標楷體" panose="02010601000101010101" pitchFamily="2" charset="-120"/>
              </a:rPr>
              <a:t>H</a:t>
            </a:r>
          </a:p>
        </p:txBody>
      </p:sp>
      <p:sp>
        <p:nvSpPr>
          <p:cNvPr id="7" name="Freeform 6">
            <a:extLst>
              <a:ext uri="{FF2B5EF4-FFF2-40B4-BE49-F238E27FC236}">
                <a16:creationId xmlns:a16="http://schemas.microsoft.com/office/drawing/2014/main" id="{5B8B9019-899B-9144-BC66-393AC43AA19E}"/>
              </a:ext>
            </a:extLst>
          </p:cNvPr>
          <p:cNvSpPr>
            <a:spLocks/>
          </p:cNvSpPr>
          <p:nvPr/>
        </p:nvSpPr>
        <p:spPr bwMode="auto">
          <a:xfrm>
            <a:off x="1640136" y="1771551"/>
            <a:ext cx="3765550" cy="249237"/>
          </a:xfrm>
          <a:custGeom>
            <a:avLst/>
            <a:gdLst>
              <a:gd name="T0" fmla="*/ 0 w 2813"/>
              <a:gd name="T1" fmla="*/ 90 h 241"/>
              <a:gd name="T2" fmla="*/ 272 w 2813"/>
              <a:gd name="T3" fmla="*/ 226 h 241"/>
              <a:gd name="T4" fmla="*/ 681 w 2813"/>
              <a:gd name="T5" fmla="*/ 0 h 241"/>
              <a:gd name="T6" fmla="*/ 1043 w 2813"/>
              <a:gd name="T7" fmla="*/ 226 h 241"/>
              <a:gd name="T8" fmla="*/ 1361 w 2813"/>
              <a:gd name="T9" fmla="*/ 0 h 241"/>
              <a:gd name="T10" fmla="*/ 1815 w 2813"/>
              <a:gd name="T11" fmla="*/ 226 h 241"/>
              <a:gd name="T12" fmla="*/ 2177 w 2813"/>
              <a:gd name="T13" fmla="*/ 0 h 241"/>
              <a:gd name="T14" fmla="*/ 2586 w 2813"/>
              <a:gd name="T15" fmla="*/ 226 h 241"/>
              <a:gd name="T16" fmla="*/ 2813 w 2813"/>
              <a:gd name="T17" fmla="*/ 9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3" h="241">
                <a:moveTo>
                  <a:pt x="0" y="90"/>
                </a:moveTo>
                <a:cubicBezTo>
                  <a:pt x="79" y="165"/>
                  <a:pt x="159" y="241"/>
                  <a:pt x="272" y="226"/>
                </a:cubicBezTo>
                <a:cubicBezTo>
                  <a:pt x="385" y="211"/>
                  <a:pt x="553" y="0"/>
                  <a:pt x="681" y="0"/>
                </a:cubicBezTo>
                <a:cubicBezTo>
                  <a:pt x="809" y="0"/>
                  <a:pt x="930" y="226"/>
                  <a:pt x="1043" y="226"/>
                </a:cubicBezTo>
                <a:cubicBezTo>
                  <a:pt x="1156" y="226"/>
                  <a:pt x="1232" y="0"/>
                  <a:pt x="1361" y="0"/>
                </a:cubicBezTo>
                <a:cubicBezTo>
                  <a:pt x="1490" y="0"/>
                  <a:pt x="1679" y="226"/>
                  <a:pt x="1815" y="226"/>
                </a:cubicBezTo>
                <a:cubicBezTo>
                  <a:pt x="1951" y="226"/>
                  <a:pt x="2049" y="0"/>
                  <a:pt x="2177" y="0"/>
                </a:cubicBezTo>
                <a:cubicBezTo>
                  <a:pt x="2305" y="0"/>
                  <a:pt x="2480" y="211"/>
                  <a:pt x="2586" y="226"/>
                </a:cubicBezTo>
                <a:cubicBezTo>
                  <a:pt x="2692" y="241"/>
                  <a:pt x="2752" y="165"/>
                  <a:pt x="2813" y="90"/>
                </a:cubicBezTo>
              </a:path>
            </a:pathLst>
          </a:custGeom>
          <a:noFill/>
          <a:ln w="254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 name="Freeform 7">
            <a:extLst>
              <a:ext uri="{FF2B5EF4-FFF2-40B4-BE49-F238E27FC236}">
                <a16:creationId xmlns:a16="http://schemas.microsoft.com/office/drawing/2014/main" id="{1514E18F-84AC-7C46-97DA-8FC47448C30A}"/>
              </a:ext>
            </a:extLst>
          </p:cNvPr>
          <p:cNvSpPr>
            <a:spLocks/>
          </p:cNvSpPr>
          <p:nvPr/>
        </p:nvSpPr>
        <p:spPr bwMode="auto">
          <a:xfrm>
            <a:off x="1619498" y="1484213"/>
            <a:ext cx="3765550" cy="658813"/>
          </a:xfrm>
          <a:custGeom>
            <a:avLst/>
            <a:gdLst>
              <a:gd name="T0" fmla="*/ 0 w 2813"/>
              <a:gd name="T1" fmla="*/ 363 h 636"/>
              <a:gd name="T2" fmla="*/ 318 w 2813"/>
              <a:gd name="T3" fmla="*/ 46 h 636"/>
              <a:gd name="T4" fmla="*/ 681 w 2813"/>
              <a:gd name="T5" fmla="*/ 636 h 636"/>
              <a:gd name="T6" fmla="*/ 998 w 2813"/>
              <a:gd name="T7" fmla="*/ 46 h 636"/>
              <a:gd name="T8" fmla="*/ 1361 w 2813"/>
              <a:gd name="T9" fmla="*/ 636 h 636"/>
              <a:gd name="T10" fmla="*/ 1769 w 2813"/>
              <a:gd name="T11" fmla="*/ 46 h 636"/>
              <a:gd name="T12" fmla="*/ 2177 w 2813"/>
              <a:gd name="T13" fmla="*/ 636 h 636"/>
              <a:gd name="T14" fmla="*/ 2540 w 2813"/>
              <a:gd name="T15" fmla="*/ 46 h 636"/>
              <a:gd name="T16" fmla="*/ 2813 w 2813"/>
              <a:gd name="T17" fmla="*/ 36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3" h="636">
                <a:moveTo>
                  <a:pt x="0" y="363"/>
                </a:moveTo>
                <a:cubicBezTo>
                  <a:pt x="102" y="181"/>
                  <a:pt x="204" y="0"/>
                  <a:pt x="318" y="46"/>
                </a:cubicBezTo>
                <a:cubicBezTo>
                  <a:pt x="432" y="92"/>
                  <a:pt x="568" y="636"/>
                  <a:pt x="681" y="636"/>
                </a:cubicBezTo>
                <a:cubicBezTo>
                  <a:pt x="794" y="636"/>
                  <a:pt x="885" y="46"/>
                  <a:pt x="998" y="46"/>
                </a:cubicBezTo>
                <a:cubicBezTo>
                  <a:pt x="1111" y="46"/>
                  <a:pt x="1233" y="636"/>
                  <a:pt x="1361" y="636"/>
                </a:cubicBezTo>
                <a:cubicBezTo>
                  <a:pt x="1489" y="636"/>
                  <a:pt x="1633" y="46"/>
                  <a:pt x="1769" y="46"/>
                </a:cubicBezTo>
                <a:cubicBezTo>
                  <a:pt x="1905" y="46"/>
                  <a:pt x="2049" y="636"/>
                  <a:pt x="2177" y="636"/>
                </a:cubicBezTo>
                <a:cubicBezTo>
                  <a:pt x="2305" y="636"/>
                  <a:pt x="2434" y="91"/>
                  <a:pt x="2540" y="46"/>
                </a:cubicBezTo>
                <a:cubicBezTo>
                  <a:pt x="2646" y="1"/>
                  <a:pt x="2729" y="182"/>
                  <a:pt x="2813" y="363"/>
                </a:cubicBezTo>
              </a:path>
            </a:pathLst>
          </a:custGeom>
          <a:noFill/>
          <a:ln w="254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Line 8">
            <a:extLst>
              <a:ext uri="{FF2B5EF4-FFF2-40B4-BE49-F238E27FC236}">
                <a16:creationId xmlns:a16="http://schemas.microsoft.com/office/drawing/2014/main" id="{1959180E-8C81-B147-9EE9-8E5DA7DA9E30}"/>
              </a:ext>
            </a:extLst>
          </p:cNvPr>
          <p:cNvSpPr>
            <a:spLocks noChangeShapeType="1"/>
          </p:cNvSpPr>
          <p:nvPr/>
        </p:nvSpPr>
        <p:spPr bwMode="auto">
          <a:xfrm flipV="1">
            <a:off x="1619498" y="1484213"/>
            <a:ext cx="0" cy="6588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Line 9">
            <a:extLst>
              <a:ext uri="{FF2B5EF4-FFF2-40B4-BE49-F238E27FC236}">
                <a16:creationId xmlns:a16="http://schemas.microsoft.com/office/drawing/2014/main" id="{37F438D7-6AF0-424C-9135-F32C62711CF1}"/>
              </a:ext>
            </a:extLst>
          </p:cNvPr>
          <p:cNvSpPr>
            <a:spLocks noChangeShapeType="1"/>
          </p:cNvSpPr>
          <p:nvPr/>
        </p:nvSpPr>
        <p:spPr bwMode="auto">
          <a:xfrm flipH="1">
            <a:off x="1316286" y="1766788"/>
            <a:ext cx="423862" cy="279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11" name="Group 10">
            <a:extLst>
              <a:ext uri="{FF2B5EF4-FFF2-40B4-BE49-F238E27FC236}">
                <a16:creationId xmlns:a16="http://schemas.microsoft.com/office/drawing/2014/main" id="{114DF966-5C31-4E40-B0E5-6E6D27F29623}"/>
              </a:ext>
            </a:extLst>
          </p:cNvPr>
          <p:cNvGrpSpPr>
            <a:grpSpLocks/>
          </p:cNvGrpSpPr>
          <p:nvPr/>
        </p:nvGrpSpPr>
        <p:grpSpPr bwMode="auto">
          <a:xfrm>
            <a:off x="5718423" y="1585813"/>
            <a:ext cx="503238" cy="371475"/>
            <a:chOff x="4649" y="1388"/>
            <a:chExt cx="817" cy="545"/>
          </a:xfrm>
        </p:grpSpPr>
        <p:sp>
          <p:nvSpPr>
            <p:cNvPr id="12" name="Oval 11">
              <a:extLst>
                <a:ext uri="{FF2B5EF4-FFF2-40B4-BE49-F238E27FC236}">
                  <a16:creationId xmlns:a16="http://schemas.microsoft.com/office/drawing/2014/main" id="{7274617A-49F1-7643-AF66-46E9445625AA}"/>
                </a:ext>
              </a:extLst>
            </p:cNvPr>
            <p:cNvSpPr>
              <a:spLocks noChangeArrowheads="1"/>
            </p:cNvSpPr>
            <p:nvPr/>
          </p:nvSpPr>
          <p:spPr bwMode="auto">
            <a:xfrm rot="-141336">
              <a:off x="4649" y="1388"/>
              <a:ext cx="817" cy="544"/>
            </a:xfrm>
            <a:prstGeom prst="ellipse">
              <a:avLst/>
            </a:prstGeom>
            <a:solidFill>
              <a:srgbClr val="0000FF">
                <a:alpha val="58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 name="Oval 12">
              <a:extLst>
                <a:ext uri="{FF2B5EF4-FFF2-40B4-BE49-F238E27FC236}">
                  <a16:creationId xmlns:a16="http://schemas.microsoft.com/office/drawing/2014/main" id="{C779CD19-1ECE-5D44-8234-073C4FCC4D65}"/>
                </a:ext>
              </a:extLst>
            </p:cNvPr>
            <p:cNvSpPr>
              <a:spLocks noChangeArrowheads="1"/>
            </p:cNvSpPr>
            <p:nvPr/>
          </p:nvSpPr>
          <p:spPr bwMode="auto">
            <a:xfrm>
              <a:off x="4649" y="1570"/>
              <a:ext cx="816" cy="226"/>
            </a:xfrm>
            <a:prstGeom prst="ellipse">
              <a:avLst/>
            </a:prstGeom>
            <a:solidFill>
              <a:srgbClr val="0000FF">
                <a:alpha val="58000"/>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Freeform 13">
              <a:extLst>
                <a:ext uri="{FF2B5EF4-FFF2-40B4-BE49-F238E27FC236}">
                  <a16:creationId xmlns:a16="http://schemas.microsoft.com/office/drawing/2014/main" id="{647AE2F2-4E09-C54D-80D8-2A7C9B26B2CC}"/>
                </a:ext>
              </a:extLst>
            </p:cNvPr>
            <p:cNvSpPr>
              <a:spLocks/>
            </p:cNvSpPr>
            <p:nvPr/>
          </p:nvSpPr>
          <p:spPr bwMode="auto">
            <a:xfrm>
              <a:off x="5012" y="1389"/>
              <a:ext cx="46" cy="544"/>
            </a:xfrm>
            <a:custGeom>
              <a:avLst/>
              <a:gdLst>
                <a:gd name="T0" fmla="*/ 46 w 46"/>
                <a:gd name="T1" fmla="*/ 544 h 544"/>
                <a:gd name="T2" fmla="*/ 0 w 46"/>
                <a:gd name="T3" fmla="*/ 272 h 544"/>
                <a:gd name="T4" fmla="*/ 46 w 46"/>
                <a:gd name="T5" fmla="*/ 0 h 544"/>
              </a:gdLst>
              <a:ahLst/>
              <a:cxnLst>
                <a:cxn ang="0">
                  <a:pos x="T0" y="T1"/>
                </a:cxn>
                <a:cxn ang="0">
                  <a:pos x="T2" y="T3"/>
                </a:cxn>
                <a:cxn ang="0">
                  <a:pos x="T4" y="T5"/>
                </a:cxn>
              </a:cxnLst>
              <a:rect l="0" t="0" r="r" b="b"/>
              <a:pathLst>
                <a:path w="46" h="544">
                  <a:moveTo>
                    <a:pt x="46" y="544"/>
                  </a:moveTo>
                  <a:cubicBezTo>
                    <a:pt x="23" y="453"/>
                    <a:pt x="0" y="363"/>
                    <a:pt x="0" y="272"/>
                  </a:cubicBezTo>
                  <a:cubicBezTo>
                    <a:pt x="0" y="181"/>
                    <a:pt x="23" y="90"/>
                    <a:pt x="46" y="0"/>
                  </a:cubicBezTo>
                </a:path>
              </a:pathLst>
            </a:custGeom>
            <a:solidFill>
              <a:srgbClr val="0000FF">
                <a:alpha val="58000"/>
              </a:srgbClr>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5" name="Freeform 14">
              <a:extLst>
                <a:ext uri="{FF2B5EF4-FFF2-40B4-BE49-F238E27FC236}">
                  <a16:creationId xmlns:a16="http://schemas.microsoft.com/office/drawing/2014/main" id="{DE9122D6-347C-494C-9E40-D4D6E10E0900}"/>
                </a:ext>
              </a:extLst>
            </p:cNvPr>
            <p:cNvSpPr>
              <a:spLocks/>
            </p:cNvSpPr>
            <p:nvPr/>
          </p:nvSpPr>
          <p:spPr bwMode="auto">
            <a:xfrm>
              <a:off x="5058" y="1389"/>
              <a:ext cx="45" cy="544"/>
            </a:xfrm>
            <a:custGeom>
              <a:avLst/>
              <a:gdLst>
                <a:gd name="T0" fmla="*/ 0 w 45"/>
                <a:gd name="T1" fmla="*/ 0 h 544"/>
                <a:gd name="T2" fmla="*/ 45 w 45"/>
                <a:gd name="T3" fmla="*/ 272 h 544"/>
                <a:gd name="T4" fmla="*/ 0 w 45"/>
                <a:gd name="T5" fmla="*/ 544 h 544"/>
              </a:gdLst>
              <a:ahLst/>
              <a:cxnLst>
                <a:cxn ang="0">
                  <a:pos x="T0" y="T1"/>
                </a:cxn>
                <a:cxn ang="0">
                  <a:pos x="T2" y="T3"/>
                </a:cxn>
                <a:cxn ang="0">
                  <a:pos x="T4" y="T5"/>
                </a:cxn>
              </a:cxnLst>
              <a:rect l="0" t="0" r="r" b="b"/>
              <a:pathLst>
                <a:path w="45" h="544">
                  <a:moveTo>
                    <a:pt x="0" y="0"/>
                  </a:moveTo>
                  <a:cubicBezTo>
                    <a:pt x="22" y="90"/>
                    <a:pt x="45" y="181"/>
                    <a:pt x="45" y="272"/>
                  </a:cubicBezTo>
                  <a:cubicBezTo>
                    <a:pt x="45" y="363"/>
                    <a:pt x="22" y="453"/>
                    <a:pt x="0" y="544"/>
                  </a:cubicBezTo>
                </a:path>
              </a:pathLst>
            </a:custGeom>
            <a:solidFill>
              <a:srgbClr val="0000FF">
                <a:alpha val="58000"/>
              </a:srgbClr>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nvGrpSpPr>
          <p:cNvPr id="16" name="Group 15">
            <a:extLst>
              <a:ext uri="{FF2B5EF4-FFF2-40B4-BE49-F238E27FC236}">
                <a16:creationId xmlns:a16="http://schemas.microsoft.com/office/drawing/2014/main" id="{29580766-C61E-3944-9623-4CBC76CF66CB}"/>
              </a:ext>
            </a:extLst>
          </p:cNvPr>
          <p:cNvGrpSpPr>
            <a:grpSpLocks/>
          </p:cNvGrpSpPr>
          <p:nvPr/>
        </p:nvGrpSpPr>
        <p:grpSpPr bwMode="auto">
          <a:xfrm>
            <a:off x="179512" y="2348880"/>
            <a:ext cx="6913562" cy="1152525"/>
            <a:chOff x="362" y="1435"/>
            <a:chExt cx="5398" cy="952"/>
          </a:xfrm>
        </p:grpSpPr>
        <p:pic>
          <p:nvPicPr>
            <p:cNvPr id="17" name="Picture 16" descr="Zdr1">
              <a:extLst>
                <a:ext uri="{FF2B5EF4-FFF2-40B4-BE49-F238E27FC236}">
                  <a16:creationId xmlns:a16="http://schemas.microsoft.com/office/drawing/2014/main" id="{F25CE15B-EA15-6748-9A25-E5FD792D005A}"/>
                </a:ext>
              </a:extLst>
            </p:cNvPr>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a:stretch>
              <a:fillRect/>
            </a:stretch>
          </p:blipFill>
          <p:spPr bwMode="auto">
            <a:xfrm>
              <a:off x="362" y="1435"/>
              <a:ext cx="2739" cy="9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Zdr2">
              <a:extLst>
                <a:ext uri="{FF2B5EF4-FFF2-40B4-BE49-F238E27FC236}">
                  <a16:creationId xmlns:a16="http://schemas.microsoft.com/office/drawing/2014/main" id="{600F6343-8A25-8644-AE5D-DADCC797F0AB}"/>
                </a:ext>
              </a:extLst>
            </p:cNvPr>
            <p:cNvPicPr>
              <a:picLocks noChangeAspect="1" noChangeArrowheads="1"/>
            </p:cNvPicPr>
            <p:nvPr/>
          </p:nvPicPr>
          <p:blipFill>
            <a:blip r:embed="rId4">
              <a:lum bright="-24000" contrast="48000"/>
              <a:extLst>
                <a:ext uri="{28A0092B-C50C-407E-A947-70E740481C1C}">
                  <a14:useLocalDpi xmlns:a14="http://schemas.microsoft.com/office/drawing/2010/main" val="0"/>
                </a:ext>
              </a:extLst>
            </a:blip>
            <a:srcRect/>
            <a:stretch>
              <a:fillRect/>
            </a:stretch>
          </p:blipFill>
          <p:spPr bwMode="auto">
            <a:xfrm>
              <a:off x="3101" y="1435"/>
              <a:ext cx="2659" cy="952"/>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B20DD89-502D-8F4C-876F-4DD4ADD99C4D}"/>
                  </a:ext>
                </a:extLst>
              </p:cNvPr>
              <p:cNvSpPr txBox="1"/>
              <p:nvPr/>
            </p:nvSpPr>
            <p:spPr>
              <a:xfrm>
                <a:off x="6330882" y="1484784"/>
                <a:ext cx="2557815" cy="5654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Hant" b="0" i="1" smtClean="0">
                              <a:latin typeface="Cambria Math" panose="02040503050406030204" pitchFamily="18" charset="0"/>
                            </a:rPr>
                          </m:ctrlPr>
                        </m:sSubPr>
                        <m:e>
                          <m:r>
                            <a:rPr kumimoji="1" lang="en-US" altLang="zh-Hant" b="0" i="1" smtClean="0">
                              <a:latin typeface="Cambria Math" panose="02040503050406030204" pitchFamily="18" charset="0"/>
                            </a:rPr>
                            <m:t>𝑍</m:t>
                          </m:r>
                        </m:e>
                        <m:sub>
                          <m:r>
                            <a:rPr kumimoji="1" lang="en-US" altLang="zh-Hant" b="0" i="1" smtClean="0">
                              <a:latin typeface="Cambria Math" panose="02040503050406030204" pitchFamily="18" charset="0"/>
                            </a:rPr>
                            <m:t>𝐷𝑅</m:t>
                          </m:r>
                        </m:sub>
                      </m:sSub>
                      <m:r>
                        <a:rPr kumimoji="1" lang="en-US" altLang="zh-Hant" b="0" i="1" smtClean="0">
                          <a:latin typeface="Cambria Math" panose="02040503050406030204" pitchFamily="18" charset="0"/>
                        </a:rPr>
                        <m:t>=10</m:t>
                      </m:r>
                      <m:func>
                        <m:funcPr>
                          <m:ctrlPr>
                            <a:rPr kumimoji="1" lang="en-US" altLang="zh-Hant" b="0" i="1" smtClean="0">
                              <a:latin typeface="Cambria Math" panose="02040503050406030204" pitchFamily="18" charset="0"/>
                            </a:rPr>
                          </m:ctrlPr>
                        </m:funcPr>
                        <m:fName>
                          <m:sSub>
                            <m:sSubPr>
                              <m:ctrlPr>
                                <a:rPr kumimoji="1" lang="en-US" altLang="zh-Hant" b="0" i="1" smtClean="0">
                                  <a:latin typeface="Cambria Math" panose="02040503050406030204" pitchFamily="18" charset="0"/>
                                </a:rPr>
                              </m:ctrlPr>
                            </m:sSubPr>
                            <m:e>
                              <m:r>
                                <m:rPr>
                                  <m:sty m:val="p"/>
                                </m:rPr>
                                <a:rPr kumimoji="1" lang="en-US" altLang="zh-Hant" b="0" i="0" smtClean="0">
                                  <a:latin typeface="Cambria Math" panose="02040503050406030204" pitchFamily="18" charset="0"/>
                                </a:rPr>
                                <m:t>log</m:t>
                              </m:r>
                            </m:e>
                            <m:sub>
                              <m:r>
                                <a:rPr kumimoji="1" lang="en-US" altLang="zh-Hant" b="0" i="1" smtClean="0">
                                  <a:latin typeface="Cambria Math" panose="02040503050406030204" pitchFamily="18" charset="0"/>
                                </a:rPr>
                                <m:t>10</m:t>
                              </m:r>
                            </m:sub>
                          </m:sSub>
                        </m:fName>
                        <m:e>
                          <m:f>
                            <m:fPr>
                              <m:ctrlPr>
                                <a:rPr kumimoji="1" lang="en-US" altLang="zh-Hant" b="0" i="1" smtClean="0">
                                  <a:latin typeface="Cambria Math" panose="02040503050406030204" pitchFamily="18" charset="0"/>
                                </a:rPr>
                              </m:ctrlPr>
                            </m:fPr>
                            <m:num>
                              <m:sSub>
                                <m:sSubPr>
                                  <m:ctrlPr>
                                    <a:rPr kumimoji="1" lang="en-US" altLang="zh-Hant" b="0" i="1" smtClean="0">
                                      <a:latin typeface="Cambria Math" panose="02040503050406030204" pitchFamily="18" charset="0"/>
                                    </a:rPr>
                                  </m:ctrlPr>
                                </m:sSubPr>
                                <m:e>
                                  <m:r>
                                    <a:rPr kumimoji="1" lang="en-US" altLang="zh-Hant" b="0" i="1" smtClean="0">
                                      <a:latin typeface="Cambria Math" panose="02040503050406030204" pitchFamily="18" charset="0"/>
                                    </a:rPr>
                                    <m:t>𝑍</m:t>
                                  </m:r>
                                </m:e>
                                <m:sub>
                                  <m:r>
                                    <a:rPr kumimoji="1" lang="en-US" altLang="zh-Hant" b="0" i="1" smtClean="0">
                                      <a:latin typeface="Cambria Math" panose="02040503050406030204" pitchFamily="18" charset="0"/>
                                    </a:rPr>
                                    <m:t>𝐻𝐻</m:t>
                                  </m:r>
                                </m:sub>
                              </m:sSub>
                            </m:num>
                            <m:den>
                              <m:sSub>
                                <m:sSubPr>
                                  <m:ctrlPr>
                                    <a:rPr kumimoji="1" lang="en-US" altLang="zh-Hant" b="0" i="1" smtClean="0">
                                      <a:latin typeface="Cambria Math" panose="02040503050406030204" pitchFamily="18" charset="0"/>
                                    </a:rPr>
                                  </m:ctrlPr>
                                </m:sSubPr>
                                <m:e>
                                  <m:r>
                                    <a:rPr kumimoji="1" lang="en-US" altLang="zh-Hant" b="0" i="1" smtClean="0">
                                      <a:latin typeface="Cambria Math" panose="02040503050406030204" pitchFamily="18" charset="0"/>
                                    </a:rPr>
                                    <m:t>𝑍</m:t>
                                  </m:r>
                                </m:e>
                                <m:sub>
                                  <m:r>
                                    <a:rPr kumimoji="1" lang="en-US" altLang="zh-Hant" b="0" i="1" smtClean="0">
                                      <a:latin typeface="Cambria Math" panose="02040503050406030204" pitchFamily="18" charset="0"/>
                                    </a:rPr>
                                    <m:t>𝑉𝑉</m:t>
                                  </m:r>
                                </m:sub>
                              </m:sSub>
                            </m:den>
                          </m:f>
                          <m:r>
                            <a:rPr kumimoji="1" lang="zh-Hant" altLang="en-US" b="0" i="1" smtClean="0">
                              <a:latin typeface="Cambria Math" panose="02040503050406030204" pitchFamily="18" charset="0"/>
                            </a:rPr>
                            <m:t> </m:t>
                          </m:r>
                        </m:e>
                      </m:func>
                      <m:r>
                        <a:rPr kumimoji="1" lang="zh-Hant" altLang="en-US" b="0" i="1" smtClean="0">
                          <a:latin typeface="Cambria Math" panose="02040503050406030204" pitchFamily="18" charset="0"/>
                        </a:rPr>
                        <m:t> </m:t>
                      </m:r>
                      <m:r>
                        <a:rPr kumimoji="1" lang="en-US" altLang="zh-Hant" b="0" i="1" smtClean="0">
                          <a:latin typeface="Cambria Math" panose="02040503050406030204" pitchFamily="18" charset="0"/>
                        </a:rPr>
                        <m:t>[</m:t>
                      </m:r>
                      <m:r>
                        <a:rPr kumimoji="1" lang="en-US" altLang="zh-Hant" b="0" i="1" smtClean="0">
                          <a:latin typeface="Cambria Math" panose="02040503050406030204" pitchFamily="18" charset="0"/>
                        </a:rPr>
                        <m:t>𝑑𝐵</m:t>
                      </m:r>
                      <m:r>
                        <a:rPr kumimoji="1" lang="en-US" altLang="zh-Hant" b="0" i="1" smtClean="0">
                          <a:latin typeface="Cambria Math" panose="02040503050406030204" pitchFamily="18" charset="0"/>
                        </a:rPr>
                        <m:t>]</m:t>
                      </m:r>
                    </m:oMath>
                  </m:oMathPara>
                </a14:m>
                <a:endParaRPr kumimoji="1" lang="zh-TW" altLang="en-US" dirty="0"/>
              </a:p>
            </p:txBody>
          </p:sp>
        </mc:Choice>
        <mc:Fallback xmlns="">
          <p:sp>
            <p:nvSpPr>
              <p:cNvPr id="20" name="文字方塊 19">
                <a:extLst>
                  <a:ext uri="{FF2B5EF4-FFF2-40B4-BE49-F238E27FC236}">
                    <a16:creationId xmlns:a16="http://schemas.microsoft.com/office/drawing/2014/main" id="{9B20DD89-502D-8F4C-876F-4DD4ADD99C4D}"/>
                  </a:ext>
                </a:extLst>
              </p:cNvPr>
              <p:cNvSpPr txBox="1">
                <a:spLocks noRot="1" noChangeAspect="1" noMove="1" noResize="1" noEditPoints="1" noAdjustHandles="1" noChangeArrowheads="1" noChangeShapeType="1" noTextEdit="1"/>
              </p:cNvSpPr>
              <p:nvPr/>
            </p:nvSpPr>
            <p:spPr>
              <a:xfrm>
                <a:off x="6330882" y="1484784"/>
                <a:ext cx="2557815" cy="565476"/>
              </a:xfrm>
              <a:prstGeom prst="rect">
                <a:avLst/>
              </a:prstGeom>
              <a:blipFill>
                <a:blip r:embed="rId5"/>
                <a:stretch>
                  <a:fillRect l="-985" r="-2463" b="-6667"/>
                </a:stretch>
              </a:blipFill>
            </p:spPr>
            <p:txBody>
              <a:bodyPr/>
              <a:lstStyle/>
              <a:p>
                <a:r>
                  <a:rPr lang="zh-TW" altLang="en-US">
                    <a:noFill/>
                  </a:rPr>
                  <a:t> </a:t>
                </a:r>
              </a:p>
            </p:txBody>
          </p:sp>
        </mc:Fallback>
      </mc:AlternateContent>
      <p:sp>
        <p:nvSpPr>
          <p:cNvPr id="21" name="矩形 20">
            <a:extLst>
              <a:ext uri="{FF2B5EF4-FFF2-40B4-BE49-F238E27FC236}">
                <a16:creationId xmlns:a16="http://schemas.microsoft.com/office/drawing/2014/main" id="{97B4C218-42AC-8146-9949-E2E6464CA875}"/>
              </a:ext>
            </a:extLst>
          </p:cNvPr>
          <p:cNvSpPr/>
          <p:nvPr/>
        </p:nvSpPr>
        <p:spPr>
          <a:xfrm>
            <a:off x="7164288" y="3212976"/>
            <a:ext cx="1654620" cy="307777"/>
          </a:xfrm>
          <a:prstGeom prst="rect">
            <a:avLst/>
          </a:prstGeom>
        </p:spPr>
        <p:txBody>
          <a:bodyPr wrap="none">
            <a:spAutoFit/>
          </a:bodyPr>
          <a:lstStyle/>
          <a:p>
            <a:r>
              <a:rPr kumimoji="1" lang="en-US" altLang="zh-TW"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C</a:t>
            </a:r>
            <a:r>
              <a:rPr kumimoji="1" lang="en-US" altLang="zh-Hant"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ourtesy</a:t>
            </a:r>
            <a:r>
              <a:rPr kumimoji="1" lang="zh-Hant" altLang="en-US"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 </a:t>
            </a:r>
            <a:r>
              <a:rPr kumimoji="1" lang="en-US" altLang="zh-Hant"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of</a:t>
            </a:r>
            <a:r>
              <a:rPr kumimoji="1" lang="zh-Hant" altLang="en-US"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 </a:t>
            </a:r>
            <a:r>
              <a:rPr kumimoji="1" lang="zh-CN" altLang="en-US" sz="1400" dirty="0">
                <a:solidFill>
                  <a:schemeClr val="bg1">
                    <a:lumMod val="50000"/>
                  </a:schemeClr>
                </a:solidFill>
                <a:latin typeface="Source Han Sans TC ExtraLight" panose="020B0200000000000000" pitchFamily="34" charset="-128"/>
                <a:ea typeface="Source Han Sans TC ExtraLight" panose="020B0200000000000000" pitchFamily="34" charset="-128"/>
              </a:rPr>
              <a:t>呂崇華</a:t>
            </a:r>
            <a:endParaRPr kumimoji="1" lang="zh-TW" altLang="en-US" sz="1400" dirty="0">
              <a:solidFill>
                <a:schemeClr val="bg1">
                  <a:lumMod val="50000"/>
                </a:schemeClr>
              </a:solidFill>
              <a:latin typeface="Source Han Sans TC ExtraLight" panose="020B0200000000000000" pitchFamily="34" charset="-128"/>
              <a:ea typeface="Source Han Sans TC ExtraLight" panose="020B0200000000000000" pitchFamily="34" charset="-128"/>
            </a:endParaRPr>
          </a:p>
        </p:txBody>
      </p:sp>
      <p:pic>
        <p:nvPicPr>
          <p:cNvPr id="23" name="圖片 22">
            <a:extLst>
              <a:ext uri="{FF2B5EF4-FFF2-40B4-BE49-F238E27FC236}">
                <a16:creationId xmlns:a16="http://schemas.microsoft.com/office/drawing/2014/main" id="{44EA52E8-BD57-5342-B554-935B539DFEA8}"/>
              </a:ext>
            </a:extLst>
          </p:cNvPr>
          <p:cNvPicPr>
            <a:picLocks noChangeAspect="1"/>
          </p:cNvPicPr>
          <p:nvPr/>
        </p:nvPicPr>
        <p:blipFill>
          <a:blip r:embed="rId6"/>
          <a:stretch>
            <a:fillRect/>
          </a:stretch>
        </p:blipFill>
        <p:spPr>
          <a:xfrm>
            <a:off x="107504" y="3645024"/>
            <a:ext cx="7343800" cy="2983419"/>
          </a:xfrm>
          <a:prstGeom prst="rect">
            <a:avLst/>
          </a:prstGeom>
        </p:spPr>
      </p:pic>
      <p:sp>
        <p:nvSpPr>
          <p:cNvPr id="24" name="矩形 23">
            <a:extLst>
              <a:ext uri="{FF2B5EF4-FFF2-40B4-BE49-F238E27FC236}">
                <a16:creationId xmlns:a16="http://schemas.microsoft.com/office/drawing/2014/main" id="{E16B6D5D-9CCA-8A49-B3AC-2F5CFCA80E6C}"/>
              </a:ext>
            </a:extLst>
          </p:cNvPr>
          <p:cNvSpPr/>
          <p:nvPr/>
        </p:nvSpPr>
        <p:spPr>
          <a:xfrm>
            <a:off x="5652120" y="6639163"/>
            <a:ext cx="4572000" cy="246221"/>
          </a:xfrm>
          <a:prstGeom prst="rect">
            <a:avLst/>
          </a:prstGeom>
        </p:spPr>
        <p:txBody>
          <a:bodyPr>
            <a:spAutoFit/>
          </a:bodyPr>
          <a:lstStyle/>
          <a:p>
            <a:r>
              <a:rPr lang="zh-TW" altLang="en-US" sz="1000" dirty="0">
                <a:latin typeface="Source Han Sans TC ExtraLight" panose="020B0200000000000000" pitchFamily="34" charset="-128"/>
                <a:ea typeface="Source Han Sans TC ExtraLight" panose="020B0200000000000000" pitchFamily="34" charset="-128"/>
              </a:rPr>
              <a:t>https://www.lakeeriewx.com/Reference/Radar/Radar.html</a:t>
            </a:r>
          </a:p>
        </p:txBody>
      </p:sp>
    </p:spTree>
    <p:extLst>
      <p:ext uri="{BB962C8B-B14F-4D97-AF65-F5344CB8AC3E}">
        <p14:creationId xmlns:p14="http://schemas.microsoft.com/office/powerpoint/2010/main" val="354903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預留位置 1">
            <a:extLst>
              <a:ext uri="{FF2B5EF4-FFF2-40B4-BE49-F238E27FC236}">
                <a16:creationId xmlns:a16="http://schemas.microsoft.com/office/drawing/2014/main" id="{209398D0-453D-D348-847B-F2C0C0445608}"/>
              </a:ext>
            </a:extLst>
          </p:cNvPr>
          <p:cNvSpPr>
            <a:spLocks noGrp="1"/>
          </p:cNvSpPr>
          <p:nvPr>
            <p:ph type="body" sz="quarter" idx="10"/>
          </p:nvPr>
        </p:nvSpPr>
        <p:spPr/>
        <p:txBody>
          <a:bodyPr/>
          <a:lstStyle/>
          <a:p>
            <a:r>
              <a:rPr kumimoji="1" lang="en-US" altLang="zh-TW" dirty="0"/>
              <a:t>R</a:t>
            </a:r>
            <a:r>
              <a:rPr kumimoji="1" lang="en-US" altLang="zh-Hant" dirty="0"/>
              <a:t>adar:</a:t>
            </a:r>
            <a:r>
              <a:rPr kumimoji="1" lang="zh-Hant" altLang="en-US" dirty="0"/>
              <a:t> </a:t>
            </a:r>
            <a:r>
              <a:rPr kumimoji="1" lang="en-US" altLang="zh-Hant" dirty="0"/>
              <a:t>cross correlation</a:t>
            </a:r>
            <a:r>
              <a:rPr kumimoji="1" lang="zh-Hant" altLang="en-US" dirty="0"/>
              <a:t> </a:t>
            </a:r>
            <a:r>
              <a:rPr kumimoji="1" lang="en-US" altLang="zh-TW" dirty="0"/>
              <a:t>(</a:t>
            </a:r>
            <a:r>
              <a:rPr kumimoji="1" lang="en-US" altLang="zh-TW" dirty="0" err="1">
                <a:latin typeface="Symbol" pitchFamily="2" charset="2"/>
              </a:rPr>
              <a:t>r</a:t>
            </a:r>
            <a:r>
              <a:rPr kumimoji="1" lang="en-US" altLang="zh-TW" baseline="-25000" dirty="0" err="1"/>
              <a:t>hv</a:t>
            </a:r>
            <a:r>
              <a:rPr kumimoji="1" lang="en-US" altLang="zh-TW" dirty="0"/>
              <a:t>)</a:t>
            </a:r>
            <a:endParaRPr kumimoji="1" lang="en-US" altLang="zh-Hant" dirty="0"/>
          </a:p>
        </p:txBody>
      </p:sp>
      <p:pic>
        <p:nvPicPr>
          <p:cNvPr id="4" name="圖片 3">
            <a:extLst>
              <a:ext uri="{FF2B5EF4-FFF2-40B4-BE49-F238E27FC236}">
                <a16:creationId xmlns:a16="http://schemas.microsoft.com/office/drawing/2014/main" id="{38B223F2-F4CE-F843-A43E-2BC83D8BFE46}"/>
              </a:ext>
            </a:extLst>
          </p:cNvPr>
          <p:cNvPicPr>
            <a:picLocks noChangeAspect="1"/>
          </p:cNvPicPr>
          <p:nvPr/>
        </p:nvPicPr>
        <p:blipFill>
          <a:blip r:embed="rId2"/>
          <a:stretch>
            <a:fillRect/>
          </a:stretch>
        </p:blipFill>
        <p:spPr>
          <a:xfrm>
            <a:off x="1259632" y="3717032"/>
            <a:ext cx="6516216" cy="2867135"/>
          </a:xfrm>
          <a:prstGeom prst="rect">
            <a:avLst/>
          </a:prstGeom>
        </p:spPr>
      </p:pic>
      <p:sp>
        <p:nvSpPr>
          <p:cNvPr id="5" name="矩形 4">
            <a:extLst>
              <a:ext uri="{FF2B5EF4-FFF2-40B4-BE49-F238E27FC236}">
                <a16:creationId xmlns:a16="http://schemas.microsoft.com/office/drawing/2014/main" id="{FD8F543C-18FC-724C-A1AE-65444F019D14}"/>
              </a:ext>
            </a:extLst>
          </p:cNvPr>
          <p:cNvSpPr/>
          <p:nvPr/>
        </p:nvSpPr>
        <p:spPr>
          <a:xfrm>
            <a:off x="5652120" y="6639163"/>
            <a:ext cx="4572000" cy="246221"/>
          </a:xfrm>
          <a:prstGeom prst="rect">
            <a:avLst/>
          </a:prstGeom>
        </p:spPr>
        <p:txBody>
          <a:bodyPr>
            <a:spAutoFit/>
          </a:bodyPr>
          <a:lstStyle/>
          <a:p>
            <a:r>
              <a:rPr lang="zh-TW" altLang="en-US" sz="1000" dirty="0">
                <a:latin typeface="Source Han Sans TC ExtraLight" panose="020B0200000000000000" pitchFamily="34" charset="-128"/>
                <a:ea typeface="Source Han Sans TC ExtraLight" panose="020B0200000000000000" pitchFamily="34" charset="-128"/>
              </a:rPr>
              <a:t>https://www.lakeeriewx.com/Reference/Radar/Radar.html</a:t>
            </a:r>
          </a:p>
        </p:txBody>
      </p:sp>
      <p:pic>
        <p:nvPicPr>
          <p:cNvPr id="6" name="圖片 5">
            <a:extLst>
              <a:ext uri="{FF2B5EF4-FFF2-40B4-BE49-F238E27FC236}">
                <a16:creationId xmlns:a16="http://schemas.microsoft.com/office/drawing/2014/main" id="{DF0AB1F7-2100-E240-BD11-0C50F8C60588}"/>
              </a:ext>
            </a:extLst>
          </p:cNvPr>
          <p:cNvPicPr>
            <a:picLocks noChangeAspect="1"/>
          </p:cNvPicPr>
          <p:nvPr/>
        </p:nvPicPr>
        <p:blipFill>
          <a:blip r:embed="rId3"/>
          <a:stretch>
            <a:fillRect/>
          </a:stretch>
        </p:blipFill>
        <p:spPr>
          <a:xfrm>
            <a:off x="3779912" y="1268760"/>
            <a:ext cx="5184576" cy="2355478"/>
          </a:xfrm>
          <a:prstGeom prst="rect">
            <a:avLst/>
          </a:prstGeom>
        </p:spPr>
      </p:pic>
      <p:sp>
        <p:nvSpPr>
          <p:cNvPr id="7" name="矩形 6">
            <a:extLst>
              <a:ext uri="{FF2B5EF4-FFF2-40B4-BE49-F238E27FC236}">
                <a16:creationId xmlns:a16="http://schemas.microsoft.com/office/drawing/2014/main" id="{E6A41953-976E-4C41-997D-D6AA3EE536C3}"/>
              </a:ext>
            </a:extLst>
          </p:cNvPr>
          <p:cNvSpPr/>
          <p:nvPr/>
        </p:nvSpPr>
        <p:spPr>
          <a:xfrm>
            <a:off x="7812360" y="3212976"/>
            <a:ext cx="1032655" cy="246221"/>
          </a:xfrm>
          <a:prstGeom prst="rect">
            <a:avLst/>
          </a:prstGeom>
        </p:spPr>
        <p:txBody>
          <a:bodyPr wrap="none">
            <a:spAutoFit/>
          </a:bodyPr>
          <a:lstStyle/>
          <a:p>
            <a:r>
              <a:rPr lang="zh-TW" altLang="en-US" sz="1000" dirty="0">
                <a:latin typeface="Source Han Sans TC ExtraLight" panose="020B0200000000000000" pitchFamily="34" charset="-128"/>
                <a:ea typeface="Source Han Sans TC ExtraLight" panose="020B0200000000000000" pitchFamily="34" charset="-128"/>
              </a:rPr>
              <a:t>Kumjian</a:t>
            </a:r>
            <a:r>
              <a:rPr lang="zh-Hant" altLang="en-US" sz="1000" dirty="0">
                <a:latin typeface="Source Han Sans TC ExtraLight" panose="020B0200000000000000" pitchFamily="34" charset="-128"/>
                <a:ea typeface="Source Han Sans TC ExtraLight" panose="020B0200000000000000" pitchFamily="34" charset="-128"/>
              </a:rPr>
              <a:t> </a:t>
            </a:r>
            <a:r>
              <a:rPr lang="en-US" altLang="zh-Hant" sz="1000" dirty="0">
                <a:latin typeface="Source Han Sans TC ExtraLight" panose="020B0200000000000000" pitchFamily="34" charset="-128"/>
                <a:ea typeface="Source Han Sans TC ExtraLight" panose="020B0200000000000000" pitchFamily="34" charset="-128"/>
              </a:rPr>
              <a:t>(2013)</a:t>
            </a:r>
            <a:endParaRPr lang="zh-TW" altLang="en-US" sz="1000" dirty="0">
              <a:latin typeface="Source Han Sans TC ExtraLight" panose="020B0200000000000000" pitchFamily="34" charset="-128"/>
              <a:ea typeface="Source Han Sans TC ExtraLight" panose="020B0200000000000000" pitchFamily="34" charset="-128"/>
            </a:endParaRPr>
          </a:p>
        </p:txBody>
      </p:sp>
      <p:sp>
        <p:nvSpPr>
          <p:cNvPr id="8" name="矩形 7">
            <a:extLst>
              <a:ext uri="{FF2B5EF4-FFF2-40B4-BE49-F238E27FC236}">
                <a16:creationId xmlns:a16="http://schemas.microsoft.com/office/drawing/2014/main" id="{DE71F9DF-9050-1547-A4F4-B46470F7F69B}"/>
              </a:ext>
            </a:extLst>
          </p:cNvPr>
          <p:cNvSpPr/>
          <p:nvPr/>
        </p:nvSpPr>
        <p:spPr>
          <a:xfrm>
            <a:off x="179512" y="1196752"/>
            <a:ext cx="3779912" cy="2585323"/>
          </a:xfrm>
          <a:prstGeom prst="rect">
            <a:avLst/>
          </a:prstGeom>
        </p:spPr>
        <p:txBody>
          <a:bodyPr wrap="square">
            <a:spAutoFit/>
          </a:bodyPr>
          <a:lstStyle/>
          <a:p>
            <a:pPr marL="285750" indent="-285750">
              <a:buClr>
                <a:schemeClr val="accent1"/>
              </a:buClr>
              <a:buSzPct val="70000"/>
              <a:buFont typeface="Wingdings" pitchFamily="2" charset="2"/>
              <a:buChar char="n"/>
            </a:pPr>
            <a:r>
              <a:rPr lang="zh-TW" altLang="en-US" dirty="0">
                <a:latin typeface="Source Han Sans TC" panose="020B0500000000000000" pitchFamily="34" charset="-128"/>
                <a:ea typeface="Source Han Sans TC" panose="020B0500000000000000" pitchFamily="34" charset="-128"/>
              </a:rPr>
              <a:t>correlation between the reflected horizontal and vertical power returns. It is a good indicator of regions where there is a mixture of precipitation types, such as rain and snow or rain and hail, and non-meteorological targets.</a:t>
            </a:r>
          </a:p>
        </p:txBody>
      </p:sp>
    </p:spTree>
    <p:extLst>
      <p:ext uri="{BB962C8B-B14F-4D97-AF65-F5344CB8AC3E}">
        <p14:creationId xmlns:p14="http://schemas.microsoft.com/office/powerpoint/2010/main" val="1017141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預留位置 1">
            <a:extLst>
              <a:ext uri="{FF2B5EF4-FFF2-40B4-BE49-F238E27FC236}">
                <a16:creationId xmlns:a16="http://schemas.microsoft.com/office/drawing/2014/main" id="{9C7FB850-E55E-F240-9434-D4E794ABB973}"/>
              </a:ext>
            </a:extLst>
          </p:cNvPr>
          <p:cNvSpPr>
            <a:spLocks noGrp="1"/>
          </p:cNvSpPr>
          <p:nvPr>
            <p:ph type="body" sz="quarter" idx="10"/>
          </p:nvPr>
        </p:nvSpPr>
        <p:spPr/>
        <p:txBody>
          <a:bodyPr/>
          <a:lstStyle/>
          <a:p>
            <a:r>
              <a:rPr kumimoji="1" lang="en-US" altLang="zh-TW" dirty="0"/>
              <a:t>R</a:t>
            </a:r>
            <a:r>
              <a:rPr kumimoji="1" lang="en-US" altLang="zh-Hant" dirty="0"/>
              <a:t>adar:</a:t>
            </a:r>
            <a:r>
              <a:rPr kumimoji="1" lang="zh-Hant" altLang="en-US" dirty="0"/>
              <a:t> </a:t>
            </a:r>
            <a:r>
              <a:rPr kumimoji="1" lang="en-US" altLang="zh-Hant" dirty="0"/>
              <a:t>Specific differential phase shift</a:t>
            </a:r>
            <a:endParaRPr kumimoji="1" lang="zh-TW" altLang="en-US" dirty="0"/>
          </a:p>
        </p:txBody>
      </p:sp>
      <p:pic>
        <p:nvPicPr>
          <p:cNvPr id="4" name="圖片 3">
            <a:extLst>
              <a:ext uri="{FF2B5EF4-FFF2-40B4-BE49-F238E27FC236}">
                <a16:creationId xmlns:a16="http://schemas.microsoft.com/office/drawing/2014/main" id="{A7968031-0551-FD49-B024-E94DC2C426F2}"/>
              </a:ext>
            </a:extLst>
          </p:cNvPr>
          <p:cNvPicPr>
            <a:picLocks noChangeAspect="1"/>
          </p:cNvPicPr>
          <p:nvPr/>
        </p:nvPicPr>
        <p:blipFill>
          <a:blip r:embed="rId2"/>
          <a:stretch>
            <a:fillRect/>
          </a:stretch>
        </p:blipFill>
        <p:spPr>
          <a:xfrm>
            <a:off x="683568" y="4213866"/>
            <a:ext cx="5940152" cy="2383486"/>
          </a:xfrm>
          <a:prstGeom prst="rect">
            <a:avLst/>
          </a:prstGeom>
        </p:spPr>
      </p:pic>
      <p:sp>
        <p:nvSpPr>
          <p:cNvPr id="5" name="矩形 4">
            <a:extLst>
              <a:ext uri="{FF2B5EF4-FFF2-40B4-BE49-F238E27FC236}">
                <a16:creationId xmlns:a16="http://schemas.microsoft.com/office/drawing/2014/main" id="{8BCB124F-64A0-E14A-A343-3EAABA981909}"/>
              </a:ext>
            </a:extLst>
          </p:cNvPr>
          <p:cNvSpPr/>
          <p:nvPr/>
        </p:nvSpPr>
        <p:spPr>
          <a:xfrm>
            <a:off x="5652120" y="6579731"/>
            <a:ext cx="4572000" cy="246221"/>
          </a:xfrm>
          <a:prstGeom prst="rect">
            <a:avLst/>
          </a:prstGeom>
        </p:spPr>
        <p:txBody>
          <a:bodyPr>
            <a:spAutoFit/>
          </a:bodyPr>
          <a:lstStyle/>
          <a:p>
            <a:r>
              <a:rPr lang="zh-TW" altLang="en-US" sz="1000" dirty="0">
                <a:latin typeface="Source Han Sans TC ExtraLight" panose="020B0200000000000000" pitchFamily="34" charset="-128"/>
                <a:ea typeface="Source Han Sans TC ExtraLight" panose="020B0200000000000000" pitchFamily="34" charset="-128"/>
              </a:rPr>
              <a:t>https://www.lakeeriewx.com/Reference/Radar/Radar.html</a:t>
            </a:r>
          </a:p>
        </p:txBody>
      </p:sp>
      <p:pic>
        <p:nvPicPr>
          <p:cNvPr id="6" name="Picture 31">
            <a:extLst>
              <a:ext uri="{FF2B5EF4-FFF2-40B4-BE49-F238E27FC236}">
                <a16:creationId xmlns:a16="http://schemas.microsoft.com/office/drawing/2014/main" id="{40696C70-F5C1-5C4E-A6E9-9D5DC0190FB1}"/>
              </a:ext>
            </a:extLst>
          </p:cNvPr>
          <p:cNvPicPr>
            <a:picLocks noChangeAspect="1"/>
          </p:cNvPicPr>
          <p:nvPr/>
        </p:nvPicPr>
        <p:blipFill>
          <a:blip r:embed="rId3"/>
          <a:stretch>
            <a:fillRect/>
          </a:stretch>
        </p:blipFill>
        <p:spPr>
          <a:xfrm>
            <a:off x="4932040" y="1412776"/>
            <a:ext cx="4097430" cy="2572248"/>
          </a:xfrm>
          <a:prstGeom prst="rect">
            <a:avLst/>
          </a:prstGeom>
        </p:spPr>
      </p:pic>
      <p:sp>
        <p:nvSpPr>
          <p:cNvPr id="7" name="矩形 6">
            <a:extLst>
              <a:ext uri="{FF2B5EF4-FFF2-40B4-BE49-F238E27FC236}">
                <a16:creationId xmlns:a16="http://schemas.microsoft.com/office/drawing/2014/main" id="{B183D323-D03B-8D4D-959A-8DE58A67967E}"/>
              </a:ext>
            </a:extLst>
          </p:cNvPr>
          <p:cNvSpPr/>
          <p:nvPr/>
        </p:nvSpPr>
        <p:spPr>
          <a:xfrm>
            <a:off x="395536" y="1340768"/>
            <a:ext cx="4572000" cy="2862322"/>
          </a:xfrm>
          <a:prstGeom prst="rect">
            <a:avLst/>
          </a:prstGeom>
        </p:spPr>
        <p:txBody>
          <a:bodyPr>
            <a:spAutoFit/>
          </a:bodyPr>
          <a:lstStyle/>
          <a:p>
            <a:pPr marL="285750" indent="-285750">
              <a:buClr>
                <a:schemeClr val="accent1"/>
              </a:buClr>
              <a:buSzPct val="70000"/>
              <a:buFont typeface="Wingdings" pitchFamily="2" charset="2"/>
              <a:buChar char="n"/>
            </a:pPr>
            <a:r>
              <a:rPr lang="en-US" altLang="zh-TW" dirty="0">
                <a:latin typeface="Source Han Sans TC" panose="020B0500000000000000" pitchFamily="34" charset="-128"/>
                <a:ea typeface="Source Han Sans TC" panose="020B0500000000000000" pitchFamily="34" charset="-128"/>
              </a:rPr>
              <a:t>Φ</a:t>
            </a:r>
            <a:r>
              <a:rPr lang="en-US" altLang="zh-Hant" baseline="-25000" dirty="0">
                <a:latin typeface="Source Han Sans TC" panose="020B0500000000000000" pitchFamily="34" charset="-128"/>
                <a:ea typeface="Source Han Sans TC" panose="020B0500000000000000" pitchFamily="34" charset="-128"/>
              </a:rPr>
              <a:t>DP</a:t>
            </a:r>
            <a:r>
              <a:rPr lang="en-US" altLang="zh-Hant" dirty="0">
                <a:latin typeface="Source Han Sans TC" panose="020B0500000000000000" pitchFamily="34" charset="-128"/>
                <a:ea typeface="Source Han Sans TC" panose="020B0500000000000000" pitchFamily="34" charset="-128"/>
              </a:rPr>
              <a:t>:</a:t>
            </a:r>
            <a:r>
              <a:rPr lang="zh-TW" altLang="en-US" dirty="0">
                <a:latin typeface="Source Han Sans TC" panose="020B0500000000000000" pitchFamily="34" charset="-128"/>
                <a:ea typeface="Source Han Sans TC" panose="020B0500000000000000" pitchFamily="34" charset="-128"/>
              </a:rPr>
              <a:t>A comparison of the returned phase difference between the horizontal and vertical pulses. This phase difference is caused by the difference in the number of wave cycles (or wavelengths) along the propagation path for horizontal and vertically polarized waves. It is a good indicator of precipitation type and intensity.</a:t>
            </a:r>
          </a:p>
        </p:txBody>
      </p:sp>
      <p:pic>
        <p:nvPicPr>
          <p:cNvPr id="8" name="Picture 13">
            <a:extLst>
              <a:ext uri="{FF2B5EF4-FFF2-40B4-BE49-F238E27FC236}">
                <a16:creationId xmlns:a16="http://schemas.microsoft.com/office/drawing/2014/main" id="{4637D81F-C8A2-6C48-BC85-BD06D84564CB}"/>
              </a:ext>
            </a:extLst>
          </p:cNvPr>
          <p:cNvPicPr>
            <a:picLocks noChangeAspect="1"/>
          </p:cNvPicPr>
          <p:nvPr/>
        </p:nvPicPr>
        <p:blipFill>
          <a:blip r:embed="rId4"/>
          <a:stretch>
            <a:fillRect/>
          </a:stretch>
        </p:blipFill>
        <p:spPr>
          <a:xfrm>
            <a:off x="6804248" y="5085184"/>
            <a:ext cx="2117347" cy="616631"/>
          </a:xfrm>
          <a:prstGeom prst="rect">
            <a:avLst/>
          </a:prstGeom>
        </p:spPr>
      </p:pic>
    </p:spTree>
    <p:extLst>
      <p:ext uri="{BB962C8B-B14F-4D97-AF65-F5344CB8AC3E}">
        <p14:creationId xmlns:p14="http://schemas.microsoft.com/office/powerpoint/2010/main" val="341391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預留位置 1">
            <a:extLst>
              <a:ext uri="{FF2B5EF4-FFF2-40B4-BE49-F238E27FC236}">
                <a16:creationId xmlns:a16="http://schemas.microsoft.com/office/drawing/2014/main" id="{713F2996-61FF-A94F-BB98-70CC9C34ECE2}"/>
              </a:ext>
            </a:extLst>
          </p:cNvPr>
          <p:cNvSpPr>
            <a:spLocks noGrp="1"/>
          </p:cNvSpPr>
          <p:nvPr>
            <p:ph type="body" sz="quarter" idx="10"/>
          </p:nvPr>
        </p:nvSpPr>
        <p:spPr/>
        <p:txBody>
          <a:bodyPr>
            <a:normAutofit/>
          </a:bodyPr>
          <a:lstStyle/>
          <a:p>
            <a:r>
              <a:rPr kumimoji="1" lang="en-US" altLang="zh-Hant" dirty="0"/>
              <a:t>Polarimetric</a:t>
            </a:r>
            <a:r>
              <a:rPr kumimoji="1" lang="zh-Hant" altLang="en-US" dirty="0"/>
              <a:t> </a:t>
            </a:r>
            <a:r>
              <a:rPr kumimoji="1" lang="en-US" altLang="zh-Hant" dirty="0"/>
              <a:t>values used</a:t>
            </a:r>
            <a:r>
              <a:rPr kumimoji="1" lang="zh-Hant" altLang="en-US" dirty="0"/>
              <a:t> </a:t>
            </a:r>
            <a:r>
              <a:rPr kumimoji="1" lang="en-US" altLang="zh-Hant" dirty="0"/>
              <a:t>in</a:t>
            </a:r>
            <a:r>
              <a:rPr kumimoji="1" lang="zh-Hant" altLang="en-US" dirty="0"/>
              <a:t> </a:t>
            </a:r>
            <a:r>
              <a:rPr kumimoji="1" lang="en-US" altLang="zh-Hant" dirty="0"/>
              <a:t>PID</a:t>
            </a:r>
            <a:endParaRPr kumimoji="1" lang="zh-TW" altLang="en-US" dirty="0"/>
          </a:p>
        </p:txBody>
      </p:sp>
      <p:pic>
        <p:nvPicPr>
          <p:cNvPr id="28" name="圖片 27">
            <a:extLst>
              <a:ext uri="{FF2B5EF4-FFF2-40B4-BE49-F238E27FC236}">
                <a16:creationId xmlns:a16="http://schemas.microsoft.com/office/drawing/2014/main" id="{B6B7D012-C2D8-DB48-9F00-23FBC264317E}"/>
              </a:ext>
            </a:extLst>
          </p:cNvPr>
          <p:cNvPicPr>
            <a:picLocks noChangeAspect="1"/>
          </p:cNvPicPr>
          <p:nvPr/>
        </p:nvPicPr>
        <p:blipFill>
          <a:blip r:embed="rId2"/>
          <a:stretch>
            <a:fillRect/>
          </a:stretch>
        </p:blipFill>
        <p:spPr>
          <a:xfrm>
            <a:off x="3779912" y="1340768"/>
            <a:ext cx="1860531" cy="2880000"/>
          </a:xfrm>
          <a:prstGeom prst="rect">
            <a:avLst/>
          </a:prstGeom>
        </p:spPr>
      </p:pic>
      <p:pic>
        <p:nvPicPr>
          <p:cNvPr id="36" name="圖片 35">
            <a:extLst>
              <a:ext uri="{FF2B5EF4-FFF2-40B4-BE49-F238E27FC236}">
                <a16:creationId xmlns:a16="http://schemas.microsoft.com/office/drawing/2014/main" id="{A8F31A10-44F7-854F-8FB9-B9F347243D0B}"/>
              </a:ext>
            </a:extLst>
          </p:cNvPr>
          <p:cNvPicPr>
            <a:picLocks noChangeAspect="1"/>
          </p:cNvPicPr>
          <p:nvPr/>
        </p:nvPicPr>
        <p:blipFill>
          <a:blip r:embed="rId3"/>
          <a:stretch>
            <a:fillRect/>
          </a:stretch>
        </p:blipFill>
        <p:spPr>
          <a:xfrm>
            <a:off x="1907704" y="1340768"/>
            <a:ext cx="1860531" cy="2880000"/>
          </a:xfrm>
          <a:prstGeom prst="rect">
            <a:avLst/>
          </a:prstGeom>
        </p:spPr>
      </p:pic>
      <p:pic>
        <p:nvPicPr>
          <p:cNvPr id="38" name="圖片 37">
            <a:extLst>
              <a:ext uri="{FF2B5EF4-FFF2-40B4-BE49-F238E27FC236}">
                <a16:creationId xmlns:a16="http://schemas.microsoft.com/office/drawing/2014/main" id="{C73BD83B-CC8D-F848-8A50-3F659F4CF22B}"/>
              </a:ext>
            </a:extLst>
          </p:cNvPr>
          <p:cNvPicPr>
            <a:picLocks noChangeAspect="1"/>
          </p:cNvPicPr>
          <p:nvPr/>
        </p:nvPicPr>
        <p:blipFill>
          <a:blip r:embed="rId4"/>
          <a:stretch>
            <a:fillRect/>
          </a:stretch>
        </p:blipFill>
        <p:spPr>
          <a:xfrm>
            <a:off x="107504" y="1341088"/>
            <a:ext cx="1860531" cy="2880000"/>
          </a:xfrm>
          <a:prstGeom prst="rect">
            <a:avLst/>
          </a:prstGeom>
        </p:spPr>
      </p:pic>
      <p:pic>
        <p:nvPicPr>
          <p:cNvPr id="32" name="圖片 31">
            <a:extLst>
              <a:ext uri="{FF2B5EF4-FFF2-40B4-BE49-F238E27FC236}">
                <a16:creationId xmlns:a16="http://schemas.microsoft.com/office/drawing/2014/main" id="{E96829CA-189F-244E-83FC-59A8DA5851F5}"/>
              </a:ext>
            </a:extLst>
          </p:cNvPr>
          <p:cNvPicPr>
            <a:picLocks noChangeAspect="1"/>
          </p:cNvPicPr>
          <p:nvPr/>
        </p:nvPicPr>
        <p:blipFill>
          <a:blip r:embed="rId5"/>
          <a:stretch>
            <a:fillRect/>
          </a:stretch>
        </p:blipFill>
        <p:spPr>
          <a:xfrm>
            <a:off x="107504" y="3978000"/>
            <a:ext cx="1860531" cy="2880000"/>
          </a:xfrm>
          <a:prstGeom prst="rect">
            <a:avLst/>
          </a:prstGeom>
        </p:spPr>
      </p:pic>
      <p:pic>
        <p:nvPicPr>
          <p:cNvPr id="34" name="圖片 33">
            <a:extLst>
              <a:ext uri="{FF2B5EF4-FFF2-40B4-BE49-F238E27FC236}">
                <a16:creationId xmlns:a16="http://schemas.microsoft.com/office/drawing/2014/main" id="{43612ADC-0561-4E4B-A3B1-3D88E9708241}"/>
              </a:ext>
            </a:extLst>
          </p:cNvPr>
          <p:cNvPicPr>
            <a:picLocks noChangeAspect="1"/>
          </p:cNvPicPr>
          <p:nvPr/>
        </p:nvPicPr>
        <p:blipFill>
          <a:blip r:embed="rId6"/>
          <a:stretch>
            <a:fillRect/>
          </a:stretch>
        </p:blipFill>
        <p:spPr>
          <a:xfrm>
            <a:off x="1943708" y="3978000"/>
            <a:ext cx="1860531" cy="2880000"/>
          </a:xfrm>
          <a:prstGeom prst="rect">
            <a:avLst/>
          </a:prstGeom>
        </p:spPr>
      </p:pic>
      <p:pic>
        <p:nvPicPr>
          <p:cNvPr id="30" name="圖片 29">
            <a:extLst>
              <a:ext uri="{FF2B5EF4-FFF2-40B4-BE49-F238E27FC236}">
                <a16:creationId xmlns:a16="http://schemas.microsoft.com/office/drawing/2014/main" id="{480C381B-DD86-1343-981E-399A2C99D3C3}"/>
              </a:ext>
            </a:extLst>
          </p:cNvPr>
          <p:cNvPicPr>
            <a:picLocks noChangeAspect="1"/>
          </p:cNvPicPr>
          <p:nvPr/>
        </p:nvPicPr>
        <p:blipFill>
          <a:blip r:embed="rId7"/>
          <a:stretch>
            <a:fillRect/>
          </a:stretch>
        </p:blipFill>
        <p:spPr>
          <a:xfrm>
            <a:off x="3779912" y="3978000"/>
            <a:ext cx="1860531" cy="2880000"/>
          </a:xfrm>
          <a:prstGeom prst="rect">
            <a:avLst/>
          </a:prstGeom>
        </p:spPr>
      </p:pic>
      <p:sp>
        <p:nvSpPr>
          <p:cNvPr id="39" name="文字方塊 38">
            <a:extLst>
              <a:ext uri="{FF2B5EF4-FFF2-40B4-BE49-F238E27FC236}">
                <a16:creationId xmlns:a16="http://schemas.microsoft.com/office/drawing/2014/main" id="{A2598441-7CED-E647-B0F4-B10085B9FD1D}"/>
              </a:ext>
            </a:extLst>
          </p:cNvPr>
          <p:cNvSpPr txBox="1"/>
          <p:nvPr/>
        </p:nvSpPr>
        <p:spPr>
          <a:xfrm>
            <a:off x="5580112" y="1556792"/>
            <a:ext cx="3456384" cy="3970318"/>
          </a:xfrm>
          <a:prstGeom prst="rect">
            <a:avLst/>
          </a:prstGeom>
          <a:noFill/>
        </p:spPr>
        <p:txBody>
          <a:bodyPr wrap="square" rtlCol="0">
            <a:spAutoFit/>
          </a:bodyPr>
          <a:lstStyle/>
          <a:p>
            <a:pPr>
              <a:buClr>
                <a:schemeClr val="tx2">
                  <a:lumMod val="60000"/>
                  <a:lumOff val="40000"/>
                </a:schemeClr>
              </a:buClr>
              <a:buSzPct val="70000"/>
            </a:pPr>
            <a:r>
              <a:rPr kumimoji="1" lang="en-US" altLang="zh-Hant" dirty="0">
                <a:solidFill>
                  <a:schemeClr val="tx2"/>
                </a:solidFill>
              </a:rPr>
              <a:t>Table</a:t>
            </a:r>
            <a:r>
              <a:rPr kumimoji="1" lang="zh-Hant" altLang="en-US" dirty="0">
                <a:solidFill>
                  <a:schemeClr val="tx2"/>
                </a:solidFill>
              </a:rPr>
              <a:t> </a:t>
            </a:r>
            <a:r>
              <a:rPr kumimoji="1" lang="en-US" altLang="zh-Hant" dirty="0">
                <a:solidFill>
                  <a:schemeClr val="tx2"/>
                </a:solidFill>
              </a:rPr>
              <a:t>1:</a:t>
            </a:r>
            <a:r>
              <a:rPr kumimoji="1" lang="zh-Hant" altLang="en-US" dirty="0">
                <a:solidFill>
                  <a:schemeClr val="tx2"/>
                </a:solidFill>
              </a:rPr>
              <a:t> </a:t>
            </a:r>
            <a:r>
              <a:rPr kumimoji="1" lang="en-US" altLang="zh-Hant" dirty="0">
                <a:solidFill>
                  <a:schemeClr val="tx2"/>
                </a:solidFill>
              </a:rPr>
              <a:t>approx.</a:t>
            </a:r>
            <a:r>
              <a:rPr kumimoji="1" lang="zh-Hant" altLang="en-US" dirty="0">
                <a:solidFill>
                  <a:schemeClr val="tx2"/>
                </a:solidFill>
              </a:rPr>
              <a:t> </a:t>
            </a:r>
            <a:r>
              <a:rPr kumimoji="1" lang="en-US" altLang="zh-Hant" dirty="0">
                <a:solidFill>
                  <a:schemeClr val="tx2"/>
                </a:solidFill>
              </a:rPr>
              <a:t>values</a:t>
            </a:r>
            <a:r>
              <a:rPr kumimoji="1" lang="zh-Hant" altLang="en-US" dirty="0">
                <a:solidFill>
                  <a:schemeClr val="tx2"/>
                </a:solidFill>
              </a:rPr>
              <a:t> </a:t>
            </a:r>
            <a:r>
              <a:rPr kumimoji="1" lang="en-US" altLang="zh-Hant" dirty="0">
                <a:solidFill>
                  <a:schemeClr val="tx2"/>
                </a:solidFill>
              </a:rPr>
              <a:t>used</a:t>
            </a:r>
            <a:r>
              <a:rPr kumimoji="1" lang="zh-Hant" altLang="en-US" dirty="0">
                <a:solidFill>
                  <a:schemeClr val="tx2"/>
                </a:solidFill>
              </a:rPr>
              <a:t> </a:t>
            </a:r>
            <a:r>
              <a:rPr kumimoji="1" lang="en-US" altLang="zh-Hant" dirty="0">
                <a:solidFill>
                  <a:schemeClr val="tx2"/>
                </a:solidFill>
              </a:rPr>
              <a:t>in</a:t>
            </a:r>
            <a:r>
              <a:rPr kumimoji="1" lang="zh-Hant" altLang="en-US" dirty="0">
                <a:solidFill>
                  <a:schemeClr val="tx2"/>
                </a:solidFill>
              </a:rPr>
              <a:t> </a:t>
            </a:r>
            <a:r>
              <a:rPr kumimoji="1" lang="en-US" altLang="zh-Hant" dirty="0">
                <a:solidFill>
                  <a:schemeClr val="tx2"/>
                </a:solidFill>
              </a:rPr>
              <a:t>NCAR</a:t>
            </a:r>
            <a:r>
              <a:rPr kumimoji="1" lang="zh-Hant" altLang="en-US" dirty="0">
                <a:solidFill>
                  <a:schemeClr val="tx2"/>
                </a:solidFill>
              </a:rPr>
              <a:t> </a:t>
            </a:r>
            <a:r>
              <a:rPr kumimoji="1" lang="en-US" altLang="zh-Hant" dirty="0">
                <a:solidFill>
                  <a:schemeClr val="tx2"/>
                </a:solidFill>
              </a:rPr>
              <a:t>S-</a:t>
            </a:r>
            <a:r>
              <a:rPr kumimoji="1" lang="en-US" altLang="zh-Hant" dirty="0" err="1">
                <a:solidFill>
                  <a:schemeClr val="tx2"/>
                </a:solidFill>
              </a:rPr>
              <a:t>PolKa</a:t>
            </a:r>
            <a:r>
              <a:rPr kumimoji="1" lang="zh-Hant" altLang="en-US" dirty="0">
                <a:solidFill>
                  <a:schemeClr val="tx2"/>
                </a:solidFill>
              </a:rPr>
              <a:t> </a:t>
            </a:r>
            <a:r>
              <a:rPr kumimoji="1" lang="en-US" altLang="zh-Hant" dirty="0">
                <a:solidFill>
                  <a:schemeClr val="tx2"/>
                </a:solidFill>
              </a:rPr>
              <a:t>PID</a:t>
            </a:r>
            <a:r>
              <a:rPr kumimoji="1" lang="zh-Hant" altLang="en-US" dirty="0">
                <a:solidFill>
                  <a:schemeClr val="tx2"/>
                </a:solidFill>
              </a:rPr>
              <a:t> </a:t>
            </a:r>
            <a:r>
              <a:rPr kumimoji="1" lang="en-US" altLang="zh-Hant" dirty="0">
                <a:solidFill>
                  <a:schemeClr val="tx2"/>
                </a:solidFill>
              </a:rPr>
              <a:t>during</a:t>
            </a:r>
            <a:r>
              <a:rPr kumimoji="1" lang="zh-Hant" altLang="en-US" dirty="0">
                <a:solidFill>
                  <a:schemeClr val="tx2"/>
                </a:solidFill>
              </a:rPr>
              <a:t> </a:t>
            </a:r>
            <a:r>
              <a:rPr kumimoji="1" lang="en-US" altLang="zh-Hant" dirty="0">
                <a:solidFill>
                  <a:schemeClr val="tx2"/>
                </a:solidFill>
              </a:rPr>
              <a:t>DYNAMO/AMIE</a:t>
            </a:r>
          </a:p>
          <a:p>
            <a:pPr>
              <a:buClr>
                <a:schemeClr val="tx2">
                  <a:lumMod val="60000"/>
                  <a:lumOff val="40000"/>
                </a:schemeClr>
              </a:buClr>
              <a:buSzPct val="70000"/>
            </a:pPr>
            <a:endParaRPr kumimoji="1" lang="en-US" altLang="zh-TW" dirty="0">
              <a:solidFill>
                <a:srgbClr val="E0A600"/>
              </a:solidFill>
            </a:endParaRPr>
          </a:p>
          <a:p>
            <a:pPr marL="285750" indent="-285750">
              <a:buClr>
                <a:schemeClr val="tx2">
                  <a:lumMod val="60000"/>
                  <a:lumOff val="40000"/>
                </a:schemeClr>
              </a:buClr>
              <a:buSzPct val="70000"/>
              <a:buFont typeface="Wingdings" pitchFamily="2" charset="2"/>
              <a:buChar char="n"/>
            </a:pPr>
            <a:r>
              <a:rPr kumimoji="1" lang="en-US" altLang="zh-TW" dirty="0">
                <a:solidFill>
                  <a:srgbClr val="E0A600"/>
                </a:solidFill>
              </a:rPr>
              <a:t>H</a:t>
            </a:r>
            <a:r>
              <a:rPr kumimoji="1" lang="en-US" altLang="zh-Hant" dirty="0">
                <a:solidFill>
                  <a:srgbClr val="E0A600"/>
                </a:solidFill>
              </a:rPr>
              <a:t>I:</a:t>
            </a:r>
            <a:r>
              <a:rPr kumimoji="1" lang="zh-TW" altLang="en-US" dirty="0">
                <a:solidFill>
                  <a:srgbClr val="E0A600"/>
                </a:solidFill>
              </a:rPr>
              <a:t> </a:t>
            </a:r>
            <a:r>
              <a:rPr kumimoji="1" lang="en-US" altLang="zh-TW" dirty="0">
                <a:solidFill>
                  <a:srgbClr val="E0A600"/>
                </a:solidFill>
              </a:rPr>
              <a:t>deposition</a:t>
            </a:r>
            <a:br>
              <a:rPr kumimoji="1" lang="en-US" altLang="zh-Hant" dirty="0"/>
            </a:br>
            <a:r>
              <a:rPr kumimoji="1" lang="en-US" altLang="zh-Hant" dirty="0"/>
              <a:t>Horizontally</a:t>
            </a:r>
            <a:r>
              <a:rPr kumimoji="1" lang="zh-Hant" altLang="en-US" dirty="0"/>
              <a:t> </a:t>
            </a:r>
            <a:r>
              <a:rPr kumimoji="1" lang="en-US" altLang="zh-Hant" dirty="0"/>
              <a:t>oriented</a:t>
            </a:r>
            <a:r>
              <a:rPr kumimoji="1" lang="zh-Hant" altLang="en-US" dirty="0"/>
              <a:t> </a:t>
            </a:r>
            <a:r>
              <a:rPr kumimoji="1" lang="en-US" altLang="zh-Hant" dirty="0"/>
              <a:t>ice</a:t>
            </a:r>
            <a:r>
              <a:rPr kumimoji="1" lang="zh-Hant" altLang="en-US" dirty="0"/>
              <a:t> </a:t>
            </a:r>
            <a:r>
              <a:rPr kumimoji="1" lang="en-US" altLang="zh-Hant" dirty="0"/>
              <a:t>crystal</a:t>
            </a:r>
          </a:p>
          <a:p>
            <a:pPr marL="285750" indent="-285750">
              <a:buClr>
                <a:schemeClr val="tx2">
                  <a:lumMod val="60000"/>
                  <a:lumOff val="40000"/>
                </a:schemeClr>
              </a:buClr>
              <a:buSzPct val="70000"/>
              <a:buFont typeface="Wingdings" pitchFamily="2" charset="2"/>
              <a:buChar char="n"/>
            </a:pPr>
            <a:r>
              <a:rPr kumimoji="1" lang="en-US" altLang="zh-TW" dirty="0">
                <a:solidFill>
                  <a:srgbClr val="86D728"/>
                </a:solidFill>
              </a:rPr>
              <a:t>S</a:t>
            </a:r>
            <a:r>
              <a:rPr kumimoji="1" lang="en-US" altLang="zh-Hant" dirty="0">
                <a:solidFill>
                  <a:srgbClr val="86D728"/>
                </a:solidFill>
              </a:rPr>
              <a:t>I:</a:t>
            </a:r>
            <a:r>
              <a:rPr kumimoji="1" lang="zh-TW" altLang="en-US" dirty="0">
                <a:solidFill>
                  <a:srgbClr val="86D728"/>
                </a:solidFill>
              </a:rPr>
              <a:t> </a:t>
            </a:r>
            <a:r>
              <a:rPr kumimoji="1" lang="en-US" altLang="zh-TW" dirty="0">
                <a:solidFill>
                  <a:srgbClr val="86D728"/>
                </a:solidFill>
              </a:rPr>
              <a:t>deposition</a:t>
            </a:r>
            <a:br>
              <a:rPr kumimoji="1" lang="en-US" altLang="zh-Hant" dirty="0"/>
            </a:br>
            <a:r>
              <a:rPr kumimoji="1" lang="en-US" altLang="zh-Hant" dirty="0"/>
              <a:t>Small</a:t>
            </a:r>
            <a:r>
              <a:rPr kumimoji="1" lang="zh-Hant" altLang="en-US" dirty="0"/>
              <a:t> </a:t>
            </a:r>
            <a:r>
              <a:rPr kumimoji="1" lang="en-US" altLang="zh-Hant" dirty="0"/>
              <a:t>ice</a:t>
            </a:r>
            <a:r>
              <a:rPr kumimoji="1" lang="zh-Hant" altLang="en-US" dirty="0"/>
              <a:t> </a:t>
            </a:r>
            <a:r>
              <a:rPr kumimoji="1" lang="en-US" altLang="zh-Hant" dirty="0"/>
              <a:t>crystals</a:t>
            </a:r>
          </a:p>
          <a:p>
            <a:pPr marL="285750" indent="-285750">
              <a:buClr>
                <a:schemeClr val="tx2">
                  <a:lumMod val="60000"/>
                  <a:lumOff val="40000"/>
                </a:schemeClr>
              </a:buClr>
              <a:buSzPct val="70000"/>
              <a:buFont typeface="Wingdings" pitchFamily="2" charset="2"/>
              <a:buChar char="n"/>
            </a:pPr>
            <a:r>
              <a:rPr kumimoji="1" lang="en-US" altLang="zh-Hant" dirty="0">
                <a:solidFill>
                  <a:srgbClr val="159400"/>
                </a:solidFill>
              </a:rPr>
              <a:t>DA:</a:t>
            </a:r>
            <a:r>
              <a:rPr kumimoji="1" lang="zh-TW" altLang="en-US" dirty="0">
                <a:solidFill>
                  <a:srgbClr val="159400"/>
                </a:solidFill>
              </a:rPr>
              <a:t> </a:t>
            </a:r>
            <a:r>
              <a:rPr kumimoji="1" lang="en-US" altLang="zh-TW" dirty="0">
                <a:solidFill>
                  <a:srgbClr val="159400"/>
                </a:solidFill>
              </a:rPr>
              <a:t>aggregation</a:t>
            </a:r>
            <a:r>
              <a:rPr kumimoji="1" lang="zh-TW" altLang="en-US" dirty="0">
                <a:solidFill>
                  <a:srgbClr val="159400"/>
                </a:solidFill>
              </a:rPr>
              <a:t> </a:t>
            </a:r>
            <a:r>
              <a:rPr kumimoji="1" lang="en-US" altLang="zh-TW" dirty="0">
                <a:solidFill>
                  <a:srgbClr val="159400"/>
                </a:solidFill>
              </a:rPr>
              <a:t>+</a:t>
            </a:r>
            <a:r>
              <a:rPr kumimoji="1" lang="zh-TW" altLang="en-US" dirty="0">
                <a:solidFill>
                  <a:srgbClr val="159400"/>
                </a:solidFill>
              </a:rPr>
              <a:t> </a:t>
            </a:r>
            <a:r>
              <a:rPr kumimoji="1" lang="en-US" altLang="zh-TW" dirty="0">
                <a:solidFill>
                  <a:srgbClr val="159400"/>
                </a:solidFill>
              </a:rPr>
              <a:t>deposition</a:t>
            </a:r>
            <a:br>
              <a:rPr kumimoji="1" lang="en-US" altLang="zh-Hant" dirty="0"/>
            </a:br>
            <a:r>
              <a:rPr kumimoji="1" lang="en-US" altLang="zh-Hant" dirty="0"/>
              <a:t>Dry</a:t>
            </a:r>
            <a:r>
              <a:rPr kumimoji="1" lang="zh-Hant" altLang="en-US" dirty="0"/>
              <a:t> </a:t>
            </a:r>
            <a:r>
              <a:rPr kumimoji="1" lang="en-US" altLang="zh-Hant" dirty="0"/>
              <a:t>aggregates</a:t>
            </a:r>
          </a:p>
          <a:p>
            <a:pPr marL="285750" indent="-285750">
              <a:buClr>
                <a:schemeClr val="tx2">
                  <a:lumMod val="60000"/>
                  <a:lumOff val="40000"/>
                </a:schemeClr>
              </a:buClr>
              <a:buSzPct val="70000"/>
              <a:buFont typeface="Wingdings" pitchFamily="2" charset="2"/>
              <a:buChar char="n"/>
            </a:pPr>
            <a:r>
              <a:rPr kumimoji="1" lang="en-US" altLang="zh-Hant" dirty="0">
                <a:solidFill>
                  <a:srgbClr val="638EF0"/>
                </a:solidFill>
              </a:rPr>
              <a:t>WA:</a:t>
            </a:r>
            <a:r>
              <a:rPr kumimoji="1" lang="zh-TW" altLang="en-US" dirty="0">
                <a:solidFill>
                  <a:srgbClr val="638EF0"/>
                </a:solidFill>
              </a:rPr>
              <a:t> </a:t>
            </a:r>
            <a:r>
              <a:rPr kumimoji="1" lang="en-US" altLang="zh-TW" dirty="0">
                <a:solidFill>
                  <a:srgbClr val="638EF0"/>
                </a:solidFill>
              </a:rPr>
              <a:t>aggregation</a:t>
            </a:r>
            <a:r>
              <a:rPr kumimoji="1" lang="zh-TW" altLang="en-US" dirty="0">
                <a:solidFill>
                  <a:srgbClr val="638EF0"/>
                </a:solidFill>
              </a:rPr>
              <a:t> </a:t>
            </a:r>
            <a:r>
              <a:rPr kumimoji="1" lang="en-US" altLang="zh-TW" dirty="0">
                <a:solidFill>
                  <a:srgbClr val="638EF0"/>
                </a:solidFill>
              </a:rPr>
              <a:t>+</a:t>
            </a:r>
            <a:r>
              <a:rPr kumimoji="1" lang="zh-TW" altLang="en-US" dirty="0">
                <a:solidFill>
                  <a:srgbClr val="638EF0"/>
                </a:solidFill>
              </a:rPr>
              <a:t> </a:t>
            </a:r>
            <a:r>
              <a:rPr kumimoji="1" lang="en-US" altLang="zh-TW" dirty="0">
                <a:solidFill>
                  <a:srgbClr val="638EF0"/>
                </a:solidFill>
              </a:rPr>
              <a:t>melting</a:t>
            </a:r>
            <a:br>
              <a:rPr kumimoji="1" lang="en-US" altLang="zh-Hant" dirty="0"/>
            </a:br>
            <a:r>
              <a:rPr kumimoji="1" lang="en-US" altLang="zh-Hant" dirty="0"/>
              <a:t>Wet</a:t>
            </a:r>
            <a:r>
              <a:rPr kumimoji="1" lang="zh-Hant" altLang="en-US" dirty="0"/>
              <a:t> </a:t>
            </a:r>
            <a:r>
              <a:rPr kumimoji="1" lang="en-US" altLang="zh-Hant" dirty="0"/>
              <a:t>aggregates</a:t>
            </a:r>
          </a:p>
          <a:p>
            <a:pPr marL="285750" indent="-285750">
              <a:buClr>
                <a:schemeClr val="tx2">
                  <a:lumMod val="60000"/>
                  <a:lumOff val="40000"/>
                </a:schemeClr>
              </a:buClr>
              <a:buSzPct val="70000"/>
              <a:buFont typeface="Wingdings" pitchFamily="2" charset="2"/>
              <a:buChar char="n"/>
            </a:pPr>
            <a:r>
              <a:rPr kumimoji="1" lang="en-US" altLang="zh-Hant" dirty="0">
                <a:solidFill>
                  <a:srgbClr val="026DD0"/>
                </a:solidFill>
              </a:rPr>
              <a:t>RA:</a:t>
            </a:r>
            <a:r>
              <a:rPr kumimoji="1" lang="zh-TW" altLang="en-US" dirty="0">
                <a:solidFill>
                  <a:srgbClr val="026DD0"/>
                </a:solidFill>
              </a:rPr>
              <a:t> </a:t>
            </a:r>
            <a:r>
              <a:rPr kumimoji="1" lang="en-US" altLang="zh-TW" dirty="0">
                <a:solidFill>
                  <a:srgbClr val="026DD0"/>
                </a:solidFill>
              </a:rPr>
              <a:t>riming</a:t>
            </a:r>
            <a:r>
              <a:rPr kumimoji="1" lang="zh-TW" altLang="en-US" dirty="0">
                <a:solidFill>
                  <a:srgbClr val="026DD0"/>
                </a:solidFill>
              </a:rPr>
              <a:t> </a:t>
            </a:r>
            <a:r>
              <a:rPr kumimoji="1" lang="en-US" altLang="zh-TW" dirty="0">
                <a:solidFill>
                  <a:srgbClr val="026DD0"/>
                </a:solidFill>
              </a:rPr>
              <a:t>+</a:t>
            </a:r>
            <a:r>
              <a:rPr kumimoji="1" lang="zh-TW" altLang="en-US" dirty="0">
                <a:solidFill>
                  <a:srgbClr val="026DD0"/>
                </a:solidFill>
              </a:rPr>
              <a:t> </a:t>
            </a:r>
            <a:r>
              <a:rPr kumimoji="1" lang="en-US" altLang="zh-TW" dirty="0">
                <a:solidFill>
                  <a:srgbClr val="026DD0"/>
                </a:solidFill>
              </a:rPr>
              <a:t>deposition</a:t>
            </a:r>
            <a:br>
              <a:rPr kumimoji="1" lang="en-US" altLang="zh-Hant" dirty="0"/>
            </a:br>
            <a:r>
              <a:rPr kumimoji="1" lang="en-US" altLang="zh-Hant" dirty="0"/>
              <a:t>Graupel</a:t>
            </a:r>
            <a:r>
              <a:rPr kumimoji="1" lang="zh-Hant" altLang="en-US" dirty="0"/>
              <a:t> </a:t>
            </a:r>
            <a:r>
              <a:rPr kumimoji="1" lang="en-US" altLang="zh-Hant" dirty="0"/>
              <a:t>/</a:t>
            </a:r>
            <a:r>
              <a:rPr kumimoji="1" lang="zh-Hant" altLang="en-US" dirty="0"/>
              <a:t> </a:t>
            </a:r>
            <a:r>
              <a:rPr kumimoji="1" lang="en-US" altLang="zh-Hant" dirty="0"/>
              <a:t>rimed</a:t>
            </a:r>
            <a:r>
              <a:rPr kumimoji="1" lang="zh-Hant" altLang="en-US" dirty="0"/>
              <a:t> </a:t>
            </a:r>
            <a:r>
              <a:rPr kumimoji="1" lang="en-US" altLang="zh-Hant" dirty="0"/>
              <a:t>aggregates</a:t>
            </a:r>
            <a:endParaRPr kumimoji="1" lang="zh-TW" altLang="en-US" dirty="0"/>
          </a:p>
        </p:txBody>
      </p:sp>
    </p:spTree>
    <p:extLst>
      <p:ext uri="{BB962C8B-B14F-4D97-AF65-F5344CB8AC3E}">
        <p14:creationId xmlns:p14="http://schemas.microsoft.com/office/powerpoint/2010/main" val="4290530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836E1916-DB47-DD4B-ABB4-DD42544BA1F8}"/>
              </a:ext>
            </a:extLst>
          </p:cNvPr>
          <p:cNvSpPr>
            <a:spLocks noGrp="1"/>
          </p:cNvSpPr>
          <p:nvPr>
            <p:ph type="body" sz="quarter" idx="10"/>
          </p:nvPr>
        </p:nvSpPr>
        <p:spPr/>
        <p:txBody>
          <a:bodyPr/>
          <a:lstStyle/>
          <a:p>
            <a:r>
              <a:rPr kumimoji="1" lang="en-US" altLang="zh-TW" dirty="0"/>
              <a:t>Definition</a:t>
            </a:r>
            <a:r>
              <a:rPr kumimoji="1" lang="zh-TW" altLang="en-US" dirty="0"/>
              <a:t> </a:t>
            </a:r>
            <a:r>
              <a:rPr kumimoji="1" lang="en-US" altLang="zh-TW" dirty="0"/>
              <a:t>of</a:t>
            </a:r>
            <a:r>
              <a:rPr kumimoji="1" lang="zh-TW" altLang="en-US" dirty="0"/>
              <a:t> </a:t>
            </a:r>
            <a:r>
              <a:rPr kumimoji="1" lang="en-US" altLang="zh-TW" dirty="0"/>
              <a:t>microphysical</a:t>
            </a:r>
            <a:r>
              <a:rPr kumimoji="1" lang="zh-TW" altLang="en-US" dirty="0"/>
              <a:t> </a:t>
            </a:r>
            <a:r>
              <a:rPr kumimoji="1" lang="en-US" altLang="zh-TW" dirty="0"/>
              <a:t>processes</a:t>
            </a:r>
            <a:endParaRPr kumimoji="1" lang="zh-TW" altLang="en-US" dirty="0"/>
          </a:p>
        </p:txBody>
      </p:sp>
      <p:sp>
        <p:nvSpPr>
          <p:cNvPr id="3" name="文字版面配置區 2">
            <a:extLst>
              <a:ext uri="{FF2B5EF4-FFF2-40B4-BE49-F238E27FC236}">
                <a16:creationId xmlns:a16="http://schemas.microsoft.com/office/drawing/2014/main" id="{CFC0E8EB-C62C-DA4F-B537-32F7C756E2BC}"/>
              </a:ext>
            </a:extLst>
          </p:cNvPr>
          <p:cNvSpPr>
            <a:spLocks noGrp="1"/>
          </p:cNvSpPr>
          <p:nvPr>
            <p:ph type="body" sz="quarter" idx="11"/>
          </p:nvPr>
        </p:nvSpPr>
        <p:spPr>
          <a:xfrm>
            <a:off x="611560" y="1412577"/>
            <a:ext cx="8136903" cy="5184775"/>
          </a:xfrm>
        </p:spPr>
        <p:txBody>
          <a:bodyPr/>
          <a:lstStyle/>
          <a:p>
            <a:r>
              <a:rPr kumimoji="1" lang="en-US" altLang="zh-TW" dirty="0"/>
              <a:t>Deposition:</a:t>
            </a:r>
          </a:p>
          <a:p>
            <a:pPr lvl="1"/>
            <a:r>
              <a:rPr kumimoji="1" lang="en-US" altLang="zh-TW" dirty="0">
                <a:solidFill>
                  <a:srgbClr val="0070C0"/>
                </a:solidFill>
              </a:rPr>
              <a:t>Frozen</a:t>
            </a:r>
            <a:r>
              <a:rPr kumimoji="1" lang="zh-TW" altLang="en-US" dirty="0">
                <a:solidFill>
                  <a:srgbClr val="0070C0"/>
                </a:solidFill>
              </a:rPr>
              <a:t> </a:t>
            </a:r>
            <a:r>
              <a:rPr kumimoji="1" lang="en-US" altLang="zh-TW" dirty="0">
                <a:solidFill>
                  <a:srgbClr val="0070C0"/>
                </a:solidFill>
              </a:rPr>
              <a:t>hydrometeor</a:t>
            </a:r>
            <a:r>
              <a:rPr kumimoji="1" lang="zh-TW" altLang="en-US" dirty="0"/>
              <a:t> </a:t>
            </a:r>
            <a:r>
              <a:rPr kumimoji="1" lang="en-US" altLang="zh-TW" dirty="0"/>
              <a:t>+</a:t>
            </a:r>
            <a:r>
              <a:rPr kumimoji="1" lang="zh-TW" altLang="en-US" dirty="0"/>
              <a:t> </a:t>
            </a:r>
            <a:r>
              <a:rPr kumimoji="1" lang="en-US" altLang="zh-TW" dirty="0">
                <a:solidFill>
                  <a:srgbClr val="E0A600"/>
                </a:solidFill>
              </a:rPr>
              <a:t>water</a:t>
            </a:r>
            <a:r>
              <a:rPr kumimoji="1" lang="zh-TW" altLang="en-US" dirty="0">
                <a:solidFill>
                  <a:srgbClr val="E0A600"/>
                </a:solidFill>
              </a:rPr>
              <a:t> </a:t>
            </a:r>
            <a:r>
              <a:rPr kumimoji="1" lang="en-US" altLang="zh-TW" dirty="0">
                <a:solidFill>
                  <a:srgbClr val="E0A600"/>
                </a:solidFill>
              </a:rPr>
              <a:t>vapor</a:t>
            </a:r>
          </a:p>
          <a:p>
            <a:pPr lvl="1"/>
            <a:endParaRPr kumimoji="1" lang="en-US" altLang="zh-TW" sz="1000" dirty="0"/>
          </a:p>
          <a:p>
            <a:r>
              <a:rPr kumimoji="1" lang="en-US" altLang="zh-TW" dirty="0"/>
              <a:t>Aggregation:</a:t>
            </a:r>
          </a:p>
          <a:p>
            <a:pPr lvl="1"/>
            <a:r>
              <a:rPr kumimoji="1" lang="en-US" altLang="zh-TW" dirty="0">
                <a:solidFill>
                  <a:srgbClr val="0070C0"/>
                </a:solidFill>
              </a:rPr>
              <a:t>Frozen</a:t>
            </a:r>
            <a:r>
              <a:rPr kumimoji="1" lang="zh-TW" altLang="en-US" dirty="0">
                <a:solidFill>
                  <a:srgbClr val="0070C0"/>
                </a:solidFill>
              </a:rPr>
              <a:t> </a:t>
            </a:r>
            <a:r>
              <a:rPr kumimoji="1" lang="en-US" altLang="zh-TW" dirty="0">
                <a:solidFill>
                  <a:srgbClr val="0070C0"/>
                </a:solidFill>
              </a:rPr>
              <a:t>hydrometeor</a:t>
            </a:r>
            <a:r>
              <a:rPr kumimoji="1" lang="zh-TW" altLang="en-US" dirty="0">
                <a:solidFill>
                  <a:srgbClr val="0070C0"/>
                </a:solidFill>
              </a:rPr>
              <a:t> </a:t>
            </a:r>
            <a:r>
              <a:rPr kumimoji="1" lang="en-US" altLang="zh-TW" dirty="0"/>
              <a:t>+</a:t>
            </a:r>
            <a:r>
              <a:rPr kumimoji="1" lang="zh-TW" altLang="en-US" dirty="0"/>
              <a:t> </a:t>
            </a:r>
            <a:r>
              <a:rPr kumimoji="1" lang="en-US" altLang="zh-TW" dirty="0">
                <a:solidFill>
                  <a:srgbClr val="0070C0"/>
                </a:solidFill>
              </a:rPr>
              <a:t>frozen</a:t>
            </a:r>
            <a:r>
              <a:rPr kumimoji="1" lang="zh-TW" altLang="en-US" dirty="0">
                <a:solidFill>
                  <a:srgbClr val="0070C0"/>
                </a:solidFill>
              </a:rPr>
              <a:t> </a:t>
            </a:r>
            <a:r>
              <a:rPr kumimoji="1" lang="en-US" altLang="zh-TW" dirty="0">
                <a:solidFill>
                  <a:srgbClr val="0070C0"/>
                </a:solidFill>
              </a:rPr>
              <a:t>hydrometeor</a:t>
            </a:r>
          </a:p>
          <a:p>
            <a:pPr lvl="1"/>
            <a:endParaRPr kumimoji="1" lang="en-US" altLang="zh-TW" sz="1000" dirty="0"/>
          </a:p>
          <a:p>
            <a:r>
              <a:rPr kumimoji="1" lang="en-US" altLang="zh-TW" dirty="0"/>
              <a:t>Riming:</a:t>
            </a:r>
          </a:p>
          <a:p>
            <a:pPr lvl="1"/>
            <a:r>
              <a:rPr kumimoji="1" lang="en-US" altLang="zh-TW" dirty="0">
                <a:solidFill>
                  <a:srgbClr val="0070C0"/>
                </a:solidFill>
              </a:rPr>
              <a:t>Frozen</a:t>
            </a:r>
            <a:r>
              <a:rPr kumimoji="1" lang="zh-TW" altLang="en-US" dirty="0">
                <a:solidFill>
                  <a:srgbClr val="0070C0"/>
                </a:solidFill>
              </a:rPr>
              <a:t> </a:t>
            </a:r>
            <a:r>
              <a:rPr kumimoji="1" lang="en-US" altLang="zh-TW" dirty="0">
                <a:solidFill>
                  <a:srgbClr val="0070C0"/>
                </a:solidFill>
              </a:rPr>
              <a:t>hydrometeor</a:t>
            </a:r>
            <a:r>
              <a:rPr kumimoji="1" lang="zh-TW" altLang="en-US" dirty="0">
                <a:solidFill>
                  <a:srgbClr val="0070C0"/>
                </a:solidFill>
              </a:rPr>
              <a:t> </a:t>
            </a:r>
            <a:r>
              <a:rPr kumimoji="1" lang="en-US" altLang="zh-TW" dirty="0"/>
              <a:t>+</a:t>
            </a:r>
            <a:r>
              <a:rPr kumimoji="1" lang="zh-TW" altLang="en-US" dirty="0">
                <a:solidFill>
                  <a:srgbClr val="C00000"/>
                </a:solidFill>
              </a:rPr>
              <a:t> </a:t>
            </a:r>
            <a:r>
              <a:rPr kumimoji="1" lang="en-US" altLang="zh-TW" dirty="0">
                <a:solidFill>
                  <a:srgbClr val="C00000"/>
                </a:solidFill>
              </a:rPr>
              <a:t>liquid</a:t>
            </a:r>
            <a:r>
              <a:rPr kumimoji="1" lang="zh-TW" altLang="en-US" dirty="0">
                <a:solidFill>
                  <a:srgbClr val="C00000"/>
                </a:solidFill>
              </a:rPr>
              <a:t> </a:t>
            </a:r>
            <a:r>
              <a:rPr kumimoji="1" lang="en-US" altLang="zh-TW" dirty="0">
                <a:solidFill>
                  <a:srgbClr val="C00000"/>
                </a:solidFill>
              </a:rPr>
              <a:t>hydrometeor</a:t>
            </a:r>
          </a:p>
          <a:p>
            <a:pPr lvl="1"/>
            <a:endParaRPr kumimoji="1" lang="en-US" altLang="zh-TW" sz="1000" dirty="0"/>
          </a:p>
          <a:p>
            <a:r>
              <a:rPr kumimoji="1" lang="en-US" altLang="zh-TW" dirty="0"/>
              <a:t>Melting:</a:t>
            </a:r>
          </a:p>
          <a:p>
            <a:pPr lvl="1"/>
            <a:r>
              <a:rPr kumimoji="1" lang="en-US" altLang="zh-TW" dirty="0">
                <a:solidFill>
                  <a:srgbClr val="0070C0"/>
                </a:solidFill>
              </a:rPr>
              <a:t>Frozen</a:t>
            </a:r>
            <a:r>
              <a:rPr kumimoji="1" lang="zh-TW" altLang="en-US" dirty="0">
                <a:solidFill>
                  <a:srgbClr val="0070C0"/>
                </a:solidFill>
              </a:rPr>
              <a:t> </a:t>
            </a:r>
            <a:r>
              <a:rPr kumimoji="1" lang="en-US" altLang="zh-TW" dirty="0">
                <a:solidFill>
                  <a:srgbClr val="0070C0"/>
                </a:solidFill>
              </a:rPr>
              <a:t>hydrometeor</a:t>
            </a:r>
            <a:r>
              <a:rPr kumimoji="1" lang="zh-TW" altLang="en-US" dirty="0">
                <a:solidFill>
                  <a:srgbClr val="0070C0"/>
                </a:solidFill>
              </a:rPr>
              <a:t> </a:t>
            </a:r>
            <a:r>
              <a:rPr kumimoji="1" lang="zh-TW" altLang="en-US" b="1" dirty="0">
                <a:solidFill>
                  <a:srgbClr val="C00000"/>
                </a:solidFill>
              </a:rPr>
              <a:t>→</a:t>
            </a:r>
            <a:r>
              <a:rPr kumimoji="1" lang="zh-TW" altLang="en-US" dirty="0"/>
              <a:t> </a:t>
            </a:r>
            <a:r>
              <a:rPr kumimoji="1" lang="en-US" altLang="zh-TW" dirty="0">
                <a:solidFill>
                  <a:srgbClr val="C00000"/>
                </a:solidFill>
              </a:rPr>
              <a:t>liquid</a:t>
            </a:r>
            <a:r>
              <a:rPr kumimoji="1" lang="zh-TW" altLang="en-US" dirty="0">
                <a:solidFill>
                  <a:srgbClr val="C00000"/>
                </a:solidFill>
              </a:rPr>
              <a:t> </a:t>
            </a:r>
            <a:r>
              <a:rPr kumimoji="1" lang="en-US" altLang="zh-TW" dirty="0">
                <a:solidFill>
                  <a:srgbClr val="C00000"/>
                </a:solidFill>
              </a:rPr>
              <a:t>hydrometeor</a:t>
            </a:r>
          </a:p>
        </p:txBody>
      </p:sp>
    </p:spTree>
    <p:extLst>
      <p:ext uri="{BB962C8B-B14F-4D97-AF65-F5344CB8AC3E}">
        <p14:creationId xmlns:p14="http://schemas.microsoft.com/office/powerpoint/2010/main" val="3118346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581AD4F-E99D-0B49-9378-D58A0B867AE5}"/>
              </a:ext>
            </a:extLst>
          </p:cNvPr>
          <p:cNvSpPr>
            <a:spLocks noGrp="1"/>
          </p:cNvSpPr>
          <p:nvPr>
            <p:ph type="body" sz="quarter" idx="10"/>
          </p:nvPr>
        </p:nvSpPr>
        <p:spPr/>
        <p:txBody>
          <a:bodyPr/>
          <a:lstStyle/>
          <a:p>
            <a:r>
              <a:rPr kumimoji="1" lang="en-US" altLang="zh-TW" dirty="0"/>
              <a:t>WRF</a:t>
            </a:r>
            <a:r>
              <a:rPr kumimoji="1" lang="zh-TW" altLang="en-US" dirty="0"/>
              <a:t> </a:t>
            </a:r>
            <a:r>
              <a:rPr kumimoji="1" lang="en-US" altLang="zh-TW" dirty="0"/>
              <a:t>and</a:t>
            </a:r>
            <a:r>
              <a:rPr kumimoji="1" lang="zh-TW" altLang="en-US" dirty="0"/>
              <a:t> </a:t>
            </a:r>
            <a:r>
              <a:rPr kumimoji="1" lang="en-US" altLang="zh-TW" dirty="0" err="1"/>
              <a:t>EnKF</a:t>
            </a:r>
            <a:r>
              <a:rPr kumimoji="1" lang="zh-TW" altLang="en-US" dirty="0"/>
              <a:t> </a:t>
            </a:r>
            <a:r>
              <a:rPr kumimoji="1" lang="en-US" altLang="zh-TW" dirty="0"/>
              <a:t>Setup</a:t>
            </a:r>
            <a:endParaRPr kumimoji="1" lang="zh-TW" altLang="en-US" dirty="0"/>
          </a:p>
        </p:txBody>
      </p:sp>
      <p:pic>
        <p:nvPicPr>
          <p:cNvPr id="3" name="圖片 2">
            <a:extLst>
              <a:ext uri="{FF2B5EF4-FFF2-40B4-BE49-F238E27FC236}">
                <a16:creationId xmlns:a16="http://schemas.microsoft.com/office/drawing/2014/main" id="{50EDA1EC-DF55-7D49-AEE9-72B229026BD9}"/>
              </a:ext>
            </a:extLst>
          </p:cNvPr>
          <p:cNvPicPr>
            <a:picLocks noChangeAspect="1"/>
          </p:cNvPicPr>
          <p:nvPr/>
        </p:nvPicPr>
        <p:blipFill>
          <a:blip r:embed="rId2"/>
          <a:stretch>
            <a:fillRect/>
          </a:stretch>
        </p:blipFill>
        <p:spPr>
          <a:xfrm>
            <a:off x="467544" y="1277518"/>
            <a:ext cx="7065051" cy="4311722"/>
          </a:xfrm>
          <a:prstGeom prst="rect">
            <a:avLst/>
          </a:prstGeom>
        </p:spPr>
      </p:pic>
      <p:pic>
        <p:nvPicPr>
          <p:cNvPr id="4" name="圖片 3">
            <a:extLst>
              <a:ext uri="{FF2B5EF4-FFF2-40B4-BE49-F238E27FC236}">
                <a16:creationId xmlns:a16="http://schemas.microsoft.com/office/drawing/2014/main" id="{6C7A1DBF-E7CF-1649-B1A6-E206FD27A0B4}"/>
              </a:ext>
            </a:extLst>
          </p:cNvPr>
          <p:cNvPicPr>
            <a:picLocks noChangeAspect="1"/>
          </p:cNvPicPr>
          <p:nvPr/>
        </p:nvPicPr>
        <p:blipFill>
          <a:blip r:embed="rId3"/>
          <a:stretch>
            <a:fillRect/>
          </a:stretch>
        </p:blipFill>
        <p:spPr>
          <a:xfrm>
            <a:off x="6804248" y="4525094"/>
            <a:ext cx="2230283" cy="2348880"/>
          </a:xfrm>
          <a:prstGeom prst="rect">
            <a:avLst/>
          </a:prstGeom>
        </p:spPr>
      </p:pic>
      <p:sp>
        <p:nvSpPr>
          <p:cNvPr id="5" name="文字方塊 4">
            <a:extLst>
              <a:ext uri="{FF2B5EF4-FFF2-40B4-BE49-F238E27FC236}">
                <a16:creationId xmlns:a16="http://schemas.microsoft.com/office/drawing/2014/main" id="{CD4E92D4-5F53-3B41-BB45-24B01B5661E6}"/>
              </a:ext>
            </a:extLst>
          </p:cNvPr>
          <p:cNvSpPr txBox="1"/>
          <p:nvPr/>
        </p:nvSpPr>
        <p:spPr>
          <a:xfrm>
            <a:off x="539552" y="5661248"/>
            <a:ext cx="5832648" cy="646331"/>
          </a:xfrm>
          <a:prstGeom prst="rect">
            <a:avLst/>
          </a:prstGeom>
          <a:noFill/>
        </p:spPr>
        <p:txBody>
          <a:bodyPr wrap="square" rtlCol="0">
            <a:spAutoFit/>
          </a:bodyPr>
          <a:lstStyle/>
          <a:p>
            <a:pPr>
              <a:buClr>
                <a:schemeClr val="tx2">
                  <a:lumMod val="60000"/>
                  <a:lumOff val="40000"/>
                </a:schemeClr>
              </a:buClr>
              <a:buSzPct val="70000"/>
            </a:pPr>
            <a:r>
              <a:rPr kumimoji="1" lang="en-US" altLang="zh-TW" dirty="0">
                <a:solidFill>
                  <a:schemeClr val="tx2"/>
                </a:solidFill>
              </a:rPr>
              <a:t>QC</a:t>
            </a:r>
            <a:r>
              <a:rPr kumimoji="1" lang="zh-TW" altLang="en-US" dirty="0">
                <a:solidFill>
                  <a:schemeClr val="tx2"/>
                </a:solidFill>
              </a:rPr>
              <a:t> </a:t>
            </a:r>
            <a:r>
              <a:rPr kumimoji="1" lang="en-US" altLang="zh-TW" dirty="0">
                <a:solidFill>
                  <a:schemeClr val="tx2"/>
                </a:solidFill>
              </a:rPr>
              <a:t>(</a:t>
            </a:r>
            <a:r>
              <a:rPr kumimoji="1" lang="zh-TW" altLang="en-US" dirty="0">
                <a:solidFill>
                  <a:schemeClr val="tx2"/>
                </a:solidFill>
              </a:rPr>
              <a:t> </a:t>
            </a:r>
            <a:r>
              <a:rPr kumimoji="1" lang="en-US" altLang="zh-TW" dirty="0">
                <a:solidFill>
                  <a:schemeClr val="tx2"/>
                </a:solidFill>
              </a:rPr>
              <a:t>low</a:t>
            </a:r>
            <a:r>
              <a:rPr kumimoji="1" lang="zh-TW" altLang="en-US" dirty="0">
                <a:solidFill>
                  <a:schemeClr val="tx2"/>
                </a:solidFill>
              </a:rPr>
              <a:t> </a:t>
            </a:r>
            <a:r>
              <a:rPr kumimoji="1" lang="en-US" altLang="zh-TW" dirty="0">
                <a:solidFill>
                  <a:schemeClr val="tx2"/>
                </a:solidFill>
              </a:rPr>
              <a:t>SNR</a:t>
            </a:r>
            <a:r>
              <a:rPr kumimoji="1" lang="zh-TW" altLang="en-US" dirty="0">
                <a:solidFill>
                  <a:schemeClr val="tx2"/>
                </a:solidFill>
              </a:rPr>
              <a:t> </a:t>
            </a:r>
            <a:r>
              <a:rPr kumimoji="1" lang="en-US" altLang="zh-TW" dirty="0">
                <a:solidFill>
                  <a:schemeClr val="tx2"/>
                </a:solidFill>
              </a:rPr>
              <a:t>/</a:t>
            </a:r>
            <a:r>
              <a:rPr kumimoji="1" lang="zh-TW" altLang="en-US" dirty="0">
                <a:solidFill>
                  <a:schemeClr val="tx2"/>
                </a:solidFill>
              </a:rPr>
              <a:t> </a:t>
            </a:r>
            <a:r>
              <a:rPr kumimoji="1" lang="en-US" altLang="zh-TW" dirty="0">
                <a:solidFill>
                  <a:schemeClr val="tx2"/>
                </a:solidFill>
              </a:rPr>
              <a:t>clutter</a:t>
            </a:r>
            <a:r>
              <a:rPr kumimoji="1" lang="zh-TW" altLang="en-US" dirty="0">
                <a:solidFill>
                  <a:schemeClr val="tx2"/>
                </a:solidFill>
              </a:rPr>
              <a:t> </a:t>
            </a:r>
            <a:r>
              <a:rPr kumimoji="1" lang="en-US" altLang="zh-TW" dirty="0">
                <a:solidFill>
                  <a:schemeClr val="tx2"/>
                </a:solidFill>
              </a:rPr>
              <a:t>/</a:t>
            </a:r>
            <a:r>
              <a:rPr kumimoji="1" lang="zh-TW" altLang="en-US" dirty="0">
                <a:solidFill>
                  <a:schemeClr val="tx2"/>
                </a:solidFill>
              </a:rPr>
              <a:t> </a:t>
            </a:r>
            <a:r>
              <a:rPr kumimoji="1" lang="en-US" altLang="zh-TW" dirty="0">
                <a:solidFill>
                  <a:schemeClr val="tx2"/>
                </a:solidFill>
              </a:rPr>
              <a:t>high</a:t>
            </a:r>
            <a:r>
              <a:rPr kumimoji="1" lang="zh-TW" altLang="en-US" dirty="0">
                <a:solidFill>
                  <a:schemeClr val="tx2"/>
                </a:solidFill>
              </a:rPr>
              <a:t> </a:t>
            </a:r>
            <a:r>
              <a:rPr kumimoji="1" lang="en-US" altLang="zh-TW" dirty="0">
                <a:solidFill>
                  <a:schemeClr val="tx2"/>
                </a:solidFill>
              </a:rPr>
              <a:t>SW</a:t>
            </a:r>
            <a:r>
              <a:rPr kumimoji="1" lang="zh-TW" altLang="en-US" dirty="0">
                <a:solidFill>
                  <a:schemeClr val="tx2"/>
                </a:solidFill>
              </a:rPr>
              <a:t> </a:t>
            </a:r>
            <a:r>
              <a:rPr kumimoji="1" lang="en-US" altLang="zh-TW" dirty="0">
                <a:solidFill>
                  <a:schemeClr val="tx2"/>
                </a:solidFill>
              </a:rPr>
              <a:t>/</a:t>
            </a:r>
            <a:r>
              <a:rPr kumimoji="1" lang="zh-TW" altLang="en-US" dirty="0">
                <a:solidFill>
                  <a:schemeClr val="tx2"/>
                </a:solidFill>
              </a:rPr>
              <a:t> </a:t>
            </a:r>
            <a:r>
              <a:rPr kumimoji="1" lang="en-US" altLang="zh-TW" dirty="0">
                <a:solidFill>
                  <a:schemeClr val="tx2"/>
                </a:solidFill>
              </a:rPr>
              <a:t>NCAR</a:t>
            </a:r>
            <a:r>
              <a:rPr kumimoji="1" lang="zh-TW" altLang="en-US" dirty="0">
                <a:solidFill>
                  <a:schemeClr val="tx2"/>
                </a:solidFill>
              </a:rPr>
              <a:t> </a:t>
            </a:r>
            <a:r>
              <a:rPr kumimoji="1" lang="en-US" altLang="zh-TW" dirty="0">
                <a:solidFill>
                  <a:schemeClr val="tx2"/>
                </a:solidFill>
              </a:rPr>
              <a:t>EOL</a:t>
            </a:r>
            <a:r>
              <a:rPr kumimoji="1" lang="zh-TW" altLang="en-US" dirty="0">
                <a:solidFill>
                  <a:schemeClr val="tx2"/>
                </a:solidFill>
              </a:rPr>
              <a:t> </a:t>
            </a:r>
            <a:r>
              <a:rPr kumimoji="1" lang="en-US" altLang="zh-TW" dirty="0">
                <a:solidFill>
                  <a:schemeClr val="tx2"/>
                </a:solidFill>
              </a:rPr>
              <a:t>package)</a:t>
            </a:r>
          </a:p>
          <a:p>
            <a:pPr>
              <a:buClr>
                <a:schemeClr val="tx2">
                  <a:lumMod val="60000"/>
                  <a:lumOff val="40000"/>
                </a:schemeClr>
              </a:buClr>
              <a:buSzPct val="70000"/>
            </a:pPr>
            <a:r>
              <a:rPr kumimoji="1" lang="en-US" altLang="zh-TW" dirty="0">
                <a:solidFill>
                  <a:schemeClr val="tx2"/>
                </a:solidFill>
              </a:rPr>
              <a:t>Data</a:t>
            </a:r>
            <a:r>
              <a:rPr kumimoji="1" lang="zh-TW" altLang="en-US" dirty="0">
                <a:solidFill>
                  <a:schemeClr val="tx2"/>
                </a:solidFill>
              </a:rPr>
              <a:t> </a:t>
            </a:r>
            <a:r>
              <a:rPr kumimoji="1" lang="en-US" altLang="zh-TW" dirty="0">
                <a:solidFill>
                  <a:schemeClr val="tx2"/>
                </a:solidFill>
              </a:rPr>
              <a:t>thinned:</a:t>
            </a:r>
            <a:r>
              <a:rPr kumimoji="1" lang="zh-TW" altLang="en-US" dirty="0">
                <a:solidFill>
                  <a:schemeClr val="tx2"/>
                </a:solidFill>
              </a:rPr>
              <a:t> </a:t>
            </a:r>
            <a:r>
              <a:rPr kumimoji="1" lang="en-US" altLang="zh-TW" dirty="0">
                <a:solidFill>
                  <a:schemeClr val="tx2"/>
                </a:solidFill>
              </a:rPr>
              <a:t>150m</a:t>
            </a:r>
            <a:r>
              <a:rPr kumimoji="1" lang="zh-TW" altLang="en-US" dirty="0">
                <a:solidFill>
                  <a:schemeClr val="tx2"/>
                </a:solidFill>
              </a:rPr>
              <a:t> → </a:t>
            </a:r>
            <a:r>
              <a:rPr kumimoji="1" lang="en-US" altLang="zh-TW" dirty="0">
                <a:solidFill>
                  <a:schemeClr val="tx2"/>
                </a:solidFill>
              </a:rPr>
              <a:t>1</a:t>
            </a:r>
            <a:r>
              <a:rPr kumimoji="1" lang="zh-TW" altLang="en-US" dirty="0">
                <a:solidFill>
                  <a:schemeClr val="tx2"/>
                </a:solidFill>
              </a:rPr>
              <a:t> </a:t>
            </a:r>
            <a:r>
              <a:rPr kumimoji="1" lang="en-US" altLang="zh-TW" dirty="0">
                <a:solidFill>
                  <a:schemeClr val="tx2"/>
                </a:solidFill>
              </a:rPr>
              <a:t>km</a:t>
            </a:r>
            <a:endParaRPr kumimoji="1" lang="en-US" altLang="zh-Hant" dirty="0">
              <a:solidFill>
                <a:schemeClr val="tx2"/>
              </a:solidFill>
            </a:endParaRPr>
          </a:p>
        </p:txBody>
      </p:sp>
    </p:spTree>
    <p:extLst>
      <p:ext uri="{BB962C8B-B14F-4D97-AF65-F5344CB8AC3E}">
        <p14:creationId xmlns:p14="http://schemas.microsoft.com/office/powerpoint/2010/main" val="1701212680"/>
      </p:ext>
    </p:extLst>
  </p:cSld>
  <p:clrMapOvr>
    <a:masterClrMapping/>
  </p:clrMapOvr>
</p:sld>
</file>

<file path=ppt/theme/theme1.xml><?xml version="1.0" encoding="utf-8"?>
<a:theme xmlns:a="http://schemas.openxmlformats.org/drawingml/2006/main" name="Office 佈景主題">
  <a:themeElements>
    <a:clrScheme name="黃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棕色" id="{F805CF96-6D88-6D48-98D2-5ED5C58ED115}" vid="{6C8061FD-CB06-CE4B-BEB8-9FD4599B32D3}"/>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佈景主題</Template>
  <TotalTime>1485</TotalTime>
  <Words>1174</Words>
  <Application>Microsoft Macintosh PowerPoint</Application>
  <PresentationFormat>如螢幕大小 (4:3)</PresentationFormat>
  <Paragraphs>199</Paragraphs>
  <Slides>23</Slides>
  <Notes>1</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23</vt:i4>
      </vt:variant>
    </vt:vector>
  </HeadingPairs>
  <TitlesOfParts>
    <vt:vector size="37" baseType="lpstr">
      <vt:lpstr>新細明體</vt:lpstr>
      <vt:lpstr>標楷體</vt:lpstr>
      <vt:lpstr>jf-jinxuan-fresh2.2 Medium</vt:lpstr>
      <vt:lpstr>Source Han Sans TC</vt:lpstr>
      <vt:lpstr>Source Han Sans TC ExtraLight</vt:lpstr>
      <vt:lpstr>Source Han Sans TC Heavy</vt:lpstr>
      <vt:lpstr>Source Han Sans TC Light</vt:lpstr>
      <vt:lpstr>Arial</vt:lpstr>
      <vt:lpstr>Calibri</vt:lpstr>
      <vt:lpstr>Cambria Math</vt:lpstr>
      <vt:lpstr>Symbol</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使用者</dc:creator>
  <cp:lastModifiedBy>Microsoft Office 使用者</cp:lastModifiedBy>
  <cp:revision>53</cp:revision>
  <dcterms:created xsi:type="dcterms:W3CDTF">2018-05-07T02:57:25Z</dcterms:created>
  <dcterms:modified xsi:type="dcterms:W3CDTF">2018-06-19T07:20:43Z</dcterms:modified>
</cp:coreProperties>
</file>