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78" r:id="rId6"/>
    <p:sldId id="257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66" r:id="rId15"/>
    <p:sldId id="261" r:id="rId16"/>
    <p:sldId id="272" r:id="rId17"/>
    <p:sldId id="270" r:id="rId18"/>
    <p:sldId id="271" r:id="rId19"/>
    <p:sldId id="273" r:id="rId20"/>
    <p:sldId id="274" r:id="rId21"/>
    <p:sldId id="277" r:id="rId22"/>
    <p:sldId id="276" r:id="rId23"/>
    <p:sldId id="275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33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8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13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97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79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38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67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8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12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56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0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796-5182-4919-9479-A33454AC5A1E}" type="datetimeFigureOut">
              <a:rPr lang="zh-TW" altLang="en-US" smtClean="0"/>
              <a:t>2018/5/28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0939-5476-415B-8F4F-A06E79F1D9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9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Precipitation Efficiency and Water Budget of Typhoon </a:t>
            </a:r>
            <a:r>
              <a:rPr lang="en-US" altLang="zh-TW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Fitow</a:t>
            </a:r>
            <a:r>
              <a:rPr lang="en-US" altLang="zh-TW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(2013</a:t>
            </a:r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):A </a:t>
            </a:r>
            <a:r>
              <a:rPr lang="en-US" altLang="zh-TW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Particle Trajectory Study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Xu, H., G. </a:t>
            </a:r>
            <a:r>
              <a:rPr lang="en-US" altLang="zh-TW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Zhai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and X. Li, 2017: Precipitation Efficiency and Water Budget of Typhoon </a:t>
            </a:r>
            <a:r>
              <a:rPr lang="en-US" altLang="zh-TW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Fitow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(2013): A Particle Trajectory Study. </a:t>
            </a:r>
            <a:r>
              <a:rPr lang="en-US" altLang="zh-TW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J. Hydrometeor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., </a:t>
            </a:r>
            <a:r>
              <a:rPr lang="en-US" altLang="zh-TW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</a:t>
            </a:r>
            <a:r>
              <a:rPr lang="en-US" altLang="zh-TW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2331–2354.</a:t>
            </a:r>
            <a:endParaRPr lang="zh-TW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40" y="112822"/>
            <a:ext cx="7239000" cy="32480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3" y="3228975"/>
            <a:ext cx="8601075" cy="3629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1603" y="4939864"/>
            <a:ext cx="8519128" cy="882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1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8" y="366154"/>
            <a:ext cx="5749160" cy="48890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38986" b="31479"/>
          <a:stretch/>
        </p:blipFill>
        <p:spPr>
          <a:xfrm>
            <a:off x="-119635" y="5933815"/>
            <a:ext cx="6739263" cy="7378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89761"/>
          <a:stretch/>
        </p:blipFill>
        <p:spPr>
          <a:xfrm>
            <a:off x="1" y="5682567"/>
            <a:ext cx="6619628" cy="2512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208" y="125467"/>
            <a:ext cx="5668852" cy="652064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35741" y="1565599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A_Ningbo_SRBG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636745" y="1565599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</a:t>
            </a:r>
            <a:r>
              <a:rPr lang="en-US" altLang="zh-TW" dirty="0" err="1" smtClean="0"/>
              <a:t>Ningbo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35741" y="372097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</a:t>
            </a:r>
            <a:r>
              <a:rPr lang="en-US" altLang="zh-TW" dirty="0" err="1" smtClean="0"/>
              <a:t>Ningbo</a:t>
            </a:r>
            <a:r>
              <a:rPr lang="en-US" altLang="zh-TW" dirty="0" err="1" smtClean="0"/>
              <a:t>_SRBG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623720" y="3720979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</a:t>
            </a:r>
            <a:r>
              <a:rPr lang="en-US" altLang="zh-TW" dirty="0" err="1" smtClean="0"/>
              <a:t>Ningbo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93048" y="5876359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</a:t>
            </a:r>
            <a:r>
              <a:rPr lang="en-US" altLang="zh-TW" dirty="0" err="1" smtClean="0"/>
              <a:t>Ningbo</a:t>
            </a:r>
            <a:r>
              <a:rPr lang="en-US" altLang="zh-TW" dirty="0" err="1" smtClean="0"/>
              <a:t>_SRBG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625322" y="5876359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</a:t>
            </a:r>
            <a:r>
              <a:rPr lang="en-US" altLang="zh-TW" dirty="0" err="1" smtClean="0"/>
              <a:t>Ningbo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95324" y="79829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A_Ningbo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048731" y="79829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95324" y="2667516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048730" y="2667516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5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8" y="366154"/>
            <a:ext cx="5749160" cy="48890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38986" b="31479"/>
          <a:stretch/>
        </p:blipFill>
        <p:spPr>
          <a:xfrm>
            <a:off x="0" y="5959366"/>
            <a:ext cx="7199827" cy="7882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89761"/>
          <a:stretch/>
        </p:blipFill>
        <p:spPr>
          <a:xfrm>
            <a:off x="0" y="5686097"/>
            <a:ext cx="7199827" cy="2732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201" y="2869324"/>
            <a:ext cx="6029915" cy="228074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740498" y="25551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</a:t>
            </a:r>
            <a:r>
              <a:rPr lang="en-US" altLang="zh-TW" dirty="0" err="1" smtClean="0"/>
              <a:t>Ningbo</a:t>
            </a:r>
            <a:r>
              <a:rPr lang="en-US" altLang="zh-TW" dirty="0" err="1" smtClean="0"/>
              <a:t>_SRBG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572772" y="25551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</a:t>
            </a:r>
            <a:r>
              <a:rPr lang="en-US" altLang="zh-TW" dirty="0" err="1" smtClean="0"/>
              <a:t>Ningbo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95324" y="79829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A_Ningbo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048731" y="79829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95324" y="2667516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48730" y="2667516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9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41" y="422469"/>
            <a:ext cx="7186278" cy="608343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000703" y="470863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41689" y="5148289"/>
            <a:ext cx="69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GMLT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16415" y="1021395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032484" y="4056993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000704" y="1206061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89028" y="237803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A_Ningbo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824741" y="226059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089029" y="3361841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824741" y="335009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1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40" y="112822"/>
            <a:ext cx="7239000" cy="32480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3" y="3228975"/>
            <a:ext cx="8601075" cy="3629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1603" y="5864769"/>
            <a:ext cx="8519128" cy="882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5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8521"/>
          <a:stretch/>
        </p:blipFill>
        <p:spPr>
          <a:xfrm>
            <a:off x="0" y="5749158"/>
            <a:ext cx="7199827" cy="8401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89564"/>
          <a:stretch/>
        </p:blipFill>
        <p:spPr>
          <a:xfrm>
            <a:off x="0" y="5436474"/>
            <a:ext cx="7199827" cy="2785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14" y="596444"/>
            <a:ext cx="5762625" cy="45624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296" y="596444"/>
            <a:ext cx="5286703" cy="626155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315437" y="1972296"/>
            <a:ext cx="194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A_Wenzhou_SRBG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000831" y="1972296"/>
            <a:ext cx="20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</a:t>
            </a:r>
            <a:r>
              <a:rPr lang="en-US" altLang="zh-TW" dirty="0" err="1" smtClean="0"/>
              <a:t>Wenzhou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315437" y="4064616"/>
            <a:ext cx="19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</a:t>
            </a:r>
            <a:r>
              <a:rPr lang="en-US" altLang="zh-TW" dirty="0" err="1" smtClean="0"/>
              <a:t>Wenzhou</a:t>
            </a:r>
            <a:r>
              <a:rPr lang="en-US" altLang="zh-TW" dirty="0" err="1" smtClean="0"/>
              <a:t>_SRBG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987806" y="4064616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</a:t>
            </a:r>
            <a:r>
              <a:rPr lang="en-US" altLang="zh-TW" dirty="0" err="1" smtClean="0"/>
              <a:t>Wenzhou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272744" y="6219996"/>
            <a:ext cx="19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</a:t>
            </a:r>
            <a:r>
              <a:rPr lang="en-US" altLang="zh-TW" dirty="0" err="1" smtClean="0"/>
              <a:t>Wenzhou</a:t>
            </a:r>
            <a:r>
              <a:rPr lang="en-US" altLang="zh-TW" dirty="0" err="1" smtClean="0"/>
              <a:t>_SRBG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989408" y="6219996"/>
            <a:ext cx="20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</a:t>
            </a:r>
            <a:r>
              <a:rPr lang="en-US" altLang="zh-TW" dirty="0" err="1" smtClean="0"/>
              <a:t>Wenzhou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66720" y="318889"/>
            <a:ext cx="13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A_Wenzhou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404010" y="318889"/>
            <a:ext cx="131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466720" y="2738904"/>
            <a:ext cx="13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404010" y="2738904"/>
            <a:ext cx="133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14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8521"/>
          <a:stretch/>
        </p:blipFill>
        <p:spPr>
          <a:xfrm>
            <a:off x="0" y="5749158"/>
            <a:ext cx="7199827" cy="8401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89564"/>
          <a:stretch/>
        </p:blipFill>
        <p:spPr>
          <a:xfrm>
            <a:off x="0" y="5436474"/>
            <a:ext cx="7199827" cy="2785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14" y="596444"/>
            <a:ext cx="5762625" cy="45624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339" y="2911365"/>
            <a:ext cx="5701728" cy="223636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57600" y="5885793"/>
            <a:ext cx="399393" cy="7035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452153" y="6404662"/>
            <a:ext cx="81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WVF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zh-TW" altLang="en-US" dirty="0" smtClean="0">
                <a:latin typeface="Cambria Math" panose="02040503050406030204" pitchFamily="18" charset="0"/>
              </a:rPr>
              <a:t>↓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26548" y="4390437"/>
            <a:ext cx="19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</a:t>
            </a:r>
            <a:r>
              <a:rPr lang="en-US" altLang="zh-TW" dirty="0" err="1" smtClean="0"/>
              <a:t>Wenzhou</a:t>
            </a:r>
            <a:r>
              <a:rPr lang="en-US" altLang="zh-TW" dirty="0" err="1" smtClean="0"/>
              <a:t>_SRBG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714527" y="4390437"/>
            <a:ext cx="20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</a:t>
            </a:r>
            <a:r>
              <a:rPr lang="en-US" altLang="zh-TW" dirty="0" err="1" smtClean="0"/>
              <a:t>Wenzhou</a:t>
            </a:r>
            <a:r>
              <a:rPr lang="en-US" altLang="zh-TW" dirty="0" err="1" smtClean="0"/>
              <a:t>_CMBG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466720" y="318889"/>
            <a:ext cx="13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A_Wenzhou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404010" y="318889"/>
            <a:ext cx="131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466720" y="2738904"/>
            <a:ext cx="13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404010" y="2738904"/>
            <a:ext cx="133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3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38" y="523056"/>
            <a:ext cx="7388772" cy="6161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85242" y="1000375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190139" y="1060809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85394" y="4116692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011463" y="4351282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70918" y="4486024"/>
            <a:ext cx="69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GMLT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156460" y="4592597"/>
            <a:ext cx="69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GMLT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229061" y="1344689"/>
            <a:ext cx="69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GMLT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80817" y="371203"/>
            <a:ext cx="13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A_Wenzhou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344678" y="391779"/>
            <a:ext cx="131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580817" y="3487520"/>
            <a:ext cx="13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344678" y="3508096"/>
            <a:ext cx="133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38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82" y="672662"/>
            <a:ext cx="6623318" cy="581623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272530" y="2757270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CMC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CMR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CMI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CMS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CMG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85995" y="3126602"/>
            <a:ext cx="192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CMR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RLOC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smtClean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RFC</a:t>
            </a:r>
            <a:endParaRPr lang="zh-TW" altLang="en-US" dirty="0">
              <a:solidFill>
                <a:srgbClr val="FF00F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14" y="315386"/>
            <a:ext cx="5248275" cy="63627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46598" y="1628661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A_Anji_SRBG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42502" y="1628661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A_Anji_CMBG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86127" y="3784041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B_Anji_SRBG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39987" y="3784041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B_Anji_CMBG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86127" y="593942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C_Anji_SRBG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41589" y="593942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C_Anji_CMBG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136942" y="2519120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A_Anji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379383" y="251912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086819" y="5540844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366085" y="5540844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0" y="483477"/>
            <a:ext cx="6781776" cy="604952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56633" y="620111"/>
            <a:ext cx="389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RFC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zh-TW" dirty="0" err="1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RZAdv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err="1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RMAdv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RVAdv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RDiv</a:t>
            </a:r>
            <a:endParaRPr lang="zh-TW" altLang="en-US" dirty="0">
              <a:solidFill>
                <a:srgbClr val="FFC000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1197" y="298811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A_Anji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05916" y="26917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800815" y="3426705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488282" y="3397066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7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30789" y="4253721"/>
            <a:ext cx="9810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What are the main physical processes responsible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 the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torrential rainfall on land?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What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is the evolution of those physical processes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when the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rain particles go from ocean to land?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How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does the precipitation efficiency vary?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00086" y="889437"/>
            <a:ext cx="595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Vapor: Tend=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HFC+VFC+Div-Cond+Evap+PBL+Diff+Resd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37593" y="1496433"/>
            <a:ext cx="724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Hydrometeors: Tend=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HFC+VFC+Div+Cond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−Evap+P+PBL+Diff+Resd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1" y="565343"/>
            <a:ext cx="6090263" cy="24301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34" y="565343"/>
            <a:ext cx="5974144" cy="6003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1497724" y="38660"/>
                <a:ext cx="41216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24" y="38660"/>
                <a:ext cx="412164" cy="52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7748911" y="38660"/>
                <a:ext cx="41216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911" y="38660"/>
                <a:ext cx="412164" cy="526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4592604" y="184522"/>
                <a:ext cx="473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604" y="184522"/>
                <a:ext cx="473591" cy="276999"/>
              </a:xfrm>
              <a:prstGeom prst="rect">
                <a:avLst/>
              </a:prstGeom>
              <a:blipFill>
                <a:blip r:embed="rId6"/>
                <a:stretch>
                  <a:fillRect l="-10256" r="-6410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10668422" y="184522"/>
                <a:ext cx="440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422" y="184522"/>
                <a:ext cx="440698" cy="276999"/>
              </a:xfrm>
              <a:prstGeom prst="rect">
                <a:avLst/>
              </a:prstGeom>
              <a:blipFill>
                <a:blip r:embed="rId7"/>
                <a:stretch>
                  <a:fillRect l="-11111" r="-8333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1230086" y="3397211"/>
            <a:ext cx="947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mall </a:t>
            </a:r>
            <a:r>
              <a:rPr lang="en-US" altLang="zh-TW" dirty="0" err="1" smtClean="0"/>
              <a:t>qr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l</a:t>
            </a:r>
            <a:r>
              <a:rPr lang="en-US" altLang="zh-TW" dirty="0" smtClean="0"/>
              <a:t>arge </a:t>
            </a:r>
            <a:r>
              <a:rPr lang="en-US" altLang="zh-TW" dirty="0" err="1" smtClean="0"/>
              <a:t>qr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333297" y="3610775"/>
            <a:ext cx="0" cy="61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79603" y="3610775"/>
            <a:ext cx="228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large </a:t>
            </a:r>
            <a:r>
              <a:rPr lang="en-US" altLang="zh-TW" dirty="0" err="1" smtClean="0"/>
              <a:t>qr</a:t>
            </a:r>
            <a:r>
              <a:rPr lang="en-US" altLang="zh-TW" dirty="0" smtClean="0"/>
              <a:t>            small </a:t>
            </a:r>
            <a:r>
              <a:rPr lang="en-US" altLang="zh-TW" dirty="0" err="1" smtClean="0"/>
              <a:t>qr</a:t>
            </a:r>
            <a:endParaRPr lang="en-US" altLang="zh-TW" dirty="0" smtClean="0"/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3913606" y="4116741"/>
            <a:ext cx="938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78343" y="5906815"/>
            <a:ext cx="498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QCM consumes rainfall due to </a:t>
            </a:r>
            <a:r>
              <a:rPr lang="en-US" altLang="zh-TW" dirty="0" err="1" smtClean="0"/>
              <a:t>RZAdv</a:t>
            </a:r>
            <a:r>
              <a:rPr lang="en-US" altLang="zh-TW" dirty="0" smtClean="0"/>
              <a:t> in B/C/</a:t>
            </a:r>
            <a:r>
              <a:rPr lang="en-US" altLang="zh-TW" dirty="0" err="1" smtClean="0"/>
              <a:t>D_Anji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6" y="914400"/>
            <a:ext cx="6243931" cy="53665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145" y="714703"/>
            <a:ext cx="3250586" cy="5728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418751" y="714703"/>
            <a:ext cx="3121966" cy="57281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55030" y="371163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r>
              <a:rPr lang="en-US" altLang="zh-TW" baseline="-25000" dirty="0" smtClean="0"/>
              <a:t>CMR</a:t>
            </a:r>
            <a:r>
              <a:rPr lang="zh-TW" altLang="en-US" dirty="0" smtClean="0"/>
              <a:t> → </a:t>
            </a:r>
            <a:r>
              <a:rPr lang="en-US" altLang="zh-TW" dirty="0" smtClean="0"/>
              <a:t>Q</a:t>
            </a:r>
            <a:r>
              <a:rPr lang="en-US" altLang="zh-TW" baseline="-25000" dirty="0" smtClean="0"/>
              <a:t>RFC</a:t>
            </a:r>
            <a:endParaRPr lang="zh-TW" altLang="en-US" baseline="-25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303779" y="371163"/>
            <a:ext cx="135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</a:t>
            </a:r>
            <a:r>
              <a:rPr lang="en-US" altLang="zh-TW" baseline="-25000" dirty="0" smtClean="0"/>
              <a:t>CMG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Q</a:t>
            </a:r>
            <a:r>
              <a:rPr lang="en-US" altLang="zh-TW" baseline="-25000" dirty="0" smtClean="0"/>
              <a:t>GFC</a:t>
            </a:r>
            <a:endParaRPr lang="zh-TW" altLang="en-US" baseline="-25000" dirty="0" smtClean="0"/>
          </a:p>
        </p:txBody>
      </p:sp>
      <p:sp>
        <p:nvSpPr>
          <p:cNvPr id="12" name="矩形 11"/>
          <p:cNvSpPr/>
          <p:nvPr/>
        </p:nvSpPr>
        <p:spPr>
          <a:xfrm>
            <a:off x="916648" y="2612822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A_Ningbo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870055" y="2612822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16648" y="5200509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870054" y="5200509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89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646"/>
            <a:ext cx="5476875" cy="22193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60070" y="1502979"/>
            <a:ext cx="375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GFC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zh-TW" dirty="0" err="1" smtClean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GZAdv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err="1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GMAdv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GVAdv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TW" dirty="0" err="1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altLang="zh-TW" dirty="0" err="1" smtClean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Div</a:t>
            </a:r>
            <a:endParaRPr lang="zh-TW" altLang="en-US" dirty="0">
              <a:solidFill>
                <a:srgbClr val="FFC000"/>
              </a:solidFill>
              <a:latin typeface="Cambria Math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0070" y="2265314"/>
            <a:ext cx="82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GVAdv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20405" y="2265314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GMAdv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26" y="914401"/>
            <a:ext cx="6717574" cy="5181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5996152" y="1149309"/>
                <a:ext cx="430566" cy="534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152" y="1149309"/>
                <a:ext cx="430566" cy="53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5996152" y="3853915"/>
                <a:ext cx="430566" cy="58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152" y="3853915"/>
                <a:ext cx="430566" cy="582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9185624" y="1150158"/>
                <a:ext cx="473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24" y="1150158"/>
                <a:ext cx="473591" cy="276999"/>
              </a:xfrm>
              <a:prstGeom prst="rect">
                <a:avLst/>
              </a:prstGeom>
              <a:blipFill>
                <a:blip r:embed="rId6"/>
                <a:stretch>
                  <a:fillRect l="-11538" r="-6410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9265107" y="3868021"/>
                <a:ext cx="4335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107" y="3868021"/>
                <a:ext cx="433580" cy="276999"/>
              </a:xfrm>
              <a:prstGeom prst="rect">
                <a:avLst/>
              </a:prstGeom>
              <a:blipFill>
                <a:blip r:embed="rId7"/>
                <a:stretch>
                  <a:fillRect l="-12676" r="-7042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875926" y="244998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875925" y="503766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095734" y="244998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095733" y="503766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33172" y="4006520"/>
            <a:ext cx="1101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366790" y="4006520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_Ningbo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83964" y="5222333"/>
            <a:ext cx="96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mall </a:t>
            </a:r>
            <a:r>
              <a:rPr lang="en-US" altLang="zh-TW" dirty="0" err="1" smtClean="0"/>
              <a:t>qg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l</a:t>
            </a:r>
            <a:r>
              <a:rPr lang="en-US" altLang="zh-TW" dirty="0" smtClean="0"/>
              <a:t>arge </a:t>
            </a:r>
            <a:r>
              <a:rPr lang="en-US" altLang="zh-TW" dirty="0" err="1" smtClean="0"/>
              <a:t>qg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flipV="1">
            <a:off x="2120936" y="5406999"/>
            <a:ext cx="0" cy="61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7" y="433882"/>
            <a:ext cx="5734050" cy="50863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892" y="84876"/>
            <a:ext cx="5074363" cy="6773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6658303" y="269888"/>
                <a:ext cx="41216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03" y="269888"/>
                <a:ext cx="412164" cy="52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9175114" y="269888"/>
                <a:ext cx="473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14" y="269888"/>
                <a:ext cx="473591" cy="276999"/>
              </a:xfrm>
              <a:prstGeom prst="rect">
                <a:avLst/>
              </a:prstGeom>
              <a:blipFill>
                <a:blip r:embed="rId5"/>
                <a:stretch>
                  <a:fillRect l="-10256" r="-6410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130385" y="155442"/>
            <a:ext cx="13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A_Wenzhou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87578" y="155442"/>
            <a:ext cx="131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12753" y="2837837"/>
            <a:ext cx="13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969946" y="2837837"/>
            <a:ext cx="133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868048" y="1165903"/>
            <a:ext cx="13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mtClean="0"/>
              <a:t>A_Wenzhou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868048" y="4216160"/>
            <a:ext cx="13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858430" y="2616262"/>
            <a:ext cx="131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_Wenzhou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858430" y="5666519"/>
            <a:ext cx="133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D_Wenzhou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141199" y="5699696"/>
            <a:ext cx="96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mall qv</a:t>
            </a:r>
          </a:p>
          <a:p>
            <a:endParaRPr lang="en-US" altLang="zh-TW" dirty="0"/>
          </a:p>
          <a:p>
            <a:r>
              <a:rPr lang="en-US" altLang="zh-TW" dirty="0"/>
              <a:t>l</a:t>
            </a:r>
            <a:r>
              <a:rPr lang="en-US" altLang="zh-TW" dirty="0" smtClean="0"/>
              <a:t>arge qv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2278171" y="5884362"/>
            <a:ext cx="0" cy="615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993529" y="5699696"/>
            <a:ext cx="96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mall qv</a:t>
            </a:r>
          </a:p>
          <a:p>
            <a:endParaRPr lang="en-US" altLang="zh-TW" dirty="0"/>
          </a:p>
          <a:p>
            <a:r>
              <a:rPr lang="en-US" altLang="zh-TW" dirty="0"/>
              <a:t>l</a:t>
            </a:r>
            <a:r>
              <a:rPr lang="en-US" altLang="zh-TW" dirty="0" smtClean="0"/>
              <a:t>arge qv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5183053" y="5843106"/>
            <a:ext cx="0" cy="65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945996" y="704238"/>
            <a:ext cx="66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rgbClr val="FF0000"/>
                </a:solidFill>
              </a:rPr>
              <a:t>VAdv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Trajectory analysis indicates that particles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near the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strong rainfall centers come from the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East China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Sea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rainfall centers are often associated with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high precipitation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efficiency of nearly 100% when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water vapor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convergence, condensation, and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hydrometeor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loss/convergence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are the major rainfall sources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producing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rainfall. </a:t>
            </a:r>
            <a:endParaRPr lang="en-US" altLang="zh-TW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Hydrometeor gain/divergence occurs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adjacent to the rainfall centers, which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primarily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reduces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rain rate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supports the transport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hydrometeors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the rainfall centers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While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water vapor convergence and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condensation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are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major rainfall sources, respectively, in the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surface rainfall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budget and cloud microphysical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budget,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hydrometeor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change/convergence controls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precipitation efficiency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Water vapor convergence decreases with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increasing terrain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height in </a:t>
            </a:r>
            <a:r>
              <a:rPr lang="en-US" altLang="zh-TW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Anji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whereas it increases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with increasing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terrain height in Wenzhou. The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water vapor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convergence is stronger in the plains (Ningbo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than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in the mountains (</a:t>
            </a:r>
            <a:r>
              <a:rPr lang="en-US" altLang="zh-TW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Anji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and Wenzhou).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This suggests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that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water vapor convergence may not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positively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correlated to orographic lifting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TW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rain budget shows that the transport of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hydrometeors to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rainfall centers is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transport of raindrops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which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is primarily supported by the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accretion of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cloud water by raindrops and melting of </a:t>
            </a:r>
            <a:r>
              <a:rPr lang="en-US" altLang="zh-TW" sz="24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graupel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upward motions and upward decrease of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hydrometeors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account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for the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increase in the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vertical advection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hydrometeors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leading to the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increase in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hydrometeor flux convergence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, and thus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hydrometeor loss/convergence occurs.</a:t>
            </a:r>
          </a:p>
          <a:p>
            <a:endParaRPr lang="en-US" altLang="zh-TW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zh-TW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7" y="85506"/>
            <a:ext cx="8112180" cy="664111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9393" y="683172"/>
            <a:ext cx="35461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WRFV3.5.1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7/9/3 km &amp; 35 eta lev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Two-way feedback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Lin scheme for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mp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 cumulus scheme</a:t>
            </a:r>
          </a:p>
          <a:p>
            <a:endParaRPr lang="en-US" altLang="zh-TW" dirty="0">
              <a:latin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IC/BC: NCEP FNL 1</a:t>
            </a:r>
            <a:r>
              <a:rPr lang="en-US" altLang="zh-TW" baseline="30000" dirty="0" smtClean="0">
                <a:latin typeface="Cambria Math" panose="02040503050406030204" pitchFamily="18" charset="0"/>
              </a:rPr>
              <a:t>o</a:t>
            </a:r>
            <a:r>
              <a:rPr lang="en-US" altLang="zh-TW" dirty="0" smtClean="0">
                <a:latin typeface="Cambria Math" panose="02040503050406030204" pitchFamily="18" charset="0"/>
              </a:rPr>
              <a:t>x1</a:t>
            </a:r>
            <a:r>
              <a:rPr lang="en-US" altLang="zh-TW" baseline="30000" dirty="0" smtClean="0">
                <a:latin typeface="Cambria Math" panose="02040503050406030204" pitchFamily="18" charset="0"/>
              </a:rPr>
              <a:t>o</a:t>
            </a: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2013-10-06 00Z ~ 2013-10-7 12Z</a:t>
            </a:r>
          </a:p>
          <a:p>
            <a:endParaRPr lang="en-US" altLang="zh-TW" dirty="0">
              <a:latin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FLEXPART-WRF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66897" y="351045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CMORPH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40" y="112822"/>
            <a:ext cx="7239000" cy="32480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3" y="3228975"/>
            <a:ext cx="8601075" cy="3629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1603" y="4025462"/>
            <a:ext cx="8519128" cy="882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4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775535" y="451298"/>
                <a:ext cx="166314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𝐶𝑀𝑅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35" y="451298"/>
                <a:ext cx="1663148" cy="298415"/>
              </a:xfrm>
              <a:prstGeom prst="rect">
                <a:avLst/>
              </a:prstGeom>
              <a:blipFill>
                <a:blip r:embed="rId2"/>
                <a:stretch>
                  <a:fillRect l="-2564" r="-1099" b="-22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775535" y="903242"/>
                <a:ext cx="2645789" cy="692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35" y="903242"/>
                <a:ext cx="2645789" cy="692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75535" y="1747185"/>
                <a:ext cx="654320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𝐶𝑀𝑅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∇(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𝑝𝑏𝑙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𝑑𝑖𝑓𝑓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35" y="1747185"/>
                <a:ext cx="6543201" cy="627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775535" y="2527071"/>
                <a:ext cx="1080462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𝑆𝑀𝐿𝑇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𝑆𝐴𝐶𝑊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𝐺𝐴𝐶𝑅𝑃𝐺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𝐺𝐹𝑅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𝐺𝐴𝐶𝑅𝐺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𝑅𝐴𝑈𝑇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𝑆𝐴𝐶𝑅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𝐼𝐴𝐶𝑅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𝐺𝐴𝐶𝑊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𝐺𝑀𝐿𝑇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𝑅𝐴𝐶𝑊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𝑅𝐸𝑉𝑃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35" y="2527071"/>
                <a:ext cx="10804624" cy="298415"/>
              </a:xfrm>
              <a:prstGeom prst="rect">
                <a:avLst/>
              </a:prstGeom>
              <a:blipFill>
                <a:blip r:embed="rId5"/>
                <a:stretch>
                  <a:fillRect l="-169" b="-229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7616" y="3216990"/>
            <a:ext cx="5229560" cy="3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646386" y="472965"/>
                <a:ext cx="2195281" cy="5980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𝐿𝑆𝑃𝐸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472965"/>
                <a:ext cx="2195281" cy="5980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46386" y="1313793"/>
                <a:ext cx="3233770" cy="567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𝐶𝑀𝑃𝐸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𝑊𝑉𝑂𝑈𝑇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1313793"/>
                <a:ext cx="3233770" cy="567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646386" y="2124292"/>
                <a:ext cx="7834581" cy="316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𝑊𝑉𝑂𝑈𝑇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𝐿𝐴𝐷𝐽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𝐿𝐴𝐷𝐽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𝐼𝐴𝐷𝐽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𝐿𝐴𝐷𝐽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𝑆𝐷𝐸𝑃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𝑆𝐷𝐸𝑃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𝐺𝐷𝐸𝑃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𝐺𝐷𝐸𝑃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2124292"/>
                <a:ext cx="7834581" cy="316177"/>
              </a:xfrm>
              <a:prstGeom prst="rect">
                <a:avLst/>
              </a:prstGeom>
              <a:blipFill>
                <a:blip r:embed="rId4"/>
                <a:stretch>
                  <a:fillRect l="-545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646386" y="3340249"/>
                <a:ext cx="4418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𝐶𝑀𝑅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𝐶𝑀𝐼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𝐶𝑀𝑆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𝐶𝑀𝐺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3340249"/>
                <a:ext cx="4418967" cy="276999"/>
              </a:xfrm>
              <a:prstGeom prst="rect">
                <a:avLst/>
              </a:prstGeom>
              <a:blipFill>
                <a:blip r:embed="rId5"/>
                <a:stretch>
                  <a:fillRect l="-1241" b="-3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646386" y="3878132"/>
                <a:ext cx="2657266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𝐿𝑂𝐶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3878132"/>
                <a:ext cx="2657266" cy="302199"/>
              </a:xfrm>
              <a:prstGeom prst="rect">
                <a:avLst/>
              </a:prstGeom>
              <a:blipFill>
                <a:blip r:embed="rId6"/>
                <a:stretch>
                  <a:fillRect l="-2523" r="-459" b="-2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646386" y="4362225"/>
                <a:ext cx="1898597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𝐿𝑂𝐶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4362225"/>
                <a:ext cx="1898597" cy="6163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646386" y="5082050"/>
                <a:ext cx="2195281" cy="4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∇∙</m:t>
                      </m:r>
                      <m:acc>
                        <m:accPr>
                          <m:chr m:val="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5082050"/>
                <a:ext cx="2195281" cy="434478"/>
              </a:xfrm>
              <a:prstGeom prst="rect">
                <a:avLst/>
              </a:prstGeom>
              <a:blipFill>
                <a:blip r:embed="rId8"/>
                <a:stretch>
                  <a:fillRect r="-833" b="-8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5902665" y="4670418"/>
                <a:ext cx="5156604" cy="302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𝐷𝑖𝑣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𝑍𝐴𝑑𝑣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𝑀𝐴𝑑𝑣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𝑉𝐴𝑑𝑣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665" y="4670418"/>
                <a:ext cx="5156604" cy="302199"/>
              </a:xfrm>
              <a:prstGeom prst="rect">
                <a:avLst/>
              </a:prstGeom>
              <a:blipFill>
                <a:blip r:embed="rId9"/>
                <a:stretch>
                  <a:fillRect l="-1064" r="-591" b="-2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7029736" y="4029377"/>
                <a:ext cx="2902461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∇∙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⃑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𝛻𝜙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36" y="4029377"/>
                <a:ext cx="2902461" cy="332848"/>
              </a:xfrm>
              <a:prstGeom prst="rect">
                <a:avLst/>
              </a:prstGeom>
              <a:blipFill>
                <a:blip r:embed="rId10"/>
                <a:stretch>
                  <a:fillRect l="-1261" r="-2311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427"/>
            <a:ext cx="6006633" cy="49847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60620"/>
          <a:stretch/>
        </p:blipFill>
        <p:spPr>
          <a:xfrm>
            <a:off x="-69325" y="5647839"/>
            <a:ext cx="7199827" cy="105103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662" y="357427"/>
            <a:ext cx="5248275" cy="63627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299646" y="167070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A_Anji_SRBG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995550" y="167070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A_Anji_CMBG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39175" y="3826082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B_Anji_SRBG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993035" y="3826082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B_Anji_CMBG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339175" y="598146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C_Anji_SRBG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9994637" y="598146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C_Anji_CMBG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364296" y="6101255"/>
            <a:ext cx="2364828" cy="441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555531" y="830317"/>
            <a:ext cx="0" cy="1032280"/>
          </a:xfrm>
          <a:prstGeom prst="straightConnector1">
            <a:avLst/>
          </a:prstGeom>
          <a:ln>
            <a:solidFill>
              <a:srgbClr val="FFC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/>
          <p:cNvSpPr/>
          <p:nvPr/>
        </p:nvSpPr>
        <p:spPr>
          <a:xfrm>
            <a:off x="1555531" y="357427"/>
            <a:ext cx="515007" cy="3467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17623" y="151508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A_Anji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174294" y="15150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027241" y="2746830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156660" y="2746830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19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427"/>
            <a:ext cx="6006633" cy="49847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60620"/>
          <a:stretch/>
        </p:blipFill>
        <p:spPr>
          <a:xfrm>
            <a:off x="112903" y="5688569"/>
            <a:ext cx="7199827" cy="10510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329" y="2830016"/>
            <a:ext cx="6151671" cy="242664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586897" y="4404631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D_Anji_SRBG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629642" y="440463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D_Anji_CMBG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01006" y="5425248"/>
            <a:ext cx="338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WVF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weaker than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A_Anji~C_Anji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WVF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~ -Q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endParaRPr lang="en-US" altLang="zh-TW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</a:rPr>
              <a:t>LADJ</a:t>
            </a:r>
            <a:r>
              <a:rPr lang="en-US" altLang="zh-TW" dirty="0" smtClean="0">
                <a:latin typeface="Cambria Math" panose="02040503050406030204" pitchFamily="18" charset="0"/>
              </a:rPr>
              <a:t>~-Q</a:t>
            </a:r>
            <a:r>
              <a:rPr lang="en-US" altLang="zh-TW" baseline="-25000" dirty="0" smtClean="0">
                <a:latin typeface="Cambria Math" panose="02040503050406030204" pitchFamily="18" charset="0"/>
              </a:rPr>
              <a:t>CM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7623" y="151508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A_Anji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74294" y="15150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27241" y="2746830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156660" y="2746830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08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13" y="460320"/>
            <a:ext cx="7248525" cy="61055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58758" y="5118538"/>
            <a:ext cx="15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~ -Q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CMR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3256" y="1089713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00497" y="590471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37642" y="3685768"/>
            <a:ext cx="73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RACW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42231" y="221139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A_Anji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556950" y="19150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B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51849" y="3349033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539316" y="3319394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</a:t>
            </a:r>
            <a:r>
              <a:rPr lang="en-US" altLang="zh-TW" dirty="0" err="1" smtClean="0"/>
              <a:t>_Anji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62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542</Words>
  <Application>Microsoft Office PowerPoint</Application>
  <PresentationFormat>寬螢幕</PresentationFormat>
  <Paragraphs>193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新細明體</vt:lpstr>
      <vt:lpstr>Arial</vt:lpstr>
      <vt:lpstr>Calibri</vt:lpstr>
      <vt:lpstr>Calibri Light</vt:lpstr>
      <vt:lpstr>Cambria Math</vt:lpstr>
      <vt:lpstr>Office 佈景主題</vt:lpstr>
      <vt:lpstr>Precipitation Efficiency and Water Budget of Typhoon Fitow (2013):A Particle Trajectory Study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52</cp:revision>
  <dcterms:created xsi:type="dcterms:W3CDTF">2018-05-28T02:51:59Z</dcterms:created>
  <dcterms:modified xsi:type="dcterms:W3CDTF">2018-05-29T07:17:11Z</dcterms:modified>
</cp:coreProperties>
</file>