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373" r:id="rId4"/>
    <p:sldId id="388" r:id="rId5"/>
    <p:sldId id="389" r:id="rId6"/>
    <p:sldId id="391" r:id="rId7"/>
    <p:sldId id="390" r:id="rId8"/>
    <p:sldId id="392" r:id="rId9"/>
    <p:sldId id="393" r:id="rId10"/>
    <p:sldId id="395" r:id="rId11"/>
    <p:sldId id="394" r:id="rId12"/>
    <p:sldId id="397" r:id="rId13"/>
    <p:sldId id="396" r:id="rId14"/>
    <p:sldId id="398" r:id="rId15"/>
    <p:sldId id="399" r:id="rId16"/>
    <p:sldId id="400" r:id="rId17"/>
    <p:sldId id="401" r:id="rId18"/>
    <p:sldId id="402" r:id="rId19"/>
    <p:sldId id="387" r:id="rId20"/>
    <p:sldId id="384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1" autoAdjust="0"/>
  </p:normalViewPr>
  <p:slideViewPr>
    <p:cSldViewPr>
      <p:cViewPr>
        <p:scale>
          <a:sx n="90" d="100"/>
          <a:sy n="90" d="100"/>
        </p:scale>
        <p:origin x="-15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3200" dirty="0"/>
              <a:t>Torrential rainfall processes associated with a landfall of Typhoon </a:t>
            </a:r>
            <a:r>
              <a:rPr lang="en-US" altLang="zh-TW" sz="3200" dirty="0" err="1"/>
              <a:t>Fitow</a:t>
            </a:r>
            <a:r>
              <a:rPr lang="en-US" altLang="zh-TW" sz="3200" dirty="0"/>
              <a:t> (2013): A three-dimensional WRF modeling study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6872808" cy="1080120"/>
          </a:xfrm>
        </p:spPr>
        <p:txBody>
          <a:bodyPr>
            <a:normAutofit/>
          </a:bodyPr>
          <a:lstStyle/>
          <a:p>
            <a:r>
              <a:rPr lang="en-US" altLang="zh-TW" sz="1800" dirty="0" err="1"/>
              <a:t>Xu</a:t>
            </a:r>
            <a:r>
              <a:rPr lang="en-US" altLang="zh-TW" sz="1800" dirty="0"/>
              <a:t>, H., and X. Li, </a:t>
            </a:r>
            <a:r>
              <a:rPr lang="en-US" altLang="zh-TW" sz="1800" dirty="0" smtClean="0"/>
              <a:t>2017</a:t>
            </a:r>
          </a:p>
          <a:p>
            <a:r>
              <a:rPr lang="en-US" altLang="zh-TW" sz="1800" i="1" dirty="0"/>
              <a:t>J. </a:t>
            </a:r>
            <a:r>
              <a:rPr lang="en-US" altLang="zh-TW" sz="1800" i="1" dirty="0" err="1"/>
              <a:t>Geophys</a:t>
            </a:r>
            <a:r>
              <a:rPr lang="en-US" altLang="zh-TW" sz="1800" i="1" dirty="0"/>
              <a:t>. Res. Atmos., 122, 6004–6024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2018/05/22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655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9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1" y="0"/>
            <a:ext cx="7213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5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08" y="0"/>
            <a:ext cx="71488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73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16" y="1"/>
            <a:ext cx="7083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4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0"/>
            <a:ext cx="78581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5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9" y="1"/>
            <a:ext cx="7163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5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34" y="1"/>
            <a:ext cx="62468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08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66688"/>
            <a:ext cx="6906215" cy="669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53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00013"/>
            <a:ext cx="664845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8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dirty="0"/>
              <a:t>The model reproduces well </a:t>
            </a:r>
            <a:r>
              <a:rPr lang="en-US" altLang="zh-TW" sz="2000" dirty="0" err="1"/>
              <a:t>Fitow’s</a:t>
            </a:r>
            <a:r>
              <a:rPr lang="en-US" altLang="zh-TW" sz="2000" dirty="0"/>
              <a:t> track, minimum central pressure, and maximum wind speed during </a:t>
            </a:r>
            <a:r>
              <a:rPr lang="en-US" altLang="zh-TW" sz="2000" dirty="0" smtClean="0"/>
              <a:t>the landfall</a:t>
            </a:r>
            <a:r>
              <a:rPr lang="en-US" altLang="zh-TW" sz="2000" dirty="0"/>
              <a:t>. The simulated soundings show the </a:t>
            </a:r>
            <a:r>
              <a:rPr lang="en-US" altLang="zh-TW" sz="2000" dirty="0">
                <a:solidFill>
                  <a:srgbClr val="FF0000"/>
                </a:solidFill>
              </a:rPr>
              <a:t>warm and moist lower troposphere</a:t>
            </a:r>
            <a:r>
              <a:rPr lang="en-US" altLang="zh-TW" sz="2000" dirty="0"/>
              <a:t> and </a:t>
            </a:r>
            <a:r>
              <a:rPr lang="en-US" altLang="zh-TW" sz="2000" dirty="0">
                <a:solidFill>
                  <a:srgbClr val="FF0000"/>
                </a:solidFill>
              </a:rPr>
              <a:t>cold and dry </a:t>
            </a:r>
            <a:r>
              <a:rPr lang="en-US" altLang="zh-TW" sz="2000" dirty="0" smtClean="0">
                <a:solidFill>
                  <a:srgbClr val="FF0000"/>
                </a:solidFill>
              </a:rPr>
              <a:t>upper troposphere</a:t>
            </a:r>
            <a:r>
              <a:rPr lang="en-US" altLang="zh-TW" sz="2000" dirty="0"/>
              <a:t>.</a:t>
            </a:r>
            <a:endParaRPr lang="en-US" altLang="zh-TW" sz="2000" dirty="0" smtClean="0"/>
          </a:p>
          <a:p>
            <a:r>
              <a:rPr lang="en-US" altLang="zh-TW" sz="2000" dirty="0"/>
              <a:t>Area mean rainfall is mainly associated with </a:t>
            </a:r>
            <a:r>
              <a:rPr lang="en-US" altLang="zh-TW" sz="2000" dirty="0">
                <a:solidFill>
                  <a:srgbClr val="FF0000"/>
                </a:solidFill>
              </a:rPr>
              <a:t>water vapor convergence </a:t>
            </a:r>
            <a:r>
              <a:rPr lang="en-US" altLang="zh-TW" sz="2000" dirty="0"/>
              <a:t>in surface rainfall budget, </a:t>
            </a:r>
            <a:r>
              <a:rPr lang="en-US" altLang="zh-TW" sz="2000" dirty="0" smtClean="0">
                <a:solidFill>
                  <a:srgbClr val="FF0000"/>
                </a:solidFill>
              </a:rPr>
              <a:t>condensation</a:t>
            </a:r>
            <a:r>
              <a:rPr lang="en-US" altLang="zh-TW" sz="2000" dirty="0" smtClean="0"/>
              <a:t> in </a:t>
            </a:r>
            <a:r>
              <a:rPr lang="en-US" altLang="zh-TW" sz="2000" dirty="0"/>
              <a:t>cloud budget and accretion of cloud water by rain, and </a:t>
            </a:r>
            <a:r>
              <a:rPr lang="en-US" altLang="zh-TW" sz="2000" dirty="0">
                <a:solidFill>
                  <a:srgbClr val="FF0000"/>
                </a:solidFill>
              </a:rPr>
              <a:t>melting of </a:t>
            </a:r>
            <a:r>
              <a:rPr lang="en-US" altLang="zh-TW" sz="2000" dirty="0" err="1">
                <a:solidFill>
                  <a:srgbClr val="FF0000"/>
                </a:solidFill>
              </a:rPr>
              <a:t>graupel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in rain budget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Water vapor convergence, condensation, and accretion of cloud water by rain over </a:t>
            </a:r>
            <a:r>
              <a:rPr lang="en-US" altLang="zh-TW" sz="2000" dirty="0" smtClean="0"/>
              <a:t>convective regions </a:t>
            </a:r>
            <a:r>
              <a:rPr lang="en-US" altLang="zh-TW" sz="2000" dirty="0"/>
              <a:t>mainly support convective rainfall and transport of hydrometeor from convective regions to </a:t>
            </a:r>
            <a:r>
              <a:rPr lang="en-US" altLang="zh-TW" sz="2000" dirty="0" err="1" smtClean="0"/>
              <a:t>stratiform</a:t>
            </a:r>
            <a:r>
              <a:rPr lang="en-US" altLang="zh-TW" sz="2000" dirty="0" smtClean="0"/>
              <a:t> regions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 err="1" smtClean="0"/>
              <a:t>Stratiform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rainfall is mainly related to the transport of hydrometeor from convective </a:t>
            </a:r>
            <a:r>
              <a:rPr lang="en-US" altLang="zh-TW" sz="2000" dirty="0" smtClean="0"/>
              <a:t>regions, while </a:t>
            </a:r>
            <a:r>
              <a:rPr lang="en-US" altLang="zh-TW" sz="2000" dirty="0"/>
              <a:t>water vapor divergence decreases local atmospheric moisture in surface rainfall budget, and </a:t>
            </a:r>
            <a:r>
              <a:rPr lang="en-US" altLang="zh-TW" sz="2000" dirty="0" smtClean="0"/>
              <a:t>condensation and </a:t>
            </a:r>
            <a:r>
              <a:rPr lang="en-US" altLang="zh-TW" sz="2000" dirty="0"/>
              <a:t>evaporation of rain are nearly balanced in cloud microphysical budget. </a:t>
            </a:r>
            <a:endParaRPr lang="en-US" altLang="zh-TW" sz="2000" dirty="0" smtClean="0"/>
          </a:p>
          <a:p>
            <a:r>
              <a:rPr lang="en-US" altLang="zh-TW" sz="2000" dirty="0" err="1" smtClean="0"/>
              <a:t>Stratiform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rainfall </a:t>
            </a:r>
            <a:r>
              <a:rPr lang="en-US" altLang="zh-TW" sz="2000" dirty="0" smtClean="0"/>
              <a:t>mainly corresponds </a:t>
            </a:r>
            <a:r>
              <a:rPr lang="en-US" altLang="zh-TW" sz="2000" dirty="0"/>
              <a:t>to melting of </a:t>
            </a:r>
            <a:r>
              <a:rPr lang="en-US" altLang="zh-TW" sz="2000" dirty="0" err="1"/>
              <a:t>graupel</a:t>
            </a:r>
            <a:r>
              <a:rPr lang="en-US" altLang="zh-TW" sz="2000" dirty="0"/>
              <a:t> and transport of raindrops from convective regions in rain </a:t>
            </a:r>
            <a:r>
              <a:rPr lang="en-US" altLang="zh-TW" sz="2000" dirty="0" smtClean="0"/>
              <a:t>microphysical budget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 smtClean="0"/>
              <a:t>Rain </a:t>
            </a:r>
            <a:r>
              <a:rPr lang="en-US" altLang="zh-TW" sz="2000" dirty="0"/>
              <a:t>intensity of convective rainfall is much intense than that of </a:t>
            </a:r>
            <a:r>
              <a:rPr lang="en-US" altLang="zh-TW" sz="2000" dirty="0" err="1"/>
              <a:t>stratiform</a:t>
            </a:r>
            <a:r>
              <a:rPr lang="en-US" altLang="zh-TW" sz="2000" dirty="0"/>
              <a:t> rainfall, whereas </a:t>
            </a:r>
            <a:r>
              <a:rPr lang="en-US" altLang="zh-TW" sz="2000" dirty="0" err="1" smtClean="0"/>
              <a:t>stratiform</a:t>
            </a:r>
            <a:r>
              <a:rPr lang="en-US" altLang="zh-TW" sz="2000" dirty="0" smtClean="0"/>
              <a:t> rainfall </a:t>
            </a:r>
            <a:r>
              <a:rPr lang="en-US" altLang="zh-TW" sz="2000" dirty="0"/>
              <a:t>contributes more to the total rainfall during the integration times, since the areal coverage of </a:t>
            </a:r>
            <a:r>
              <a:rPr lang="en-US" altLang="zh-TW" sz="2000" dirty="0" err="1" smtClean="0"/>
              <a:t>stratiform</a:t>
            </a:r>
            <a:r>
              <a:rPr lang="en-US" altLang="zh-TW" sz="2000" dirty="0" smtClean="0"/>
              <a:t> rainfall </a:t>
            </a:r>
            <a:r>
              <a:rPr lang="en-US" altLang="zh-TW" sz="2000" dirty="0"/>
              <a:t>is larger than that of convective rainfall.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652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dirty="0"/>
              <a:t>Braun [2006] analyzed water budget of Hurricane Bonnie (1998) using </a:t>
            </a:r>
            <a:r>
              <a:rPr lang="en-US" altLang="zh-TW" sz="2000" dirty="0" smtClean="0"/>
              <a:t>MM5 and </a:t>
            </a:r>
            <a:r>
              <a:rPr lang="en-US" altLang="zh-TW" sz="2000" dirty="0"/>
              <a:t>found that the majority of </a:t>
            </a:r>
            <a:r>
              <a:rPr lang="en-US" altLang="zh-TW" sz="2000" dirty="0">
                <a:solidFill>
                  <a:srgbClr val="FF0000"/>
                </a:solidFill>
              </a:rPr>
              <a:t>condensation</a:t>
            </a:r>
            <a:r>
              <a:rPr lang="en-US" altLang="zh-TW" sz="2000" dirty="0"/>
              <a:t> occurred in the </a:t>
            </a:r>
            <a:r>
              <a:rPr lang="en-US" altLang="zh-TW" sz="2000" dirty="0">
                <a:solidFill>
                  <a:srgbClr val="FF0000"/>
                </a:solidFill>
              </a:rPr>
              <a:t>convective hot towers in the </a:t>
            </a:r>
            <a:r>
              <a:rPr lang="en-US" altLang="zh-TW" sz="2000" dirty="0" err="1">
                <a:solidFill>
                  <a:srgbClr val="FF0000"/>
                </a:solidFill>
              </a:rPr>
              <a:t>eyewall</a:t>
            </a:r>
            <a:r>
              <a:rPr lang="en-US" altLang="zh-TW" sz="2000" dirty="0"/>
              <a:t>, and most of the mass seeded the </a:t>
            </a:r>
            <a:r>
              <a:rPr lang="en-US" altLang="zh-TW" sz="2000" dirty="0" err="1"/>
              <a:t>stratiform</a:t>
            </a:r>
            <a:r>
              <a:rPr lang="en-US" altLang="zh-TW" sz="2000" dirty="0"/>
              <a:t> rainfall in the outer regions in the form of </a:t>
            </a:r>
            <a:r>
              <a:rPr lang="en-US" altLang="zh-TW" sz="2000" dirty="0">
                <a:solidFill>
                  <a:srgbClr val="FF0000"/>
                </a:solidFill>
              </a:rPr>
              <a:t>ice particles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 Yang et al. [2011] analyzed water budget of Typhoon </a:t>
            </a:r>
            <a:r>
              <a:rPr lang="en-US" altLang="zh-TW" sz="2000" dirty="0" err="1"/>
              <a:t>Nari</a:t>
            </a:r>
            <a:r>
              <a:rPr lang="en-US" altLang="zh-TW" sz="2000" dirty="0"/>
              <a:t> (2001) with </a:t>
            </a:r>
            <a:r>
              <a:rPr lang="en-US" altLang="zh-TW" sz="2000" dirty="0" smtClean="0"/>
              <a:t>WRF and </a:t>
            </a:r>
            <a:r>
              <a:rPr lang="en-US" altLang="zh-TW" sz="2000" dirty="0"/>
              <a:t>revealed that Taiwan's 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terrain enhanced precipitation efficiency and surface rain rate by significantly </a:t>
            </a:r>
            <a:r>
              <a:rPr lang="en-US" altLang="zh-TW" sz="2000" dirty="0">
                <a:solidFill>
                  <a:srgbClr val="FF0000"/>
                </a:solidFill>
              </a:rPr>
              <a:t>strengthening secondary circulations </a:t>
            </a:r>
            <a:r>
              <a:rPr lang="en-US" altLang="zh-TW" sz="2000" dirty="0"/>
              <a:t>and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producing</a:t>
            </a:r>
            <a:r>
              <a:rPr lang="en-US" altLang="zh-TW" sz="2000" dirty="0">
                <a:solidFill>
                  <a:srgbClr val="FF0000"/>
                </a:solidFill>
              </a:rPr>
              <a:t> stronger vapor import at low levels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Huang et al. [2014] analyzed water budget </a:t>
            </a:r>
            <a:r>
              <a:rPr lang="en-US" altLang="zh-TW" sz="2000" dirty="0" smtClean="0"/>
              <a:t>of </a:t>
            </a:r>
            <a:r>
              <a:rPr lang="en-US" altLang="zh-TW" sz="2000" dirty="0"/>
              <a:t>Typhoon </a:t>
            </a:r>
            <a:r>
              <a:rPr lang="en-US" altLang="zh-TW" sz="2000" dirty="0" err="1"/>
              <a:t>Morakot</a:t>
            </a:r>
            <a:r>
              <a:rPr lang="en-US" altLang="zh-TW" sz="2000" dirty="0"/>
              <a:t> (2009) and showed that </a:t>
            </a:r>
            <a:r>
              <a:rPr lang="en-US" altLang="zh-TW" sz="2000" dirty="0">
                <a:solidFill>
                  <a:srgbClr val="FF0000"/>
                </a:solidFill>
              </a:rPr>
              <a:t>condensation </a:t>
            </a:r>
            <a:r>
              <a:rPr lang="en-US" altLang="zh-TW" sz="2000" dirty="0"/>
              <a:t>and</a:t>
            </a:r>
            <a:r>
              <a:rPr lang="en-US" altLang="zh-TW" sz="2000" dirty="0">
                <a:solidFill>
                  <a:srgbClr val="FF0000"/>
                </a:solidFill>
              </a:rPr>
              <a:t> ice deposition </a:t>
            </a:r>
            <a:r>
              <a:rPr lang="en-US" altLang="zh-TW" sz="2000" dirty="0"/>
              <a:t>caused the high precipitation efficiency over the Central Mountain Ranges, producing tremendous rainfall in southwestern Taiwan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Fritz and Wang [2014] investigated the evolution of water budgets from tropical wave </a:t>
            </a:r>
            <a:r>
              <a:rPr lang="en-US" altLang="zh-TW" sz="2000" dirty="0" smtClean="0"/>
              <a:t>to </a:t>
            </a:r>
            <a:r>
              <a:rPr lang="en-US" altLang="zh-TW" sz="2000" dirty="0"/>
              <a:t>tropical cyclone </a:t>
            </a:r>
            <a:r>
              <a:rPr lang="en-US" altLang="zh-TW" sz="2000" dirty="0" smtClean="0"/>
              <a:t>using </a:t>
            </a:r>
            <a:r>
              <a:rPr lang="en-US" altLang="zh-TW" sz="2000" dirty="0"/>
              <a:t>a high‐resolution model. They found that the </a:t>
            </a:r>
            <a:r>
              <a:rPr lang="en-US" altLang="zh-TW" sz="2000" dirty="0">
                <a:solidFill>
                  <a:srgbClr val="FF0000"/>
                </a:solidFill>
              </a:rPr>
              <a:t>organized convection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concentrated </a:t>
            </a:r>
            <a:r>
              <a:rPr lang="en-US" altLang="zh-TW" sz="2000" dirty="0" err="1">
                <a:solidFill>
                  <a:srgbClr val="FF0000"/>
                </a:solidFill>
              </a:rPr>
              <a:t>diabatic</a:t>
            </a:r>
            <a:r>
              <a:rPr lang="en-US" altLang="zh-TW" sz="2000" dirty="0">
                <a:solidFill>
                  <a:srgbClr val="FF0000"/>
                </a:solidFill>
              </a:rPr>
              <a:t> heating </a:t>
            </a:r>
            <a:r>
              <a:rPr lang="en-US" altLang="zh-TW" sz="2000" dirty="0"/>
              <a:t>near the cyclone's center may contribute to the intensification of </a:t>
            </a:r>
            <a:r>
              <a:rPr lang="en-US" altLang="zh-TW" sz="2000" dirty="0">
                <a:solidFill>
                  <a:srgbClr val="FF0000"/>
                </a:solidFill>
              </a:rPr>
              <a:t>secondary circulations</a:t>
            </a:r>
            <a:r>
              <a:rPr lang="en-US" altLang="zh-TW" sz="2000" dirty="0"/>
              <a:t>, leading to the strengthened </a:t>
            </a:r>
            <a:r>
              <a:rPr lang="en-US" altLang="zh-TW" sz="2000" dirty="0">
                <a:solidFill>
                  <a:srgbClr val="FF0000"/>
                </a:solidFill>
              </a:rPr>
              <a:t>low‐level convergence</a:t>
            </a:r>
            <a:r>
              <a:rPr lang="en-US" altLang="zh-TW" sz="2000" dirty="0"/>
              <a:t> and increased inward moisture flux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This study examines the dominant processes that are responsible for the torrential rainfall during the landfall of Typhoon </a:t>
            </a:r>
            <a:r>
              <a:rPr lang="en-US" altLang="zh-TW" sz="2000" dirty="0" err="1"/>
              <a:t>Fitow</a:t>
            </a:r>
            <a:r>
              <a:rPr lang="en-US" altLang="zh-TW" sz="2000" dirty="0"/>
              <a:t> (2013) through analyzing </a:t>
            </a:r>
            <a:r>
              <a:rPr lang="en-US" altLang="zh-TW" sz="2000" dirty="0" smtClean="0"/>
              <a:t>surface </a:t>
            </a:r>
            <a:r>
              <a:rPr lang="en-US" altLang="zh-TW" sz="2000" dirty="0"/>
              <a:t>rainfall budget, cloud microphysical budget, and raindrop microphysical budget.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lnSpcReduction="10000"/>
          </a:bodyPr>
          <a:lstStyle/>
          <a:p>
            <a:r>
              <a:rPr lang="en-US" altLang="zh-TW" sz="2000" dirty="0"/>
              <a:t>The results drawn by using Li et al. [2014] </a:t>
            </a:r>
            <a:r>
              <a:rPr lang="en-US" altLang="zh-TW" sz="2000" dirty="0" smtClean="0"/>
              <a:t>algorithm are </a:t>
            </a:r>
            <a:r>
              <a:rPr lang="en-US" altLang="zh-TW" sz="2000" dirty="0"/>
              <a:t>generally similar to those using Braun et al. [2010] and Rogers [2010] convective-</a:t>
            </a:r>
            <a:r>
              <a:rPr lang="en-US" altLang="zh-TW" sz="2000" dirty="0" err="1"/>
              <a:t>stratiform</a:t>
            </a:r>
            <a:r>
              <a:rPr lang="en-US" altLang="zh-TW" sz="2000" dirty="0"/>
              <a:t> rainfall </a:t>
            </a:r>
            <a:r>
              <a:rPr lang="en-US" altLang="zh-TW" sz="2000" dirty="0" smtClean="0"/>
              <a:t>partitioning methods </a:t>
            </a:r>
            <a:r>
              <a:rPr lang="en-US" altLang="zh-TW" sz="2000" dirty="0"/>
              <a:t>in the fixed domain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The results from the analyses of Li et al. [2014] and Braun et al. [2010] in a storm-following coordinate are generally similar to those applied in </a:t>
            </a:r>
            <a:r>
              <a:rPr lang="en-US" altLang="zh-TW" sz="2000" dirty="0" smtClean="0"/>
              <a:t>the fixed </a:t>
            </a:r>
            <a:r>
              <a:rPr lang="en-US" altLang="zh-TW" sz="2000" dirty="0"/>
              <a:t>domain</a:t>
            </a:r>
            <a:r>
              <a:rPr lang="en-US" altLang="zh-TW" sz="2000" dirty="0" smtClean="0"/>
              <a:t>. </a:t>
            </a:r>
          </a:p>
          <a:p>
            <a:r>
              <a:rPr lang="en-US" altLang="zh-TW" sz="2000" dirty="0"/>
              <a:t>Whereas the results using Rogers [2010] in a storm-following coordinate and those in </a:t>
            </a:r>
            <a:r>
              <a:rPr lang="en-US" altLang="zh-TW" sz="2000" dirty="0" smtClean="0"/>
              <a:t>the fixed </a:t>
            </a:r>
            <a:r>
              <a:rPr lang="en-US" altLang="zh-TW" sz="2000" dirty="0"/>
              <a:t>domain show differences: </a:t>
            </a:r>
            <a:r>
              <a:rPr lang="en-US" altLang="zh-TW" sz="2000" dirty="0">
                <a:solidFill>
                  <a:srgbClr val="FF0000"/>
                </a:solidFill>
              </a:rPr>
              <a:t>hydrometeor transports from </a:t>
            </a:r>
            <a:r>
              <a:rPr lang="en-US" altLang="zh-TW" sz="2000" dirty="0" err="1">
                <a:solidFill>
                  <a:srgbClr val="FF0000"/>
                </a:solidFill>
              </a:rPr>
              <a:t>stratiform</a:t>
            </a:r>
            <a:r>
              <a:rPr lang="en-US" altLang="zh-TW" sz="2000" dirty="0">
                <a:solidFill>
                  <a:srgbClr val="FF0000"/>
                </a:solidFill>
              </a:rPr>
              <a:t> rainfall regions to </a:t>
            </a:r>
            <a:r>
              <a:rPr lang="en-US" altLang="zh-TW" sz="2000" dirty="0" smtClean="0">
                <a:solidFill>
                  <a:srgbClr val="FF0000"/>
                </a:solidFill>
              </a:rPr>
              <a:t>convective rainfall </a:t>
            </a:r>
            <a:r>
              <a:rPr lang="en-US" altLang="zh-TW" sz="2000" dirty="0">
                <a:solidFill>
                  <a:srgbClr val="FF0000"/>
                </a:solidFill>
              </a:rPr>
              <a:t>regions</a:t>
            </a:r>
            <a:r>
              <a:rPr lang="en-US" altLang="zh-TW" sz="2000" dirty="0"/>
              <a:t>, and </a:t>
            </a:r>
            <a:r>
              <a:rPr lang="en-US" altLang="zh-TW" sz="2000" dirty="0">
                <a:solidFill>
                  <a:srgbClr val="FF0000"/>
                </a:solidFill>
              </a:rPr>
              <a:t>accretion of cloud water by raindrop </a:t>
            </a:r>
            <a:r>
              <a:rPr lang="en-US" altLang="zh-TW" sz="2000" dirty="0"/>
              <a:t>is more important than melting of </a:t>
            </a:r>
            <a:r>
              <a:rPr lang="en-US" altLang="zh-TW" sz="2000" dirty="0" err="1"/>
              <a:t>graupel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in </a:t>
            </a:r>
            <a:r>
              <a:rPr lang="en-US" altLang="zh-TW" sz="2000" dirty="0" err="1" smtClean="0"/>
              <a:t>stratiform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rainfall regions in a storm-following coordinate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No matter which convective-</a:t>
            </a:r>
            <a:r>
              <a:rPr lang="en-US" altLang="zh-TW" sz="2000" dirty="0" err="1"/>
              <a:t>stratiform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rainfall partitioning </a:t>
            </a:r>
            <a:r>
              <a:rPr lang="en-US" altLang="zh-TW" sz="2000" dirty="0"/>
              <a:t>method is used, </a:t>
            </a:r>
            <a:r>
              <a:rPr lang="en-US" altLang="zh-TW" sz="2000" dirty="0">
                <a:solidFill>
                  <a:srgbClr val="FF0000"/>
                </a:solidFill>
              </a:rPr>
              <a:t>rain intensity of convective rainfall is much intense than that of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stratiform</a:t>
            </a:r>
            <a:r>
              <a:rPr lang="en-US" altLang="zh-TW" sz="2000" dirty="0" smtClean="0">
                <a:solidFill>
                  <a:srgbClr val="FF0000"/>
                </a:solidFill>
              </a:rPr>
              <a:t> rainfall</a:t>
            </a:r>
            <a:r>
              <a:rPr lang="en-US" altLang="zh-TW" sz="2000" dirty="0"/>
              <a:t>, whereas </a:t>
            </a:r>
            <a:r>
              <a:rPr lang="en-US" altLang="zh-TW" sz="2000" dirty="0" err="1">
                <a:solidFill>
                  <a:srgbClr val="FF0000"/>
                </a:solidFill>
              </a:rPr>
              <a:t>stratiform</a:t>
            </a:r>
            <a:r>
              <a:rPr lang="en-US" altLang="zh-TW" sz="2000" dirty="0">
                <a:solidFill>
                  <a:srgbClr val="FF0000"/>
                </a:solidFill>
              </a:rPr>
              <a:t> rainfall contributes more to the total rainfall</a:t>
            </a:r>
            <a:r>
              <a:rPr lang="en-US" altLang="zh-TW" sz="2000" dirty="0"/>
              <a:t> during the integration times in </a:t>
            </a:r>
            <a:r>
              <a:rPr lang="en-US" altLang="zh-TW" sz="2000" dirty="0" smtClean="0"/>
              <a:t>the fixed </a:t>
            </a:r>
            <a:r>
              <a:rPr lang="en-US" altLang="zh-TW" sz="2000" dirty="0"/>
              <a:t>domain. Within 144 km from the storm center in a storm-following coordinate, similar </a:t>
            </a:r>
            <a:r>
              <a:rPr lang="en-US" altLang="zh-TW" sz="2000" dirty="0" smtClean="0"/>
              <a:t>conclusion could </a:t>
            </a:r>
            <a:r>
              <a:rPr lang="en-US" altLang="zh-TW" sz="2000" dirty="0"/>
              <a:t>be drawn, except that the areal coverage of convective rainfall is larger than that of </a:t>
            </a:r>
            <a:r>
              <a:rPr lang="en-US" altLang="zh-TW" sz="2000" dirty="0" err="1" smtClean="0"/>
              <a:t>stratiform</a:t>
            </a:r>
            <a:r>
              <a:rPr lang="en-US" altLang="zh-TW" sz="2000" dirty="0" smtClean="0"/>
              <a:t> rainfall </a:t>
            </a:r>
            <a:r>
              <a:rPr lang="en-US" altLang="zh-TW" sz="2000" dirty="0"/>
              <a:t>using Braun et al. [2010</a:t>
            </a:r>
            <a:r>
              <a:rPr lang="en-US" altLang="zh-TW" sz="2000" dirty="0" smtClean="0"/>
              <a:t>].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639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Model and Experiment Design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WRFV3.5.1</a:t>
            </a:r>
          </a:p>
          <a:p>
            <a:r>
              <a:rPr lang="en-US" altLang="zh-TW" sz="2000" dirty="0"/>
              <a:t>Two‐way </a:t>
            </a:r>
            <a:r>
              <a:rPr lang="en-US" altLang="zh-TW" sz="2000" dirty="0" smtClean="0"/>
              <a:t>nesting: </a:t>
            </a:r>
            <a:r>
              <a:rPr lang="en-US" altLang="zh-TW" sz="2000" dirty="0"/>
              <a:t>27, 9, and 3 </a:t>
            </a:r>
            <a:r>
              <a:rPr lang="en-US" altLang="zh-TW" sz="2000" dirty="0" smtClean="0"/>
              <a:t>km.    3km</a:t>
            </a:r>
            <a:r>
              <a:rPr lang="en-US" altLang="zh-TW" sz="2000" dirty="0"/>
              <a:t>: 361 × 223 × 35 grid points</a:t>
            </a:r>
            <a:endParaRPr lang="en-US" altLang="zh-TW" sz="2000" dirty="0" smtClean="0"/>
          </a:p>
          <a:p>
            <a:r>
              <a:rPr lang="en-US" altLang="zh-TW" sz="2000" dirty="0" smtClean="0"/>
              <a:t>from </a:t>
            </a:r>
            <a:r>
              <a:rPr lang="en-US" altLang="zh-TW" sz="2000" dirty="0"/>
              <a:t>0000 UTC 6 October </a:t>
            </a:r>
            <a:r>
              <a:rPr lang="en-US" altLang="zh-TW" sz="2000" dirty="0" smtClean="0"/>
              <a:t>to </a:t>
            </a:r>
            <a:r>
              <a:rPr lang="en-US" altLang="zh-TW" sz="2000" dirty="0"/>
              <a:t>1200 UTC 7 October 2013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shortwave [</a:t>
            </a:r>
            <a:r>
              <a:rPr lang="en-US" altLang="zh-TW" sz="2000" dirty="0" err="1"/>
              <a:t>Dudhia</a:t>
            </a:r>
            <a:r>
              <a:rPr lang="en-US" altLang="zh-TW" sz="2000" dirty="0"/>
              <a:t>, 1989] and </a:t>
            </a:r>
            <a:r>
              <a:rPr lang="en-US" altLang="zh-TW" sz="2000" dirty="0" err="1"/>
              <a:t>longwave</a:t>
            </a:r>
            <a:r>
              <a:rPr lang="en-US" altLang="zh-TW" sz="2000" dirty="0"/>
              <a:t> [</a:t>
            </a:r>
            <a:r>
              <a:rPr lang="en-US" altLang="zh-TW" sz="2000" dirty="0" err="1"/>
              <a:t>Mlawer</a:t>
            </a:r>
            <a:r>
              <a:rPr lang="en-US" altLang="zh-TW" sz="2000" dirty="0"/>
              <a:t> et al., 1997] </a:t>
            </a:r>
          </a:p>
          <a:p>
            <a:r>
              <a:rPr lang="en-US" altLang="zh-TW" sz="2000" dirty="0"/>
              <a:t>five‐layer thermal diffusion land surface scheme [</a:t>
            </a:r>
            <a:r>
              <a:rPr lang="en-US" altLang="zh-TW" sz="2000" dirty="0" err="1"/>
              <a:t>Dudhia</a:t>
            </a:r>
            <a:r>
              <a:rPr lang="en-US" altLang="zh-TW" sz="2000" dirty="0"/>
              <a:t>, 1996</a:t>
            </a:r>
            <a:r>
              <a:rPr lang="en-US" altLang="zh-TW" sz="2000" dirty="0" smtClean="0"/>
              <a:t>]</a:t>
            </a:r>
          </a:p>
          <a:p>
            <a:r>
              <a:rPr lang="en-US" altLang="zh-TW" sz="2000" dirty="0" smtClean="0"/>
              <a:t>YSU PBL </a:t>
            </a:r>
            <a:r>
              <a:rPr lang="en-US" altLang="zh-TW" sz="2000" dirty="0"/>
              <a:t>[Hong and Pan, 1996; Hong et al., 2006</a:t>
            </a:r>
            <a:r>
              <a:rPr lang="en-US" altLang="zh-TW" sz="2000" dirty="0" smtClean="0"/>
              <a:t>]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Purdue‐Lin cloud microphysical parameterization </a:t>
            </a:r>
            <a:r>
              <a:rPr lang="en-US" altLang="zh-TW" sz="2000" dirty="0" smtClean="0"/>
              <a:t>[</a:t>
            </a:r>
            <a:r>
              <a:rPr lang="en-US" altLang="zh-TW" sz="2000" dirty="0"/>
              <a:t>Lin et al., 1983</a:t>
            </a:r>
            <a:r>
              <a:rPr lang="en-US" altLang="zh-TW" sz="2000" dirty="0" smtClean="0"/>
              <a:t>]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No Cumulus scheme is used in all three model </a:t>
            </a:r>
            <a:r>
              <a:rPr lang="en-US" altLang="zh-TW" sz="2000" dirty="0" smtClean="0">
                <a:solidFill>
                  <a:srgbClr val="FF0000"/>
                </a:solidFill>
              </a:rPr>
              <a:t>domains</a:t>
            </a:r>
          </a:p>
          <a:p>
            <a:r>
              <a:rPr lang="en-US" altLang="zh-TW" sz="2000" dirty="0" smtClean="0"/>
              <a:t>NCEP FNL </a:t>
            </a:r>
            <a:r>
              <a:rPr lang="en-US" altLang="zh-TW" sz="2000" dirty="0"/>
              <a:t>Analysis data </a:t>
            </a:r>
            <a:r>
              <a:rPr lang="en-US" altLang="zh-TW" sz="2000" dirty="0" smtClean="0"/>
              <a:t>(1° × 1°)</a:t>
            </a:r>
          </a:p>
          <a:p>
            <a:endParaRPr lang="en-US" altLang="zh-TW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05376"/>
            <a:ext cx="6264696" cy="276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0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480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89240"/>
            <a:ext cx="9144000" cy="68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75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27" y="0"/>
            <a:ext cx="35209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7504" y="548680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1300 UTC</a:t>
            </a:r>
          </a:p>
          <a:p>
            <a:r>
              <a:rPr lang="en-US" altLang="zh-TW" dirty="0" smtClean="0"/>
              <a:t>10/6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503" y="1844824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1800 UTC</a:t>
            </a:r>
          </a:p>
          <a:p>
            <a:r>
              <a:rPr lang="en-US" altLang="zh-TW" dirty="0" smtClean="0"/>
              <a:t>10/6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7502" y="3244334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0000 UTC</a:t>
            </a:r>
          </a:p>
          <a:p>
            <a:r>
              <a:rPr lang="en-US" altLang="zh-TW" dirty="0" smtClean="0"/>
              <a:t>10/7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7504" y="4509120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0600 UTC</a:t>
            </a:r>
          </a:p>
          <a:p>
            <a:r>
              <a:rPr lang="en-US" altLang="zh-TW" dirty="0" smtClean="0"/>
              <a:t>10/7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7501" y="5877272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1200 UTC</a:t>
            </a:r>
          </a:p>
          <a:p>
            <a:r>
              <a:rPr lang="en-US" altLang="zh-TW" dirty="0" smtClean="0"/>
              <a:t>10/7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32040" y="1475491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Radar reflectivity at 3km</a:t>
            </a:r>
          </a:p>
          <a:p>
            <a:r>
              <a:rPr lang="en-US" altLang="zh-TW" sz="2800" dirty="0" smtClean="0"/>
              <a:t>Left: OBS</a:t>
            </a:r>
          </a:p>
          <a:p>
            <a:r>
              <a:rPr lang="en-US" altLang="zh-TW" sz="2800" dirty="0" smtClean="0"/>
              <a:t>Right: MODEL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445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4138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53831" y="523202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0000 UTC</a:t>
            </a:r>
          </a:p>
          <a:p>
            <a:r>
              <a:rPr lang="en-US" altLang="zh-TW" dirty="0" smtClean="0"/>
              <a:t>10/6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3831" y="2204864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1200 UTC</a:t>
            </a:r>
          </a:p>
          <a:p>
            <a:r>
              <a:rPr lang="en-US" altLang="zh-TW" dirty="0" smtClean="0"/>
              <a:t>10/6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3830" y="3861048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0000 UTC</a:t>
            </a:r>
          </a:p>
          <a:p>
            <a:r>
              <a:rPr lang="en-US" altLang="zh-TW" dirty="0" smtClean="0"/>
              <a:t>10/7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3829" y="5445224"/>
            <a:ext cx="11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1200 UTC</a:t>
            </a:r>
          </a:p>
          <a:p>
            <a:r>
              <a:rPr lang="en-US" altLang="zh-TW" dirty="0" smtClean="0"/>
              <a:t>10/7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508104" y="1712421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Thermodynamic structure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OBS</a:t>
            </a:r>
            <a:r>
              <a:rPr lang="zh-TW" altLang="en-US" sz="2400" dirty="0" smtClean="0"/>
              <a:t>為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個站的合成探空</a:t>
            </a:r>
            <a:endParaRPr lang="en-US" altLang="zh-TW" sz="24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333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8" y="44624"/>
            <a:ext cx="837976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29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5"/>
            <a:ext cx="6732240" cy="259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107"/>
            <a:ext cx="6732240" cy="42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5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03"/>
            <a:ext cx="9144000" cy="4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3783"/>
            <a:ext cx="9144000" cy="22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9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865</Words>
  <Application>Microsoft Office PowerPoint</Application>
  <PresentationFormat>如螢幕大小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Torrential rainfall processes associated with a landfall of Typhoon Fitow (2013): A three-dimensional WRF modeling study</vt:lpstr>
      <vt:lpstr>Introduction</vt:lpstr>
      <vt:lpstr>Model and Experiment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jack</cp:lastModifiedBy>
  <cp:revision>231</cp:revision>
  <dcterms:created xsi:type="dcterms:W3CDTF">2013-11-23T06:53:26Z</dcterms:created>
  <dcterms:modified xsi:type="dcterms:W3CDTF">2018-05-22T07:42:02Z</dcterms:modified>
</cp:coreProperties>
</file>