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3" r:id="rId4"/>
    <p:sldId id="271" r:id="rId5"/>
    <p:sldId id="265" r:id="rId6"/>
    <p:sldId id="272" r:id="rId7"/>
    <p:sldId id="257" r:id="rId8"/>
    <p:sldId id="273" r:id="rId9"/>
    <p:sldId id="267" r:id="rId10"/>
    <p:sldId id="268" r:id="rId11"/>
    <p:sldId id="260" r:id="rId12"/>
    <p:sldId id="261" r:id="rId13"/>
    <p:sldId id="262" r:id="rId14"/>
    <p:sldId id="269" r:id="rId15"/>
    <p:sldId id="270" r:id="rId16"/>
    <p:sldId id="274" r:id="rId17"/>
    <p:sldId id="275" r:id="rId18"/>
    <p:sldId id="277" r:id="rId19"/>
    <p:sldId id="276" r:id="rId20"/>
    <p:sldId id="278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A8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77" autoAdjust="0"/>
  </p:normalViewPr>
  <p:slideViewPr>
    <p:cSldViewPr snapToGrid="0">
      <p:cViewPr varScale="1">
        <p:scale>
          <a:sx n="98" d="100"/>
          <a:sy n="98" d="100"/>
        </p:scale>
        <p:origin x="101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D9D2DDA-69D8-473F-A583-B6774B31A77B}" type="datetimeFigureOut">
              <a:rPr lang="en-US" altLang="zh-TW"/>
              <a:t>5/16/2018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2392CCB-FF08-4D29-8DA3-E1FD86044808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01F6DFB-6833-46E4-B515-70E0D9178056}" type="datetimeFigureOut">
              <a:t>2018/5/16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958706C7-F2C3-48B6-8A22-C484D800B5D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44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91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39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88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00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78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2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86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98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1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35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zh-TW" smtClean="0"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8137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zh-TW" smtClean="0"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0918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91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9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0" name="矩形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/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zh-TW"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B277187-C200-495F-A386-621319EADA8F}" type="datetimeFigureOut">
              <a:t>2018/5/16</a:t>
            </a:fld>
            <a:r>
              <a:rPr lang="zh-TW"/>
              <a:t>
            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
            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FC749032-2A07-4AE8-BA90-74324CAE0C87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矩形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7" name="矩形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t>2018/5/16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矩形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pPr/>
              <a:t>2018/5/16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TW"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lang="zh-TW"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95400" y="1898576"/>
            <a:ext cx="9601200" cy="1724092"/>
          </a:xfrm>
        </p:spPr>
        <p:txBody>
          <a:bodyPr>
            <a:noAutofit/>
          </a:bodyPr>
          <a:lstStyle/>
          <a:p>
            <a:r>
              <a:rPr lang="en-US" altLang="zh-TW" sz="4000" b="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Subrainband</a:t>
            </a:r>
            <a:r>
              <a:rPr lang="en-US" altLang="zh-TW" sz="40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Structure and Dynamic Characteristics in the Principal</a:t>
            </a:r>
            <a:br>
              <a:rPr lang="en-US" altLang="zh-TW" sz="40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altLang="zh-TW" sz="4000" b="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Rainband</a:t>
            </a:r>
            <a:r>
              <a:rPr lang="en-US" altLang="zh-TW" sz="40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of Typhoon </a:t>
            </a:r>
            <a:r>
              <a:rPr lang="en-US" altLang="zh-TW" sz="4000" b="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Hagupit</a:t>
            </a:r>
            <a:r>
              <a:rPr lang="en-US" altLang="zh-TW" sz="4000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(2008)</a:t>
            </a:r>
            <a:endParaRPr lang="zh-TW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182139" y="5905136"/>
            <a:ext cx="5827722" cy="745524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rPr>
              <a:t>報告者：紀瑋欣</a:t>
            </a:r>
            <a:r>
              <a:rPr lang="en-US" altLang="zh-TW" b="1" dirty="0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  <a:cs typeface="Meiryo UI" pitchFamily="34" charset="-128"/>
              </a:rPr>
              <a:t>(Wei-</a:t>
            </a:r>
            <a:r>
              <a:rPr lang="en-US" altLang="zh-TW" b="1" dirty="0" err="1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  <a:cs typeface="Meiryo UI" pitchFamily="34" charset="-128"/>
              </a:rPr>
              <a:t>Hsin</a:t>
            </a:r>
            <a:r>
              <a:rPr lang="en-US" altLang="zh-TW" b="1" dirty="0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  <a:cs typeface="Meiryo UI" pitchFamily="34" charset="-128"/>
              </a:rPr>
              <a:t> Chi)</a:t>
            </a:r>
          </a:p>
          <a:p>
            <a:pPr algn="l"/>
            <a:r>
              <a:rPr lang="zh-TW" altLang="en-US" b="1" dirty="0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rPr>
              <a:t>指導老師：楊明仁老師</a:t>
            </a:r>
            <a:r>
              <a:rPr lang="en-US" altLang="zh-TW" b="1" dirty="0">
                <a:solidFill>
                  <a:srgbClr val="ED784A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rPr>
              <a:t>(Prof. Ming-Jen Yang)</a:t>
            </a:r>
            <a:endParaRPr lang="zh-TW" altLang="en-US" b="1" dirty="0">
              <a:solidFill>
                <a:srgbClr val="ED784A"/>
              </a:solidFill>
              <a:latin typeface="Arial Rounded MT Bold" panose="020F07040305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101480" y="5149747"/>
            <a:ext cx="3989040" cy="75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 smtClean="0">
                <a:solidFill>
                  <a:srgbClr val="F4A7B9"/>
                </a:solidFill>
                <a:latin typeface="Berlin Sans FB Demi" panose="020E0802020502020306" pitchFamily="34" charset="0"/>
              </a:rPr>
              <a:t>Paper Review</a:t>
            </a:r>
          </a:p>
          <a:p>
            <a:r>
              <a:rPr lang="en-US" altLang="zh-TW" sz="1800" b="1" dirty="0" smtClean="0">
                <a:solidFill>
                  <a:srgbClr val="F4A7B9"/>
                </a:solidFill>
                <a:latin typeface="Berlin Sans FB Demi" panose="020E0802020502020306" pitchFamily="34" charset="0"/>
                <a:ea typeface="Microsoft JhengHei" pitchFamily="34" charset="-120"/>
              </a:rPr>
              <a:t>2018.05.15</a:t>
            </a:r>
            <a:endParaRPr lang="en-US" altLang="zh-TW" sz="1800" b="1" dirty="0">
              <a:solidFill>
                <a:srgbClr val="F4A7B9"/>
              </a:solidFill>
              <a:latin typeface="Berlin Sans FB Demi" panose="020E0802020502020306" pitchFamily="34" charset="0"/>
              <a:ea typeface="Microsoft JhengHei" pitchFamily="34" charset="-12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3034074" y="4283090"/>
            <a:ext cx="6123853" cy="81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X.-W. Tang, W.-C. Lee, Michael Bell</a:t>
            </a:r>
          </a:p>
          <a:p>
            <a:pPr algn="ctr"/>
            <a:r>
              <a:rPr lang="en-US" altLang="zh-TW" sz="2000" dirty="0" smtClean="0">
                <a:solidFill>
                  <a:schemeClr val="accent6"/>
                </a:solidFill>
                <a:latin typeface="Arial Rounded MT Bold" panose="020F0704030504030204" pitchFamily="34" charset="0"/>
                <a:ea typeface="Microsoft JhengHei" pitchFamily="34" charset="-120"/>
              </a:rPr>
              <a:t>Monthly Weather Review(2018)</a:t>
            </a:r>
            <a:endParaRPr lang="en-US" altLang="zh-TW" sz="2000" dirty="0">
              <a:solidFill>
                <a:schemeClr val="accent6"/>
              </a:solidFill>
              <a:latin typeface="Arial Rounded MT Bold" panose="020F0704030504030204" pitchFamily="34" charset="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379" y="1375195"/>
            <a:ext cx="10280582" cy="31351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08045" y="4521674"/>
            <a:ext cx="1027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四個次雨帶出現時間不同，但二次環流結構相似。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在上層較強外流可能不屬於二次環流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storm-scale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特徵，這是與中緯度颮線的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8045" y="945223"/>
            <a:ext cx="638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</a:rPr>
              <a:t>Secondary circulation (radial and vertical velocity)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454064"/>
            <a:ext cx="7590971" cy="2208179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90816" y="2055429"/>
            <a:ext cx="4572000" cy="31737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3527" y="5415523"/>
            <a:ext cx="1089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最大的切向風出現在回波反射率內核區，與右圖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噴流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出現位置不同，右圖中層噴流出現在反射率的外圍。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1" y="2039324"/>
            <a:ext cx="638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Tangential wind speed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22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4731" y="653591"/>
            <a:ext cx="5178293" cy="46992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84489" y="682223"/>
            <a:ext cx="5141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horizontal distribution of vertical velocity at 10-km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altitude</a:t>
            </a:r>
          </a:p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reflectivity(color) 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3-km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altitude</a:t>
            </a:r>
          </a:p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updrafts are contoured every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m/s </a:t>
            </a:r>
          </a:p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downdrafts are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contoured 2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m/s 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zh-TW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96044" y="5546465"/>
            <a:ext cx="1027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下風處有許多較強的上衝流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聚集，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較強的上衝流則出現在上風處。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在相同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高度上，上衝流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強度較弱，在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的上風端有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幾個較強上衝流，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地區，卻沒有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明顯的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上衝流。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較強的上衝流出現在上風處尾端。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6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8425" y="665677"/>
            <a:ext cx="5235150" cy="45606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11260" y="296345"/>
            <a:ext cx="371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1000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 err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hPa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(ECMWF YOTC data)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88115" y="2653734"/>
            <a:ext cx="209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次雨帶為弱輻合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46829" y="5439382"/>
            <a:ext cx="1004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慣性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重力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波可能是產生次雨帶的機制，但決定次雨帶的後續發展，還是取決於環境條件。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颮線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通常與更不穩定的局部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環境有關。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616" y="1119954"/>
            <a:ext cx="9509125" cy="31638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287986" y="4297111"/>
            <a:ext cx="785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四個雨帶的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CAPE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值明顯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大於其他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主雨帶。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CAPE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值較大以外，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有助於對流發展。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推測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Hagupit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帶中的對流線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受到冷池和環境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VWS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平衡所維持。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02252" y="744447"/>
            <a:ext cx="39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依前面投落送位置而製的斜溫圖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2072194" y="3340528"/>
            <a:ext cx="85718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5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19" y="1945655"/>
            <a:ext cx="9509125" cy="27863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41119" y="5165606"/>
            <a:ext cx="987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以下有負擾動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即冷池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冷池的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位置與層狀降水的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位置相符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冷池可能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是由層狀降水的蒸發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冷卻所引起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冷池強度可能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會影響傳播速度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和次雨帶的維持。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41119" y="1345333"/>
            <a:ext cx="638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 temperature perturbation</a:t>
            </a:r>
            <a:endParaRPr lang="zh-TW" altLang="en-US" sz="2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934661" y="3669300"/>
            <a:ext cx="84422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4427" y="256105"/>
            <a:ext cx="5841907" cy="5988977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8029331" y="2746483"/>
            <a:ext cx="1366481" cy="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005610" y="5212137"/>
            <a:ext cx="12187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005610" y="5568450"/>
            <a:ext cx="121875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005610" y="4842805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21687" y="4658139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6752883" y="1172824"/>
            <a:ext cx="259528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6752883" y="4068424"/>
            <a:ext cx="259528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6752883" y="5212137"/>
            <a:ext cx="259528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6833364" y="5568449"/>
            <a:ext cx="2595288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9428652" y="989461"/>
            <a:ext cx="155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處最強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428651" y="3885058"/>
            <a:ext cx="214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以下快速遞減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-1" y="6215865"/>
            <a:ext cx="421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CFAD is contoured every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5×10</a:t>
            </a:r>
            <a:r>
              <a:rPr lang="en-US" altLang="zh-TW" sz="16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kg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16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16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1600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378992" y="5210104"/>
            <a:ext cx="28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km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以下開始變負值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914942" y="5199117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13480" y="1871862"/>
            <a:ext cx="10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VMF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6060441" y="979187"/>
            <a:ext cx="359596" cy="3595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05610" y="1326527"/>
            <a:ext cx="102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m/s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83750" y="1349196"/>
            <a:ext cx="89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m/s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8012511" y="1358792"/>
            <a:ext cx="1366481" cy="1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9428651" y="2489897"/>
            <a:ext cx="254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net VMF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CL2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CL1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3921542" y="3885058"/>
            <a:ext cx="263767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1714473" y="3682856"/>
            <a:ext cx="188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處開始減弱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999072" y="5598591"/>
            <a:ext cx="158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因為對流減弱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-20549" y="295638"/>
            <a:ext cx="397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Vertical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mass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flux (VMF)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55" y="1674572"/>
            <a:ext cx="5902426" cy="1800000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310298" y="0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advection of absolute 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(AAM</a:t>
            </a: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1473" y="3474573"/>
            <a:ext cx="8612071" cy="2525440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42292" y="1674572"/>
            <a:ext cx="6075363" cy="18002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2855" y="5961946"/>
            <a:ext cx="1107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流強度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中較強，而在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中較弱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，與平均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對流強度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一致，從垂直速度的圖可見。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通常隨徑向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距離而減小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平流主要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來自中層較強的入流。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平流位於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下面與上面，這些與二次環流的外流對應。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193" y="1339395"/>
            <a:ext cx="188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垂直速度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98269" y="1339395"/>
            <a:ext cx="14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二次環流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30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6188" y="2208179"/>
            <a:ext cx="9509125" cy="27893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56188" y="4958693"/>
            <a:ext cx="9524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沿雨帶的平均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切向平流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與切向風圖的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切向風速結構大致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一致。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上升氣流和中層流入附近發現正平流區域，在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上層附近發現負平流。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次雨帶中全為正切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Hagupit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平流的累積效應可能對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Hagupit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的強化產生重大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7590971" cy="220817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90970" y="1862797"/>
            <a:ext cx="188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切向風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87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b="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8239" y="1901952"/>
            <a:ext cx="10130318" cy="449884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次雨帶由對流和層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狀降水組成，與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中緯度颮線相似。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切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向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風速說明反射率內核區的中層噴流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很可能因層狀降水的加熱而加速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，而對流降水加熱低層噴流。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二次環流的徑向剖面的特徵與中緯度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颮線相似。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在次雨帶投下的投落送顯示當地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環境的特徵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CIN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值較小、較大的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CAPE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值和環境的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VWS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 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颮線發展常見的環境因素，與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次雨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帶的颮線線狀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結構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一致。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Hagupit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的次雨帶的持續性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表明它們可能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</a:t>
            </a:r>
            <a:r>
              <a:rPr lang="en-US" altLang="zh-TW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Hagupit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的強度變化產生巨大影響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在不同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時間的次雨帶其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VMF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的表現與其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對流結構一致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TC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不同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生命週期與不同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階段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或是不同的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TC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中，主雨帶可能表現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出不同的結構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對於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TC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強度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變化有著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不同的作用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1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Data and methodology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The Observing System Research and Predictability Experiment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(THORPEX)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Pacific Asian Regional Campaign 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(T-PARC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Tropical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Cyclone Structure 2008 (TCS-08) experiment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ELDORA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on NRL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P-3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飛機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THE END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5400" y="5894962"/>
            <a:ext cx="9601200" cy="476655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DA6A89"/>
                </a:solidFill>
                <a:latin typeface="Harlow Solid Italic" panose="04030604020F02020D02" pitchFamily="82" charset="0"/>
              </a:rPr>
              <a:t>Thank you for your listening.</a:t>
            </a:r>
            <a:endParaRPr lang="en-US" sz="2800" dirty="0">
              <a:solidFill>
                <a:srgbClr val="DA6A89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1438" y="1249878"/>
            <a:ext cx="9509125" cy="37669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41118" y="5809649"/>
            <a:ext cx="754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(a)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主雨帶內的對流在上風方向趨於更強，下風方向更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弱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41118" y="5026832"/>
            <a:ext cx="75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(a)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The updated conceptual model of SBC </a:t>
            </a:r>
            <a:r>
              <a:rPr lang="en-US" altLang="zh-TW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Adopted from </a:t>
            </a:r>
            <a:r>
              <a:rPr lang="en-US" altLang="zh-TW" sz="1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Houze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(2010) and Hence and </a:t>
            </a:r>
            <a:r>
              <a:rPr lang="en-US" altLang="zh-TW" sz="1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Houze</a:t>
            </a:r>
            <a:r>
              <a:rPr lang="en-US" altLang="zh-TW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(2012).]</a:t>
            </a:r>
            <a:r>
              <a:rPr lang="zh-TW" altLang="en-US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700" y="1094430"/>
            <a:ext cx="4764728" cy="4127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97428" y="1094430"/>
            <a:ext cx="312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0010~0510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UTC</a:t>
            </a:r>
            <a:b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km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高最大反射率合成圖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疊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0245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UTC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的可見光雲圖</a:t>
            </a:r>
            <a:endParaRPr lang="en-US" altLang="zh-TW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97427" y="4852598"/>
            <a:ext cx="34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這些次雨帶生命期至少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≧</a:t>
            </a:r>
            <a:r>
              <a:rPr lang="zh-TW" altLang="en-US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</a:t>
            </a:r>
            <a:r>
              <a:rPr lang="en-US" altLang="zh-TW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hr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Visible satellite images from MTSAT-1R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086" y="1901825"/>
            <a:ext cx="7477828" cy="4127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27666" y="5656462"/>
            <a:ext cx="198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白線表飛機軌跡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7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657" y="672339"/>
            <a:ext cx="5437934" cy="51448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517212" y="5180538"/>
            <a:ext cx="327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白框表雙都風場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紅星表投落送丟下位置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17212" y="2742387"/>
            <a:ext cx="327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觀測到兩個不同時間的次雨帶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7656" y="662611"/>
            <a:ext cx="5038928" cy="25724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07656" y="3254468"/>
            <a:ext cx="5038928" cy="25724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463" y="1452765"/>
            <a:ext cx="9509125" cy="2817518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014280" y="2981566"/>
            <a:ext cx="427044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08051" y="2796900"/>
            <a:ext cx="74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79479" y="4269786"/>
            <a:ext cx="923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velocity (contour)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reflectivity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(color)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Updraft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(solid black) is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contoured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1m/s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1m/s</a:t>
            </a: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downdraft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(dashed white) is contoured every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0.5m/s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at -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0.5m/s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2855" y="5470115"/>
            <a:ext cx="942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可以看到四個雨帶的上衝流都很強，表示有強烈對流。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的對流強度相當，但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在上衝流值的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大小和高度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方面來看，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的對流強度比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強。</a:t>
            </a:r>
          </a:p>
        </p:txBody>
      </p:sp>
    </p:spTree>
    <p:extLst>
      <p:ext uri="{BB962C8B-B14F-4D97-AF65-F5344CB8AC3E}">
        <p14:creationId xmlns:p14="http://schemas.microsoft.com/office/powerpoint/2010/main" val="3561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6540" y="1104157"/>
            <a:ext cx="4566003" cy="4127500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4377446" y="3560323"/>
            <a:ext cx="37451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252543" y="3375657"/>
            <a:ext cx="154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接近融化層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58446" y="1780263"/>
            <a:ext cx="1064150" cy="522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58447" y="1222624"/>
            <a:ext cx="1064150" cy="537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1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0881" y="1208137"/>
            <a:ext cx="10707895" cy="2682927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V="1">
            <a:off x="1546891" y="2684835"/>
            <a:ext cx="10081885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920879" y="5078334"/>
            <a:ext cx="875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公里高度以下，最強的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％上升氣流和下沉氣流分別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m/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m/ 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前人研究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TCR(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TC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rainband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值要強得多。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247089" y="746472"/>
            <a:ext cx="9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CL1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2320" y="756038"/>
            <a:ext cx="9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CL2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74084" y="746471"/>
            <a:ext cx="9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CL3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077855" y="765603"/>
            <a:ext cx="95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CL4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20881" y="3946090"/>
            <a:ext cx="3365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r>
              <a:rPr lang="en-US" altLang="zh-TW" sz="1600" b="1" baseline="-25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strongest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% downdraft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r>
              <a:rPr lang="en-US" altLang="zh-TW" sz="1600" b="1" baseline="-250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mean downdraft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</a:t>
            </a:r>
            <a:r>
              <a:rPr lang="en-US" altLang="zh-TW" sz="1600" b="1" baseline="-25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mean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updraft</a:t>
            </a: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</a:t>
            </a:r>
            <a:r>
              <a:rPr lang="en-US" altLang="zh-TW" sz="1600" b="1" baseline="-250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strongest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% updraft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5840859" y="2167847"/>
            <a:ext cx="359596" cy="3595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8530976" y="2135312"/>
            <a:ext cx="359596" cy="35959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2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AB4870CB-06BC-483D-898D-CB6E678212C7}" vid="{2ED2B3FE-BC13-4C0A-890E-57CB699DBA16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黃色橫紋設計簡報 (寬螢幕)</Template>
  <TotalTime>0</TotalTime>
  <Words>1136</Words>
  <Application>Microsoft Office PowerPoint</Application>
  <PresentationFormat>寬螢幕</PresentationFormat>
  <Paragraphs>117</Paragraphs>
  <Slides>20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Arial Unicode MS</vt:lpstr>
      <vt:lpstr>Meiryo UI</vt:lpstr>
      <vt:lpstr>Microsoft JhengHei UI</vt:lpstr>
      <vt:lpstr>微軟正黑體</vt:lpstr>
      <vt:lpstr>微軟正黑體</vt:lpstr>
      <vt:lpstr>Arial</vt:lpstr>
      <vt:lpstr>Arial Rounded MT Bold</vt:lpstr>
      <vt:lpstr>Berlin Sans FB Demi</vt:lpstr>
      <vt:lpstr>Book Antiqua</vt:lpstr>
      <vt:lpstr>Harlow Solid Italic</vt:lpstr>
      <vt:lpstr>Banded Design Yellow 16x9</vt:lpstr>
      <vt:lpstr>Subrainband Structure and Dynamic Characteristics in the Principal Rainband of Typhoon Hagupit (2008)</vt:lpstr>
      <vt:lpstr>Data and methodology</vt:lpstr>
      <vt:lpstr>PowerPoint 簡報</vt:lpstr>
      <vt:lpstr>PowerPoint 簡報</vt:lpstr>
      <vt:lpstr>Visible satellite images from MTSAT-1R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advection of absolute  angular momentum  (AAM)</vt:lpstr>
      <vt:lpstr>PowerPoint 簡報</vt:lpstr>
      <vt:lpstr>Summary</vt:lpstr>
      <vt:lpstr>THE END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2018-04-27T06:11:03Z</dcterms:created>
  <dcterms:modified xsi:type="dcterms:W3CDTF">2018-05-16T01:12:53Z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