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4" r:id="rId4"/>
    <p:sldId id="258" r:id="rId5"/>
    <p:sldId id="259" r:id="rId6"/>
    <p:sldId id="275"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6" r:id="rId22"/>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ck TAM" initials="FT" lastIdx="1" clrIdx="0">
    <p:extLst>
      <p:ext uri="{19B8F6BF-5375-455C-9EA6-DF929625EA0E}">
        <p15:presenceInfo xmlns:p15="http://schemas.microsoft.com/office/powerpoint/2012/main" userId="Frederick T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FFCC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36" autoAdjust="0"/>
  </p:normalViewPr>
  <p:slideViewPr>
    <p:cSldViewPr snapToGrid="0">
      <p:cViewPr>
        <p:scale>
          <a:sx n="83" d="100"/>
          <a:sy n="83" d="100"/>
        </p:scale>
        <p:origin x="686" y="-106"/>
      </p:cViewPr>
      <p:guideLst/>
    </p:cSldViewPr>
  </p:slideViewPr>
  <p:notesTextViewPr>
    <p:cViewPr>
      <p:scale>
        <a:sx n="1" d="1"/>
        <a:sy n="1" d="1"/>
      </p:scale>
      <p:origin x="0" y="-30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73BA7-C18E-41A8-A5BF-3B01C4DEC766}" type="datetimeFigureOut">
              <a:rPr lang="zh-HK" altLang="en-US" smtClean="0"/>
              <a:t>30/4/2018</a:t>
            </a:fld>
            <a:endParaRPr lang="zh-HK"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F843C-F5B0-46AC-8A79-9F36E141C3F7}" type="slidenum">
              <a:rPr lang="zh-HK" altLang="en-US" smtClean="0"/>
              <a:t>‹#›</a:t>
            </a:fld>
            <a:endParaRPr lang="zh-HK" altLang="en-US"/>
          </a:p>
        </p:txBody>
      </p:sp>
    </p:spTree>
    <p:extLst>
      <p:ext uri="{BB962C8B-B14F-4D97-AF65-F5344CB8AC3E}">
        <p14:creationId xmlns:p14="http://schemas.microsoft.com/office/powerpoint/2010/main" val="394809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The</a:t>
            </a:r>
            <a:r>
              <a:rPr lang="en-US" altLang="zh-HK" baseline="0" dirty="0" smtClean="0"/>
              <a:t> region that storms developed is slightly north of a west-east frontal zone impinged by a strong 850hPa LLJ. Strong temperature advection can be found in the terminus of this LLJ</a:t>
            </a:r>
            <a:r>
              <a:rPr lang="en-US" altLang="zh-TW" baseline="0" dirty="0" smtClean="0"/>
              <a:t>. Convective system developed in the cold side of frontal region is commonly observed in the Great Plains. </a:t>
            </a:r>
          </a:p>
          <a:p>
            <a:endParaRPr lang="en-US" altLang="zh-HK" baseline="0" dirty="0" smtClean="0"/>
          </a:p>
          <a:p>
            <a:r>
              <a:rPr lang="en-US" altLang="zh-HK" baseline="0" dirty="0" smtClean="0"/>
              <a:t>There exists a broad reservoir of most unstable CAPE (MUCAPE)&gt;3000J/kg south of the frontal boundary mainly due to the moisture transport by LLJ.  </a:t>
            </a:r>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4</a:t>
            </a:fld>
            <a:endParaRPr lang="zh-HK" altLang="en-US"/>
          </a:p>
        </p:txBody>
      </p:sp>
    </p:spTree>
    <p:extLst>
      <p:ext uri="{BB962C8B-B14F-4D97-AF65-F5344CB8AC3E}">
        <p14:creationId xmlns:p14="http://schemas.microsoft.com/office/powerpoint/2010/main" val="369432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Now</a:t>
            </a:r>
            <a:r>
              <a:rPr lang="en-US" altLang="zh-TW" baseline="0" dirty="0" smtClean="0"/>
              <a:t> we compare the modeled and observation atmospheric soundings at MUT location are provided above. First we note that, at CI time,  DSNAM is closer to observations in terms of temperature but DSRAP is closer in terms of moisture. CSUWRF </a:t>
            </a:r>
            <a:r>
              <a:rPr lang="en-US" altLang="zh-TW" baseline="0" dirty="0" err="1" smtClean="0"/>
              <a:t>overpredicts</a:t>
            </a:r>
            <a:r>
              <a:rPr lang="en-US" altLang="zh-TW" baseline="0" dirty="0" smtClean="0"/>
              <a:t> CAPE and </a:t>
            </a:r>
            <a:r>
              <a:rPr lang="en-US" altLang="zh-TW" baseline="0" dirty="0" err="1" smtClean="0"/>
              <a:t>underpredicts</a:t>
            </a:r>
            <a:r>
              <a:rPr lang="en-US" altLang="zh-TW" baseline="0" dirty="0" smtClean="0"/>
              <a:t> </a:t>
            </a:r>
            <a:r>
              <a:rPr lang="en-US" altLang="zh-TW" baseline="0" dirty="0" err="1" smtClean="0"/>
              <a:t>dZlfc</a:t>
            </a:r>
            <a:r>
              <a:rPr lang="en-US" altLang="zh-TW" baseline="0" dirty="0" smtClean="0"/>
              <a:t> due to a severe moist bias in the lowest 2km. </a:t>
            </a:r>
          </a:p>
          <a:p>
            <a:endParaRPr lang="en-US" altLang="zh-HK" baseline="0" dirty="0" smtClean="0"/>
          </a:p>
          <a:p>
            <a:r>
              <a:rPr lang="en-US" altLang="zh-HK" baseline="0" dirty="0" smtClean="0"/>
              <a:t>During the mature system phase, the predicted atmospheric properties have evolved mightily. </a:t>
            </a:r>
            <a:r>
              <a:rPr lang="en-US" altLang="zh-TW" baseline="0" dirty="0" smtClean="0"/>
              <a:t>Size relationship at this period becomes more consistent with the eventual MCS location bias discussed earlier. Again, the role of correct moisture representation in the lowest 1km is emphasize here. At the period, DSNAM is the least erroneous model, and this is reflected in the small NE location bias compared to </a:t>
            </a:r>
            <a:r>
              <a:rPr lang="en-US" altLang="zh-TW" baseline="0" dirty="0" err="1" smtClean="0"/>
              <a:t>StageIV</a:t>
            </a:r>
            <a:r>
              <a:rPr lang="en-US" altLang="zh-TW" baseline="0" dirty="0" smtClean="0"/>
              <a:t> observation.</a:t>
            </a:r>
          </a:p>
          <a:p>
            <a:endParaRPr lang="en-US" altLang="zh-TW" baseline="0" dirty="0" smtClean="0"/>
          </a:p>
          <a:p>
            <a:r>
              <a:rPr lang="en-US" altLang="zh-TW" baseline="0" dirty="0" smtClean="0"/>
              <a:t>Difference can be further revealed through cross section analysis, as shown by the stronger lifting (~1500m) in DSNAM than CSUWRF/DSRAP (750-1000m) and the relative small location difference between the observed and </a:t>
            </a:r>
            <a:r>
              <a:rPr lang="en-US" altLang="zh-TW" baseline="0" dirty="0" err="1" smtClean="0"/>
              <a:t>simulataed</a:t>
            </a:r>
            <a:r>
              <a:rPr lang="en-US" altLang="zh-TW" baseline="0" dirty="0" smtClean="0"/>
              <a:t> rearward-developed QS training line. </a:t>
            </a:r>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18</a:t>
            </a:fld>
            <a:endParaRPr lang="zh-HK" altLang="en-US"/>
          </a:p>
        </p:txBody>
      </p:sp>
    </p:spTree>
    <p:extLst>
      <p:ext uri="{BB962C8B-B14F-4D97-AF65-F5344CB8AC3E}">
        <p14:creationId xmlns:p14="http://schemas.microsoft.com/office/powerpoint/2010/main" val="2748333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Trajectory</a:t>
            </a:r>
            <a:r>
              <a:rPr lang="en-US" altLang="zh-HK" baseline="0" dirty="0" smtClean="0"/>
              <a:t> analysis is utilized to confirm the assumption that the location bias shown above (especially for the training line location) is intrinsically related to low tropospheric pre-convective moisture concentration by controlling the distance where instability is released while parcels are being lifted gently along the sloping </a:t>
            </a:r>
            <a:r>
              <a:rPr lang="en-US" altLang="zh-HK" baseline="0" dirty="0" err="1" smtClean="0"/>
              <a:t>isentropes</a:t>
            </a:r>
            <a:r>
              <a:rPr lang="en-US" altLang="zh-HK" baseline="0" dirty="0" smtClean="0"/>
              <a:t>.</a:t>
            </a:r>
          </a:p>
          <a:p>
            <a:endParaRPr lang="en-US" altLang="zh-HK" baseline="0" dirty="0" smtClean="0"/>
          </a:p>
          <a:p>
            <a:r>
              <a:rPr lang="en-US" altLang="zh-HK" baseline="0" dirty="0" smtClean="0"/>
              <a:t>Analysis results are in broad agreement with the vertical cross section analysis. Specifically, this result is encouraging as this confirms the validity of the parcel lifting deduction method by comparing the height changes of </a:t>
            </a:r>
            <a:r>
              <a:rPr lang="en-US" altLang="zh-HK" baseline="0" dirty="0" err="1" smtClean="0"/>
              <a:t>isentropes</a:t>
            </a:r>
            <a:r>
              <a:rPr lang="en-US" altLang="zh-HK" baseline="0" dirty="0" smtClean="0"/>
              <a:t>.</a:t>
            </a:r>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19</a:t>
            </a:fld>
            <a:endParaRPr lang="zh-HK" altLang="en-US"/>
          </a:p>
        </p:txBody>
      </p:sp>
    </p:spTree>
    <p:extLst>
      <p:ext uri="{BB962C8B-B14F-4D97-AF65-F5344CB8AC3E}">
        <p14:creationId xmlns:p14="http://schemas.microsoft.com/office/powerpoint/2010/main" val="403394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With the</a:t>
            </a:r>
            <a:r>
              <a:rPr lang="en-US" altLang="zh-TW" baseline="0" dirty="0" smtClean="0"/>
              <a:t> preceding analysis, it is possible that for this case, the moisture mixing ratio upstream (at MP4 site) can directly impact the simulated MCS location bias. To ensure that the result has enough physical variability, results from 10 extra ensemble members are added to the simulation agglomeration. All simulated MCS in the ensemble members displaced to the northeast compared to </a:t>
            </a:r>
            <a:r>
              <a:rPr lang="en-US" altLang="zh-TW" baseline="0" dirty="0" err="1" smtClean="0"/>
              <a:t>StageIV</a:t>
            </a:r>
            <a:r>
              <a:rPr lang="en-US" altLang="zh-TW" baseline="0" dirty="0" smtClean="0"/>
              <a:t> analysis, relationship between NE displacement and moisture can be established by comparing the moisture profiles (ensemble members uniformly drier than observations, even drier than DSRAP in the lowest 1km). </a:t>
            </a:r>
          </a:p>
          <a:p>
            <a:endParaRPr lang="en-US" altLang="zh-TW" baseline="0" dirty="0" smtClean="0"/>
          </a:p>
          <a:p>
            <a:r>
              <a:rPr lang="en-US" altLang="zh-TW" baseline="0" dirty="0" smtClean="0"/>
              <a:t>Comparison between lowest level moisture and displacement from observation shows a strong negative correlation. The simulation with the driest lowest 1km corresponds to the largest NE displacement in the simulation set while the simulation with most moisture in low troposphere leads to the smallest displacement.</a:t>
            </a:r>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20</a:t>
            </a:fld>
            <a:endParaRPr lang="zh-HK" altLang="en-US"/>
          </a:p>
        </p:txBody>
      </p:sp>
    </p:spTree>
    <p:extLst>
      <p:ext uri="{BB962C8B-B14F-4D97-AF65-F5344CB8AC3E}">
        <p14:creationId xmlns:p14="http://schemas.microsoft.com/office/powerpoint/2010/main" val="392226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21</a:t>
            </a:fld>
            <a:endParaRPr lang="zh-HK" altLang="en-US"/>
          </a:p>
        </p:txBody>
      </p:sp>
    </p:spTree>
    <p:extLst>
      <p:ext uri="{BB962C8B-B14F-4D97-AF65-F5344CB8AC3E}">
        <p14:creationId xmlns:p14="http://schemas.microsoft.com/office/powerpoint/2010/main" val="251665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This</a:t>
            </a:r>
            <a:r>
              <a:rPr lang="en-US" altLang="zh-HK" baseline="0" dirty="0" smtClean="0"/>
              <a:t> MCS event started with discrete supercells initiated along a pre-existing surface boundary. RAP analysis further shows that significant SBCAPE gradient along the southwestern flank of these storms. </a:t>
            </a:r>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5</a:t>
            </a:fld>
            <a:endParaRPr lang="zh-HK" altLang="en-US"/>
          </a:p>
        </p:txBody>
      </p:sp>
    </p:spTree>
    <p:extLst>
      <p:ext uri="{BB962C8B-B14F-4D97-AF65-F5344CB8AC3E}">
        <p14:creationId xmlns:p14="http://schemas.microsoft.com/office/powerpoint/2010/main" val="201426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Through radiosonde interpolation,</a:t>
            </a:r>
            <a:r>
              <a:rPr lang="en-US" altLang="zh-HK" baseline="0" dirty="0" smtClean="0"/>
              <a:t> we notice rapid change of </a:t>
            </a:r>
            <a:r>
              <a:rPr lang="en-US" altLang="zh-HK" baseline="0" dirty="0" err="1" smtClean="0"/>
              <a:t>prestorm</a:t>
            </a:r>
            <a:r>
              <a:rPr lang="en-US" altLang="zh-HK" baseline="0" dirty="0" smtClean="0"/>
              <a:t> environment in SE IA. In terms of temperature, we notice a warming anomaly that was consistent with the formation of an inversion layer, after ~05UTC radiosonde observed a shallow surface-based cold pool associated with the propagating system. Furthermore, above the inversion layer there was deep cooling that it </a:t>
            </a:r>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8</a:t>
            </a:fld>
            <a:endParaRPr lang="zh-HK" altLang="en-US"/>
          </a:p>
        </p:txBody>
      </p:sp>
    </p:spTree>
    <p:extLst>
      <p:ext uri="{BB962C8B-B14F-4D97-AF65-F5344CB8AC3E}">
        <p14:creationId xmlns:p14="http://schemas.microsoft.com/office/powerpoint/2010/main" val="287042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Contrasting shear regime:</a:t>
            </a:r>
            <a:r>
              <a:rPr lang="en-US" altLang="zh-HK" baseline="0" dirty="0" smtClean="0"/>
              <a:t> Near SE-propagating squall line, SE wind speed decrease with height. Wind shear is directed out of the system, </a:t>
            </a:r>
            <a:r>
              <a:rPr lang="en-US" altLang="zh-HK" baseline="0" dirty="0" err="1" smtClean="0"/>
              <a:t>downshear</a:t>
            </a:r>
            <a:r>
              <a:rPr lang="en-US" altLang="zh-HK" baseline="0" dirty="0" smtClean="0"/>
              <a:t> lifting would often have lifting that exceeds cold pool depth due to favorable buoyancy and pressure gradient force.</a:t>
            </a:r>
          </a:p>
          <a:p>
            <a:r>
              <a:rPr lang="en-US" altLang="zh-HK" baseline="0" dirty="0" smtClean="0"/>
              <a:t>Shear direction along OFB tends to be directed towards the boundary, vertical lifting would have similar depth to outflow depth due to downward PGF. (Unfavorable for vigorous CI)</a:t>
            </a:r>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10</a:t>
            </a:fld>
            <a:endParaRPr lang="zh-HK" altLang="en-US"/>
          </a:p>
        </p:txBody>
      </p:sp>
    </p:spTree>
    <p:extLst>
      <p:ext uri="{BB962C8B-B14F-4D97-AF65-F5344CB8AC3E}">
        <p14:creationId xmlns:p14="http://schemas.microsoft.com/office/powerpoint/2010/main" val="89298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13</a:t>
            </a:fld>
            <a:endParaRPr lang="zh-HK" altLang="en-US"/>
          </a:p>
        </p:txBody>
      </p:sp>
    </p:spTree>
    <p:extLst>
      <p:ext uri="{BB962C8B-B14F-4D97-AF65-F5344CB8AC3E}">
        <p14:creationId xmlns:p14="http://schemas.microsoft.com/office/powerpoint/2010/main" val="349111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Placement of surface boundary is</a:t>
            </a:r>
            <a:r>
              <a:rPr lang="en-US" altLang="zh-HK" baseline="0" dirty="0" smtClean="0"/>
              <a:t> </a:t>
            </a:r>
            <a:r>
              <a:rPr lang="en-US" altLang="zh-HK" dirty="0" smtClean="0"/>
              <a:t>displaced to NE in CSUWRF due to lack of</a:t>
            </a:r>
            <a:r>
              <a:rPr lang="en-US" altLang="zh-HK" baseline="0" dirty="0" smtClean="0"/>
              <a:t> surface data assimilation, DSRAP/DSNAM are closer to observation. While DSRAP has stronger lifting, DSNAM has slightly smaller </a:t>
            </a:r>
            <a:r>
              <a:rPr lang="en-US" altLang="zh-HK" baseline="0" dirty="0" err="1" smtClean="0"/>
              <a:t>delta_Zlfc</a:t>
            </a:r>
            <a:r>
              <a:rPr lang="en-US" altLang="zh-HK" baseline="0" dirty="0" smtClean="0"/>
              <a:t> values, therefore the resultant CI location is actually similar between DSRAP/DSNAM. (More </a:t>
            </a:r>
            <a:r>
              <a:rPr lang="en-US" altLang="zh-HK" baseline="0" dirty="0" err="1" smtClean="0"/>
              <a:t>lifting+harding</a:t>
            </a:r>
            <a:r>
              <a:rPr lang="en-US" altLang="zh-HK" baseline="0" dirty="0" smtClean="0"/>
              <a:t> to lift/Weaker </a:t>
            </a:r>
            <a:r>
              <a:rPr lang="en-US" altLang="zh-HK" baseline="0" dirty="0" err="1" smtClean="0"/>
              <a:t>lifting+easier</a:t>
            </a:r>
            <a:r>
              <a:rPr lang="en-US" altLang="zh-HK" baseline="0" dirty="0" smtClean="0"/>
              <a:t> to lift)</a:t>
            </a:r>
          </a:p>
          <a:p>
            <a:endParaRPr lang="en-US" altLang="zh-HK" baseline="0" dirty="0" smtClean="0"/>
          </a:p>
          <a:p>
            <a:r>
              <a:rPr lang="en-US" altLang="zh-HK" dirty="0" smtClean="0"/>
              <a:t>Different</a:t>
            </a:r>
            <a:r>
              <a:rPr lang="en-US" altLang="zh-HK" baseline="0" dirty="0" smtClean="0"/>
              <a:t> from DSRAP/DSNAM, CSUWRF almost immediately initiates convection at OFB. Isentropic lifting is much stronger than DSRAP/DSNAM. We also find a broader region of </a:t>
            </a:r>
            <a:r>
              <a:rPr lang="en-US" altLang="zh-HK" baseline="0" dirty="0" err="1" smtClean="0"/>
              <a:t>delZlfc</a:t>
            </a:r>
            <a:r>
              <a:rPr lang="en-US" altLang="zh-HK" baseline="0" dirty="0" smtClean="0"/>
              <a:t>&lt;250m (notably ~2000m south of OFB and above OFB). Stronger lifting + low </a:t>
            </a:r>
            <a:r>
              <a:rPr lang="en-US" altLang="zh-HK" baseline="0" dirty="0" err="1" smtClean="0"/>
              <a:t>delZlfc</a:t>
            </a:r>
            <a:r>
              <a:rPr lang="en-US" altLang="zh-HK" baseline="0" dirty="0" smtClean="0"/>
              <a:t> = lack of CI displacement from OFB.</a:t>
            </a:r>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14</a:t>
            </a:fld>
            <a:endParaRPr lang="zh-HK" altLang="en-US"/>
          </a:p>
        </p:txBody>
      </p:sp>
    </p:spTree>
    <p:extLst>
      <p:ext uri="{BB962C8B-B14F-4D97-AF65-F5344CB8AC3E}">
        <p14:creationId xmlns:p14="http://schemas.microsoft.com/office/powerpoint/2010/main" val="408653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Now we</a:t>
            </a:r>
            <a:r>
              <a:rPr lang="en-US" altLang="zh-HK" baseline="0" dirty="0" smtClean="0"/>
              <a:t> examine the simulated mature MCS. Initiated cells in DSNAM run grew upscale to moved southeastward, simulated and observed MCS’s location are similar. Storms in CSUWRF run also strengthened but the squall line moved east-southeastward instead of southeastward like in observation (and DSNAM), the system was therefore displaced to NE.</a:t>
            </a:r>
          </a:p>
          <a:p>
            <a:r>
              <a:rPr lang="en-US" altLang="zh-HK" baseline="0" dirty="0" smtClean="0"/>
              <a:t>Storms in DSRAP is weaker and less organized along eastern flank than CSUWRF/DSNAM, with also a more severe NE displacement.</a:t>
            </a:r>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15</a:t>
            </a:fld>
            <a:endParaRPr lang="zh-HK" altLang="en-US"/>
          </a:p>
        </p:txBody>
      </p:sp>
    </p:spTree>
    <p:extLst>
      <p:ext uri="{BB962C8B-B14F-4D97-AF65-F5344CB8AC3E}">
        <p14:creationId xmlns:p14="http://schemas.microsoft.com/office/powerpoint/2010/main" val="372824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Is</a:t>
            </a:r>
            <a:r>
              <a:rPr lang="en-US" altLang="zh-HK" baseline="0" dirty="0" smtClean="0"/>
              <a:t> this propagation direction difference related to low-level moisture? Authors find substantially more moisture in E IA/NW IL in CSUWRF run due to stronger advection, with smaller </a:t>
            </a:r>
            <a:r>
              <a:rPr lang="en-US" altLang="zh-HK" baseline="0" dirty="0" err="1" smtClean="0"/>
              <a:t>dZlfc</a:t>
            </a:r>
            <a:r>
              <a:rPr lang="en-US" altLang="zh-HK" baseline="0" dirty="0" smtClean="0"/>
              <a:t> over this region than DSNAM. OTOH, DSNAM tends to be more moist in S IA/N MO and correspondingly, lower </a:t>
            </a:r>
            <a:r>
              <a:rPr lang="en-US" altLang="zh-HK" baseline="0" dirty="0" err="1" smtClean="0"/>
              <a:t>dZlfc</a:t>
            </a:r>
            <a:r>
              <a:rPr lang="en-US" altLang="zh-HK" baseline="0" dirty="0" smtClean="0"/>
              <a:t> than CSUWRF. So the difference in propagation direction is simply a reflection of the fact that convection tends to develop where </a:t>
            </a:r>
            <a:r>
              <a:rPr lang="en-US" altLang="zh-HK" baseline="0" dirty="0" err="1" smtClean="0"/>
              <a:t>dZlfc</a:t>
            </a:r>
            <a:r>
              <a:rPr lang="en-US" altLang="zh-HK" baseline="0" dirty="0" smtClean="0"/>
              <a:t> is lowest. </a:t>
            </a:r>
          </a:p>
          <a:p>
            <a:endParaRPr lang="en-US" altLang="zh-HK" baseline="0" dirty="0" smtClean="0"/>
          </a:p>
          <a:p>
            <a:r>
              <a:rPr lang="en-US" altLang="zh-HK" baseline="0" dirty="0" smtClean="0"/>
              <a:t>However, from horizontal map we find outflow boundaries in S IA/N MO in all 3 simulations, but why only DSNAM develops convection in this region?</a:t>
            </a:r>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16</a:t>
            </a:fld>
            <a:endParaRPr lang="zh-HK" altLang="en-US"/>
          </a:p>
        </p:txBody>
      </p:sp>
    </p:spTree>
    <p:extLst>
      <p:ext uri="{BB962C8B-B14F-4D97-AF65-F5344CB8AC3E}">
        <p14:creationId xmlns:p14="http://schemas.microsoft.com/office/powerpoint/2010/main" val="378620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Cross section over</a:t>
            </a:r>
            <a:r>
              <a:rPr lang="en-US" altLang="zh-HK" baseline="0" dirty="0" smtClean="0"/>
              <a:t> outflow boundaries in all 3 simulations are compared. General wind distribution are similar among the models, with all 3 simulations show a prominent LLJ. However, cold pool is very shallow in DSRAP and </a:t>
            </a:r>
            <a:r>
              <a:rPr lang="en-US" altLang="zh-HK" baseline="0" dirty="0" err="1" smtClean="0"/>
              <a:t>isentrope</a:t>
            </a:r>
            <a:r>
              <a:rPr lang="en-US" altLang="zh-HK" baseline="0" dirty="0" smtClean="0"/>
              <a:t> displacement was limited to the lowest 500m. The inflow air has weak CAPE, very large </a:t>
            </a:r>
            <a:r>
              <a:rPr lang="en-US" altLang="zh-HK" baseline="0" dirty="0" err="1" smtClean="0"/>
              <a:t>dZlfc</a:t>
            </a:r>
            <a:r>
              <a:rPr lang="en-US" altLang="zh-HK" baseline="0" dirty="0" smtClean="0"/>
              <a:t> and is substantially drier than CSUWRF/DSNAM. This indicates that the pre-outflow boundary air is highly stable and the weak lifting is not able to initiate deep convection. In CSUWRF, the environment has substantially more moister, and </a:t>
            </a:r>
            <a:r>
              <a:rPr lang="en-US" altLang="zh-HK" baseline="0" dirty="0" err="1" smtClean="0"/>
              <a:t>accrondingly</a:t>
            </a:r>
            <a:r>
              <a:rPr lang="en-US" altLang="zh-HK" baseline="0" dirty="0" smtClean="0"/>
              <a:t>, lower </a:t>
            </a:r>
            <a:r>
              <a:rPr lang="en-US" altLang="zh-HK" baseline="0" dirty="0" err="1" smtClean="0"/>
              <a:t>dZlfc</a:t>
            </a:r>
            <a:r>
              <a:rPr lang="en-US" altLang="zh-HK" baseline="0" dirty="0" smtClean="0"/>
              <a:t> and higher CAPE. However, the isentropic lifting is only at </a:t>
            </a:r>
            <a:r>
              <a:rPr lang="en-US" altLang="zh-HK" baseline="0" dirty="0" err="1" smtClean="0"/>
              <a:t>aroung</a:t>
            </a:r>
            <a:r>
              <a:rPr lang="en-US" altLang="zh-HK" baseline="0" dirty="0" smtClean="0"/>
              <a:t> 400-500m (still not enough to neutralize the </a:t>
            </a:r>
            <a:r>
              <a:rPr lang="en-US" altLang="zh-HK" baseline="0" dirty="0" err="1" smtClean="0"/>
              <a:t>dZlfc</a:t>
            </a:r>
            <a:r>
              <a:rPr lang="en-US" altLang="zh-HK" baseline="0" dirty="0" smtClean="0"/>
              <a:t>. OTOH, DSNAM southerly flow in </a:t>
            </a:r>
            <a:r>
              <a:rPr lang="en-US" altLang="zh-HK" baseline="0" dirty="0" err="1" smtClean="0"/>
              <a:t>prestorm</a:t>
            </a:r>
            <a:r>
              <a:rPr lang="en-US" altLang="zh-HK" baseline="0" dirty="0" smtClean="0"/>
              <a:t> environment has the highest qv and lowest </a:t>
            </a:r>
            <a:r>
              <a:rPr lang="en-US" altLang="zh-HK" baseline="0" dirty="0" err="1" smtClean="0"/>
              <a:t>dZlfc</a:t>
            </a:r>
            <a:r>
              <a:rPr lang="en-US" altLang="zh-HK" baseline="0" dirty="0" smtClean="0"/>
              <a:t>, this further supports their hypothesis that moisture is the crucial determining term that controls the MCS location and propagation direction difference, with the stronger moisture promotes more southward propagation in DSNAM run.</a:t>
            </a:r>
            <a:endParaRPr lang="zh-HK" altLang="en-US" dirty="0"/>
          </a:p>
        </p:txBody>
      </p:sp>
      <p:sp>
        <p:nvSpPr>
          <p:cNvPr id="4" name="投影片編號版面配置區 3"/>
          <p:cNvSpPr>
            <a:spLocks noGrp="1"/>
          </p:cNvSpPr>
          <p:nvPr>
            <p:ph type="sldNum" sz="quarter" idx="10"/>
          </p:nvPr>
        </p:nvSpPr>
        <p:spPr/>
        <p:txBody>
          <a:bodyPr/>
          <a:lstStyle/>
          <a:p>
            <a:fld id="{BC4F843C-F5B0-46AC-8A79-9F36E141C3F7}" type="slidenum">
              <a:rPr lang="zh-HK" altLang="en-US" smtClean="0"/>
              <a:t>17</a:t>
            </a:fld>
            <a:endParaRPr lang="zh-HK" altLang="en-US"/>
          </a:p>
        </p:txBody>
      </p:sp>
    </p:spTree>
    <p:extLst>
      <p:ext uri="{BB962C8B-B14F-4D97-AF65-F5344CB8AC3E}">
        <p14:creationId xmlns:p14="http://schemas.microsoft.com/office/powerpoint/2010/main" val="234367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114584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219176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71437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175635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90144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19732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388034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300187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344419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413584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E5D75F7-C91C-40C9-9D4A-044BBFEA11A0}" type="datetimeFigureOut">
              <a:rPr lang="zh-HK" altLang="en-US" smtClean="0"/>
              <a:t>30/4/2018</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309734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D75F7-C91C-40C9-9D4A-044BBFEA11A0}" type="datetimeFigureOut">
              <a:rPr lang="zh-HK" altLang="en-US" smtClean="0"/>
              <a:t>30/4/2018</a:t>
            </a:fld>
            <a:endParaRPr lang="zh-HK"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82B8D-FEA1-4A8D-922A-6629594086AA}" type="slidenum">
              <a:rPr lang="zh-HK" altLang="en-US" smtClean="0"/>
              <a:t>‹#›</a:t>
            </a:fld>
            <a:endParaRPr lang="zh-HK" altLang="en-US"/>
          </a:p>
        </p:txBody>
      </p:sp>
    </p:spTree>
    <p:extLst>
      <p:ext uri="{BB962C8B-B14F-4D97-AF65-F5344CB8AC3E}">
        <p14:creationId xmlns:p14="http://schemas.microsoft.com/office/powerpoint/2010/main" val="3865699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4000" b="1" dirty="0" smtClean="0">
                <a:latin typeface="CMU Bright" panose="02000603000000000000" pitchFamily="2" charset="0"/>
                <a:ea typeface="CMU Bright" panose="02000603000000000000" pitchFamily="2" charset="0"/>
                <a:cs typeface="CMU Bright" panose="02000603000000000000" pitchFamily="2" charset="0"/>
              </a:rPr>
              <a:t>The impact of Low-level moisture error on model forecasts of an MCS observed during PECAN</a:t>
            </a:r>
            <a:endParaRPr lang="zh-HK" altLang="en-US" sz="4000" b="1" dirty="0">
              <a:latin typeface="CMU Bright" panose="02000603000000000000" pitchFamily="2" charset="0"/>
              <a:cs typeface="CMU Bright" panose="02000603000000000000" pitchFamily="2" charset="0"/>
            </a:endParaRPr>
          </a:p>
        </p:txBody>
      </p:sp>
      <p:sp>
        <p:nvSpPr>
          <p:cNvPr id="3" name="副標題 2"/>
          <p:cNvSpPr>
            <a:spLocks noGrp="1"/>
          </p:cNvSpPr>
          <p:nvPr>
            <p:ph type="subTitle" idx="1"/>
          </p:nvPr>
        </p:nvSpPr>
        <p:spPr/>
        <p:txBody>
          <a:bodyPr/>
          <a:lstStyle/>
          <a:p>
            <a:r>
              <a:rPr lang="en-US" altLang="zh-HK" dirty="0" smtClean="0"/>
              <a:t>Peters et al. (MWR 2017)</a:t>
            </a:r>
            <a:endParaRPr lang="zh-HK" altLang="en-US" dirty="0"/>
          </a:p>
        </p:txBody>
      </p:sp>
    </p:spTree>
    <p:extLst>
      <p:ext uri="{BB962C8B-B14F-4D97-AF65-F5344CB8AC3E}">
        <p14:creationId xmlns:p14="http://schemas.microsoft.com/office/powerpoint/2010/main" val="1061093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358436" y="371193"/>
            <a:ext cx="3564117" cy="2862322"/>
          </a:xfrm>
          <a:prstGeom prst="rect">
            <a:avLst/>
          </a:prstGeom>
          <a:noFill/>
        </p:spPr>
        <p:txBody>
          <a:bodyPr wrap="none" rtlCol="0">
            <a:spAutoFit/>
          </a:bodyPr>
          <a:lstStyle/>
          <a:p>
            <a:r>
              <a:rPr lang="en-US" altLang="zh-HK" sz="2000" b="1" i="1" dirty="0" smtClean="0">
                <a:solidFill>
                  <a:srgbClr val="C00000"/>
                </a:solidFill>
              </a:rPr>
              <a:t>MUT (near SE-propagating</a:t>
            </a:r>
          </a:p>
          <a:p>
            <a:r>
              <a:rPr lang="en-US" altLang="zh-HK" sz="2000" b="1" i="1" dirty="0" smtClean="0">
                <a:solidFill>
                  <a:srgbClr val="C00000"/>
                </a:solidFill>
              </a:rPr>
              <a:t>squall line)</a:t>
            </a:r>
          </a:p>
          <a:p>
            <a:endParaRPr lang="en-US" altLang="zh-HK" sz="2000" b="1" i="1" dirty="0" smtClean="0">
              <a:solidFill>
                <a:srgbClr val="C00000"/>
              </a:solidFill>
            </a:endParaRPr>
          </a:p>
          <a:p>
            <a:pPr marL="342900" indent="-342900">
              <a:buFont typeface="Arial" panose="020B0604020202020204" pitchFamily="34" charset="0"/>
              <a:buChar char="•"/>
            </a:pPr>
            <a:r>
              <a:rPr lang="en-US" altLang="zh-HK" sz="2000" i="1" dirty="0" smtClean="0"/>
              <a:t>Low-level shear direction (SE)</a:t>
            </a:r>
          </a:p>
          <a:p>
            <a:pPr marL="342900" indent="-342900">
              <a:buFont typeface="Arial" panose="020B0604020202020204" pitchFamily="34" charset="0"/>
              <a:buChar char="•"/>
            </a:pPr>
            <a:r>
              <a:rPr lang="en-US" altLang="zh-HK" sz="2000" i="1" dirty="0" smtClean="0"/>
              <a:t>Stronger lifting along </a:t>
            </a:r>
          </a:p>
          <a:p>
            <a:r>
              <a:rPr lang="en-US" altLang="zh-HK" sz="2000" i="1" dirty="0"/>
              <a:t> </a:t>
            </a:r>
            <a:r>
              <a:rPr lang="en-US" altLang="zh-HK" sz="2000" i="1" dirty="0" smtClean="0"/>
              <a:t>     </a:t>
            </a:r>
            <a:r>
              <a:rPr lang="en-US" altLang="zh-HK" sz="2000" i="1" dirty="0" err="1" smtClean="0"/>
              <a:t>downshear</a:t>
            </a:r>
            <a:r>
              <a:rPr lang="en-US" altLang="zh-HK" sz="2000" i="1" dirty="0" smtClean="0"/>
              <a:t>-propagating </a:t>
            </a:r>
          </a:p>
          <a:p>
            <a:r>
              <a:rPr lang="en-US" altLang="zh-HK" sz="2000" i="1" dirty="0"/>
              <a:t> </a:t>
            </a:r>
            <a:r>
              <a:rPr lang="en-US" altLang="zh-HK" sz="2000" i="1" dirty="0" smtClean="0"/>
              <a:t>     outflow</a:t>
            </a:r>
          </a:p>
          <a:p>
            <a:endParaRPr lang="en-US" altLang="zh-HK" sz="2000" i="1" dirty="0" smtClean="0"/>
          </a:p>
          <a:p>
            <a:endParaRPr lang="en-US" altLang="zh-HK" sz="2000" b="1" i="1" dirty="0" smtClean="0">
              <a:solidFill>
                <a:srgbClr val="C00000"/>
              </a:solidFill>
            </a:endParaRPr>
          </a:p>
        </p:txBody>
      </p:sp>
      <p:pic>
        <p:nvPicPr>
          <p:cNvPr id="3" name="圖片 2"/>
          <p:cNvPicPr>
            <a:picLocks noChangeAspect="1"/>
          </p:cNvPicPr>
          <p:nvPr/>
        </p:nvPicPr>
        <p:blipFill>
          <a:blip r:embed="rId3"/>
          <a:stretch>
            <a:fillRect/>
          </a:stretch>
        </p:blipFill>
        <p:spPr>
          <a:xfrm>
            <a:off x="4727287" y="0"/>
            <a:ext cx="7104495" cy="3421909"/>
          </a:xfrm>
          <a:prstGeom prst="rect">
            <a:avLst/>
          </a:prstGeom>
        </p:spPr>
      </p:pic>
      <p:sp>
        <p:nvSpPr>
          <p:cNvPr id="4" name="矩形 3"/>
          <p:cNvSpPr/>
          <p:nvPr/>
        </p:nvSpPr>
        <p:spPr>
          <a:xfrm>
            <a:off x="9652000" y="1105019"/>
            <a:ext cx="1902691" cy="1320800"/>
          </a:xfrm>
          <a:prstGeom prst="rect">
            <a:avLst/>
          </a:prstGeom>
          <a:solidFill>
            <a:srgbClr val="FFCC00">
              <a:alpha val="2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文字方塊 7"/>
          <p:cNvSpPr txBox="1"/>
          <p:nvPr/>
        </p:nvSpPr>
        <p:spPr>
          <a:xfrm>
            <a:off x="10359528" y="1083202"/>
            <a:ext cx="487634" cy="400110"/>
          </a:xfrm>
          <a:prstGeom prst="rect">
            <a:avLst/>
          </a:prstGeom>
          <a:noFill/>
        </p:spPr>
        <p:txBody>
          <a:bodyPr wrap="none" rtlCol="0">
            <a:spAutoFit/>
          </a:bodyPr>
          <a:lstStyle/>
          <a:p>
            <a:r>
              <a:rPr lang="en-US" altLang="zh-HK" sz="2000" b="1" i="1" dirty="0" smtClean="0">
                <a:solidFill>
                  <a:schemeClr val="accent4">
                    <a:lumMod val="75000"/>
                  </a:schemeClr>
                </a:solidFill>
              </a:rPr>
              <a:t>EIL</a:t>
            </a:r>
          </a:p>
        </p:txBody>
      </p:sp>
      <p:pic>
        <p:nvPicPr>
          <p:cNvPr id="6" name="圖片 5"/>
          <p:cNvPicPr>
            <a:picLocks noChangeAspect="1"/>
          </p:cNvPicPr>
          <p:nvPr/>
        </p:nvPicPr>
        <p:blipFill>
          <a:blip r:embed="rId4"/>
          <a:stretch>
            <a:fillRect/>
          </a:stretch>
        </p:blipFill>
        <p:spPr>
          <a:xfrm>
            <a:off x="4727288" y="3421909"/>
            <a:ext cx="6929003" cy="3304077"/>
          </a:xfrm>
          <a:prstGeom prst="rect">
            <a:avLst/>
          </a:prstGeom>
        </p:spPr>
      </p:pic>
      <p:sp>
        <p:nvSpPr>
          <p:cNvPr id="11" name="文字方塊 10"/>
          <p:cNvSpPr txBox="1"/>
          <p:nvPr/>
        </p:nvSpPr>
        <p:spPr>
          <a:xfrm>
            <a:off x="374565" y="3233515"/>
            <a:ext cx="3828549" cy="3477875"/>
          </a:xfrm>
          <a:prstGeom prst="rect">
            <a:avLst/>
          </a:prstGeom>
          <a:noFill/>
        </p:spPr>
        <p:txBody>
          <a:bodyPr wrap="none" rtlCol="0">
            <a:spAutoFit/>
          </a:bodyPr>
          <a:lstStyle/>
          <a:p>
            <a:r>
              <a:rPr lang="en-US" altLang="zh-HK" sz="2000" b="1" i="1" dirty="0" smtClean="0">
                <a:solidFill>
                  <a:srgbClr val="C00000"/>
                </a:solidFill>
              </a:rPr>
              <a:t>MP4 (near initial supercells and </a:t>
            </a:r>
          </a:p>
          <a:p>
            <a:r>
              <a:rPr lang="en-US" altLang="zh-HK" sz="2000" b="1" i="1" dirty="0" smtClean="0">
                <a:solidFill>
                  <a:srgbClr val="C00000"/>
                </a:solidFill>
              </a:rPr>
              <a:t>Quasi-stationary convective line)</a:t>
            </a:r>
          </a:p>
          <a:p>
            <a:endParaRPr lang="en-US" altLang="zh-HK" sz="2000" b="1" i="1" dirty="0" smtClean="0">
              <a:solidFill>
                <a:srgbClr val="C00000"/>
              </a:solidFill>
            </a:endParaRPr>
          </a:p>
          <a:p>
            <a:pPr marL="342900" indent="-342900">
              <a:buFont typeface="Arial" panose="020B0604020202020204" pitchFamily="34" charset="0"/>
              <a:buChar char="•"/>
            </a:pPr>
            <a:r>
              <a:rPr lang="en-US" altLang="zh-HK" sz="2000" i="1" dirty="0" smtClean="0"/>
              <a:t>We launched 0130UTC </a:t>
            </a:r>
          </a:p>
          <a:p>
            <a:r>
              <a:rPr lang="en-US" altLang="zh-HK" sz="2000" i="1" dirty="0"/>
              <a:t> </a:t>
            </a:r>
            <a:r>
              <a:rPr lang="en-US" altLang="zh-HK" sz="2000" i="1" dirty="0" smtClean="0"/>
              <a:t>    sounding several minutes before</a:t>
            </a:r>
          </a:p>
          <a:p>
            <a:r>
              <a:rPr lang="en-US" altLang="zh-HK" sz="2000" i="1" dirty="0"/>
              <a:t> </a:t>
            </a:r>
            <a:r>
              <a:rPr lang="en-US" altLang="zh-HK" sz="2000" i="1" dirty="0" smtClean="0"/>
              <a:t>    supercell arrival</a:t>
            </a:r>
          </a:p>
          <a:p>
            <a:pPr marL="342900" indent="-342900">
              <a:buFont typeface="Arial" panose="020B0604020202020204" pitchFamily="34" charset="0"/>
              <a:buChar char="•"/>
            </a:pPr>
            <a:r>
              <a:rPr lang="en-US" altLang="zh-HK" sz="2000" i="1" dirty="0" smtClean="0"/>
              <a:t>Relocated to the south to avoid</a:t>
            </a:r>
          </a:p>
          <a:p>
            <a:r>
              <a:rPr lang="en-US" altLang="zh-HK" sz="2000" i="1" dirty="0"/>
              <a:t> </a:t>
            </a:r>
            <a:r>
              <a:rPr lang="en-US" altLang="zh-HK" sz="2000" i="1" dirty="0" smtClean="0"/>
              <a:t>     hail damage</a:t>
            </a:r>
          </a:p>
          <a:p>
            <a:pPr marL="342900" indent="-342900">
              <a:buFont typeface="Arial" panose="020B0604020202020204" pitchFamily="34" charset="0"/>
              <a:buChar char="•"/>
            </a:pPr>
            <a:r>
              <a:rPr lang="en-US" altLang="zh-HK" sz="2000" i="1" dirty="0" smtClean="0"/>
              <a:t>Went back to original location </a:t>
            </a:r>
          </a:p>
          <a:p>
            <a:r>
              <a:rPr lang="en-US" altLang="zh-HK" sz="2000" i="1" dirty="0"/>
              <a:t> </a:t>
            </a:r>
            <a:r>
              <a:rPr lang="en-US" altLang="zh-HK" sz="2000" i="1" dirty="0" smtClean="0"/>
              <a:t>     to sample convective cold pool.</a:t>
            </a:r>
          </a:p>
          <a:p>
            <a:endParaRPr lang="en-US" altLang="zh-HK" sz="2000" b="1" i="1" dirty="0" smtClean="0">
              <a:solidFill>
                <a:srgbClr val="C00000"/>
              </a:solidFill>
            </a:endParaRPr>
          </a:p>
        </p:txBody>
      </p:sp>
      <p:cxnSp>
        <p:nvCxnSpPr>
          <p:cNvPr id="12" name="直線接點 11"/>
          <p:cNvCxnSpPr/>
          <p:nvPr/>
        </p:nvCxnSpPr>
        <p:spPr>
          <a:xfrm>
            <a:off x="5264727" y="2425819"/>
            <a:ext cx="1856509" cy="0"/>
          </a:xfrm>
          <a:prstGeom prst="line">
            <a:avLst/>
          </a:prstGeom>
          <a:ln w="38100">
            <a:solidFill>
              <a:srgbClr val="548235">
                <a:alpha val="78039"/>
              </a:srgb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190836" y="5866365"/>
            <a:ext cx="1856509" cy="0"/>
          </a:xfrm>
          <a:prstGeom prst="line">
            <a:avLst/>
          </a:prstGeom>
          <a:ln w="38100">
            <a:solidFill>
              <a:srgbClr val="548235">
                <a:alpha val="78039"/>
              </a:srgbClr>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782603" y="2362234"/>
            <a:ext cx="1153906" cy="400110"/>
          </a:xfrm>
          <a:prstGeom prst="rect">
            <a:avLst/>
          </a:prstGeom>
          <a:noFill/>
        </p:spPr>
        <p:txBody>
          <a:bodyPr wrap="none" rtlCol="0">
            <a:spAutoFit/>
          </a:bodyPr>
          <a:lstStyle/>
          <a:p>
            <a:r>
              <a:rPr lang="en-US" altLang="zh-HK" sz="2000" b="1" i="1" dirty="0" smtClean="0">
                <a:solidFill>
                  <a:schemeClr val="accent6">
                    <a:lumMod val="75000"/>
                  </a:schemeClr>
                </a:solidFill>
              </a:rPr>
              <a:t>Inversion</a:t>
            </a:r>
          </a:p>
        </p:txBody>
      </p:sp>
      <p:sp>
        <p:nvSpPr>
          <p:cNvPr id="15" name="文字方塊 14"/>
          <p:cNvSpPr txBox="1"/>
          <p:nvPr/>
        </p:nvSpPr>
        <p:spPr>
          <a:xfrm>
            <a:off x="5404232" y="5834078"/>
            <a:ext cx="890821" cy="400110"/>
          </a:xfrm>
          <a:prstGeom prst="rect">
            <a:avLst/>
          </a:prstGeom>
          <a:noFill/>
        </p:spPr>
        <p:txBody>
          <a:bodyPr wrap="none" rtlCol="0">
            <a:spAutoFit/>
          </a:bodyPr>
          <a:lstStyle/>
          <a:p>
            <a:r>
              <a:rPr lang="en-US" altLang="zh-HK" sz="2000" b="1" i="1" dirty="0" smtClean="0">
                <a:solidFill>
                  <a:schemeClr val="accent6">
                    <a:lumMod val="75000"/>
                  </a:schemeClr>
                </a:solidFill>
              </a:rPr>
              <a:t>Height</a:t>
            </a:r>
          </a:p>
        </p:txBody>
      </p:sp>
      <p:sp>
        <p:nvSpPr>
          <p:cNvPr id="16" name="矩形 15"/>
          <p:cNvSpPr/>
          <p:nvPr/>
        </p:nvSpPr>
        <p:spPr>
          <a:xfrm>
            <a:off x="7481454" y="1727200"/>
            <a:ext cx="1902691" cy="905164"/>
          </a:xfrm>
          <a:prstGeom prst="rect">
            <a:avLst/>
          </a:prstGeom>
          <a:solidFill>
            <a:srgbClr val="FF0000">
              <a:alpha val="2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7" name="矩形 16"/>
          <p:cNvSpPr/>
          <p:nvPr/>
        </p:nvSpPr>
        <p:spPr>
          <a:xfrm>
            <a:off x="7449126" y="5073947"/>
            <a:ext cx="1902691" cy="874271"/>
          </a:xfrm>
          <a:prstGeom prst="rect">
            <a:avLst/>
          </a:prstGeom>
          <a:solidFill>
            <a:srgbClr val="FF0000">
              <a:alpha val="2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文字方塊 17"/>
          <p:cNvSpPr txBox="1"/>
          <p:nvPr/>
        </p:nvSpPr>
        <p:spPr>
          <a:xfrm rot="16377036">
            <a:off x="9484147" y="5675820"/>
            <a:ext cx="487634" cy="307777"/>
          </a:xfrm>
          <a:prstGeom prst="rect">
            <a:avLst/>
          </a:prstGeom>
          <a:noFill/>
        </p:spPr>
        <p:txBody>
          <a:bodyPr wrap="none" rtlCol="0">
            <a:spAutoFit/>
          </a:bodyPr>
          <a:lstStyle/>
          <a:p>
            <a:r>
              <a:rPr lang="en-US" altLang="zh-HK" sz="1400" b="1" i="1" dirty="0" smtClean="0"/>
              <a:t>OFB</a:t>
            </a:r>
          </a:p>
        </p:txBody>
      </p:sp>
    </p:spTree>
    <p:extLst>
      <p:ext uri="{BB962C8B-B14F-4D97-AF65-F5344CB8AC3E}">
        <p14:creationId xmlns:p14="http://schemas.microsoft.com/office/powerpoint/2010/main" val="3365926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HK" sz="4400" dirty="0" smtClean="0"/>
              <a:t>II</a:t>
            </a:r>
            <a:r>
              <a:rPr lang="en-US" altLang="zh-HK" sz="4000" dirty="0" smtClean="0">
                <a:latin typeface="CMU Bright" panose="02000603000000000000" pitchFamily="2" charset="0"/>
                <a:ea typeface="CMU Bright" panose="02000603000000000000" pitchFamily="2" charset="0"/>
                <a:cs typeface="CMU Bright" panose="02000603000000000000" pitchFamily="2" charset="0"/>
              </a:rPr>
              <a:t>. Comparison to model guidance during PECAN </a:t>
            </a:r>
            <a:endParaRPr lang="zh-HK" altLang="en-US" dirty="0">
              <a:latin typeface="CMU Bright" panose="02000603000000000000" pitchFamily="2" charset="0"/>
              <a:cs typeface="CMU Bright" panose="02000603000000000000" pitchFamily="2" charset="0"/>
            </a:endParaRPr>
          </a:p>
        </p:txBody>
      </p:sp>
      <p:sp>
        <p:nvSpPr>
          <p:cNvPr id="5" name="副標題 4"/>
          <p:cNvSpPr>
            <a:spLocks noGrp="1"/>
          </p:cNvSpPr>
          <p:nvPr>
            <p:ph type="subTitle" idx="1"/>
          </p:nvPr>
        </p:nvSpPr>
        <p:spPr/>
        <p:txBody>
          <a:bodyPr/>
          <a:lstStyle/>
          <a:p>
            <a:r>
              <a:rPr lang="en-US" altLang="zh-HK" dirty="0" smtClean="0">
                <a:latin typeface="CMU Bright" panose="02000603000000000000" pitchFamily="2" charset="0"/>
                <a:ea typeface="CMU Bright" panose="02000603000000000000" pitchFamily="2" charset="0"/>
                <a:cs typeface="CMU Bright" panose="02000603000000000000" pitchFamily="2" charset="0"/>
              </a:rPr>
              <a:t>How do varying pre-convective grids influence forecast MCS? </a:t>
            </a:r>
            <a:endParaRPr lang="zh-HK" altLang="en-US" dirty="0">
              <a:latin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443903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369598" y="971118"/>
            <a:ext cx="7464097" cy="4549456"/>
          </a:xfrm>
          <a:prstGeom prst="rect">
            <a:avLst/>
          </a:prstGeom>
        </p:spPr>
      </p:pic>
      <p:pic>
        <p:nvPicPr>
          <p:cNvPr id="5" name="圖片 4"/>
          <p:cNvPicPr>
            <a:picLocks noChangeAspect="1"/>
          </p:cNvPicPr>
          <p:nvPr/>
        </p:nvPicPr>
        <p:blipFill>
          <a:blip r:embed="rId3"/>
          <a:stretch>
            <a:fillRect/>
          </a:stretch>
        </p:blipFill>
        <p:spPr>
          <a:xfrm>
            <a:off x="7833695" y="492890"/>
            <a:ext cx="4073147" cy="5505912"/>
          </a:xfrm>
          <a:prstGeom prst="rect">
            <a:avLst/>
          </a:prstGeom>
        </p:spPr>
      </p:pic>
    </p:spTree>
    <p:extLst>
      <p:ext uri="{BB962C8B-B14F-4D97-AF65-F5344CB8AC3E}">
        <p14:creationId xmlns:p14="http://schemas.microsoft.com/office/powerpoint/2010/main" val="748954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4063856" y="78653"/>
            <a:ext cx="7878763" cy="3054185"/>
          </a:xfrm>
          <a:prstGeom prst="rect">
            <a:avLst/>
          </a:prstGeom>
        </p:spPr>
      </p:pic>
      <p:sp>
        <p:nvSpPr>
          <p:cNvPr id="5" name="文字方塊 4"/>
          <p:cNvSpPr txBox="1"/>
          <p:nvPr/>
        </p:nvSpPr>
        <p:spPr>
          <a:xfrm>
            <a:off x="11173604" y="173006"/>
            <a:ext cx="556578" cy="307777"/>
          </a:xfrm>
          <a:prstGeom prst="rect">
            <a:avLst/>
          </a:prstGeom>
          <a:solidFill>
            <a:schemeClr val="tx1"/>
          </a:solidFill>
        </p:spPr>
        <p:txBody>
          <a:bodyPr wrap="square" rtlCol="0">
            <a:spAutoFit/>
          </a:bodyPr>
          <a:lstStyle/>
          <a:p>
            <a:r>
              <a:rPr lang="en-US" altLang="zh-HK" sz="1400" b="1" dirty="0" smtClean="0">
                <a:solidFill>
                  <a:schemeClr val="bg1"/>
                </a:solidFill>
                <a:ea typeface="CMU Bright" panose="02000603000000000000" pitchFamily="2" charset="0"/>
                <a:cs typeface="CMU Bright" panose="02000603000000000000" pitchFamily="2" charset="0"/>
              </a:rPr>
              <a:t>MP4</a:t>
            </a:r>
            <a:endParaRPr lang="zh-HK" altLang="en-US" sz="1400" b="1" dirty="0">
              <a:solidFill>
                <a:schemeClr val="bg1"/>
              </a:solidFill>
              <a:cs typeface="CMU Bright" panose="02000603000000000000" pitchFamily="2" charset="0"/>
            </a:endParaRPr>
          </a:p>
        </p:txBody>
      </p:sp>
      <p:sp>
        <p:nvSpPr>
          <p:cNvPr id="6" name="文字方塊 5"/>
          <p:cNvSpPr txBox="1"/>
          <p:nvPr/>
        </p:nvSpPr>
        <p:spPr>
          <a:xfrm>
            <a:off x="358436" y="173006"/>
            <a:ext cx="3554499" cy="3170099"/>
          </a:xfrm>
          <a:prstGeom prst="rect">
            <a:avLst/>
          </a:prstGeom>
          <a:noFill/>
        </p:spPr>
        <p:txBody>
          <a:bodyPr wrap="none" rtlCol="0">
            <a:spAutoFit/>
          </a:bodyPr>
          <a:lstStyle/>
          <a:p>
            <a:pPr marL="342900" indent="-342900">
              <a:buFont typeface="Arial" panose="020B0604020202020204" pitchFamily="34" charset="0"/>
              <a:buChar char="•"/>
            </a:pPr>
            <a:r>
              <a:rPr lang="en-US" altLang="zh-HK" sz="2000" i="1" dirty="0" smtClean="0"/>
              <a:t>CAPE underestimation above</a:t>
            </a:r>
          </a:p>
          <a:p>
            <a:r>
              <a:rPr lang="en-US" altLang="zh-HK" sz="2000" i="1" dirty="0"/>
              <a:t> </a:t>
            </a:r>
            <a:r>
              <a:rPr lang="en-US" altLang="zh-HK" sz="2000" i="1" dirty="0" smtClean="0"/>
              <a:t>     0.5km; overestimation below</a:t>
            </a:r>
          </a:p>
          <a:p>
            <a:r>
              <a:rPr lang="en-US" altLang="zh-HK" sz="2000" i="1" dirty="0"/>
              <a:t> </a:t>
            </a:r>
            <a:r>
              <a:rPr lang="en-US" altLang="zh-HK" sz="2000" i="1" dirty="0" smtClean="0"/>
              <a:t>     0.5km (</a:t>
            </a:r>
            <a:r>
              <a:rPr lang="en-US" altLang="zh-TW" sz="2000" i="1" dirty="0" smtClean="0"/>
              <a:t>CSUWRF, DSNAM)</a:t>
            </a:r>
            <a:endParaRPr lang="en-US" altLang="zh-HK" sz="2000" i="1" dirty="0" smtClean="0"/>
          </a:p>
          <a:p>
            <a:pPr marL="342900" indent="-342900">
              <a:buFont typeface="Arial" panose="020B0604020202020204" pitchFamily="34" charset="0"/>
              <a:buChar char="•"/>
            </a:pPr>
            <a:r>
              <a:rPr lang="en-US" altLang="zh-HK" sz="2000" i="1" dirty="0" smtClean="0"/>
              <a:t>Difference between models </a:t>
            </a:r>
          </a:p>
          <a:p>
            <a:r>
              <a:rPr lang="en-US" altLang="zh-HK" sz="2000" i="1" dirty="0"/>
              <a:t> </a:t>
            </a:r>
            <a:r>
              <a:rPr lang="en-US" altLang="zh-HK" sz="2000" i="1" dirty="0" smtClean="0"/>
              <a:t>     and obs. </a:t>
            </a:r>
            <a:r>
              <a:rPr lang="en-US" altLang="zh-HK" sz="2000" i="1" dirty="0" err="1" smtClean="0"/>
              <a:t>Del_Zlfc</a:t>
            </a:r>
            <a:endParaRPr lang="en-US" altLang="zh-HK" sz="2000" i="1" dirty="0" smtClean="0"/>
          </a:p>
          <a:p>
            <a:r>
              <a:rPr lang="en-US" altLang="zh-HK" sz="2000" i="1" dirty="0"/>
              <a:t> </a:t>
            </a:r>
            <a:r>
              <a:rPr lang="en-US" altLang="zh-HK" sz="2000" i="1" dirty="0" smtClean="0"/>
              <a:t>     similar to CAPE</a:t>
            </a:r>
          </a:p>
          <a:p>
            <a:pPr marL="342900" indent="-342900">
              <a:buFont typeface="Arial" panose="020B0604020202020204" pitchFamily="34" charset="0"/>
              <a:buChar char="•"/>
            </a:pPr>
            <a:r>
              <a:rPr lang="en-US" altLang="zh-HK" sz="2000" i="1" dirty="0" smtClean="0"/>
              <a:t>Over/Underestimation highly</a:t>
            </a:r>
          </a:p>
          <a:p>
            <a:r>
              <a:rPr lang="en-US" altLang="zh-HK" sz="2000" i="1" dirty="0" smtClean="0"/>
              <a:t>      correlated with </a:t>
            </a:r>
            <a:r>
              <a:rPr lang="en-US" altLang="zh-HK" sz="2000" i="1" dirty="0" smtClean="0">
                <a:solidFill>
                  <a:srgbClr val="C00000"/>
                </a:solidFill>
              </a:rPr>
              <a:t>moisture </a:t>
            </a:r>
          </a:p>
          <a:p>
            <a:r>
              <a:rPr lang="en-US" altLang="zh-HK" sz="2000" i="1" dirty="0">
                <a:solidFill>
                  <a:srgbClr val="C00000"/>
                </a:solidFill>
              </a:rPr>
              <a:t> </a:t>
            </a:r>
            <a:r>
              <a:rPr lang="en-US" altLang="zh-HK" sz="2000" i="1" dirty="0" smtClean="0">
                <a:solidFill>
                  <a:srgbClr val="C00000"/>
                </a:solidFill>
              </a:rPr>
              <a:t>     mixing ratio</a:t>
            </a:r>
            <a:r>
              <a:rPr lang="en-US" altLang="zh-HK" sz="2000" i="1" dirty="0" smtClean="0"/>
              <a:t> (d)</a:t>
            </a:r>
          </a:p>
          <a:p>
            <a:endParaRPr lang="en-US" altLang="zh-HK" sz="2000" b="1" i="1" dirty="0" smtClean="0">
              <a:solidFill>
                <a:srgbClr val="C00000"/>
              </a:solidFill>
            </a:endParaRPr>
          </a:p>
        </p:txBody>
      </p:sp>
      <p:pic>
        <p:nvPicPr>
          <p:cNvPr id="7" name="圖片 6"/>
          <p:cNvPicPr>
            <a:picLocks noChangeAspect="1"/>
          </p:cNvPicPr>
          <p:nvPr/>
        </p:nvPicPr>
        <p:blipFill>
          <a:blip r:embed="rId4"/>
          <a:stretch>
            <a:fillRect/>
          </a:stretch>
        </p:blipFill>
        <p:spPr>
          <a:xfrm>
            <a:off x="4097088" y="3132838"/>
            <a:ext cx="7878763" cy="3304907"/>
          </a:xfrm>
          <a:prstGeom prst="rect">
            <a:avLst/>
          </a:prstGeom>
        </p:spPr>
      </p:pic>
      <p:sp>
        <p:nvSpPr>
          <p:cNvPr id="8" name="文字方塊 7"/>
          <p:cNvSpPr txBox="1"/>
          <p:nvPr/>
        </p:nvSpPr>
        <p:spPr>
          <a:xfrm>
            <a:off x="358436" y="3343105"/>
            <a:ext cx="3738652" cy="2862322"/>
          </a:xfrm>
          <a:prstGeom prst="rect">
            <a:avLst/>
          </a:prstGeom>
          <a:noFill/>
        </p:spPr>
        <p:txBody>
          <a:bodyPr wrap="none" rtlCol="0">
            <a:spAutoFit/>
          </a:bodyPr>
          <a:lstStyle/>
          <a:p>
            <a:pPr marL="342900" indent="-342900">
              <a:buFont typeface="Arial" panose="020B0604020202020204" pitchFamily="34" charset="0"/>
              <a:buChar char="•"/>
            </a:pPr>
            <a:r>
              <a:rPr lang="en-US" altLang="zh-HK" sz="2000" i="1" dirty="0" smtClean="0"/>
              <a:t>Pre-convective region moisture</a:t>
            </a:r>
          </a:p>
          <a:p>
            <a:r>
              <a:rPr lang="en-US" altLang="zh-HK" sz="2000" i="1" dirty="0"/>
              <a:t> </a:t>
            </a:r>
            <a:r>
              <a:rPr lang="en-US" altLang="zh-HK" sz="2000" i="1" dirty="0" smtClean="0"/>
              <a:t>     representation is again </a:t>
            </a:r>
          </a:p>
          <a:p>
            <a:r>
              <a:rPr lang="en-US" altLang="zh-HK" sz="2000" i="1" dirty="0"/>
              <a:t> </a:t>
            </a:r>
            <a:r>
              <a:rPr lang="en-US" altLang="zh-HK" sz="2000" i="1" dirty="0" smtClean="0"/>
              <a:t>     important at 0430UTC</a:t>
            </a:r>
          </a:p>
          <a:p>
            <a:endParaRPr lang="en-US" altLang="zh-HK" sz="2000" i="1" dirty="0"/>
          </a:p>
          <a:p>
            <a:endParaRPr lang="en-US" altLang="zh-HK" sz="2000" i="1" dirty="0" smtClean="0"/>
          </a:p>
          <a:p>
            <a:r>
              <a:rPr lang="en-US" altLang="zh-HK" sz="2000" b="1" i="1" dirty="0" smtClean="0">
                <a:solidFill>
                  <a:srgbClr val="C00000"/>
                </a:solidFill>
              </a:rPr>
              <a:t>Hypothesis: Difference in </a:t>
            </a:r>
            <a:r>
              <a:rPr lang="en-US" altLang="zh-HK" sz="2000" b="1" i="1" dirty="0" err="1" smtClean="0">
                <a:solidFill>
                  <a:srgbClr val="C00000"/>
                </a:solidFill>
              </a:rPr>
              <a:t>del_Zlfc</a:t>
            </a:r>
            <a:endParaRPr lang="en-US" altLang="zh-HK" sz="2000" b="1" i="1" dirty="0" smtClean="0">
              <a:solidFill>
                <a:srgbClr val="C00000"/>
              </a:solidFill>
            </a:endParaRPr>
          </a:p>
          <a:p>
            <a:r>
              <a:rPr lang="en-US" altLang="zh-HK" sz="2000" b="1" i="1" dirty="0">
                <a:solidFill>
                  <a:srgbClr val="C00000"/>
                </a:solidFill>
              </a:rPr>
              <a:t> </a:t>
            </a:r>
            <a:r>
              <a:rPr lang="en-US" altLang="zh-HK" sz="2000" b="1" i="1" dirty="0" smtClean="0">
                <a:solidFill>
                  <a:srgbClr val="C00000"/>
                </a:solidFill>
              </a:rPr>
              <a:t>                     contributed to model </a:t>
            </a:r>
          </a:p>
          <a:p>
            <a:r>
              <a:rPr lang="en-US" altLang="zh-HK" sz="2000" b="1" i="1" dirty="0">
                <a:solidFill>
                  <a:srgbClr val="C00000"/>
                </a:solidFill>
              </a:rPr>
              <a:t> </a:t>
            </a:r>
            <a:r>
              <a:rPr lang="en-US" altLang="zh-HK" sz="2000" b="1" i="1" dirty="0" smtClean="0">
                <a:solidFill>
                  <a:srgbClr val="C00000"/>
                </a:solidFill>
              </a:rPr>
              <a:t>                     MCS placement error</a:t>
            </a:r>
          </a:p>
          <a:p>
            <a:endParaRPr lang="en-US" altLang="zh-HK" sz="2000" b="1" i="1" dirty="0" smtClean="0">
              <a:solidFill>
                <a:srgbClr val="C00000"/>
              </a:solidFill>
            </a:endParaRPr>
          </a:p>
        </p:txBody>
      </p:sp>
    </p:spTree>
    <p:extLst>
      <p:ext uri="{BB962C8B-B14F-4D97-AF65-F5344CB8AC3E}">
        <p14:creationId xmlns:p14="http://schemas.microsoft.com/office/powerpoint/2010/main" val="2940691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389783" y="174480"/>
            <a:ext cx="9619961" cy="6033467"/>
          </a:xfrm>
          <a:prstGeom prst="rect">
            <a:avLst/>
          </a:prstGeom>
        </p:spPr>
      </p:pic>
      <p:sp>
        <p:nvSpPr>
          <p:cNvPr id="9" name="文字方塊 8"/>
          <p:cNvSpPr txBox="1"/>
          <p:nvPr/>
        </p:nvSpPr>
        <p:spPr>
          <a:xfrm>
            <a:off x="9082938" y="340734"/>
            <a:ext cx="3349206" cy="584775"/>
          </a:xfrm>
          <a:prstGeom prst="rect">
            <a:avLst/>
          </a:prstGeom>
          <a:noFill/>
        </p:spPr>
        <p:txBody>
          <a:bodyPr wrap="square" rtlCol="0">
            <a:spAutoFit/>
          </a:bodyPr>
          <a:lstStyle/>
          <a:p>
            <a:r>
              <a:rPr lang="en-US" altLang="zh-HK" sz="1200" b="1" i="1" dirty="0" smtClean="0">
                <a:solidFill>
                  <a:srgbClr val="C00000"/>
                </a:solidFill>
              </a:rPr>
              <a:t>1000-1500m </a:t>
            </a:r>
            <a:r>
              <a:rPr lang="en-US" altLang="zh-HK" sz="1200" b="1" i="1" dirty="0" err="1" smtClean="0">
                <a:solidFill>
                  <a:srgbClr val="C00000"/>
                </a:solidFill>
              </a:rPr>
              <a:t>isentrope</a:t>
            </a:r>
            <a:r>
              <a:rPr lang="en-US" altLang="zh-HK" sz="1200" b="1" i="1" dirty="0">
                <a:solidFill>
                  <a:srgbClr val="C00000"/>
                </a:solidFill>
              </a:rPr>
              <a:t> </a:t>
            </a:r>
            <a:r>
              <a:rPr lang="en-US" altLang="zh-HK" sz="1200" b="1" i="1" dirty="0" smtClean="0">
                <a:solidFill>
                  <a:srgbClr val="C00000"/>
                </a:solidFill>
              </a:rPr>
              <a:t>displacement</a:t>
            </a:r>
          </a:p>
          <a:p>
            <a:endParaRPr lang="zh-HK" altLang="en-US" sz="2000" b="1" i="1" dirty="0">
              <a:solidFill>
                <a:srgbClr val="C00000"/>
              </a:solidFill>
            </a:endParaRPr>
          </a:p>
        </p:txBody>
      </p:sp>
      <p:sp>
        <p:nvSpPr>
          <p:cNvPr id="10" name="文字方塊 9"/>
          <p:cNvSpPr txBox="1"/>
          <p:nvPr/>
        </p:nvSpPr>
        <p:spPr>
          <a:xfrm>
            <a:off x="8187011" y="6172112"/>
            <a:ext cx="3349206" cy="584775"/>
          </a:xfrm>
          <a:prstGeom prst="rect">
            <a:avLst/>
          </a:prstGeom>
          <a:noFill/>
        </p:spPr>
        <p:txBody>
          <a:bodyPr wrap="square" rtlCol="0">
            <a:spAutoFit/>
          </a:bodyPr>
          <a:lstStyle/>
          <a:p>
            <a:r>
              <a:rPr lang="en-US" altLang="zh-HK" sz="1200" b="1" i="1" dirty="0" smtClean="0">
                <a:solidFill>
                  <a:srgbClr val="C00000"/>
                </a:solidFill>
              </a:rPr>
              <a:t>500-1000m </a:t>
            </a:r>
            <a:r>
              <a:rPr lang="en-US" altLang="zh-HK" sz="1200" b="1" i="1" dirty="0" err="1" smtClean="0">
                <a:solidFill>
                  <a:srgbClr val="C00000"/>
                </a:solidFill>
              </a:rPr>
              <a:t>isentrope</a:t>
            </a:r>
            <a:r>
              <a:rPr lang="en-US" altLang="zh-HK" sz="1200" b="1" i="1" dirty="0">
                <a:solidFill>
                  <a:srgbClr val="C00000"/>
                </a:solidFill>
              </a:rPr>
              <a:t> </a:t>
            </a:r>
            <a:r>
              <a:rPr lang="en-US" altLang="zh-HK" sz="1200" b="1" i="1" dirty="0" smtClean="0">
                <a:solidFill>
                  <a:srgbClr val="C00000"/>
                </a:solidFill>
              </a:rPr>
              <a:t>displacement</a:t>
            </a:r>
          </a:p>
          <a:p>
            <a:endParaRPr lang="zh-HK" altLang="en-US" sz="2000" b="1" i="1" dirty="0">
              <a:solidFill>
                <a:srgbClr val="C00000"/>
              </a:solidFill>
            </a:endParaRPr>
          </a:p>
        </p:txBody>
      </p:sp>
    </p:spTree>
    <p:extLst>
      <p:ext uri="{BB962C8B-B14F-4D97-AF65-F5344CB8AC3E}">
        <p14:creationId xmlns:p14="http://schemas.microsoft.com/office/powerpoint/2010/main" val="3529723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1192789" y="97269"/>
            <a:ext cx="10180965" cy="6442075"/>
          </a:xfrm>
          <a:prstGeom prst="rect">
            <a:avLst/>
          </a:prstGeom>
        </p:spPr>
      </p:pic>
    </p:spTree>
    <p:extLst>
      <p:ext uri="{BB962C8B-B14F-4D97-AF65-F5344CB8AC3E}">
        <p14:creationId xmlns:p14="http://schemas.microsoft.com/office/powerpoint/2010/main" val="3272541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0" y="1557401"/>
            <a:ext cx="4301881" cy="2855638"/>
          </a:xfrm>
          <a:prstGeom prst="rect">
            <a:avLst/>
          </a:prstGeom>
        </p:spPr>
      </p:pic>
      <p:pic>
        <p:nvPicPr>
          <p:cNvPr id="6" name="圖片 5"/>
          <p:cNvPicPr>
            <a:picLocks noChangeAspect="1"/>
          </p:cNvPicPr>
          <p:nvPr/>
        </p:nvPicPr>
        <p:blipFill>
          <a:blip r:embed="rId4"/>
          <a:stretch>
            <a:fillRect/>
          </a:stretch>
        </p:blipFill>
        <p:spPr>
          <a:xfrm>
            <a:off x="4293861" y="1557401"/>
            <a:ext cx="3828943" cy="2855638"/>
          </a:xfrm>
          <a:prstGeom prst="rect">
            <a:avLst/>
          </a:prstGeom>
        </p:spPr>
      </p:pic>
      <p:pic>
        <p:nvPicPr>
          <p:cNvPr id="7" name="圖片 6"/>
          <p:cNvPicPr>
            <a:picLocks noChangeAspect="1"/>
          </p:cNvPicPr>
          <p:nvPr/>
        </p:nvPicPr>
        <p:blipFill>
          <a:blip r:embed="rId5"/>
          <a:stretch>
            <a:fillRect/>
          </a:stretch>
        </p:blipFill>
        <p:spPr>
          <a:xfrm>
            <a:off x="8122804" y="1557401"/>
            <a:ext cx="3942353" cy="3228975"/>
          </a:xfrm>
          <a:prstGeom prst="rect">
            <a:avLst/>
          </a:prstGeom>
        </p:spPr>
      </p:pic>
    </p:spTree>
    <p:extLst>
      <p:ext uri="{BB962C8B-B14F-4D97-AF65-F5344CB8AC3E}">
        <p14:creationId xmlns:p14="http://schemas.microsoft.com/office/powerpoint/2010/main" val="4219708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94542" y="76489"/>
            <a:ext cx="5882986" cy="3210430"/>
          </a:xfrm>
          <a:prstGeom prst="rect">
            <a:avLst/>
          </a:prstGeom>
        </p:spPr>
      </p:pic>
      <p:pic>
        <p:nvPicPr>
          <p:cNvPr id="5" name="圖片 4"/>
          <p:cNvPicPr>
            <a:picLocks noChangeAspect="1"/>
          </p:cNvPicPr>
          <p:nvPr/>
        </p:nvPicPr>
        <p:blipFill>
          <a:blip r:embed="rId4"/>
          <a:stretch>
            <a:fillRect/>
          </a:stretch>
        </p:blipFill>
        <p:spPr>
          <a:xfrm>
            <a:off x="6012873" y="178089"/>
            <a:ext cx="6095999" cy="3271864"/>
          </a:xfrm>
          <a:prstGeom prst="rect">
            <a:avLst/>
          </a:prstGeom>
        </p:spPr>
      </p:pic>
      <p:pic>
        <p:nvPicPr>
          <p:cNvPr id="6" name="圖片 5"/>
          <p:cNvPicPr>
            <a:picLocks noChangeAspect="1"/>
          </p:cNvPicPr>
          <p:nvPr/>
        </p:nvPicPr>
        <p:blipFill>
          <a:blip r:embed="rId5"/>
          <a:stretch>
            <a:fillRect/>
          </a:stretch>
        </p:blipFill>
        <p:spPr>
          <a:xfrm>
            <a:off x="2988541" y="3286919"/>
            <a:ext cx="6048664" cy="3302431"/>
          </a:xfrm>
          <a:prstGeom prst="rect">
            <a:avLst/>
          </a:prstGeom>
        </p:spPr>
      </p:pic>
    </p:spTree>
    <p:extLst>
      <p:ext uri="{BB962C8B-B14F-4D97-AF65-F5344CB8AC3E}">
        <p14:creationId xmlns:p14="http://schemas.microsoft.com/office/powerpoint/2010/main" val="3205839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1930466" y="126089"/>
            <a:ext cx="7684589" cy="3223817"/>
          </a:xfrm>
          <a:prstGeom prst="rect">
            <a:avLst/>
          </a:prstGeom>
        </p:spPr>
      </p:pic>
      <p:pic>
        <p:nvPicPr>
          <p:cNvPr id="6" name="圖片 5"/>
          <p:cNvPicPr>
            <a:picLocks noChangeAspect="1"/>
          </p:cNvPicPr>
          <p:nvPr/>
        </p:nvPicPr>
        <p:blipFill>
          <a:blip r:embed="rId4"/>
          <a:stretch>
            <a:fillRect/>
          </a:stretch>
        </p:blipFill>
        <p:spPr>
          <a:xfrm>
            <a:off x="1853805" y="3349906"/>
            <a:ext cx="7973685" cy="3319721"/>
          </a:xfrm>
          <a:prstGeom prst="rect">
            <a:avLst/>
          </a:prstGeom>
        </p:spPr>
      </p:pic>
    </p:spTree>
    <p:extLst>
      <p:ext uri="{BB962C8B-B14F-4D97-AF65-F5344CB8AC3E}">
        <p14:creationId xmlns:p14="http://schemas.microsoft.com/office/powerpoint/2010/main" val="2326050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3183631" y="189489"/>
            <a:ext cx="8848175" cy="6238875"/>
          </a:xfrm>
          <a:prstGeom prst="rect">
            <a:avLst/>
          </a:prstGeom>
        </p:spPr>
      </p:pic>
      <p:sp>
        <p:nvSpPr>
          <p:cNvPr id="7" name="文字方塊 6"/>
          <p:cNvSpPr txBox="1"/>
          <p:nvPr/>
        </p:nvSpPr>
        <p:spPr>
          <a:xfrm>
            <a:off x="360219" y="1827291"/>
            <a:ext cx="2688521" cy="1938992"/>
          </a:xfrm>
          <a:prstGeom prst="rect">
            <a:avLst/>
          </a:prstGeom>
          <a:noFill/>
        </p:spPr>
        <p:txBody>
          <a:bodyPr wrap="square" rtlCol="0">
            <a:spAutoFit/>
          </a:bodyPr>
          <a:lstStyle/>
          <a:p>
            <a:r>
              <a:rPr lang="en-US" altLang="zh-HK" sz="2000" b="1" i="1" dirty="0" smtClean="0"/>
              <a:t>Parcel height PDF </a:t>
            </a:r>
          </a:p>
          <a:p>
            <a:r>
              <a:rPr lang="en-US" altLang="zh-HK" sz="2000" b="1" i="1" dirty="0" smtClean="0"/>
              <a:t>(shading), individual</a:t>
            </a:r>
          </a:p>
          <a:p>
            <a:r>
              <a:rPr lang="en-US" altLang="zh-HK" sz="2000" b="1" i="1" dirty="0" smtClean="0"/>
              <a:t>trajectory (black line)</a:t>
            </a:r>
          </a:p>
          <a:p>
            <a:endParaRPr lang="en-US" altLang="zh-HK" sz="2000" b="1" i="1" dirty="0"/>
          </a:p>
          <a:p>
            <a:r>
              <a:rPr lang="en-US" altLang="zh-HK" sz="2000" b="1" i="1" dirty="0" smtClean="0"/>
              <a:t>Launch location: MP4 site (200-1500m)</a:t>
            </a:r>
          </a:p>
        </p:txBody>
      </p:sp>
    </p:spTree>
    <p:extLst>
      <p:ext uri="{BB962C8B-B14F-4D97-AF65-F5344CB8AC3E}">
        <p14:creationId xmlns:p14="http://schemas.microsoft.com/office/powerpoint/2010/main" val="119345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HK" sz="3600" dirty="0" smtClean="0">
                <a:latin typeface="CMU Bright" panose="02000603000000000000" pitchFamily="2" charset="0"/>
                <a:ea typeface="CMU Bright" panose="02000603000000000000" pitchFamily="2" charset="0"/>
                <a:cs typeface="CMU Bright" panose="02000603000000000000" pitchFamily="2" charset="0"/>
              </a:rPr>
              <a:t>Effective Inflow layer (Thompson et al. 2007)</a:t>
            </a:r>
            <a:endParaRPr lang="zh-HK" altLang="en-US" sz="3600" dirty="0">
              <a:latin typeface="CMU Bright" panose="02000603000000000000" pitchFamily="2" charset="0"/>
              <a:cs typeface="CMU Bright" panose="02000603000000000000" pitchFamily="2" charset="0"/>
            </a:endParaRPr>
          </a:p>
        </p:txBody>
      </p:sp>
      <p:sp>
        <p:nvSpPr>
          <p:cNvPr id="3" name="內容版面配置區 2"/>
          <p:cNvSpPr>
            <a:spLocks noGrp="1"/>
          </p:cNvSpPr>
          <p:nvPr>
            <p:ph idx="1"/>
          </p:nvPr>
        </p:nvSpPr>
        <p:spPr>
          <a:xfrm>
            <a:off x="838200" y="1825625"/>
            <a:ext cx="5286847" cy="4351338"/>
          </a:xfrm>
        </p:spPr>
        <p:txBody>
          <a:bodyPr>
            <a:normAutofit lnSpcReduction="10000"/>
          </a:bodyPr>
          <a:lstStyle/>
          <a:p>
            <a:r>
              <a:rPr lang="en-US" altLang="zh-HK" sz="2000" dirty="0" smtClean="0">
                <a:latin typeface="CMU Bright" panose="02000603000000000000" pitchFamily="2" charset="0"/>
                <a:ea typeface="CMU Bright" panose="02000603000000000000" pitchFamily="2" charset="0"/>
                <a:cs typeface="CMU Bright" panose="02000603000000000000" pitchFamily="2" charset="0"/>
              </a:rPr>
              <a:t>CAPE&gt;100 J/kg ; CIN&gt;-250 J/kg</a:t>
            </a:r>
          </a:p>
          <a:p>
            <a:r>
              <a:rPr lang="en-US" altLang="zh-HK" sz="2000" dirty="0" smtClean="0">
                <a:latin typeface="CMU Bright" panose="02000603000000000000" pitchFamily="2" charset="0"/>
                <a:ea typeface="CMU Bright" panose="02000603000000000000" pitchFamily="2" charset="0"/>
                <a:cs typeface="CMU Bright" panose="02000603000000000000" pitchFamily="2" charset="0"/>
              </a:rPr>
              <a:t>EIL properties highly sensitive to </a:t>
            </a:r>
            <a:r>
              <a:rPr lang="en-US" altLang="zh-HK" sz="2000" b="1" dirty="0" smtClean="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low-level moisture </a:t>
            </a:r>
            <a:r>
              <a:rPr lang="en-US" altLang="zh-HK" sz="2000" dirty="0" smtClean="0">
                <a:latin typeface="CMU Bright" panose="02000603000000000000" pitchFamily="2" charset="0"/>
                <a:ea typeface="CMU Bright" panose="02000603000000000000" pitchFamily="2" charset="0"/>
                <a:cs typeface="CMU Bright" panose="02000603000000000000" pitchFamily="2" charset="0"/>
              </a:rPr>
              <a:t>and temperature!</a:t>
            </a:r>
            <a:r>
              <a:rPr lang="zh-HK" altLang="en-US" sz="2000" dirty="0" smtClean="0">
                <a:latin typeface="CMU Bright" panose="02000603000000000000" pitchFamily="2" charset="0"/>
                <a:cs typeface="CMU Bright" panose="02000603000000000000" pitchFamily="2" charset="0"/>
              </a:rPr>
              <a:t> </a:t>
            </a:r>
            <a:r>
              <a:rPr lang="en-US" altLang="zh-HK" sz="2000" dirty="0" smtClean="0">
                <a:latin typeface="CMU Bright" panose="02000603000000000000" pitchFamily="2" charset="0"/>
                <a:cs typeface="CMU Bright" panose="02000603000000000000" pitchFamily="2" charset="0"/>
              </a:rPr>
              <a:t>(</a:t>
            </a:r>
            <a:r>
              <a:rPr lang="en-US" altLang="zh-HK" sz="2000" dirty="0" err="1" smtClean="0">
                <a:latin typeface="CMU Bright" panose="02000603000000000000" pitchFamily="2" charset="0"/>
                <a:cs typeface="CMU Bright" panose="02000603000000000000" pitchFamily="2" charset="0"/>
              </a:rPr>
              <a:t>eg</a:t>
            </a:r>
            <a:r>
              <a:rPr lang="en-US" altLang="zh-HK" sz="2000" dirty="0" smtClean="0">
                <a:latin typeface="CMU Bright" panose="02000603000000000000" pitchFamily="2" charset="0"/>
                <a:cs typeface="CMU Bright" panose="02000603000000000000" pitchFamily="2" charset="0"/>
              </a:rPr>
              <a:t>. EIL depth; Schumacher 2015b)</a:t>
            </a:r>
          </a:p>
          <a:p>
            <a:r>
              <a:rPr lang="en-US" altLang="zh-HK" sz="2000" b="1" dirty="0" smtClean="0">
                <a:solidFill>
                  <a:srgbClr val="C00000"/>
                </a:solidFill>
                <a:latin typeface="CMU Bright" panose="02000603000000000000" pitchFamily="2" charset="0"/>
                <a:ea typeface="CMU Bright" panose="02000603000000000000" pitchFamily="2" charset="0"/>
                <a:cs typeface="CMU Bright" panose="02000603000000000000" pitchFamily="2" charset="0"/>
              </a:rPr>
              <a:t>Vertical structure </a:t>
            </a:r>
            <a:r>
              <a:rPr lang="en-US" altLang="zh-HK" sz="2000" dirty="0" smtClean="0">
                <a:latin typeface="CMU Bright" panose="02000603000000000000" pitchFamily="2" charset="0"/>
                <a:ea typeface="CMU Bright" panose="02000603000000000000" pitchFamily="2" charset="0"/>
                <a:cs typeface="CMU Bright" panose="02000603000000000000" pitchFamily="2" charset="0"/>
              </a:rPr>
              <a:t>of low-tropospheric CAP</a:t>
            </a:r>
            <a:r>
              <a:rPr lang="en-US" altLang="zh-TW" sz="2000" dirty="0" smtClean="0">
                <a:latin typeface="CMU Bright" panose="02000603000000000000" pitchFamily="2" charset="0"/>
                <a:ea typeface="CMU Bright" panose="02000603000000000000" pitchFamily="2" charset="0"/>
                <a:cs typeface="CMU Bright" panose="02000603000000000000" pitchFamily="2" charset="0"/>
              </a:rPr>
              <a:t>E, CIN highly relevant to behavior and location of nocturnal storms due to weaker lifting</a:t>
            </a:r>
          </a:p>
          <a:p>
            <a:r>
              <a:rPr lang="en-US" altLang="zh-HK" sz="2000" b="1" dirty="0" smtClean="0">
                <a:solidFill>
                  <a:srgbClr val="C00000"/>
                </a:solidFill>
                <a:latin typeface="CMU Bright" panose="02000603000000000000" pitchFamily="2" charset="0"/>
                <a:ea typeface="CMU Bright" panose="02000603000000000000" pitchFamily="2" charset="0"/>
                <a:cs typeface="CMU Bright" panose="02000603000000000000" pitchFamily="2" charset="0"/>
              </a:rPr>
              <a:t>Rapid, localized CAPE/CIN change (10-100km; 1-60 min) </a:t>
            </a:r>
            <a:r>
              <a:rPr lang="en-US" altLang="zh-HK" sz="2000" dirty="0" smtClean="0">
                <a:latin typeface="CMU Bright" panose="02000603000000000000" pitchFamily="2" charset="0"/>
                <a:ea typeface="CMU Bright" panose="02000603000000000000" pitchFamily="2" charset="0"/>
                <a:cs typeface="CMU Bright" panose="02000603000000000000" pitchFamily="2" charset="0"/>
              </a:rPr>
              <a:t>in the Great Plains is often difficult to predict and unresolvable with operational data  </a:t>
            </a:r>
          </a:p>
          <a:p>
            <a:r>
              <a:rPr lang="en-US" altLang="zh-TW" sz="2000" dirty="0" smtClean="0">
                <a:latin typeface="CMU Bright" panose="02000603000000000000" pitchFamily="2" charset="0"/>
                <a:ea typeface="CMU Bright" panose="02000603000000000000" pitchFamily="2" charset="0"/>
                <a:cs typeface="CMU Bright" panose="02000603000000000000" pitchFamily="2" charset="0"/>
              </a:rPr>
              <a:t>High temporal resolution sounding data is acquired during PECAN (~15min for this particular case)</a:t>
            </a:r>
            <a:endParaRPr lang="en-US" altLang="zh-HK" sz="2000" dirty="0" smtClean="0">
              <a:latin typeface="CMU Bright" panose="02000603000000000000" pitchFamily="2" charset="0"/>
              <a:ea typeface="CMU Bright" panose="02000603000000000000" pitchFamily="2" charset="0"/>
              <a:cs typeface="CMU Bright" panose="02000603000000000000" pitchFamily="2" charset="0"/>
            </a:endParaRPr>
          </a:p>
          <a:p>
            <a:endParaRPr lang="en-US" altLang="zh-HK" sz="2000" dirty="0" smtClean="0">
              <a:latin typeface="CMU Bright" panose="02000603000000000000" pitchFamily="2" charset="0"/>
              <a:ea typeface="CMU Bright" panose="02000603000000000000" pitchFamily="2" charset="0"/>
              <a:cs typeface="CMU Bright" panose="02000603000000000000" pitchFamily="2" charset="0"/>
            </a:endParaRPr>
          </a:p>
        </p:txBody>
      </p:sp>
      <p:sp>
        <p:nvSpPr>
          <p:cNvPr id="4" name="手繪多邊形 3"/>
          <p:cNvSpPr/>
          <p:nvPr/>
        </p:nvSpPr>
        <p:spPr>
          <a:xfrm>
            <a:off x="6616459" y="2614114"/>
            <a:ext cx="2329133" cy="517274"/>
          </a:xfrm>
          <a:custGeom>
            <a:avLst/>
            <a:gdLst>
              <a:gd name="connsiteX0" fmla="*/ 0 w 2329133"/>
              <a:gd name="connsiteY0" fmla="*/ 16942 h 517274"/>
              <a:gd name="connsiteX1" fmla="*/ 1242204 w 2329133"/>
              <a:gd name="connsiteY1" fmla="*/ 8315 h 517274"/>
              <a:gd name="connsiteX2" fmla="*/ 2001329 w 2329133"/>
              <a:gd name="connsiteY2" fmla="*/ 120459 h 517274"/>
              <a:gd name="connsiteX3" fmla="*/ 2329133 w 2329133"/>
              <a:gd name="connsiteY3" fmla="*/ 517274 h 517274"/>
            </a:gdLst>
            <a:ahLst/>
            <a:cxnLst>
              <a:cxn ang="0">
                <a:pos x="connsiteX0" y="connsiteY0"/>
              </a:cxn>
              <a:cxn ang="0">
                <a:pos x="connsiteX1" y="connsiteY1"/>
              </a:cxn>
              <a:cxn ang="0">
                <a:pos x="connsiteX2" y="connsiteY2"/>
              </a:cxn>
              <a:cxn ang="0">
                <a:pos x="connsiteX3" y="connsiteY3"/>
              </a:cxn>
            </a:cxnLst>
            <a:rect l="l" t="t" r="r" b="b"/>
            <a:pathLst>
              <a:path w="2329133" h="517274">
                <a:moveTo>
                  <a:pt x="0" y="16942"/>
                </a:moveTo>
                <a:cubicBezTo>
                  <a:pt x="454324" y="4002"/>
                  <a:pt x="908649" y="-8938"/>
                  <a:pt x="1242204" y="8315"/>
                </a:cubicBezTo>
                <a:cubicBezTo>
                  <a:pt x="1575759" y="25568"/>
                  <a:pt x="1820174" y="35633"/>
                  <a:pt x="2001329" y="120459"/>
                </a:cubicBezTo>
                <a:cubicBezTo>
                  <a:pt x="2182484" y="205285"/>
                  <a:pt x="2255808" y="361279"/>
                  <a:pt x="2329133" y="517274"/>
                </a:cubicBezTo>
              </a:path>
            </a:pathLst>
          </a:cu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字方塊 4"/>
          <p:cNvSpPr txBox="1"/>
          <p:nvPr/>
        </p:nvSpPr>
        <p:spPr>
          <a:xfrm>
            <a:off x="7254815" y="2762056"/>
            <a:ext cx="1199367" cy="369332"/>
          </a:xfrm>
          <a:prstGeom prst="rect">
            <a:avLst/>
          </a:prstGeom>
          <a:noFill/>
        </p:spPr>
        <p:txBody>
          <a:bodyPr wrap="none" rtlCol="0">
            <a:spAutoFit/>
          </a:bodyPr>
          <a:lstStyle/>
          <a:p>
            <a:r>
              <a:rPr lang="en-US" altLang="zh-HK" b="1" dirty="0" smtClean="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Cold pool </a:t>
            </a:r>
            <a:endParaRPr lang="zh-HK" altLang="en-US" b="1" dirty="0">
              <a:solidFill>
                <a:schemeClr val="accent5">
                  <a:lumMod val="75000"/>
                </a:schemeClr>
              </a:solidFill>
              <a:latin typeface="CMU Bright" panose="02000603000000000000" pitchFamily="2" charset="0"/>
              <a:cs typeface="CMU Bright" panose="02000603000000000000" pitchFamily="2" charset="0"/>
            </a:endParaRPr>
          </a:p>
        </p:txBody>
      </p:sp>
      <p:sp>
        <p:nvSpPr>
          <p:cNvPr id="10" name="手繪多邊形 9"/>
          <p:cNvSpPr/>
          <p:nvPr/>
        </p:nvSpPr>
        <p:spPr>
          <a:xfrm>
            <a:off x="8358996" y="2182483"/>
            <a:ext cx="2700068" cy="981093"/>
          </a:xfrm>
          <a:custGeom>
            <a:avLst/>
            <a:gdLst>
              <a:gd name="connsiteX0" fmla="*/ 2700068 w 2700068"/>
              <a:gd name="connsiteY0" fmla="*/ 914400 h 981093"/>
              <a:gd name="connsiteX1" fmla="*/ 845389 w 2700068"/>
              <a:gd name="connsiteY1" fmla="*/ 931653 h 981093"/>
              <a:gd name="connsiteX2" fmla="*/ 560717 w 2700068"/>
              <a:gd name="connsiteY2" fmla="*/ 362309 h 981093"/>
              <a:gd name="connsiteX3" fmla="*/ 0 w 2700068"/>
              <a:gd name="connsiteY3" fmla="*/ 0 h 981093"/>
            </a:gdLst>
            <a:ahLst/>
            <a:cxnLst>
              <a:cxn ang="0">
                <a:pos x="connsiteX0" y="connsiteY0"/>
              </a:cxn>
              <a:cxn ang="0">
                <a:pos x="connsiteX1" y="connsiteY1"/>
              </a:cxn>
              <a:cxn ang="0">
                <a:pos x="connsiteX2" y="connsiteY2"/>
              </a:cxn>
              <a:cxn ang="0">
                <a:pos x="connsiteX3" y="connsiteY3"/>
              </a:cxn>
            </a:cxnLst>
            <a:rect l="l" t="t" r="r" b="b"/>
            <a:pathLst>
              <a:path w="2700068" h="981093">
                <a:moveTo>
                  <a:pt x="2700068" y="914400"/>
                </a:moveTo>
                <a:cubicBezTo>
                  <a:pt x="1951007" y="969034"/>
                  <a:pt x="1201947" y="1023668"/>
                  <a:pt x="845389" y="931653"/>
                </a:cubicBezTo>
                <a:cubicBezTo>
                  <a:pt x="488831" y="839638"/>
                  <a:pt x="701615" y="517584"/>
                  <a:pt x="560717" y="362309"/>
                </a:cubicBezTo>
                <a:cubicBezTo>
                  <a:pt x="419819" y="207034"/>
                  <a:pt x="209909" y="103517"/>
                  <a:pt x="0" y="0"/>
                </a:cubicBezTo>
              </a:path>
            </a:pathLst>
          </a:custGeom>
          <a:noFill/>
          <a:ln w="38100" cap="flat">
            <a:solidFill>
              <a:schemeClr val="accent2">
                <a:lumMod val="75000"/>
              </a:schemeClr>
            </a:solidFill>
            <a:headEnd type="none" w="sm" len="sm"/>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文字方塊 10"/>
          <p:cNvSpPr txBox="1"/>
          <p:nvPr/>
        </p:nvSpPr>
        <p:spPr>
          <a:xfrm>
            <a:off x="9172575" y="1825625"/>
            <a:ext cx="1697901" cy="307777"/>
          </a:xfrm>
          <a:prstGeom prst="rect">
            <a:avLst/>
          </a:prstGeom>
          <a:solidFill>
            <a:schemeClr val="tx1"/>
          </a:solidFill>
        </p:spPr>
        <p:txBody>
          <a:bodyPr wrap="none" rtlCol="0">
            <a:spAutoFit/>
          </a:bodyPr>
          <a:lstStyle/>
          <a:p>
            <a:r>
              <a:rPr lang="en-US" altLang="zh-HK" sz="1400" b="1" dirty="0" smtClean="0">
                <a:solidFill>
                  <a:schemeClr val="bg1"/>
                </a:solidFill>
                <a:latin typeface="CMU Bright" panose="02000603000000000000" pitchFamily="2" charset="0"/>
                <a:ea typeface="CMU Bright" panose="02000603000000000000" pitchFamily="2" charset="0"/>
                <a:cs typeface="CMU Bright" panose="02000603000000000000" pitchFamily="2" charset="0"/>
              </a:rPr>
              <a:t>Daytime convection</a:t>
            </a:r>
            <a:endParaRPr lang="zh-HK" altLang="en-US" sz="1400" b="1" dirty="0">
              <a:solidFill>
                <a:schemeClr val="bg1"/>
              </a:solidFill>
              <a:latin typeface="CMU Bright" panose="02000603000000000000" pitchFamily="2" charset="0"/>
              <a:cs typeface="CMU Bright" panose="02000603000000000000" pitchFamily="2" charset="0"/>
            </a:endParaRPr>
          </a:p>
        </p:txBody>
      </p:sp>
      <p:sp>
        <p:nvSpPr>
          <p:cNvPr id="12" name="手繪多邊形 11"/>
          <p:cNvSpPr/>
          <p:nvPr/>
        </p:nvSpPr>
        <p:spPr>
          <a:xfrm>
            <a:off x="6616457" y="4995364"/>
            <a:ext cx="2329133" cy="517274"/>
          </a:xfrm>
          <a:custGeom>
            <a:avLst/>
            <a:gdLst>
              <a:gd name="connsiteX0" fmla="*/ 0 w 2329133"/>
              <a:gd name="connsiteY0" fmla="*/ 16942 h 517274"/>
              <a:gd name="connsiteX1" fmla="*/ 1242204 w 2329133"/>
              <a:gd name="connsiteY1" fmla="*/ 8315 h 517274"/>
              <a:gd name="connsiteX2" fmla="*/ 2001329 w 2329133"/>
              <a:gd name="connsiteY2" fmla="*/ 120459 h 517274"/>
              <a:gd name="connsiteX3" fmla="*/ 2329133 w 2329133"/>
              <a:gd name="connsiteY3" fmla="*/ 517274 h 517274"/>
            </a:gdLst>
            <a:ahLst/>
            <a:cxnLst>
              <a:cxn ang="0">
                <a:pos x="connsiteX0" y="connsiteY0"/>
              </a:cxn>
              <a:cxn ang="0">
                <a:pos x="connsiteX1" y="connsiteY1"/>
              </a:cxn>
              <a:cxn ang="0">
                <a:pos x="connsiteX2" y="connsiteY2"/>
              </a:cxn>
              <a:cxn ang="0">
                <a:pos x="connsiteX3" y="connsiteY3"/>
              </a:cxn>
            </a:cxnLst>
            <a:rect l="l" t="t" r="r" b="b"/>
            <a:pathLst>
              <a:path w="2329133" h="517274">
                <a:moveTo>
                  <a:pt x="0" y="16942"/>
                </a:moveTo>
                <a:cubicBezTo>
                  <a:pt x="454324" y="4002"/>
                  <a:pt x="908649" y="-8938"/>
                  <a:pt x="1242204" y="8315"/>
                </a:cubicBezTo>
                <a:cubicBezTo>
                  <a:pt x="1575759" y="25568"/>
                  <a:pt x="1820174" y="35633"/>
                  <a:pt x="2001329" y="120459"/>
                </a:cubicBezTo>
                <a:cubicBezTo>
                  <a:pt x="2182484" y="205285"/>
                  <a:pt x="2255808" y="361279"/>
                  <a:pt x="2329133" y="517274"/>
                </a:cubicBezTo>
              </a:path>
            </a:pathLst>
          </a:cu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字方塊 12"/>
          <p:cNvSpPr txBox="1"/>
          <p:nvPr/>
        </p:nvSpPr>
        <p:spPr>
          <a:xfrm>
            <a:off x="7096125" y="5069335"/>
            <a:ext cx="1199367" cy="369332"/>
          </a:xfrm>
          <a:prstGeom prst="rect">
            <a:avLst/>
          </a:prstGeom>
          <a:noFill/>
        </p:spPr>
        <p:txBody>
          <a:bodyPr wrap="none" rtlCol="0">
            <a:spAutoFit/>
          </a:bodyPr>
          <a:lstStyle/>
          <a:p>
            <a:r>
              <a:rPr lang="en-US" altLang="zh-HK" b="1" dirty="0" smtClean="0">
                <a:solidFill>
                  <a:schemeClr val="accent5">
                    <a:lumMod val="75000"/>
                  </a:schemeClr>
                </a:solidFill>
                <a:latin typeface="CMU Bright" panose="02000603000000000000" pitchFamily="2" charset="0"/>
                <a:ea typeface="CMU Bright" panose="02000603000000000000" pitchFamily="2" charset="0"/>
                <a:cs typeface="CMU Bright" panose="02000603000000000000" pitchFamily="2" charset="0"/>
              </a:rPr>
              <a:t>Cold pool </a:t>
            </a:r>
            <a:endParaRPr lang="zh-HK" altLang="en-US" b="1" dirty="0">
              <a:solidFill>
                <a:schemeClr val="accent5">
                  <a:lumMod val="75000"/>
                </a:schemeClr>
              </a:solidFill>
              <a:latin typeface="CMU Bright" panose="02000603000000000000" pitchFamily="2" charset="0"/>
              <a:cs typeface="CMU Bright" panose="02000603000000000000" pitchFamily="2" charset="0"/>
            </a:endParaRPr>
          </a:p>
        </p:txBody>
      </p:sp>
      <p:sp>
        <p:nvSpPr>
          <p:cNvPr id="14" name="手繪多邊形 13"/>
          <p:cNvSpPr/>
          <p:nvPr/>
        </p:nvSpPr>
        <p:spPr>
          <a:xfrm>
            <a:off x="7096125" y="5177262"/>
            <a:ext cx="4543425" cy="379054"/>
          </a:xfrm>
          <a:custGeom>
            <a:avLst/>
            <a:gdLst>
              <a:gd name="connsiteX0" fmla="*/ 4543425 w 4543425"/>
              <a:gd name="connsiteY0" fmla="*/ 356763 h 379054"/>
              <a:gd name="connsiteX1" fmla="*/ 2705100 w 4543425"/>
              <a:gd name="connsiteY1" fmla="*/ 366288 h 379054"/>
              <a:gd name="connsiteX2" fmla="*/ 1971675 w 4543425"/>
              <a:gd name="connsiteY2" fmla="*/ 204363 h 379054"/>
              <a:gd name="connsiteX3" fmla="*/ 1847850 w 4543425"/>
              <a:gd name="connsiteY3" fmla="*/ 23388 h 379054"/>
              <a:gd name="connsiteX4" fmla="*/ 1695450 w 4543425"/>
              <a:gd name="connsiteY4" fmla="*/ 4338 h 379054"/>
              <a:gd name="connsiteX5" fmla="*/ 1533525 w 4543425"/>
              <a:gd name="connsiteY5" fmla="*/ 42438 h 379054"/>
              <a:gd name="connsiteX6" fmla="*/ 1362075 w 4543425"/>
              <a:gd name="connsiteY6" fmla="*/ 137688 h 379054"/>
              <a:gd name="connsiteX7" fmla="*/ 1266825 w 4543425"/>
              <a:gd name="connsiteY7" fmla="*/ 223413 h 379054"/>
              <a:gd name="connsiteX8" fmla="*/ 1152525 w 4543425"/>
              <a:gd name="connsiteY8" fmla="*/ 242463 h 379054"/>
              <a:gd name="connsiteX9" fmla="*/ 0 w 4543425"/>
              <a:gd name="connsiteY9" fmla="*/ 242463 h 37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3425" h="379054">
                <a:moveTo>
                  <a:pt x="4543425" y="356763"/>
                </a:moveTo>
                <a:cubicBezTo>
                  <a:pt x="3838575" y="374225"/>
                  <a:pt x="3133725" y="391688"/>
                  <a:pt x="2705100" y="366288"/>
                </a:cubicBezTo>
                <a:cubicBezTo>
                  <a:pt x="2276475" y="340888"/>
                  <a:pt x="2114550" y="261513"/>
                  <a:pt x="1971675" y="204363"/>
                </a:cubicBezTo>
                <a:cubicBezTo>
                  <a:pt x="1828800" y="147213"/>
                  <a:pt x="1893887" y="56725"/>
                  <a:pt x="1847850" y="23388"/>
                </a:cubicBezTo>
                <a:cubicBezTo>
                  <a:pt x="1801812" y="-9950"/>
                  <a:pt x="1747837" y="1163"/>
                  <a:pt x="1695450" y="4338"/>
                </a:cubicBezTo>
                <a:cubicBezTo>
                  <a:pt x="1643063" y="7513"/>
                  <a:pt x="1589087" y="20213"/>
                  <a:pt x="1533525" y="42438"/>
                </a:cubicBezTo>
                <a:cubicBezTo>
                  <a:pt x="1477963" y="64663"/>
                  <a:pt x="1406525" y="107526"/>
                  <a:pt x="1362075" y="137688"/>
                </a:cubicBezTo>
                <a:cubicBezTo>
                  <a:pt x="1317625" y="167850"/>
                  <a:pt x="1301750" y="205950"/>
                  <a:pt x="1266825" y="223413"/>
                </a:cubicBezTo>
                <a:cubicBezTo>
                  <a:pt x="1231900" y="240875"/>
                  <a:pt x="1363662" y="239288"/>
                  <a:pt x="1152525" y="242463"/>
                </a:cubicBezTo>
                <a:cubicBezTo>
                  <a:pt x="941388" y="245638"/>
                  <a:pt x="470694" y="244050"/>
                  <a:pt x="0" y="242463"/>
                </a:cubicBezTo>
              </a:path>
            </a:pathLst>
          </a:custGeom>
          <a:noFill/>
          <a:ln w="38100">
            <a:solidFill>
              <a:schemeClr val="accent3">
                <a:lumMod val="75000"/>
              </a:schemeClr>
            </a:solidFill>
            <a:headEnd w="med" len="sm"/>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矩形 14"/>
          <p:cNvSpPr/>
          <p:nvPr/>
        </p:nvSpPr>
        <p:spPr>
          <a:xfrm>
            <a:off x="8964640" y="5417874"/>
            <a:ext cx="2693960" cy="189527"/>
          </a:xfrm>
          <a:prstGeom prst="rect">
            <a:avLst/>
          </a:prstGeom>
          <a:solidFill>
            <a:srgbClr val="5B9BD5">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文字方塊 15"/>
          <p:cNvSpPr txBox="1"/>
          <p:nvPr/>
        </p:nvSpPr>
        <p:spPr>
          <a:xfrm>
            <a:off x="9293905" y="5556316"/>
            <a:ext cx="2035429" cy="369332"/>
          </a:xfrm>
          <a:prstGeom prst="rect">
            <a:avLst/>
          </a:prstGeom>
          <a:noFill/>
        </p:spPr>
        <p:txBody>
          <a:bodyPr wrap="none" rtlCol="0">
            <a:spAutoFit/>
          </a:bodyPr>
          <a:lstStyle/>
          <a:p>
            <a:r>
              <a:rPr lang="en-US" altLang="zh-HK" b="1" dirty="0" smtClean="0">
                <a:solidFill>
                  <a:schemeClr val="accent1">
                    <a:lumMod val="75000"/>
                  </a:schemeClr>
                </a:solidFill>
              </a:rPr>
              <a:t>Negatively buoyant</a:t>
            </a:r>
            <a:endParaRPr lang="zh-HK" altLang="en-US" b="1" dirty="0">
              <a:solidFill>
                <a:schemeClr val="accent1">
                  <a:lumMod val="75000"/>
                </a:schemeClr>
              </a:solidFill>
            </a:endParaRPr>
          </a:p>
        </p:txBody>
      </p:sp>
      <p:sp>
        <p:nvSpPr>
          <p:cNvPr id="17" name="手繪多邊形 16"/>
          <p:cNvSpPr/>
          <p:nvPr/>
        </p:nvSpPr>
        <p:spPr>
          <a:xfrm>
            <a:off x="7943850" y="4486275"/>
            <a:ext cx="3590925" cy="812709"/>
          </a:xfrm>
          <a:custGeom>
            <a:avLst/>
            <a:gdLst>
              <a:gd name="connsiteX0" fmla="*/ 3590925 w 3590925"/>
              <a:gd name="connsiteY0" fmla="*/ 790575 h 812709"/>
              <a:gd name="connsiteX1" fmla="*/ 2647950 w 3590925"/>
              <a:gd name="connsiteY1" fmla="*/ 809625 h 812709"/>
              <a:gd name="connsiteX2" fmla="*/ 1428750 w 3590925"/>
              <a:gd name="connsiteY2" fmla="*/ 733425 h 812709"/>
              <a:gd name="connsiteX3" fmla="*/ 1009650 w 3590925"/>
              <a:gd name="connsiteY3" fmla="*/ 514350 h 812709"/>
              <a:gd name="connsiteX4" fmla="*/ 752475 w 3590925"/>
              <a:gd name="connsiteY4" fmla="*/ 209550 h 812709"/>
              <a:gd name="connsiteX5" fmla="*/ 0 w 3590925"/>
              <a:gd name="connsiteY5" fmla="*/ 0 h 81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0925" h="812709">
                <a:moveTo>
                  <a:pt x="3590925" y="790575"/>
                </a:moveTo>
                <a:cubicBezTo>
                  <a:pt x="3299618" y="804862"/>
                  <a:pt x="3008312" y="819150"/>
                  <a:pt x="2647950" y="809625"/>
                </a:cubicBezTo>
                <a:cubicBezTo>
                  <a:pt x="2287588" y="800100"/>
                  <a:pt x="1701800" y="782637"/>
                  <a:pt x="1428750" y="733425"/>
                </a:cubicBezTo>
                <a:cubicBezTo>
                  <a:pt x="1155700" y="684212"/>
                  <a:pt x="1122362" y="601662"/>
                  <a:pt x="1009650" y="514350"/>
                </a:cubicBezTo>
                <a:cubicBezTo>
                  <a:pt x="896938" y="427038"/>
                  <a:pt x="920750" y="295275"/>
                  <a:pt x="752475" y="209550"/>
                </a:cubicBezTo>
                <a:cubicBezTo>
                  <a:pt x="584200" y="123825"/>
                  <a:pt x="292100" y="61912"/>
                  <a:pt x="0" y="0"/>
                </a:cubicBezTo>
              </a:path>
            </a:pathLst>
          </a:custGeom>
          <a:noFill/>
          <a:ln w="38100">
            <a:solidFill>
              <a:schemeClr val="accent2">
                <a:lumMod val="75000"/>
              </a:schemeClr>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8" name="文字方塊 17"/>
          <p:cNvSpPr txBox="1"/>
          <p:nvPr/>
        </p:nvSpPr>
        <p:spPr>
          <a:xfrm>
            <a:off x="9168619" y="4178498"/>
            <a:ext cx="1792478" cy="307777"/>
          </a:xfrm>
          <a:prstGeom prst="rect">
            <a:avLst/>
          </a:prstGeom>
          <a:solidFill>
            <a:schemeClr val="tx1"/>
          </a:solidFill>
        </p:spPr>
        <p:txBody>
          <a:bodyPr wrap="none" rtlCol="0">
            <a:spAutoFit/>
          </a:bodyPr>
          <a:lstStyle/>
          <a:p>
            <a:r>
              <a:rPr lang="en-US" altLang="zh-HK" sz="1400" b="1" dirty="0" smtClean="0">
                <a:solidFill>
                  <a:schemeClr val="bg1"/>
                </a:solidFill>
                <a:latin typeface="CMU Bright" panose="02000603000000000000" pitchFamily="2" charset="0"/>
                <a:ea typeface="CMU Bright" panose="02000603000000000000" pitchFamily="2" charset="0"/>
                <a:cs typeface="CMU Bright" panose="02000603000000000000" pitchFamily="2" charset="0"/>
              </a:rPr>
              <a:t>Nighttime convection</a:t>
            </a:r>
            <a:endParaRPr lang="zh-HK" altLang="en-US" sz="1400" b="1" dirty="0">
              <a:solidFill>
                <a:schemeClr val="bg1"/>
              </a:solidFill>
              <a:latin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1022515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3592945" y="0"/>
            <a:ext cx="8303491" cy="6573956"/>
          </a:xfrm>
          <a:prstGeom prst="rect">
            <a:avLst/>
          </a:prstGeom>
        </p:spPr>
      </p:pic>
      <p:sp>
        <p:nvSpPr>
          <p:cNvPr id="8" name="文字方塊 7"/>
          <p:cNvSpPr txBox="1"/>
          <p:nvPr/>
        </p:nvSpPr>
        <p:spPr>
          <a:xfrm>
            <a:off x="360218" y="247872"/>
            <a:ext cx="2956377" cy="3970318"/>
          </a:xfrm>
          <a:prstGeom prst="rect">
            <a:avLst/>
          </a:prstGeom>
          <a:noFill/>
        </p:spPr>
        <p:txBody>
          <a:bodyPr wrap="square" rtlCol="0">
            <a:spAutoFit/>
          </a:bodyPr>
          <a:lstStyle/>
          <a:p>
            <a:r>
              <a:rPr lang="en-US" altLang="zh-HK" sz="2400" b="1" i="1" dirty="0" smtClean="0">
                <a:solidFill>
                  <a:srgbClr val="C00000"/>
                </a:solidFill>
              </a:rPr>
              <a:t>Quick-and-dirty statistical validation</a:t>
            </a:r>
          </a:p>
          <a:p>
            <a:endParaRPr lang="en-US" altLang="zh-HK" sz="2400" b="1" i="1" dirty="0">
              <a:solidFill>
                <a:srgbClr val="C00000"/>
              </a:solidFill>
            </a:endParaRPr>
          </a:p>
          <a:p>
            <a:pPr marL="342900" indent="-342900">
              <a:buFont typeface="Arial" panose="020B0604020202020204" pitchFamily="34" charset="0"/>
              <a:buChar char="•"/>
            </a:pPr>
            <a:r>
              <a:rPr lang="en-US" altLang="zh-HK" sz="2000" i="1" dirty="0" smtClean="0">
                <a:solidFill>
                  <a:srgbClr val="C00000"/>
                </a:solidFill>
              </a:rPr>
              <a:t>DSRAP, CSUWRF, DSNAM and 10 ensemble members</a:t>
            </a:r>
          </a:p>
          <a:p>
            <a:endParaRPr lang="en-US" altLang="zh-HK" sz="2000" i="1" dirty="0" smtClean="0">
              <a:solidFill>
                <a:srgbClr val="C00000"/>
              </a:solidFill>
            </a:endParaRPr>
          </a:p>
          <a:p>
            <a:pPr marL="342900" indent="-342900">
              <a:buFont typeface="Arial" panose="020B0604020202020204" pitchFamily="34" charset="0"/>
              <a:buChar char="•"/>
            </a:pPr>
            <a:r>
              <a:rPr lang="en-US" altLang="zh-HK" sz="2000" i="1" dirty="0" smtClean="0">
                <a:solidFill>
                  <a:srgbClr val="C00000"/>
                </a:solidFill>
              </a:rPr>
              <a:t>Statistical relationship significant to 95% confidence level (</a:t>
            </a:r>
            <a:r>
              <a:rPr lang="en-US" altLang="zh-HK" sz="2000" i="1" dirty="0" err="1" smtClean="0">
                <a:solidFill>
                  <a:srgbClr val="C00000"/>
                </a:solidFill>
              </a:rPr>
              <a:t>eg</a:t>
            </a:r>
            <a:r>
              <a:rPr lang="en-US" altLang="zh-HK" sz="2000" i="1" dirty="0" smtClean="0">
                <a:solidFill>
                  <a:srgbClr val="C00000"/>
                </a:solidFill>
              </a:rPr>
              <a:t>. P&lt;0.05 based on student’s T test</a:t>
            </a:r>
            <a:endParaRPr lang="en-US" altLang="zh-HK" i="1" dirty="0" smtClean="0">
              <a:solidFill>
                <a:srgbClr val="C00000"/>
              </a:solidFill>
            </a:endParaRPr>
          </a:p>
        </p:txBody>
      </p:sp>
    </p:spTree>
    <p:extLst>
      <p:ext uri="{BB962C8B-B14F-4D97-AF65-F5344CB8AC3E}">
        <p14:creationId xmlns:p14="http://schemas.microsoft.com/office/powerpoint/2010/main" val="1182217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0"/>
            <a:ext cx="10515600" cy="1325563"/>
          </a:xfrm>
        </p:spPr>
        <p:txBody>
          <a:bodyPr/>
          <a:lstStyle/>
          <a:p>
            <a:r>
              <a:rPr lang="en-US" altLang="zh-HK" dirty="0" smtClean="0"/>
              <a:t>Conclusion</a:t>
            </a:r>
            <a:endParaRPr lang="zh-HK" altLang="en-US" dirty="0"/>
          </a:p>
        </p:txBody>
      </p:sp>
      <p:pic>
        <p:nvPicPr>
          <p:cNvPr id="4" name="圖片 3"/>
          <p:cNvPicPr>
            <a:picLocks noChangeAspect="1"/>
          </p:cNvPicPr>
          <p:nvPr/>
        </p:nvPicPr>
        <p:blipFill>
          <a:blip r:embed="rId3"/>
          <a:stretch>
            <a:fillRect/>
          </a:stretch>
        </p:blipFill>
        <p:spPr>
          <a:xfrm>
            <a:off x="5296399" y="143452"/>
            <a:ext cx="5016711" cy="6211166"/>
          </a:xfrm>
          <a:prstGeom prst="rect">
            <a:avLst/>
          </a:prstGeom>
        </p:spPr>
      </p:pic>
      <p:sp>
        <p:nvSpPr>
          <p:cNvPr id="5" name="文字方塊 4"/>
          <p:cNvSpPr txBox="1"/>
          <p:nvPr/>
        </p:nvSpPr>
        <p:spPr>
          <a:xfrm>
            <a:off x="755073" y="1325563"/>
            <a:ext cx="3927764" cy="5016758"/>
          </a:xfrm>
          <a:prstGeom prst="rect">
            <a:avLst/>
          </a:prstGeom>
          <a:noFill/>
        </p:spPr>
        <p:txBody>
          <a:bodyPr wrap="square" rtlCol="0">
            <a:spAutoFit/>
          </a:bodyPr>
          <a:lstStyle/>
          <a:p>
            <a:pPr marL="342900" indent="-342900">
              <a:buFont typeface="Arial" panose="020B0604020202020204" pitchFamily="34" charset="0"/>
              <a:buChar char="•"/>
            </a:pPr>
            <a:r>
              <a:rPr lang="en-US" altLang="zh-HK" sz="2000" i="1" dirty="0" smtClean="0"/>
              <a:t>Moisture influences nocturnal MCS through regulating </a:t>
            </a:r>
            <a:r>
              <a:rPr lang="en-US" altLang="zh-HK" sz="2000" b="1" i="1" dirty="0" smtClean="0">
                <a:solidFill>
                  <a:srgbClr val="C00000"/>
                </a:solidFill>
              </a:rPr>
              <a:t>environmental CIN and LFC height</a:t>
            </a:r>
          </a:p>
          <a:p>
            <a:endParaRPr lang="en-US" altLang="zh-HK" sz="2000" i="1" dirty="0" smtClean="0"/>
          </a:p>
          <a:p>
            <a:pPr marL="342900" indent="-342900">
              <a:buFont typeface="Arial" panose="020B0604020202020204" pitchFamily="34" charset="0"/>
              <a:buChar char="•"/>
            </a:pPr>
            <a:r>
              <a:rPr lang="en-US" altLang="zh-HK" sz="2000" i="1" dirty="0" smtClean="0"/>
              <a:t>Relatively small moisture error </a:t>
            </a:r>
            <a:r>
              <a:rPr lang="en-US" altLang="zh-TW" sz="2000" i="1" dirty="0" smtClean="0"/>
              <a:t>-&gt; </a:t>
            </a:r>
            <a:r>
              <a:rPr lang="en-US" altLang="zh-HK" sz="2000" i="1" dirty="0" smtClean="0"/>
              <a:t>huge impact on the location, structure, propagating direction and strength of forecast MCS</a:t>
            </a:r>
          </a:p>
          <a:p>
            <a:endParaRPr lang="en-US" altLang="zh-HK" sz="2000" i="1" dirty="0"/>
          </a:p>
          <a:p>
            <a:pPr marL="342900" indent="-342900">
              <a:buFont typeface="Arial" panose="020B0604020202020204" pitchFamily="34" charset="0"/>
              <a:buChar char="•"/>
            </a:pPr>
            <a:r>
              <a:rPr lang="en-US" altLang="zh-HK" sz="2000" i="1" dirty="0" smtClean="0"/>
              <a:t>Lack of representation of low-level moisture evolution in reanalysis dataset is highly troubling for operational purposes </a:t>
            </a:r>
            <a:r>
              <a:rPr lang="en-US" altLang="zh-HK" sz="2000" b="1" i="1" dirty="0" smtClean="0">
                <a:solidFill>
                  <a:srgbClr val="C00000"/>
                </a:solidFill>
              </a:rPr>
              <a:t>(Garbage in, garbage out</a:t>
            </a:r>
            <a:r>
              <a:rPr lang="en-US" altLang="zh-TW" sz="2000" b="1" i="1" dirty="0" smtClean="0">
                <a:solidFill>
                  <a:srgbClr val="C00000"/>
                </a:solidFill>
              </a:rPr>
              <a:t>!)</a:t>
            </a:r>
            <a:endParaRPr lang="en-US" altLang="zh-HK" sz="2000" b="1" i="1" dirty="0" smtClean="0">
              <a:solidFill>
                <a:srgbClr val="C00000"/>
              </a:solidFill>
            </a:endParaRPr>
          </a:p>
        </p:txBody>
      </p:sp>
    </p:spTree>
    <p:extLst>
      <p:ext uri="{BB962C8B-B14F-4D97-AF65-F5344CB8AC3E}">
        <p14:creationId xmlns:p14="http://schemas.microsoft.com/office/powerpoint/2010/main" val="4254763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HK" sz="4400" dirty="0" smtClean="0"/>
              <a:t>I</a:t>
            </a:r>
            <a:r>
              <a:rPr lang="en-US" altLang="zh-HK" sz="4000" dirty="0" smtClean="0">
                <a:latin typeface="CMU Bright" panose="02000603000000000000" pitchFamily="2" charset="0"/>
                <a:ea typeface="CMU Bright" panose="02000603000000000000" pitchFamily="2" charset="0"/>
                <a:cs typeface="CMU Bright" panose="02000603000000000000" pitchFamily="2" charset="0"/>
              </a:rPr>
              <a:t>. Observational summary</a:t>
            </a:r>
            <a:endParaRPr lang="zh-HK" altLang="en-US" dirty="0">
              <a:latin typeface="CMU Bright" panose="02000603000000000000" pitchFamily="2" charset="0"/>
              <a:cs typeface="CMU Bright" panose="02000603000000000000" pitchFamily="2" charset="0"/>
            </a:endParaRPr>
          </a:p>
        </p:txBody>
      </p:sp>
      <p:sp>
        <p:nvSpPr>
          <p:cNvPr id="5" name="副標題 4"/>
          <p:cNvSpPr>
            <a:spLocks noGrp="1"/>
          </p:cNvSpPr>
          <p:nvPr>
            <p:ph type="subTitle" idx="1"/>
          </p:nvPr>
        </p:nvSpPr>
        <p:spPr/>
        <p:txBody>
          <a:bodyPr/>
          <a:lstStyle/>
          <a:p>
            <a:r>
              <a:rPr lang="en-US" altLang="zh-HK" dirty="0" smtClean="0">
                <a:latin typeface="CMU Bright" panose="02000603000000000000" pitchFamily="2" charset="0"/>
                <a:ea typeface="CMU Bright" panose="02000603000000000000" pitchFamily="2" charset="0"/>
                <a:cs typeface="CMU Bright" panose="02000603000000000000" pitchFamily="2" charset="0"/>
              </a:rPr>
              <a:t>24 July 2015 Iowa MCS (IOP15)</a:t>
            </a:r>
            <a:endParaRPr lang="zh-HK" altLang="en-US" dirty="0">
              <a:latin typeface="CMU Bright" panose="02000603000000000000" pitchFamily="2" charset="0"/>
              <a:cs typeface="CMU Bright" panose="02000603000000000000" pitchFamily="2" charset="0"/>
            </a:endParaRPr>
          </a:p>
        </p:txBody>
      </p:sp>
    </p:spTree>
    <p:extLst>
      <p:ext uri="{BB962C8B-B14F-4D97-AF65-F5344CB8AC3E}">
        <p14:creationId xmlns:p14="http://schemas.microsoft.com/office/powerpoint/2010/main" val="4045608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4621" y="215260"/>
            <a:ext cx="9795452" cy="725199"/>
          </a:xfrm>
        </p:spPr>
        <p:txBody>
          <a:bodyPr>
            <a:normAutofit/>
          </a:bodyPr>
          <a:lstStyle/>
          <a:p>
            <a:r>
              <a:rPr lang="en-US" altLang="zh-HK" sz="3600" dirty="0" smtClean="0">
                <a:latin typeface="CMU Bright" panose="02000603000000000000" pitchFamily="2" charset="0"/>
                <a:ea typeface="CMU Bright" panose="02000603000000000000" pitchFamily="2" charset="0"/>
                <a:cs typeface="CMU Bright" panose="02000603000000000000" pitchFamily="2" charset="0"/>
              </a:rPr>
              <a:t>Observations of Iowa MCS (IOP15)</a:t>
            </a:r>
            <a:endParaRPr lang="zh-HK" altLang="en-US" sz="36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619" y="940459"/>
            <a:ext cx="7463805" cy="5802087"/>
          </a:xfrm>
          <a:prstGeom prst="rect">
            <a:avLst/>
          </a:prstGeom>
        </p:spPr>
      </p:pic>
      <p:sp>
        <p:nvSpPr>
          <p:cNvPr id="5" name="文字方塊 4"/>
          <p:cNvSpPr txBox="1"/>
          <p:nvPr/>
        </p:nvSpPr>
        <p:spPr>
          <a:xfrm rot="19220041">
            <a:off x="3535131" y="2426679"/>
            <a:ext cx="404869" cy="307777"/>
          </a:xfrm>
          <a:prstGeom prst="rect">
            <a:avLst/>
          </a:prstGeom>
          <a:solidFill>
            <a:schemeClr val="tx1"/>
          </a:solidFill>
        </p:spPr>
        <p:txBody>
          <a:bodyPr wrap="square" rtlCol="0">
            <a:spAutoFit/>
          </a:bodyPr>
          <a:lstStyle/>
          <a:p>
            <a:r>
              <a:rPr lang="en-US" altLang="zh-HK" sz="1400" b="1" dirty="0" smtClean="0">
                <a:solidFill>
                  <a:schemeClr val="bg1"/>
                </a:solidFill>
                <a:ea typeface="CMU Bright" panose="02000603000000000000" pitchFamily="2" charset="0"/>
                <a:cs typeface="CMU Bright" panose="02000603000000000000" pitchFamily="2" charset="0"/>
              </a:rPr>
              <a:t>LLJ</a:t>
            </a:r>
            <a:endParaRPr lang="zh-HK" altLang="en-US" sz="1400" b="1" dirty="0">
              <a:solidFill>
                <a:schemeClr val="bg1"/>
              </a:solidFill>
              <a:cs typeface="CMU Bright" panose="02000603000000000000" pitchFamily="2" charset="0"/>
            </a:endParaRPr>
          </a:p>
        </p:txBody>
      </p:sp>
      <p:cxnSp>
        <p:nvCxnSpPr>
          <p:cNvPr id="7" name="直線單箭頭接點 6"/>
          <p:cNvCxnSpPr/>
          <p:nvPr/>
        </p:nvCxnSpPr>
        <p:spPr>
          <a:xfrm flipH="1">
            <a:off x="3991624" y="1396529"/>
            <a:ext cx="92364" cy="48029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7899314" y="1665658"/>
            <a:ext cx="339524" cy="307777"/>
          </a:xfrm>
          <a:prstGeom prst="rect">
            <a:avLst/>
          </a:prstGeom>
          <a:solidFill>
            <a:schemeClr val="tx1"/>
          </a:solidFill>
        </p:spPr>
        <p:txBody>
          <a:bodyPr wrap="square" rtlCol="0">
            <a:spAutoFit/>
          </a:bodyPr>
          <a:lstStyle/>
          <a:p>
            <a:r>
              <a:rPr lang="en-US" altLang="zh-HK" sz="1400" b="1" dirty="0" smtClean="0">
                <a:solidFill>
                  <a:schemeClr val="bg1"/>
                </a:solidFill>
                <a:ea typeface="CMU Bright" panose="02000603000000000000" pitchFamily="2" charset="0"/>
                <a:cs typeface="CMU Bright" panose="02000603000000000000" pitchFamily="2" charset="0"/>
              </a:rPr>
              <a:t>IA</a:t>
            </a:r>
            <a:endParaRPr lang="zh-HK" altLang="en-US" sz="1400" b="1" dirty="0">
              <a:solidFill>
                <a:schemeClr val="bg1"/>
              </a:solidFill>
              <a:cs typeface="CMU Bright" panose="02000603000000000000" pitchFamily="2" charset="0"/>
            </a:endParaRPr>
          </a:p>
        </p:txBody>
      </p:sp>
    </p:spTree>
    <p:extLst>
      <p:ext uri="{BB962C8B-B14F-4D97-AF65-F5344CB8AC3E}">
        <p14:creationId xmlns:p14="http://schemas.microsoft.com/office/powerpoint/2010/main" val="101592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510" y="170536"/>
            <a:ext cx="7520139" cy="6426903"/>
          </a:xfrm>
          <a:prstGeom prst="rect">
            <a:avLst/>
          </a:prstGeom>
        </p:spPr>
      </p:pic>
      <p:sp>
        <p:nvSpPr>
          <p:cNvPr id="8" name="手繪多邊形 7"/>
          <p:cNvSpPr/>
          <p:nvPr/>
        </p:nvSpPr>
        <p:spPr>
          <a:xfrm>
            <a:off x="4579177" y="3860307"/>
            <a:ext cx="2034059" cy="1265875"/>
          </a:xfrm>
          <a:custGeom>
            <a:avLst/>
            <a:gdLst>
              <a:gd name="connsiteX0" fmla="*/ 1460994 w 2034059"/>
              <a:gd name="connsiteY0" fmla="*/ 314529 h 1356795"/>
              <a:gd name="connsiteX1" fmla="*/ 334157 w 2034059"/>
              <a:gd name="connsiteY1" fmla="*/ 493 h 1356795"/>
              <a:gd name="connsiteX2" fmla="*/ 75539 w 2034059"/>
              <a:gd name="connsiteY2" fmla="*/ 379184 h 1356795"/>
              <a:gd name="connsiteX3" fmla="*/ 1516412 w 2034059"/>
              <a:gd name="connsiteY3" fmla="*/ 1339766 h 1356795"/>
              <a:gd name="connsiteX4" fmla="*/ 2033648 w 2034059"/>
              <a:gd name="connsiteY4" fmla="*/ 942602 h 1356795"/>
              <a:gd name="connsiteX5" fmla="*/ 1460994 w 2034059"/>
              <a:gd name="connsiteY5" fmla="*/ 314529 h 13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059" h="1356795">
                <a:moveTo>
                  <a:pt x="1460994" y="314529"/>
                </a:moveTo>
                <a:cubicBezTo>
                  <a:pt x="1177745" y="157511"/>
                  <a:pt x="565066" y="-10283"/>
                  <a:pt x="334157" y="493"/>
                </a:cubicBezTo>
                <a:cubicBezTo>
                  <a:pt x="103248" y="11269"/>
                  <a:pt x="-121504" y="155972"/>
                  <a:pt x="75539" y="379184"/>
                </a:cubicBezTo>
                <a:cubicBezTo>
                  <a:pt x="272581" y="602396"/>
                  <a:pt x="1190060" y="1245863"/>
                  <a:pt x="1516412" y="1339766"/>
                </a:cubicBezTo>
                <a:cubicBezTo>
                  <a:pt x="1842764" y="1433669"/>
                  <a:pt x="2044424" y="1116554"/>
                  <a:pt x="2033648" y="942602"/>
                </a:cubicBezTo>
                <a:cubicBezTo>
                  <a:pt x="2022872" y="768650"/>
                  <a:pt x="1744243" y="471547"/>
                  <a:pt x="1460994" y="314529"/>
                </a:cubicBezTo>
                <a:close/>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手繪多邊形 9"/>
          <p:cNvSpPr/>
          <p:nvPr/>
        </p:nvSpPr>
        <p:spPr>
          <a:xfrm>
            <a:off x="8183418" y="4221018"/>
            <a:ext cx="1865746" cy="1006764"/>
          </a:xfrm>
          <a:custGeom>
            <a:avLst/>
            <a:gdLst>
              <a:gd name="connsiteX0" fmla="*/ 1460994 w 2034059"/>
              <a:gd name="connsiteY0" fmla="*/ 314529 h 1356795"/>
              <a:gd name="connsiteX1" fmla="*/ 334157 w 2034059"/>
              <a:gd name="connsiteY1" fmla="*/ 493 h 1356795"/>
              <a:gd name="connsiteX2" fmla="*/ 75539 w 2034059"/>
              <a:gd name="connsiteY2" fmla="*/ 379184 h 1356795"/>
              <a:gd name="connsiteX3" fmla="*/ 1516412 w 2034059"/>
              <a:gd name="connsiteY3" fmla="*/ 1339766 h 1356795"/>
              <a:gd name="connsiteX4" fmla="*/ 2033648 w 2034059"/>
              <a:gd name="connsiteY4" fmla="*/ 942602 h 1356795"/>
              <a:gd name="connsiteX5" fmla="*/ 1460994 w 2034059"/>
              <a:gd name="connsiteY5" fmla="*/ 314529 h 135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059" h="1356795">
                <a:moveTo>
                  <a:pt x="1460994" y="314529"/>
                </a:moveTo>
                <a:cubicBezTo>
                  <a:pt x="1177745" y="157511"/>
                  <a:pt x="565066" y="-10283"/>
                  <a:pt x="334157" y="493"/>
                </a:cubicBezTo>
                <a:cubicBezTo>
                  <a:pt x="103248" y="11269"/>
                  <a:pt x="-121504" y="155972"/>
                  <a:pt x="75539" y="379184"/>
                </a:cubicBezTo>
                <a:cubicBezTo>
                  <a:pt x="272581" y="602396"/>
                  <a:pt x="1190060" y="1245863"/>
                  <a:pt x="1516412" y="1339766"/>
                </a:cubicBezTo>
                <a:cubicBezTo>
                  <a:pt x="1842764" y="1433669"/>
                  <a:pt x="2044424" y="1116554"/>
                  <a:pt x="2033648" y="942602"/>
                </a:cubicBezTo>
                <a:cubicBezTo>
                  <a:pt x="2022872" y="768650"/>
                  <a:pt x="1744243" y="471547"/>
                  <a:pt x="1460994" y="314529"/>
                </a:cubicBezTo>
                <a:close/>
              </a:path>
            </a:pathLst>
          </a:cu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手繪多邊形 10"/>
          <p:cNvSpPr/>
          <p:nvPr/>
        </p:nvSpPr>
        <p:spPr>
          <a:xfrm>
            <a:off x="4724421" y="4794050"/>
            <a:ext cx="747099" cy="1162812"/>
          </a:xfrm>
          <a:custGeom>
            <a:avLst/>
            <a:gdLst>
              <a:gd name="connsiteX0" fmla="*/ 26663 w 894881"/>
              <a:gd name="connsiteY0" fmla="*/ 1394691 h 1402958"/>
              <a:gd name="connsiteX1" fmla="*/ 26663 w 894881"/>
              <a:gd name="connsiteY1" fmla="*/ 1339273 h 1402958"/>
              <a:gd name="connsiteX2" fmla="*/ 303754 w 894881"/>
              <a:gd name="connsiteY2" fmla="*/ 923636 h 1402958"/>
              <a:gd name="connsiteX3" fmla="*/ 894881 w 894881"/>
              <a:gd name="connsiteY3" fmla="*/ 0 h 1402958"/>
            </a:gdLst>
            <a:ahLst/>
            <a:cxnLst>
              <a:cxn ang="0">
                <a:pos x="connsiteX0" y="connsiteY0"/>
              </a:cxn>
              <a:cxn ang="0">
                <a:pos x="connsiteX1" y="connsiteY1"/>
              </a:cxn>
              <a:cxn ang="0">
                <a:pos x="connsiteX2" y="connsiteY2"/>
              </a:cxn>
              <a:cxn ang="0">
                <a:pos x="connsiteX3" y="connsiteY3"/>
              </a:cxn>
            </a:cxnLst>
            <a:rect l="l" t="t" r="r" b="b"/>
            <a:pathLst>
              <a:path w="894881" h="1402958">
                <a:moveTo>
                  <a:pt x="26663" y="1394691"/>
                </a:moveTo>
                <a:cubicBezTo>
                  <a:pt x="3572" y="1406236"/>
                  <a:pt x="-19519" y="1417782"/>
                  <a:pt x="26663" y="1339273"/>
                </a:cubicBezTo>
                <a:cubicBezTo>
                  <a:pt x="72845" y="1260764"/>
                  <a:pt x="159051" y="1146848"/>
                  <a:pt x="303754" y="923636"/>
                </a:cubicBezTo>
                <a:cubicBezTo>
                  <a:pt x="448457" y="700424"/>
                  <a:pt x="671669" y="350212"/>
                  <a:pt x="894881" y="0"/>
                </a:cubicBezTo>
              </a:path>
            </a:pathLst>
          </a:custGeom>
          <a:noFill/>
          <a:ln w="5715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文字方塊 11"/>
          <p:cNvSpPr txBox="1"/>
          <p:nvPr/>
        </p:nvSpPr>
        <p:spPr>
          <a:xfrm>
            <a:off x="1176612" y="4124235"/>
            <a:ext cx="2628536" cy="1200329"/>
          </a:xfrm>
          <a:prstGeom prst="rect">
            <a:avLst/>
          </a:prstGeom>
          <a:noFill/>
        </p:spPr>
        <p:txBody>
          <a:bodyPr wrap="square" rtlCol="0">
            <a:spAutoFit/>
          </a:bodyPr>
          <a:lstStyle/>
          <a:p>
            <a:r>
              <a:rPr lang="en-US" altLang="zh-HK" b="1" dirty="0" smtClean="0">
                <a:latin typeface="CMU Bright" panose="02000603000000000000" pitchFamily="2" charset="0"/>
                <a:ea typeface="CMU Bright" panose="02000603000000000000" pitchFamily="2" charset="0"/>
                <a:cs typeface="CMU Bright" panose="02000603000000000000" pitchFamily="2" charset="0"/>
              </a:rPr>
              <a:t>Rearward off-boundary </a:t>
            </a:r>
          </a:p>
          <a:p>
            <a:r>
              <a:rPr lang="en-US" altLang="zh-HK" b="1" dirty="0" smtClean="0">
                <a:latin typeface="CMU Bright" panose="02000603000000000000" pitchFamily="2" charset="0"/>
                <a:ea typeface="CMU Bright" panose="02000603000000000000" pitchFamily="2" charset="0"/>
                <a:cs typeface="CMU Bright" panose="02000603000000000000" pitchFamily="2" charset="0"/>
              </a:rPr>
              <a:t>development (Keene and Schumacher 2013)</a:t>
            </a:r>
          </a:p>
          <a:p>
            <a:endParaRPr lang="zh-HK" altLang="en-US" b="1" dirty="0">
              <a:latin typeface="CMU Bright" panose="02000603000000000000" pitchFamily="2" charset="0"/>
              <a:cs typeface="CMU Bright" panose="02000603000000000000" pitchFamily="2" charset="0"/>
            </a:endParaRPr>
          </a:p>
        </p:txBody>
      </p:sp>
      <p:sp>
        <p:nvSpPr>
          <p:cNvPr id="13" name="文字方塊 12"/>
          <p:cNvSpPr txBox="1"/>
          <p:nvPr/>
        </p:nvSpPr>
        <p:spPr>
          <a:xfrm>
            <a:off x="1176612" y="770899"/>
            <a:ext cx="2775119" cy="707886"/>
          </a:xfrm>
          <a:prstGeom prst="rect">
            <a:avLst/>
          </a:prstGeom>
          <a:noFill/>
        </p:spPr>
        <p:txBody>
          <a:bodyPr wrap="none" rtlCol="0">
            <a:spAutoFit/>
          </a:bodyPr>
          <a:lstStyle/>
          <a:p>
            <a:r>
              <a:rPr lang="en-US" altLang="zh-HK" sz="2000" b="1" i="1" dirty="0" smtClean="0">
                <a:solidFill>
                  <a:srgbClr val="C00000"/>
                </a:solidFill>
              </a:rPr>
              <a:t>Des Moines, IA NEXRAD </a:t>
            </a:r>
          </a:p>
          <a:p>
            <a:r>
              <a:rPr lang="en-US" altLang="zh-HK" sz="2000" b="1" i="1" dirty="0" smtClean="0">
                <a:solidFill>
                  <a:srgbClr val="C00000"/>
                </a:solidFill>
              </a:rPr>
              <a:t>Radar (KDMX)</a:t>
            </a:r>
            <a:endParaRPr lang="zh-HK" altLang="en-US" sz="2000" b="1" i="1" dirty="0">
              <a:solidFill>
                <a:srgbClr val="C00000"/>
              </a:solidFill>
            </a:endParaRPr>
          </a:p>
        </p:txBody>
      </p:sp>
      <p:sp>
        <p:nvSpPr>
          <p:cNvPr id="14" name="矩形 13"/>
          <p:cNvSpPr/>
          <p:nvPr/>
        </p:nvSpPr>
        <p:spPr>
          <a:xfrm>
            <a:off x="5596206" y="1976582"/>
            <a:ext cx="647576" cy="412468"/>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矩形 14"/>
          <p:cNvSpPr/>
          <p:nvPr/>
        </p:nvSpPr>
        <p:spPr>
          <a:xfrm>
            <a:off x="6927274" y="1976581"/>
            <a:ext cx="729671" cy="785091"/>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107256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212791" y="124698"/>
            <a:ext cx="3619644" cy="2679359"/>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472" y="3009993"/>
            <a:ext cx="10236485" cy="3510879"/>
          </a:xfrm>
          <a:prstGeom prst="rect">
            <a:avLst/>
          </a:prstGeom>
        </p:spPr>
      </p:pic>
    </p:spTree>
    <p:extLst>
      <p:ext uri="{BB962C8B-B14F-4D97-AF65-F5344CB8AC3E}">
        <p14:creationId xmlns:p14="http://schemas.microsoft.com/office/powerpoint/2010/main" val="317148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2576782" y="262899"/>
            <a:ext cx="3067122" cy="1015663"/>
          </a:xfrm>
          <a:prstGeom prst="rect">
            <a:avLst/>
          </a:prstGeom>
          <a:noFill/>
        </p:spPr>
        <p:txBody>
          <a:bodyPr wrap="none" rtlCol="0">
            <a:spAutoFit/>
          </a:bodyPr>
          <a:lstStyle/>
          <a:p>
            <a:r>
              <a:rPr lang="en-US" altLang="zh-HK" sz="2000" b="1" i="1" dirty="0" smtClean="0">
                <a:solidFill>
                  <a:srgbClr val="C00000"/>
                </a:solidFill>
              </a:rPr>
              <a:t>16 soundings launched by</a:t>
            </a:r>
          </a:p>
          <a:p>
            <a:r>
              <a:rPr lang="en-US" altLang="zh-HK" sz="2000" b="1" i="1" dirty="0" smtClean="0">
                <a:solidFill>
                  <a:srgbClr val="C00000"/>
                </a:solidFill>
              </a:rPr>
              <a:t>MUTs near Burlington, IA </a:t>
            </a:r>
          </a:p>
          <a:p>
            <a:r>
              <a:rPr lang="en-US" altLang="zh-HK" sz="2000" b="1" i="1" dirty="0" smtClean="0">
                <a:solidFill>
                  <a:srgbClr val="C00000"/>
                </a:solidFill>
              </a:rPr>
              <a:t>from 2300UTC to 0</a:t>
            </a:r>
            <a:r>
              <a:rPr lang="en-US" altLang="zh-TW" sz="2000" b="1" i="1" dirty="0" smtClean="0">
                <a:solidFill>
                  <a:srgbClr val="C00000"/>
                </a:solidFill>
              </a:rPr>
              <a:t>700UTC</a:t>
            </a:r>
            <a:endParaRPr lang="zh-HK" altLang="en-US" sz="2000" b="1" i="1" dirty="0">
              <a:solidFill>
                <a:srgbClr val="C00000"/>
              </a:solidFill>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072" y="1438793"/>
            <a:ext cx="5948542" cy="5019903"/>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835" y="157019"/>
            <a:ext cx="3412619" cy="3251199"/>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834" y="3408218"/>
            <a:ext cx="3477275" cy="3269674"/>
          </a:xfrm>
          <a:prstGeom prst="rect">
            <a:avLst/>
          </a:prstGeom>
        </p:spPr>
      </p:pic>
    </p:spTree>
    <p:extLst>
      <p:ext uri="{BB962C8B-B14F-4D97-AF65-F5344CB8AC3E}">
        <p14:creationId xmlns:p14="http://schemas.microsoft.com/office/powerpoint/2010/main" val="2631213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18" y="138164"/>
            <a:ext cx="9738755" cy="3168455"/>
          </a:xfrm>
          <a:prstGeom prst="rect">
            <a:avLst/>
          </a:prstGeom>
        </p:spPr>
      </p:pic>
      <p:sp>
        <p:nvSpPr>
          <p:cNvPr id="7" name="文字方塊 6"/>
          <p:cNvSpPr txBox="1"/>
          <p:nvPr/>
        </p:nvSpPr>
        <p:spPr>
          <a:xfrm>
            <a:off x="507610" y="986781"/>
            <a:ext cx="1592808" cy="1323439"/>
          </a:xfrm>
          <a:prstGeom prst="rect">
            <a:avLst/>
          </a:prstGeom>
          <a:noFill/>
        </p:spPr>
        <p:txBody>
          <a:bodyPr wrap="none" rtlCol="0">
            <a:spAutoFit/>
          </a:bodyPr>
          <a:lstStyle/>
          <a:p>
            <a:r>
              <a:rPr lang="en-US" altLang="zh-HK" sz="2000" b="1" i="1" dirty="0" smtClean="0">
                <a:solidFill>
                  <a:srgbClr val="C00000"/>
                </a:solidFill>
              </a:rPr>
              <a:t>Perturbation </a:t>
            </a:r>
          </a:p>
          <a:p>
            <a:r>
              <a:rPr lang="en-US" altLang="zh-HK" sz="2000" b="1" i="1" dirty="0" smtClean="0">
                <a:solidFill>
                  <a:srgbClr val="C00000"/>
                </a:solidFill>
              </a:rPr>
              <a:t>potential </a:t>
            </a:r>
          </a:p>
          <a:p>
            <a:r>
              <a:rPr lang="en-US" altLang="zh-HK" sz="2000" b="1" i="1" dirty="0" smtClean="0">
                <a:solidFill>
                  <a:srgbClr val="C00000"/>
                </a:solidFill>
              </a:rPr>
              <a:t>temperature </a:t>
            </a:r>
          </a:p>
          <a:p>
            <a:r>
              <a:rPr lang="en-US" altLang="zh-TW" sz="2000" b="1" i="1" dirty="0" smtClean="0">
                <a:solidFill>
                  <a:srgbClr val="C00000"/>
                </a:solidFill>
              </a:rPr>
              <a:t>(shading)</a:t>
            </a:r>
            <a:endParaRPr lang="zh-HK" altLang="en-US" sz="2000" b="1" i="1" dirty="0">
              <a:solidFill>
                <a:srgbClr val="C00000"/>
              </a:solidFill>
            </a:endParaRP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47" y="3407043"/>
            <a:ext cx="9621626" cy="3361871"/>
          </a:xfrm>
          <a:prstGeom prst="rect">
            <a:avLst/>
          </a:prstGeom>
        </p:spPr>
      </p:pic>
      <p:sp>
        <p:nvSpPr>
          <p:cNvPr id="9" name="文字方塊 8"/>
          <p:cNvSpPr txBox="1"/>
          <p:nvPr/>
        </p:nvSpPr>
        <p:spPr>
          <a:xfrm>
            <a:off x="375715" y="4342019"/>
            <a:ext cx="1856598" cy="707886"/>
          </a:xfrm>
          <a:prstGeom prst="rect">
            <a:avLst/>
          </a:prstGeom>
          <a:noFill/>
        </p:spPr>
        <p:txBody>
          <a:bodyPr wrap="none" rtlCol="0">
            <a:spAutoFit/>
          </a:bodyPr>
          <a:lstStyle/>
          <a:p>
            <a:r>
              <a:rPr lang="en-US" altLang="zh-HK" sz="2000" b="1" i="1" dirty="0" smtClean="0">
                <a:solidFill>
                  <a:schemeClr val="accent5"/>
                </a:solidFill>
              </a:rPr>
              <a:t>RH (shading, %)</a:t>
            </a:r>
          </a:p>
          <a:p>
            <a:r>
              <a:rPr lang="en-US" altLang="zh-HK" sz="2000" b="1" i="1" dirty="0" smtClean="0">
                <a:solidFill>
                  <a:schemeClr val="accent5"/>
                </a:solidFill>
              </a:rPr>
              <a:t>qv (contour)</a:t>
            </a:r>
            <a:endParaRPr lang="zh-HK" altLang="en-US" sz="2000" b="1" i="1" dirty="0">
              <a:solidFill>
                <a:schemeClr val="accent5"/>
              </a:solidFill>
            </a:endParaRPr>
          </a:p>
        </p:txBody>
      </p:sp>
      <p:pic>
        <p:nvPicPr>
          <p:cNvPr id="8" name="圖片 7"/>
          <p:cNvPicPr>
            <a:picLocks noChangeAspect="1"/>
          </p:cNvPicPr>
          <p:nvPr/>
        </p:nvPicPr>
        <p:blipFill>
          <a:blip r:embed="rId5"/>
          <a:stretch>
            <a:fillRect/>
          </a:stretch>
        </p:blipFill>
        <p:spPr>
          <a:xfrm>
            <a:off x="211676" y="3118713"/>
            <a:ext cx="2184677" cy="207406"/>
          </a:xfrm>
          <a:prstGeom prst="rect">
            <a:avLst/>
          </a:prstGeom>
        </p:spPr>
      </p:pic>
    </p:spTree>
    <p:extLst>
      <p:ext uri="{BB962C8B-B14F-4D97-AF65-F5344CB8AC3E}">
        <p14:creationId xmlns:p14="http://schemas.microsoft.com/office/powerpoint/2010/main" val="1645076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506217" y="949836"/>
            <a:ext cx="2549288" cy="1323439"/>
          </a:xfrm>
          <a:prstGeom prst="rect">
            <a:avLst/>
          </a:prstGeom>
          <a:noFill/>
        </p:spPr>
        <p:txBody>
          <a:bodyPr wrap="none" rtlCol="0">
            <a:spAutoFit/>
          </a:bodyPr>
          <a:lstStyle/>
          <a:p>
            <a:r>
              <a:rPr lang="en-US" altLang="zh-HK" sz="2000" b="1" i="1" dirty="0" smtClean="0">
                <a:solidFill>
                  <a:srgbClr val="C00000"/>
                </a:solidFill>
              </a:rPr>
              <a:t>CAPE underestimation</a:t>
            </a:r>
          </a:p>
          <a:p>
            <a:endParaRPr lang="en-US" altLang="zh-HK" sz="2000" b="1" i="1" dirty="0">
              <a:solidFill>
                <a:srgbClr val="C00000"/>
              </a:solidFill>
            </a:endParaRPr>
          </a:p>
          <a:p>
            <a:r>
              <a:rPr lang="en-US" altLang="zh-HK" sz="2000" b="1" i="1" dirty="0" smtClean="0">
                <a:solidFill>
                  <a:srgbClr val="C00000"/>
                </a:solidFill>
              </a:rPr>
              <a:t>~500-1000 J/kg </a:t>
            </a:r>
          </a:p>
          <a:p>
            <a:r>
              <a:rPr lang="en-US" altLang="zh-HK" sz="2000" b="1" i="1" dirty="0" smtClean="0">
                <a:solidFill>
                  <a:srgbClr val="C00000"/>
                </a:solidFill>
              </a:rPr>
              <a:t>(0.5-1.5km AGL)</a:t>
            </a:r>
          </a:p>
        </p:txBody>
      </p:sp>
      <p:pic>
        <p:nvPicPr>
          <p:cNvPr id="2" name="圖片 1"/>
          <p:cNvPicPr>
            <a:picLocks noChangeAspect="1"/>
          </p:cNvPicPr>
          <p:nvPr/>
        </p:nvPicPr>
        <p:blipFill>
          <a:blip r:embed="rId2"/>
          <a:stretch>
            <a:fillRect/>
          </a:stretch>
        </p:blipFill>
        <p:spPr>
          <a:xfrm>
            <a:off x="3268484" y="221913"/>
            <a:ext cx="8795690" cy="3075469"/>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484" y="3453535"/>
            <a:ext cx="8818727" cy="3081332"/>
          </a:xfrm>
          <a:prstGeom prst="rect">
            <a:avLst/>
          </a:prstGeom>
        </p:spPr>
      </p:pic>
    </p:spTree>
    <p:extLst>
      <p:ext uri="{BB962C8B-B14F-4D97-AF65-F5344CB8AC3E}">
        <p14:creationId xmlns:p14="http://schemas.microsoft.com/office/powerpoint/2010/main" val="748092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14280</TotalTime>
  <Words>1608</Words>
  <Application>Microsoft Office PowerPoint</Application>
  <PresentationFormat>寬螢幕</PresentationFormat>
  <Paragraphs>134</Paragraphs>
  <Slides>21</Slides>
  <Notes>13</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21</vt:i4>
      </vt:variant>
    </vt:vector>
  </HeadingPairs>
  <TitlesOfParts>
    <vt:vector size="27" baseType="lpstr">
      <vt:lpstr>新細明體</vt:lpstr>
      <vt:lpstr>Arial</vt:lpstr>
      <vt:lpstr>Calibri</vt:lpstr>
      <vt:lpstr>Calibri Light</vt:lpstr>
      <vt:lpstr>CMU Bright</vt:lpstr>
      <vt:lpstr>Office 佈景主題</vt:lpstr>
      <vt:lpstr>The impact of Low-level moisture error on model forecasts of an MCS observed during PECAN</vt:lpstr>
      <vt:lpstr>Effective Inflow layer (Thompson et al. 2007)</vt:lpstr>
      <vt:lpstr>I. Observational summary</vt:lpstr>
      <vt:lpstr>Observations of Iowa MCS (IOP15)</vt:lpstr>
      <vt:lpstr>PowerPoint 簡報</vt:lpstr>
      <vt:lpstr>PowerPoint 簡報</vt:lpstr>
      <vt:lpstr>PowerPoint 簡報</vt:lpstr>
      <vt:lpstr>PowerPoint 簡報</vt:lpstr>
      <vt:lpstr>PowerPoint 簡報</vt:lpstr>
      <vt:lpstr>PowerPoint 簡報</vt:lpstr>
      <vt:lpstr>II. Comparison to model guidance during PECAN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Low-level moisture error on model forecasts of an MCS observed during PECAN</dc:title>
  <dc:creator>Frederick TAM</dc:creator>
  <cp:lastModifiedBy>Frederick TAM</cp:lastModifiedBy>
  <cp:revision>46</cp:revision>
  <dcterms:created xsi:type="dcterms:W3CDTF">2018-04-30T03:20:46Z</dcterms:created>
  <dcterms:modified xsi:type="dcterms:W3CDTF">2018-05-10T01:21:36Z</dcterms:modified>
</cp:coreProperties>
</file>