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7" r:id="rId3"/>
    <p:sldId id="373" r:id="rId4"/>
    <p:sldId id="388" r:id="rId5"/>
    <p:sldId id="389" r:id="rId6"/>
    <p:sldId id="392" r:id="rId7"/>
    <p:sldId id="397" r:id="rId8"/>
    <p:sldId id="398" r:id="rId9"/>
    <p:sldId id="396" r:id="rId10"/>
    <p:sldId id="395" r:id="rId11"/>
    <p:sldId id="394" r:id="rId12"/>
    <p:sldId id="393" r:id="rId13"/>
    <p:sldId id="391" r:id="rId14"/>
    <p:sldId id="401" r:id="rId15"/>
    <p:sldId id="400" r:id="rId16"/>
    <p:sldId id="399" r:id="rId17"/>
    <p:sldId id="390" r:id="rId18"/>
    <p:sldId id="387" r:id="rId19"/>
    <p:sldId id="384" r:id="rId20"/>
    <p:sldId id="402" r:id="rId21"/>
    <p:sldId id="403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61" autoAdjust="0"/>
  </p:normalViewPr>
  <p:slideViewPr>
    <p:cSldViewPr>
      <p:cViewPr>
        <p:scale>
          <a:sx n="90" d="100"/>
          <a:sy n="90" d="100"/>
        </p:scale>
        <p:origin x="-1596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82F91-7C45-4174-9C81-65D77FDAE98E}" type="datetimeFigureOut">
              <a:rPr lang="zh-TW" altLang="en-US" smtClean="0"/>
              <a:pPr/>
              <a:t>2018/4/24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70FB-45B9-406C-86E8-B0D57AF9C7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74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2018/4/24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2018/4/24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2018/4/24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2018/4/24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2018/4/24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2018/4/24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2018/4/24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2018/4/24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2018/4/24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2018/4/24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2018/4/24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68E71-02A2-4F4C-A484-55167B98FADA}" type="datetimeFigureOut">
              <a:rPr lang="zh-TW" altLang="en-US" smtClean="0"/>
              <a:pPr/>
              <a:t>2018/4/24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TW" sz="3200" dirty="0" err="1"/>
              <a:t>Nowcast</a:t>
            </a:r>
            <a:r>
              <a:rPr lang="en-US" altLang="zh-TW" sz="3200" dirty="0"/>
              <a:t> guidance of </a:t>
            </a:r>
            <a:r>
              <a:rPr lang="en-US" altLang="zh-TW" sz="3200" dirty="0">
                <a:solidFill>
                  <a:srgbClr val="FF0000"/>
                </a:solidFill>
              </a:rPr>
              <a:t>afternoon convection initiation</a:t>
            </a:r>
            <a:r>
              <a:rPr lang="en-US" altLang="zh-TW" sz="3200" dirty="0"/>
              <a:t> for </a:t>
            </a:r>
            <a:r>
              <a:rPr lang="en-US" altLang="zh-TW" sz="3200" dirty="0" smtClean="0"/>
              <a:t>Taiwan</a:t>
            </a:r>
            <a:endParaRPr lang="zh-TW" altLang="en-US" sz="3100" b="1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5517232"/>
            <a:ext cx="6872808" cy="1080120"/>
          </a:xfrm>
        </p:spPr>
        <p:txBody>
          <a:bodyPr>
            <a:normAutofit/>
          </a:bodyPr>
          <a:lstStyle/>
          <a:p>
            <a:r>
              <a:rPr lang="en-US" altLang="zh-TW" sz="1800" dirty="0"/>
              <a:t>Chang, H.-L., B. G. Brown, P.-S. Chu, Y.-C. </a:t>
            </a:r>
            <a:r>
              <a:rPr lang="en-US" altLang="zh-TW" sz="1800" dirty="0" err="1"/>
              <a:t>Liou</a:t>
            </a:r>
            <a:r>
              <a:rPr lang="en-US" altLang="zh-TW" sz="1800" dirty="0"/>
              <a:t>, and W.-H. Wang, </a:t>
            </a:r>
            <a:r>
              <a:rPr lang="en-US" altLang="zh-TW" sz="1800" dirty="0" smtClean="0"/>
              <a:t>2017</a:t>
            </a:r>
          </a:p>
          <a:p>
            <a:r>
              <a:rPr lang="en-US" altLang="zh-TW" sz="1800" i="1" dirty="0" err="1" smtClean="0"/>
              <a:t>Wea</a:t>
            </a:r>
            <a:r>
              <a:rPr lang="en-US" altLang="zh-TW" sz="1800" i="1" dirty="0"/>
              <a:t>. Forecasting, 32, 1801–1817.</a:t>
            </a:r>
            <a:endParaRPr lang="zh-TW" altLang="en-US" sz="1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148064" y="429309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Professor  :   Ming-Jen Yang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Student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   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Jyong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-En Miao</a:t>
            </a: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      Date  :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2018/04/24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76200"/>
            <a:ext cx="889635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60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257300"/>
            <a:ext cx="91059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405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90525"/>
            <a:ext cx="9096375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672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19212"/>
            <a:ext cx="8448875" cy="47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49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42900"/>
            <a:ext cx="900112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02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5181600" cy="603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37112"/>
            <a:ext cx="51816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43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                                                        </a:t>
            </a:r>
            <a:r>
              <a:rPr lang="en-US" altLang="zh-TW" dirty="0" smtClean="0"/>
              <a:t>TANC: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                                                    </a:t>
            </a:r>
            <a:r>
              <a:rPr lang="en-US" altLang="zh-TW" dirty="0" smtClean="0"/>
              <a:t>STMAS-WRF:</a:t>
            </a:r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472608" cy="634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等腰三角形 3"/>
          <p:cNvSpPr/>
          <p:nvPr/>
        </p:nvSpPr>
        <p:spPr>
          <a:xfrm>
            <a:off x="7092280" y="1772816"/>
            <a:ext cx="432048" cy="26460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8244408" y="2276872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61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22" y="692696"/>
            <a:ext cx="5725189" cy="602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53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Focusing on nine days’ worth of afternoon </a:t>
            </a:r>
            <a:r>
              <a:rPr lang="en-US" altLang="zh-TW" sz="2000" dirty="0" smtClean="0"/>
              <a:t>thunderstorms under </a:t>
            </a:r>
            <a:r>
              <a:rPr lang="en-US" altLang="zh-TW" sz="2000" dirty="0"/>
              <a:t>weak synoptic forcing in 2014 and 2015, </a:t>
            </a:r>
            <a:r>
              <a:rPr lang="en-US" altLang="zh-TW" sz="2000" dirty="0" smtClean="0"/>
              <a:t>we apply </a:t>
            </a:r>
            <a:r>
              <a:rPr lang="en-US" altLang="zh-TW" sz="2000" dirty="0"/>
              <a:t>the TANC to generate </a:t>
            </a:r>
            <a:r>
              <a:rPr lang="en-US" altLang="zh-TW" sz="2000" dirty="0">
                <a:solidFill>
                  <a:srgbClr val="FF0000"/>
                </a:solidFill>
              </a:rPr>
              <a:t>1-h likelihood </a:t>
            </a:r>
            <a:r>
              <a:rPr lang="en-US" altLang="zh-TW" sz="2000" dirty="0" err="1">
                <a:solidFill>
                  <a:srgbClr val="FF0000"/>
                </a:solidFill>
              </a:rPr>
              <a:t>nowcasts</a:t>
            </a:r>
            <a:r>
              <a:rPr lang="en-US" altLang="zh-TW" sz="2000" dirty="0">
                <a:solidFill>
                  <a:srgbClr val="FF0000"/>
                </a:solidFill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</a:rPr>
              <a:t>of ACIs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based on a </a:t>
            </a:r>
            <a:r>
              <a:rPr lang="en-US" altLang="zh-TW" sz="2000" dirty="0">
                <a:solidFill>
                  <a:srgbClr val="FF0000"/>
                </a:solidFill>
              </a:rPr>
              <a:t>fuzzy logic </a:t>
            </a:r>
            <a:r>
              <a:rPr lang="en-US" altLang="zh-TW" sz="2000" dirty="0"/>
              <a:t>approach. The </a:t>
            </a:r>
            <a:r>
              <a:rPr lang="en-US" altLang="zh-TW" sz="2000" dirty="0" smtClean="0"/>
              <a:t>primary purpose </a:t>
            </a:r>
            <a:r>
              <a:rPr lang="en-US" altLang="zh-TW" sz="2000" dirty="0"/>
              <a:t>is to provide more useful </a:t>
            </a:r>
            <a:r>
              <a:rPr lang="en-US" altLang="zh-TW" sz="2000" dirty="0" err="1"/>
              <a:t>nowcast</a:t>
            </a:r>
            <a:r>
              <a:rPr lang="en-US" altLang="zh-TW" sz="2000" dirty="0"/>
              <a:t> guidance </a:t>
            </a:r>
            <a:r>
              <a:rPr lang="en-US" altLang="zh-TW" sz="2000" dirty="0" smtClean="0"/>
              <a:t>of ACIs </a:t>
            </a:r>
            <a:r>
              <a:rPr lang="en-US" altLang="zh-TW" sz="2000" dirty="0"/>
              <a:t>for forecasters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The optimal value of </a:t>
            </a:r>
            <a:r>
              <a:rPr lang="en-US" altLang="zh-TW" sz="2000" dirty="0" smtClean="0"/>
              <a:t>Lt for </a:t>
            </a:r>
            <a:r>
              <a:rPr lang="en-US" altLang="zh-TW" sz="2000" dirty="0"/>
              <a:t>ACI is suggested to be </a:t>
            </a:r>
            <a:r>
              <a:rPr lang="en-US" altLang="zh-TW" sz="2000" dirty="0">
                <a:solidFill>
                  <a:srgbClr val="FF0000"/>
                </a:solidFill>
              </a:rPr>
              <a:t>0.6</a:t>
            </a:r>
            <a:r>
              <a:rPr lang="en-US" altLang="zh-TW" sz="2000" dirty="0"/>
              <a:t>. A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combination of a spatial window of </a:t>
            </a:r>
            <a:r>
              <a:rPr lang="en-US" altLang="zh-TW" sz="2000" dirty="0">
                <a:solidFill>
                  <a:srgbClr val="FF0000"/>
                </a:solidFill>
              </a:rPr>
              <a:t>5 km </a:t>
            </a:r>
            <a:r>
              <a:rPr lang="en-US" altLang="zh-TW" sz="2000" dirty="0"/>
              <a:t>and </a:t>
            </a:r>
            <a:r>
              <a:rPr lang="en-US" altLang="zh-TW" sz="2000" dirty="0" smtClean="0"/>
              <a:t>a temporal </a:t>
            </a:r>
            <a:r>
              <a:rPr lang="en-US" altLang="zh-TW" sz="2000" dirty="0"/>
              <a:t>window of </a:t>
            </a:r>
            <a:r>
              <a:rPr lang="en-US" altLang="zh-TW" sz="2000" dirty="0">
                <a:solidFill>
                  <a:srgbClr val="FF0000"/>
                </a:solidFill>
              </a:rPr>
              <a:t>18 min </a:t>
            </a:r>
            <a:r>
              <a:rPr lang="en-US" altLang="zh-TW" sz="2000" dirty="0"/>
              <a:t>is preferred as the </a:t>
            </a:r>
            <a:r>
              <a:rPr lang="en-US" altLang="zh-TW" sz="2000" dirty="0" smtClean="0"/>
              <a:t>acceptable uncertainty </a:t>
            </a:r>
            <a:r>
              <a:rPr lang="en-US" altLang="zh-TW" sz="2000" dirty="0"/>
              <a:t>range of forecast errors when </a:t>
            </a:r>
            <a:r>
              <a:rPr lang="en-US" altLang="zh-TW" sz="2000" dirty="0" smtClean="0"/>
              <a:t>operational needs </a:t>
            </a:r>
            <a:r>
              <a:rPr lang="en-US" altLang="zh-TW" sz="2000" dirty="0"/>
              <a:t>are taken into account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Verification </a:t>
            </a:r>
            <a:r>
              <a:rPr lang="en-US" altLang="zh-TW" sz="2000" dirty="0" smtClean="0"/>
              <a:t>results and </a:t>
            </a:r>
            <a:r>
              <a:rPr lang="en-US" altLang="zh-TW" sz="2000" dirty="0"/>
              <a:t>a Mann–Whitney test suggest that the TANC </a:t>
            </a:r>
            <a:r>
              <a:rPr lang="en-US" altLang="zh-TW" sz="2000" dirty="0" smtClean="0"/>
              <a:t>significantly surpasses </a:t>
            </a:r>
            <a:r>
              <a:rPr lang="en-US" altLang="zh-TW" sz="2000" dirty="0"/>
              <a:t>the competing STMAS–WRF </a:t>
            </a:r>
            <a:r>
              <a:rPr lang="en-US" altLang="zh-TW" sz="2000" dirty="0" smtClean="0"/>
              <a:t>model with </a:t>
            </a:r>
            <a:r>
              <a:rPr lang="en-US" altLang="zh-TW" sz="2000" dirty="0"/>
              <a:t>a very low p value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To produce more accurate ACI </a:t>
            </a:r>
            <a:r>
              <a:rPr lang="en-US" altLang="zh-TW" sz="2000" dirty="0" err="1"/>
              <a:t>nowcasts</a:t>
            </a:r>
            <a:r>
              <a:rPr lang="en-US" altLang="zh-TW" sz="2000" dirty="0"/>
              <a:t>, some </a:t>
            </a:r>
            <a:r>
              <a:rPr lang="en-US" altLang="zh-TW" sz="2000" dirty="0" smtClean="0"/>
              <a:t>predictors of </a:t>
            </a:r>
            <a:r>
              <a:rPr lang="en-US" altLang="zh-TW" sz="2000" dirty="0"/>
              <a:t>the TANC should be changed. </a:t>
            </a:r>
            <a:r>
              <a:rPr lang="en-US" altLang="zh-TW" sz="2000" dirty="0" smtClean="0"/>
              <a:t>Analysis </a:t>
            </a:r>
            <a:r>
              <a:rPr lang="en-US" altLang="zh-TW" sz="2000" dirty="0"/>
              <a:t>fields of the STMAS–WRF model should </a:t>
            </a:r>
            <a:r>
              <a:rPr lang="en-US" altLang="zh-TW" sz="2000" dirty="0" smtClean="0"/>
              <a:t>be considered </a:t>
            </a:r>
            <a:r>
              <a:rPr lang="en-US" altLang="zh-TW" sz="2000" dirty="0"/>
              <a:t>as replacements for their equivalents in </a:t>
            </a:r>
            <a:r>
              <a:rPr lang="en-US" altLang="zh-TW" sz="2000" dirty="0" smtClean="0"/>
              <a:t>the CWB–WRF </a:t>
            </a:r>
            <a:r>
              <a:rPr lang="en-US" altLang="zh-TW" sz="2000" dirty="0"/>
              <a:t>model to provide higher temporal </a:t>
            </a:r>
            <a:r>
              <a:rPr lang="en-US" altLang="zh-TW" sz="2000" dirty="0" smtClean="0"/>
              <a:t>and spatial </a:t>
            </a:r>
            <a:r>
              <a:rPr lang="en-US" altLang="zh-TW" sz="2000" dirty="0"/>
              <a:t>resolution information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652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Other predictors: </a:t>
            </a:r>
          </a:p>
          <a:p>
            <a:pPr marL="0" indent="0">
              <a:buNone/>
            </a:pPr>
            <a:r>
              <a:rPr lang="en-US" altLang="zh-TW" sz="2000" dirty="0" smtClean="0"/>
              <a:t>satellite </a:t>
            </a:r>
            <a:r>
              <a:rPr lang="en-US" altLang="zh-TW" sz="2000" dirty="0"/>
              <a:t>cumulus cloud IR temperature change 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 smtClean="0"/>
              <a:t>onset </a:t>
            </a:r>
            <a:r>
              <a:rPr lang="en-US" altLang="zh-TW" sz="2000" dirty="0"/>
              <a:t>time of the </a:t>
            </a:r>
            <a:r>
              <a:rPr lang="en-US" altLang="zh-TW" sz="2000" dirty="0" smtClean="0"/>
              <a:t>sea breeze </a:t>
            </a:r>
          </a:p>
          <a:p>
            <a:pPr marL="0" indent="0">
              <a:buNone/>
            </a:pPr>
            <a:r>
              <a:rPr lang="en-US" altLang="zh-TW" sz="2000" dirty="0" smtClean="0"/>
              <a:t>the </a:t>
            </a:r>
            <a:r>
              <a:rPr lang="en-US" altLang="zh-TW" sz="2000" dirty="0"/>
              <a:t>time of sea-breeze passage at </a:t>
            </a:r>
            <a:r>
              <a:rPr lang="en-US" altLang="zh-TW" sz="2000" dirty="0" smtClean="0"/>
              <a:t>key surface </a:t>
            </a:r>
            <a:r>
              <a:rPr lang="en-US" altLang="zh-TW" sz="2000" dirty="0"/>
              <a:t>stations </a:t>
            </a:r>
            <a:r>
              <a:rPr lang="en-US" altLang="zh-TW" sz="2000" dirty="0" smtClean="0"/>
              <a:t> </a:t>
            </a:r>
          </a:p>
          <a:p>
            <a:pPr marL="0" indent="0">
              <a:buNone/>
            </a:pPr>
            <a:r>
              <a:rPr lang="en-US" altLang="zh-TW" sz="2000" dirty="0" smtClean="0"/>
              <a:t>Information </a:t>
            </a:r>
            <a:r>
              <a:rPr lang="en-US" altLang="zh-TW" sz="2000" dirty="0"/>
              <a:t>on the previous day’s </a:t>
            </a:r>
            <a:r>
              <a:rPr lang="en-US" altLang="zh-TW" sz="2000" dirty="0" smtClean="0"/>
              <a:t>convective storms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6396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922114"/>
          </a:xfrm>
        </p:spPr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(Mueller </a:t>
            </a:r>
            <a:r>
              <a:rPr lang="en-US" altLang="zh-TW" sz="2000" dirty="0"/>
              <a:t>and Wilson 1989; Wilson </a:t>
            </a:r>
            <a:r>
              <a:rPr lang="en-US" altLang="zh-TW" sz="2000" dirty="0" smtClean="0"/>
              <a:t>and Mueller 1993) forecasters </a:t>
            </a:r>
            <a:r>
              <a:rPr lang="en-US" altLang="zh-TW" sz="2000" dirty="0"/>
              <a:t>can often anticipate </a:t>
            </a:r>
            <a:r>
              <a:rPr lang="en-US" altLang="zh-TW" sz="2000" dirty="0" smtClean="0"/>
              <a:t>thunderstorm initiation </a:t>
            </a:r>
            <a:r>
              <a:rPr lang="en-US" altLang="zh-TW" sz="2000" dirty="0"/>
              <a:t>by monitoring </a:t>
            </a:r>
            <a:r>
              <a:rPr lang="en-US" altLang="zh-TW" sz="2000" dirty="0">
                <a:solidFill>
                  <a:srgbClr val="FF0000"/>
                </a:solidFill>
              </a:rPr>
              <a:t>radar-detected </a:t>
            </a:r>
            <a:r>
              <a:rPr lang="en-US" altLang="zh-TW" sz="2000" dirty="0" smtClean="0">
                <a:solidFill>
                  <a:srgbClr val="FF0000"/>
                </a:solidFill>
              </a:rPr>
              <a:t>convergence lines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(</a:t>
            </a:r>
            <a:r>
              <a:rPr lang="en-US" altLang="zh-TW" sz="2000" dirty="0" err="1"/>
              <a:t>Stensrud</a:t>
            </a:r>
            <a:r>
              <a:rPr lang="en-US" altLang="zh-TW" sz="2000" dirty="0"/>
              <a:t> and Maddox </a:t>
            </a:r>
            <a:r>
              <a:rPr lang="en-US" altLang="zh-TW" sz="2000" dirty="0" smtClean="0"/>
              <a:t>1988) </a:t>
            </a:r>
            <a:r>
              <a:rPr lang="en-US" altLang="zh-TW" sz="2000" dirty="0" smtClean="0">
                <a:solidFill>
                  <a:srgbClr val="FF0000"/>
                </a:solidFill>
              </a:rPr>
              <a:t>not</a:t>
            </a:r>
            <a:r>
              <a:rPr lang="en-US" altLang="zh-TW" sz="2000" dirty="0" smtClean="0"/>
              <a:t> all convergence </a:t>
            </a:r>
            <a:r>
              <a:rPr lang="en-US" altLang="zh-TW" sz="2000" dirty="0"/>
              <a:t>lines initiate storms, even when they </a:t>
            </a:r>
            <a:r>
              <a:rPr lang="en-US" altLang="zh-TW" sz="2000" dirty="0" smtClean="0"/>
              <a:t>collide in conditionally </a:t>
            </a:r>
            <a:r>
              <a:rPr lang="en-US" altLang="zh-TW" sz="2000" dirty="0"/>
              <a:t>unstable </a:t>
            </a:r>
            <a:r>
              <a:rPr lang="en-US" altLang="zh-TW" sz="2000" dirty="0" smtClean="0"/>
              <a:t>environments.</a:t>
            </a:r>
            <a:endParaRPr lang="en-US" altLang="zh-TW" sz="2000" dirty="0"/>
          </a:p>
          <a:p>
            <a:r>
              <a:rPr lang="en-US" altLang="zh-TW" sz="2000" dirty="0"/>
              <a:t>Wilson et al. (1998) showed that the </a:t>
            </a:r>
            <a:r>
              <a:rPr lang="en-US" altLang="zh-TW" sz="2000" dirty="0" smtClean="0"/>
              <a:t>initiation of </a:t>
            </a:r>
            <a:r>
              <a:rPr lang="en-US" altLang="zh-TW" sz="2000" dirty="0"/>
              <a:t>convective storms is often controlled by </a:t>
            </a:r>
            <a:r>
              <a:rPr lang="en-US" altLang="zh-TW" sz="2000" dirty="0" smtClean="0">
                <a:solidFill>
                  <a:srgbClr val="FF0000"/>
                </a:solidFill>
              </a:rPr>
              <a:t>boundary layer convergence</a:t>
            </a:r>
            <a:r>
              <a:rPr lang="en-US" altLang="zh-TW" sz="2000" dirty="0" smtClean="0"/>
              <a:t>, </a:t>
            </a:r>
            <a:r>
              <a:rPr lang="en-US" altLang="zh-TW" sz="2000" dirty="0" smtClean="0">
                <a:solidFill>
                  <a:srgbClr val="FF0000"/>
                </a:solidFill>
              </a:rPr>
              <a:t>vertical wind shear</a:t>
            </a:r>
            <a:r>
              <a:rPr lang="en-US" altLang="zh-TW" sz="2000" dirty="0"/>
              <a:t>, and </a:t>
            </a:r>
            <a:r>
              <a:rPr lang="en-US" altLang="zh-TW" sz="2000" dirty="0">
                <a:solidFill>
                  <a:srgbClr val="FF0000"/>
                </a:solidFill>
              </a:rPr>
              <a:t>buoyancy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 smtClean="0"/>
              <a:t>Lin et </a:t>
            </a:r>
            <a:r>
              <a:rPr lang="en-US" altLang="zh-TW" sz="2000" dirty="0"/>
              <a:t>al. (2012) found that the best predictors of </a:t>
            </a:r>
            <a:r>
              <a:rPr lang="en-US" altLang="zh-TW" sz="2000" dirty="0" smtClean="0"/>
              <a:t>afternoon thunderstorms </a:t>
            </a:r>
            <a:r>
              <a:rPr lang="en-US" altLang="zh-TW" sz="2000" dirty="0"/>
              <a:t>were </a:t>
            </a:r>
            <a:r>
              <a:rPr lang="en-US" altLang="zh-TW" sz="2000" dirty="0">
                <a:solidFill>
                  <a:srgbClr val="FF0000"/>
                </a:solidFill>
              </a:rPr>
              <a:t>vapor pressure, humidity, wind </a:t>
            </a:r>
            <a:r>
              <a:rPr lang="en-US" altLang="zh-TW" sz="2000" dirty="0" smtClean="0">
                <a:solidFill>
                  <a:srgbClr val="FF0000"/>
                </a:solidFill>
              </a:rPr>
              <a:t>direction, and </a:t>
            </a:r>
            <a:r>
              <a:rPr lang="en-US" altLang="zh-TW" sz="2000" dirty="0">
                <a:solidFill>
                  <a:srgbClr val="FF0000"/>
                </a:solidFill>
              </a:rPr>
              <a:t>wind speed</a:t>
            </a:r>
            <a:r>
              <a:rPr lang="en-US" altLang="zh-TW" sz="2000" dirty="0"/>
              <a:t> of the boundary layer </a:t>
            </a:r>
            <a:r>
              <a:rPr lang="en-US" altLang="zh-TW" sz="2000" dirty="0" smtClean="0"/>
              <a:t>in the </a:t>
            </a:r>
            <a:r>
              <a:rPr lang="en-US" altLang="zh-TW" sz="2000" dirty="0"/>
              <a:t>morning, as well as </a:t>
            </a:r>
            <a:r>
              <a:rPr lang="en-US" altLang="zh-TW" sz="2000" dirty="0">
                <a:solidFill>
                  <a:srgbClr val="FF0000"/>
                </a:solidFill>
              </a:rPr>
              <a:t>CAPE, </a:t>
            </a:r>
            <a:r>
              <a:rPr lang="en-US" altLang="zh-TW" sz="2000" dirty="0" err="1">
                <a:solidFill>
                  <a:srgbClr val="FF0000"/>
                </a:solidFill>
              </a:rPr>
              <a:t>dewpoint</a:t>
            </a:r>
            <a:r>
              <a:rPr lang="en-US" altLang="zh-TW" sz="2000" dirty="0">
                <a:solidFill>
                  <a:srgbClr val="FF0000"/>
                </a:solidFill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</a:rPr>
              <a:t>depression, </a:t>
            </a:r>
            <a:r>
              <a:rPr lang="en-US" altLang="zh-TW" sz="2000" dirty="0">
                <a:solidFill>
                  <a:srgbClr val="FF0000"/>
                </a:solidFill>
              </a:rPr>
              <a:t>wind direction, and wind speed</a:t>
            </a:r>
            <a:r>
              <a:rPr lang="en-US" altLang="zh-TW" sz="2000" dirty="0"/>
              <a:t> in </a:t>
            </a:r>
            <a:r>
              <a:rPr lang="en-US" altLang="zh-TW" sz="2000" dirty="0" smtClean="0"/>
              <a:t>1000–500 </a:t>
            </a:r>
            <a:r>
              <a:rPr lang="en-US" altLang="zh-TW" sz="2000" dirty="0" err="1" smtClean="0"/>
              <a:t>hPa</a:t>
            </a:r>
            <a:r>
              <a:rPr lang="en-US" altLang="zh-TW" sz="2000" dirty="0" smtClean="0"/>
              <a:t> from sounding  at 0800 LST.</a:t>
            </a:r>
          </a:p>
          <a:p>
            <a:r>
              <a:rPr lang="en-US" altLang="zh-TW" sz="2000" dirty="0"/>
              <a:t>Focusing on ACIs in Taiwan under weak </a:t>
            </a:r>
            <a:r>
              <a:rPr lang="en-US" altLang="zh-TW" sz="2000" dirty="0" smtClean="0"/>
              <a:t>synoptic forcing</a:t>
            </a:r>
            <a:r>
              <a:rPr lang="en-US" altLang="zh-TW" sz="2000" dirty="0"/>
              <a:t>, we applied the Taiwan </a:t>
            </a:r>
            <a:r>
              <a:rPr lang="en-US" altLang="zh-TW" sz="2000" dirty="0" smtClean="0"/>
              <a:t>Auto-</a:t>
            </a:r>
            <a:r>
              <a:rPr lang="en-US" altLang="zh-TW" sz="2000" dirty="0" err="1" smtClean="0"/>
              <a:t>NowCaster</a:t>
            </a:r>
            <a:r>
              <a:rPr lang="en-US" altLang="zh-TW" sz="2000" dirty="0" smtClean="0"/>
              <a:t> (TANC</a:t>
            </a:r>
            <a:r>
              <a:rPr lang="en-US" altLang="zh-TW" sz="2000" dirty="0"/>
              <a:t>) to produce </a:t>
            </a:r>
            <a:r>
              <a:rPr lang="en-US" altLang="zh-TW" sz="2000" b="1" dirty="0">
                <a:solidFill>
                  <a:srgbClr val="FF0000"/>
                </a:solidFill>
              </a:rPr>
              <a:t>1-h likelihood </a:t>
            </a:r>
            <a:r>
              <a:rPr lang="en-US" altLang="zh-TW" sz="2000" b="1" dirty="0" err="1">
                <a:solidFill>
                  <a:srgbClr val="FF0000"/>
                </a:solidFill>
              </a:rPr>
              <a:t>nowcasts</a:t>
            </a:r>
            <a:r>
              <a:rPr lang="en-US" altLang="zh-TW" sz="2000" b="1" dirty="0">
                <a:solidFill>
                  <a:srgbClr val="FF0000"/>
                </a:solidFill>
              </a:rPr>
              <a:t> of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CI </a:t>
            </a:r>
            <a:r>
              <a:rPr lang="en-US" altLang="zh-TW" sz="2000" dirty="0" smtClean="0"/>
              <a:t>based </a:t>
            </a:r>
            <a:r>
              <a:rPr lang="en-US" altLang="zh-TW" sz="2000" dirty="0"/>
              <a:t>on a </a:t>
            </a:r>
            <a:r>
              <a:rPr lang="en-US" altLang="zh-TW" sz="2000" dirty="0">
                <a:solidFill>
                  <a:srgbClr val="FF0000"/>
                </a:solidFill>
              </a:rPr>
              <a:t>fuzzy logic</a:t>
            </a:r>
            <a:r>
              <a:rPr lang="en-US" altLang="zh-TW" sz="2000" dirty="0"/>
              <a:t> approach. Eight predictors </a:t>
            </a:r>
            <a:r>
              <a:rPr lang="en-US" altLang="zh-TW" sz="2000" dirty="0" smtClean="0"/>
              <a:t>were used </a:t>
            </a:r>
            <a:r>
              <a:rPr lang="en-US" altLang="zh-TW" sz="2000" dirty="0"/>
              <a:t>in the study, and two of them were based on </a:t>
            </a:r>
            <a:r>
              <a:rPr lang="en-US" altLang="zh-TW" sz="2000" dirty="0" smtClean="0"/>
              <a:t>the radar </a:t>
            </a:r>
            <a:r>
              <a:rPr lang="en-US" altLang="zh-TW" sz="2000" dirty="0"/>
              <a:t>climatology constructed by Lin et al. (2012).</a:t>
            </a:r>
            <a:endParaRPr lang="en-US" altLang="zh-TW" sz="2000" dirty="0" smtClean="0"/>
          </a:p>
          <a:p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12022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333375"/>
            <a:ext cx="6086475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290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9" y="0"/>
            <a:ext cx="51297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53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922114"/>
          </a:xfrm>
        </p:spPr>
        <p:txBody>
          <a:bodyPr/>
          <a:lstStyle/>
          <a:p>
            <a:r>
              <a:rPr lang="en-US" altLang="zh-TW" b="1" dirty="0"/>
              <a:t>TANC and study data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The TANC 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with a </a:t>
            </a:r>
            <a:r>
              <a:rPr lang="en-US" altLang="zh-TW" sz="2000" dirty="0">
                <a:solidFill>
                  <a:srgbClr val="FF0000"/>
                </a:solidFill>
              </a:rPr>
              <a:t>0.01°</a:t>
            </a:r>
            <a:r>
              <a:rPr lang="en-US" altLang="zh-TW" sz="2000" dirty="0"/>
              <a:t> horizontal resolution</a:t>
            </a:r>
            <a:r>
              <a:rPr lang="en-US" altLang="zh-TW" sz="2000" dirty="0" smtClean="0"/>
              <a:t>;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the </a:t>
            </a:r>
            <a:r>
              <a:rPr lang="en-US" altLang="zh-TW" sz="2000" dirty="0" smtClean="0"/>
              <a:t>system estimates </a:t>
            </a:r>
            <a:r>
              <a:rPr lang="en-US" altLang="zh-TW" sz="2000" dirty="0"/>
              <a:t>the </a:t>
            </a:r>
            <a:r>
              <a:rPr lang="en-US" altLang="zh-TW" sz="2000" dirty="0">
                <a:solidFill>
                  <a:srgbClr val="FF0000"/>
                </a:solidFill>
              </a:rPr>
              <a:t>1-h likelihood of CI </a:t>
            </a:r>
            <a:r>
              <a:rPr lang="en-US" altLang="zh-TW" sz="2000" dirty="0"/>
              <a:t>every 6 min </a:t>
            </a:r>
            <a:r>
              <a:rPr lang="en-US" altLang="zh-TW" sz="2000" dirty="0" smtClean="0"/>
              <a:t>operationally. </a:t>
            </a:r>
          </a:p>
          <a:p>
            <a:r>
              <a:rPr lang="en-US" altLang="zh-TW" sz="2000" dirty="0"/>
              <a:t>This study focuses on well-organized afternoon </a:t>
            </a:r>
            <a:r>
              <a:rPr lang="en-US" altLang="zh-TW" sz="2000" dirty="0" smtClean="0"/>
              <a:t>convective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storms </a:t>
            </a:r>
            <a:r>
              <a:rPr lang="en-US" altLang="zh-TW" sz="2000" dirty="0"/>
              <a:t>under </a:t>
            </a:r>
            <a:r>
              <a:rPr lang="en-US" altLang="zh-TW" sz="2000" dirty="0">
                <a:solidFill>
                  <a:srgbClr val="FF0000"/>
                </a:solidFill>
              </a:rPr>
              <a:t>weak synoptic forcing</a:t>
            </a:r>
            <a:r>
              <a:rPr lang="en-US" altLang="zh-TW" sz="2000" dirty="0"/>
              <a:t> in </a:t>
            </a:r>
            <a:r>
              <a:rPr lang="en-US" altLang="zh-TW" sz="2000" dirty="0" smtClean="0"/>
              <a:t>May–October. </a:t>
            </a:r>
            <a:r>
              <a:rPr lang="en-US" altLang="zh-TW" sz="2000" dirty="0"/>
              <a:t>Well-organized convection </a:t>
            </a:r>
            <a:r>
              <a:rPr lang="en-US" altLang="zh-TW" sz="2000" dirty="0" smtClean="0"/>
              <a:t>cases</a:t>
            </a:r>
            <a:r>
              <a:rPr lang="en-US" altLang="zh-TW" sz="2000" dirty="0"/>
              <a:t>: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1) radar reflectivity </a:t>
            </a:r>
            <a:r>
              <a:rPr lang="zh-TW" altLang="en-US" sz="2000" dirty="0" smtClean="0">
                <a:solidFill>
                  <a:srgbClr val="FF0000"/>
                </a:solidFill>
              </a:rPr>
              <a:t>≧</a:t>
            </a:r>
            <a:r>
              <a:rPr lang="en-US" altLang="zh-TW" sz="2000" dirty="0" smtClean="0">
                <a:solidFill>
                  <a:srgbClr val="FF0000"/>
                </a:solidFill>
              </a:rPr>
              <a:t> </a:t>
            </a:r>
            <a:r>
              <a:rPr lang="en-US" altLang="zh-TW" sz="2000" dirty="0">
                <a:solidFill>
                  <a:srgbClr val="FF0000"/>
                </a:solidFill>
              </a:rPr>
              <a:t>35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dBZ</a:t>
            </a:r>
            <a:r>
              <a:rPr lang="zh-TW" altLang="en-US" sz="2000" dirty="0" smtClean="0">
                <a:solidFill>
                  <a:srgbClr val="FF0000"/>
                </a:solidFill>
              </a:rPr>
              <a:t>  </a:t>
            </a:r>
            <a:r>
              <a:rPr lang="en-US" altLang="zh-TW" sz="2000" dirty="0" smtClean="0"/>
              <a:t>over </a:t>
            </a:r>
            <a:r>
              <a:rPr lang="en-US" altLang="zh-TW" sz="2000" dirty="0"/>
              <a:t>areas </a:t>
            </a:r>
            <a:r>
              <a:rPr lang="zh-TW" altLang="en-US" sz="2000" dirty="0" smtClean="0"/>
              <a:t>≧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300 </a:t>
            </a:r>
            <a:r>
              <a:rPr lang="en-US" altLang="zh-TW" sz="2000" dirty="0" smtClean="0"/>
              <a:t>km</a:t>
            </a:r>
            <a:r>
              <a:rPr lang="en-US" altLang="zh-TW" sz="2000" baseline="30000" dirty="0" smtClean="0"/>
              <a:t>2</a:t>
            </a:r>
            <a:r>
              <a:rPr lang="en-US" altLang="zh-TW" sz="2000" dirty="0" smtClean="0"/>
              <a:t> , </a:t>
            </a:r>
            <a:r>
              <a:rPr lang="en-US" altLang="zh-TW" sz="2000" dirty="0"/>
              <a:t>2) lasted </a:t>
            </a:r>
            <a:r>
              <a:rPr lang="zh-TW" altLang="en-US" sz="2000" dirty="0" smtClean="0"/>
              <a:t>≧</a:t>
            </a:r>
            <a:r>
              <a:rPr lang="en-US" altLang="zh-TW" sz="2000" dirty="0" smtClean="0"/>
              <a:t>90 </a:t>
            </a:r>
            <a:r>
              <a:rPr lang="en-US" altLang="zh-TW" sz="2000" dirty="0"/>
              <a:t>min 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and 3) </a:t>
            </a:r>
            <a:r>
              <a:rPr lang="en-US" altLang="zh-TW" sz="2000" dirty="0" smtClean="0"/>
              <a:t>between </a:t>
            </a:r>
            <a:r>
              <a:rPr lang="en-US" altLang="zh-TW" sz="2000" dirty="0"/>
              <a:t>0400 and 1200 </a:t>
            </a:r>
            <a:r>
              <a:rPr lang="en-US" altLang="zh-TW" sz="2000" dirty="0" smtClean="0"/>
              <a:t>UTC</a:t>
            </a:r>
          </a:p>
          <a:p>
            <a:endParaRPr lang="en-US" altLang="zh-TW" sz="2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94616"/>
            <a:ext cx="3532262" cy="356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8376"/>
            <a:ext cx="5436096" cy="348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0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9455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22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964962"/>
            <a:ext cx="8229600" cy="1893038"/>
          </a:xfrm>
        </p:spPr>
        <p:txBody>
          <a:bodyPr>
            <a:normAutofit lnSpcReduction="10000"/>
          </a:bodyPr>
          <a:lstStyle/>
          <a:p>
            <a:r>
              <a:rPr lang="en-US" altLang="zh-TW" sz="2000" dirty="0"/>
              <a:t>the predictor values are </a:t>
            </a:r>
            <a:r>
              <a:rPr lang="en-US" altLang="zh-TW" sz="2000" dirty="0" smtClean="0"/>
              <a:t>converted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into </a:t>
            </a:r>
            <a:r>
              <a:rPr lang="en-US" altLang="zh-TW" sz="2000" dirty="0">
                <a:solidFill>
                  <a:srgbClr val="FF0000"/>
                </a:solidFill>
              </a:rPr>
              <a:t>likelihood values </a:t>
            </a:r>
            <a:r>
              <a:rPr lang="en-US" altLang="zh-TW" sz="2000" dirty="0"/>
              <a:t>through fuzzy membership </a:t>
            </a:r>
            <a:r>
              <a:rPr lang="en-US" altLang="zh-TW" sz="2000" dirty="0" smtClean="0"/>
              <a:t>functions.</a:t>
            </a:r>
          </a:p>
          <a:p>
            <a:r>
              <a:rPr lang="en-US" altLang="zh-TW" sz="2000" dirty="0" smtClean="0"/>
              <a:t>likelihood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values </a:t>
            </a:r>
            <a:r>
              <a:rPr lang="en-US" altLang="zh-TW" sz="2000" dirty="0"/>
              <a:t>range from </a:t>
            </a:r>
            <a:r>
              <a:rPr lang="en-US" altLang="zh-TW" sz="2000" dirty="0" smtClean="0">
                <a:solidFill>
                  <a:srgbClr val="FF0000"/>
                </a:solidFill>
              </a:rPr>
              <a:t>-1 </a:t>
            </a:r>
            <a:r>
              <a:rPr lang="en-US" altLang="zh-TW" sz="2000" dirty="0">
                <a:solidFill>
                  <a:srgbClr val="FF0000"/>
                </a:solidFill>
              </a:rPr>
              <a:t>to 1</a:t>
            </a:r>
            <a:r>
              <a:rPr lang="en-US" altLang="zh-TW" sz="2000" dirty="0"/>
              <a:t>. Higher positive </a:t>
            </a:r>
            <a:r>
              <a:rPr lang="en-US" altLang="zh-TW" sz="2000" dirty="0" smtClean="0"/>
              <a:t>values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indicate </a:t>
            </a:r>
            <a:r>
              <a:rPr lang="en-US" altLang="zh-TW" sz="2000" dirty="0"/>
              <a:t>an increased likelihood of CI in a region, </a:t>
            </a:r>
            <a:r>
              <a:rPr lang="en-US" altLang="zh-TW" sz="2000" dirty="0" smtClean="0"/>
              <a:t>lower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negative </a:t>
            </a:r>
            <a:r>
              <a:rPr lang="en-US" altLang="zh-TW" sz="2000" dirty="0"/>
              <a:t>values indicate a decreased likelihood, </a:t>
            </a:r>
            <a:r>
              <a:rPr lang="en-US" altLang="zh-TW" sz="2000" dirty="0" smtClean="0"/>
              <a:t>and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0 </a:t>
            </a:r>
            <a:r>
              <a:rPr lang="en-US" altLang="zh-TW" sz="2000" dirty="0"/>
              <a:t>indicates a neutral likelihood (Mueller et al. 2003).</a:t>
            </a:r>
            <a:endParaRPr lang="zh-TW" alt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484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6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en-US" altLang="zh-TW" b="1" dirty="0"/>
              <a:t>Verification methodology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To provide guidance on the </a:t>
            </a:r>
            <a:r>
              <a:rPr lang="en-US" altLang="zh-TW" sz="2400" dirty="0" smtClean="0"/>
              <a:t>most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likely </a:t>
            </a:r>
            <a:r>
              <a:rPr lang="en-US" altLang="zh-TW" sz="2400" dirty="0"/>
              <a:t>region for CI, we attempt to determine an </a:t>
            </a:r>
            <a:r>
              <a:rPr lang="en-US" altLang="zh-TW" sz="2400" dirty="0" smtClean="0">
                <a:solidFill>
                  <a:srgbClr val="FF0000"/>
                </a:solidFill>
              </a:rPr>
              <a:t>optimal</a:t>
            </a:r>
            <a:r>
              <a:rPr lang="zh-TW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</a:rPr>
              <a:t>likelihood </a:t>
            </a:r>
            <a:r>
              <a:rPr lang="en-US" altLang="zh-TW" sz="2400" dirty="0">
                <a:solidFill>
                  <a:srgbClr val="FF0000"/>
                </a:solidFill>
              </a:rPr>
              <a:t>threshold (Lt) </a:t>
            </a:r>
            <a:r>
              <a:rPr lang="en-US" altLang="zh-TW" sz="2400" dirty="0"/>
              <a:t>that best corresponds to </a:t>
            </a:r>
            <a:r>
              <a:rPr lang="en-US" altLang="zh-TW" sz="2400" dirty="0" smtClean="0"/>
              <a:t>the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observed </a:t>
            </a:r>
            <a:r>
              <a:rPr lang="en-US" altLang="zh-TW" sz="2400" dirty="0"/>
              <a:t>CI. Therefore, the </a:t>
            </a:r>
            <a:r>
              <a:rPr lang="en-US" altLang="zh-TW" sz="2400" dirty="0">
                <a:solidFill>
                  <a:srgbClr val="FF0000"/>
                </a:solidFill>
              </a:rPr>
              <a:t>likelihood forecasts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are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converted </a:t>
            </a:r>
            <a:r>
              <a:rPr lang="en-US" altLang="zh-TW" sz="2400" dirty="0"/>
              <a:t>into </a:t>
            </a:r>
            <a:r>
              <a:rPr lang="en-US" altLang="zh-TW" sz="2400" dirty="0">
                <a:solidFill>
                  <a:srgbClr val="FF0000"/>
                </a:solidFill>
              </a:rPr>
              <a:t>yes/no </a:t>
            </a:r>
            <a:r>
              <a:rPr lang="en-US" altLang="zh-TW" sz="2400" dirty="0" smtClean="0">
                <a:solidFill>
                  <a:srgbClr val="FF0000"/>
                </a:solidFill>
              </a:rPr>
              <a:t>forecasts</a:t>
            </a:r>
            <a:r>
              <a:rPr lang="en-US" altLang="zh-TW" sz="2400" dirty="0" smtClean="0"/>
              <a:t>.</a:t>
            </a:r>
          </a:p>
          <a:p>
            <a:endParaRPr lang="zh-TW" alt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17032"/>
            <a:ext cx="595312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37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b="1" dirty="0" smtClean="0"/>
              <a:t>Spatial relaxation</a:t>
            </a:r>
            <a:endParaRPr lang="zh-TW" altLang="en-US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32" y="0"/>
            <a:ext cx="52013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335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b="1" dirty="0"/>
              <a:t>T</a:t>
            </a:r>
            <a:r>
              <a:rPr lang="en-US" altLang="zh-TW" sz="2400" b="1" dirty="0" smtClean="0"/>
              <a:t>emporal relaxation</a:t>
            </a:r>
          </a:p>
          <a:p>
            <a:endParaRPr lang="en-US" altLang="zh-TW" sz="2400" b="1" dirty="0"/>
          </a:p>
          <a:p>
            <a:r>
              <a:rPr lang="en-US" altLang="zh-TW" sz="2400" dirty="0" smtClean="0"/>
              <a:t>If </a:t>
            </a:r>
            <a:r>
              <a:rPr lang="en-US" altLang="zh-TW" sz="2400" dirty="0"/>
              <a:t>the initial time of the </a:t>
            </a:r>
            <a:r>
              <a:rPr lang="en-US" altLang="zh-TW" sz="2400" dirty="0" smtClean="0"/>
              <a:t>1-h CI </a:t>
            </a:r>
            <a:r>
              <a:rPr lang="en-US" altLang="zh-TW" sz="2400" dirty="0" err="1"/>
              <a:t>nowcast</a:t>
            </a:r>
            <a:r>
              <a:rPr lang="en-US" altLang="zh-TW" sz="2400" dirty="0"/>
              <a:t> was 0630 UTC, the predicted new </a:t>
            </a:r>
            <a:r>
              <a:rPr lang="en-US" altLang="zh-TW" sz="2400" dirty="0" smtClean="0"/>
              <a:t>convection would </a:t>
            </a:r>
            <a:r>
              <a:rPr lang="en-US" altLang="zh-TW" sz="2400" dirty="0"/>
              <a:t>likely occur between 0718 and 0742 </a:t>
            </a:r>
            <a:r>
              <a:rPr lang="en-US" altLang="zh-TW" sz="2400" dirty="0" smtClean="0"/>
              <a:t>UTC (0730 </a:t>
            </a:r>
            <a:r>
              <a:rPr lang="en-US" altLang="zh-TW" sz="2400" dirty="0"/>
              <a:t>UTC </a:t>
            </a:r>
            <a:r>
              <a:rPr lang="en-US" altLang="zh-TW" sz="2400" dirty="0" smtClean="0"/>
              <a:t>± </a:t>
            </a:r>
            <a:r>
              <a:rPr lang="en-US" altLang="zh-TW" sz="2400" dirty="0"/>
              <a:t>12 min) under the T </a:t>
            </a:r>
            <a:r>
              <a:rPr lang="en-US" altLang="zh-TW" sz="2400" dirty="0" smtClean="0"/>
              <a:t>= </a:t>
            </a:r>
            <a:r>
              <a:rPr lang="en-US" altLang="zh-TW" sz="2400" dirty="0"/>
              <a:t>12 min </a:t>
            </a:r>
            <a:r>
              <a:rPr lang="en-US" altLang="zh-TW" sz="2400" dirty="0" smtClean="0"/>
              <a:t>relaxation. </a:t>
            </a:r>
          </a:p>
          <a:p>
            <a:r>
              <a:rPr lang="en-US" altLang="zh-TW" sz="2400" dirty="0" smtClean="0"/>
              <a:t>In </a:t>
            </a:r>
            <a:r>
              <a:rPr lang="en-US" altLang="zh-TW" sz="2400" dirty="0"/>
              <a:t>other words, the new convection </a:t>
            </a:r>
            <a:r>
              <a:rPr lang="en-US" altLang="zh-TW" sz="2400" dirty="0" smtClean="0"/>
              <a:t>predicted by </a:t>
            </a:r>
            <a:r>
              <a:rPr lang="en-US" altLang="zh-TW" sz="2400" dirty="0"/>
              <a:t>the TANC </a:t>
            </a:r>
            <a:r>
              <a:rPr lang="en-US" altLang="zh-TW" sz="2400" dirty="0" err="1"/>
              <a:t>nowcasts</a:t>
            </a:r>
            <a:r>
              <a:rPr lang="en-US" altLang="zh-TW" sz="2400" dirty="0"/>
              <a:t> between 0618 and 0642 </a:t>
            </a:r>
            <a:r>
              <a:rPr lang="en-US" altLang="zh-TW" sz="2400" dirty="0" smtClean="0"/>
              <a:t>UTC (0630 </a:t>
            </a:r>
            <a:r>
              <a:rPr lang="en-US" altLang="zh-TW" sz="2400" dirty="0"/>
              <a:t>UTC </a:t>
            </a:r>
            <a:r>
              <a:rPr lang="en-US" altLang="zh-TW" sz="2400" dirty="0" smtClean="0"/>
              <a:t>± </a:t>
            </a:r>
            <a:r>
              <a:rPr lang="en-US" altLang="zh-TW" sz="2400" dirty="0"/>
              <a:t>12 min) would probably occur </a:t>
            </a:r>
            <a:r>
              <a:rPr lang="en-US" altLang="zh-TW" sz="2400" dirty="0" smtClean="0"/>
              <a:t>at 0730 </a:t>
            </a:r>
            <a:r>
              <a:rPr lang="en-US" altLang="zh-TW" sz="2400" dirty="0"/>
              <a:t>UTC. </a:t>
            </a:r>
          </a:p>
          <a:p>
            <a:pPr marL="0" indent="0">
              <a:buNone/>
            </a:pPr>
            <a:endParaRPr lang="zh-TW" altLang="en-US" sz="2400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7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8588"/>
            <a:ext cx="8991600" cy="660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70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5253</TotalTime>
  <Words>701</Words>
  <Application>Microsoft Office PowerPoint</Application>
  <PresentationFormat>如螢幕大小 (4:3)</PresentationFormat>
  <Paragraphs>37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Office 佈景主題</vt:lpstr>
      <vt:lpstr>Nowcast guidance of afternoon convection initiation for Taiwan</vt:lpstr>
      <vt:lpstr>Introduction</vt:lpstr>
      <vt:lpstr>TANC and study data</vt:lpstr>
      <vt:lpstr>PowerPoint 簡報</vt:lpstr>
      <vt:lpstr>PowerPoint 簡報</vt:lpstr>
      <vt:lpstr>Verification methodology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Conclusions</vt:lpstr>
      <vt:lpstr>Conclusions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jack</cp:lastModifiedBy>
  <cp:revision>218</cp:revision>
  <dcterms:created xsi:type="dcterms:W3CDTF">2013-11-23T06:53:26Z</dcterms:created>
  <dcterms:modified xsi:type="dcterms:W3CDTF">2018-04-24T07:28:12Z</dcterms:modified>
</cp:coreProperties>
</file>