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72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84" d="100"/>
          <a:sy n="84" d="100"/>
        </p:scale>
        <p:origin x="90" y="24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68A1-C35D-4979-A9A3-0579AA61D057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4E7C-BEC0-42D1-B765-EB7CE6DA6D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055722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68A1-C35D-4979-A9A3-0579AA61D057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4E7C-BEC0-42D1-B765-EB7CE6DA6D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012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68A1-C35D-4979-A9A3-0579AA61D057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4E7C-BEC0-42D1-B765-EB7CE6DA6D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5473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68A1-C35D-4979-A9A3-0579AA61D057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4E7C-BEC0-42D1-B765-EB7CE6DA6D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76519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68A1-C35D-4979-A9A3-0579AA61D057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4E7C-BEC0-42D1-B765-EB7CE6DA6D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73932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68A1-C35D-4979-A9A3-0579AA61D057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4E7C-BEC0-42D1-B765-EB7CE6DA6D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62027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68A1-C35D-4979-A9A3-0579AA61D057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4E7C-BEC0-42D1-B765-EB7CE6DA6D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1654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68A1-C35D-4979-A9A3-0579AA61D057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4E7C-BEC0-42D1-B765-EB7CE6DA6D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6325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68A1-C35D-4979-A9A3-0579AA61D057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4E7C-BEC0-42D1-B765-EB7CE6DA6D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19434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68A1-C35D-4979-A9A3-0579AA61D057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4E7C-BEC0-42D1-B765-EB7CE6DA6D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35966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9468A1-C35D-4979-A9A3-0579AA61D057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44E7C-BEC0-42D1-B765-EB7CE6DA6D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379514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9468A1-C35D-4979-A9A3-0579AA61D057}" type="datetimeFigureOut">
              <a:rPr lang="zh-TW" altLang="en-US" smtClean="0"/>
              <a:t>2018/4/17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D44E7C-BEC0-42D1-B765-EB7CE6DA6D70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059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0" y="1122363"/>
            <a:ext cx="12192000" cy="2387600"/>
          </a:xfrm>
        </p:spPr>
        <p:txBody>
          <a:bodyPr>
            <a:normAutofit/>
          </a:bodyPr>
          <a:lstStyle/>
          <a:p>
            <a:r>
              <a:rPr lang="en-US" altLang="zh-TW" sz="4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High-Resolution Model-Based Investigation of Moisture Transport into the Pacific Northwest during a Strong Atmospheric River Event</a:t>
            </a:r>
            <a:endParaRPr lang="zh-TW" altLang="en-US" sz="4400" dirty="0">
              <a:latin typeface="Cambria Math" panose="02040503050406030204" pitchFamily="18" charset="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70840" y="4908330"/>
            <a:ext cx="10321159" cy="1032641"/>
          </a:xfrm>
        </p:spPr>
        <p:txBody>
          <a:bodyPr anchor="b">
            <a:normAutofit/>
          </a:bodyPr>
          <a:lstStyle/>
          <a:p>
            <a:pPr algn="r"/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Mueller M. J., K. M. Mahoney, and M. Hughes, 2017: High-Resolution Model-Based Investigation of Moisture Transport into the Pacific Northwest during a Strong Atmospheric River Event. </a:t>
            </a:r>
            <a:r>
              <a:rPr lang="en-US" altLang="zh-TW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Mon. </a:t>
            </a:r>
            <a:r>
              <a:rPr lang="en-US" altLang="zh-TW" sz="1600" i="1" dirty="0" err="1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Wea</a:t>
            </a:r>
            <a:r>
              <a:rPr lang="en-US" altLang="zh-TW" sz="1600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. Rev., </a:t>
            </a:r>
            <a:r>
              <a:rPr lang="en-US" altLang="zh-TW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145</a:t>
            </a:r>
            <a:r>
              <a:rPr lang="en-US" altLang="zh-TW" sz="16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3861-3879.</a:t>
            </a:r>
            <a:endParaRPr lang="zh-TW" altLang="en-US" sz="1600" dirty="0">
              <a:solidFill>
                <a:schemeClr val="tx1">
                  <a:lumMod val="50000"/>
                  <a:lumOff val="50000"/>
                </a:schemeClr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7046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208" y="464160"/>
            <a:ext cx="6856157" cy="5299676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l="1470" r="46103"/>
          <a:stretch/>
        </p:blipFill>
        <p:spPr>
          <a:xfrm>
            <a:off x="7620000" y="457200"/>
            <a:ext cx="3783724" cy="2965622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3"/>
          <a:srcRect l="53542"/>
          <a:stretch/>
        </p:blipFill>
        <p:spPr>
          <a:xfrm>
            <a:off x="8138742" y="3422822"/>
            <a:ext cx="3343105" cy="2956958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097280" y="94828"/>
            <a:ext cx="10674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approach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3463290" y="94828"/>
            <a:ext cx="874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landfall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5120640" y="111432"/>
            <a:ext cx="19318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i</a:t>
            </a:r>
            <a:r>
              <a:rPr lang="en-US" altLang="zh-TW" dirty="0" smtClean="0"/>
              <a:t>nland penetration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3532081" y="2934370"/>
            <a:ext cx="728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decay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640080" y="5763836"/>
            <a:ext cx="37528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arenR"/>
            </a:pPr>
            <a:r>
              <a:rPr lang="en-US" altLang="zh-TW" dirty="0" smtClean="0"/>
              <a:t>moisture removal via precipitation</a:t>
            </a:r>
          </a:p>
          <a:p>
            <a:pPr marL="342900" indent="-342900">
              <a:buAutoNum type="arabicParenR"/>
            </a:pPr>
            <a:r>
              <a:rPr lang="en-US" altLang="zh-TW" dirty="0" smtClean="0"/>
              <a:t>Routing of low-level moisture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6964628" y="5303064"/>
            <a:ext cx="13107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r</a:t>
            </a:r>
            <a:r>
              <a:rPr lang="en-US" altLang="zh-TW" dirty="0" smtClean="0"/>
              <a:t>idge height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6997343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4287" y="1207837"/>
            <a:ext cx="6838950" cy="412432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91423" y="168657"/>
            <a:ext cx="3980465" cy="310134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7816" y="3270000"/>
            <a:ext cx="3424072" cy="3084093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755130" y="3531870"/>
            <a:ext cx="274320" cy="18288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914400" y="388620"/>
            <a:ext cx="46556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Moisture Transport (IVT)</a:t>
            </a:r>
            <a:endParaRPr lang="zh-TW" altLang="en-US" sz="32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9941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224" y="369332"/>
            <a:ext cx="4093222" cy="4093222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9689" y="852191"/>
            <a:ext cx="3190547" cy="3350074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90236" y="852913"/>
            <a:ext cx="3456246" cy="3349352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94839" y="4202265"/>
            <a:ext cx="5190793" cy="872655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957606" y="0"/>
            <a:ext cx="387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1200 UTC 5 Nov - 1200 UTC 8 Nov 2006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848224" y="5074920"/>
            <a:ext cx="111982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1) The CR </a:t>
            </a:r>
            <a:r>
              <a:rPr lang="en-US" altLang="zh-TW" dirty="0"/>
              <a:t>Gap was a ‘‘path of least resistance’’ through </a:t>
            </a:r>
            <a:r>
              <a:rPr lang="en-US" altLang="zh-TW" dirty="0" smtClean="0"/>
              <a:t>which water </a:t>
            </a:r>
            <a:r>
              <a:rPr lang="en-US" altLang="zh-TW" dirty="0"/>
              <a:t>vapor transport was largest</a:t>
            </a:r>
            <a:r>
              <a:rPr lang="en-US" altLang="zh-TW" dirty="0" smtClean="0"/>
              <a:t> 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2) </a:t>
            </a:r>
            <a:r>
              <a:rPr lang="en-US" altLang="zh-TW" dirty="0"/>
              <a:t>A</a:t>
            </a:r>
            <a:r>
              <a:rPr lang="en-US" altLang="zh-TW" dirty="0" smtClean="0"/>
              <a:t> </a:t>
            </a:r>
            <a:r>
              <a:rPr lang="en-US" altLang="zh-TW" dirty="0"/>
              <a:t>large </a:t>
            </a:r>
            <a:r>
              <a:rPr lang="en-US" altLang="zh-TW" dirty="0" smtClean="0"/>
              <a:t>proportion of </a:t>
            </a:r>
            <a:r>
              <a:rPr lang="en-US" altLang="zh-TW" dirty="0"/>
              <a:t>water vapor impinging on the Cascades </a:t>
            </a:r>
            <a:r>
              <a:rPr lang="en-US" altLang="zh-TW" dirty="0" smtClean="0"/>
              <a:t>survived transit </a:t>
            </a:r>
            <a:r>
              <a:rPr lang="en-US" altLang="zh-TW" dirty="0"/>
              <a:t>over the ridge into eastern Washington </a:t>
            </a:r>
            <a:r>
              <a:rPr lang="en-US" altLang="zh-TW" dirty="0" smtClean="0"/>
              <a:t>and Oregon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5399689" y="184666"/>
            <a:ext cx="45361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Moisture Transport (QT)</a:t>
            </a:r>
            <a:endParaRPr lang="zh-TW" altLang="en-US" sz="32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16251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7689" y="972196"/>
            <a:ext cx="7710127" cy="4275486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630" y="787936"/>
            <a:ext cx="4290059" cy="4274627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5452110" y="2719394"/>
                <a:ext cx="925830" cy="2984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𝑢𝑄𝑇𝑉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𝑣𝑎𝑝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110" y="2719394"/>
                <a:ext cx="925830" cy="298415"/>
              </a:xfrm>
              <a:prstGeom prst="rect">
                <a:avLst/>
              </a:prstGeom>
              <a:blipFill>
                <a:blip r:embed="rId4"/>
                <a:stretch>
                  <a:fillRect l="-5921" r="-658" b="-224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5452110" y="787936"/>
                <a:ext cx="868680" cy="2984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𝑄𝑇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𝑣𝑎𝑝</m:t>
                          </m:r>
                        </m:sub>
                      </m:sSub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2110" y="787936"/>
                <a:ext cx="868680" cy="298415"/>
              </a:xfrm>
              <a:prstGeom prst="rect">
                <a:avLst/>
              </a:prstGeom>
              <a:blipFill>
                <a:blip r:embed="rId5"/>
                <a:stretch>
                  <a:fillRect l="-2098" b="-22449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文字方塊 6"/>
          <p:cNvSpPr txBox="1"/>
          <p:nvPr/>
        </p:nvSpPr>
        <p:spPr>
          <a:xfrm>
            <a:off x="6626886" y="326068"/>
            <a:ext cx="38744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1200 UTC 5 Nov - 1200 UTC 8 Nov 2006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329655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3253" y="2058237"/>
            <a:ext cx="6124209" cy="4637181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5056" y="373610"/>
            <a:ext cx="4889061" cy="2317038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01129" y="2724532"/>
            <a:ext cx="3985222" cy="3970887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5633254" y="225426"/>
            <a:ext cx="452628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1) </a:t>
            </a:r>
            <a:r>
              <a:rPr lang="en-US" altLang="zh-TW" dirty="0"/>
              <a:t>T</a:t>
            </a:r>
            <a:r>
              <a:rPr lang="en-US" altLang="zh-TW" dirty="0" smtClean="0"/>
              <a:t>he </a:t>
            </a:r>
            <a:r>
              <a:rPr lang="en-US" altLang="zh-TW" dirty="0"/>
              <a:t>majority (91.5%–97.5%) of </a:t>
            </a:r>
            <a:r>
              <a:rPr lang="en-US" altLang="zh-TW" dirty="0" smtClean="0"/>
              <a:t>transported moisture </a:t>
            </a:r>
            <a:r>
              <a:rPr lang="en-US" altLang="zh-TW" dirty="0"/>
              <a:t>was in the form of water </a:t>
            </a:r>
            <a:r>
              <a:rPr lang="en-US" altLang="zh-TW" dirty="0" smtClean="0"/>
              <a:t>vapor.</a:t>
            </a:r>
          </a:p>
          <a:p>
            <a:r>
              <a:rPr lang="en-US" altLang="zh-TW" dirty="0" smtClean="0"/>
              <a:t>2) The majority </a:t>
            </a:r>
            <a:r>
              <a:rPr lang="en-US" altLang="zh-TW" dirty="0"/>
              <a:t>(90.4%) of moisture transport depletion </a:t>
            </a:r>
            <a:r>
              <a:rPr lang="en-US" altLang="zh-TW" dirty="0" smtClean="0"/>
              <a:t>occurred along </a:t>
            </a:r>
            <a:r>
              <a:rPr lang="en-US" altLang="zh-TW" dirty="0"/>
              <a:t>the western slopes of the </a:t>
            </a:r>
            <a:r>
              <a:rPr lang="en-US" altLang="zh-TW" dirty="0" smtClean="0"/>
              <a:t>Cascades.</a:t>
            </a:r>
            <a:endParaRPr lang="zh-TW" altLang="en-US" dirty="0"/>
          </a:p>
        </p:txBody>
      </p:sp>
      <p:cxnSp>
        <p:nvCxnSpPr>
          <p:cNvPr id="8" name="直線單箭頭接點 7"/>
          <p:cNvCxnSpPr/>
          <p:nvPr/>
        </p:nvCxnSpPr>
        <p:spPr>
          <a:xfrm>
            <a:off x="2183130" y="1074420"/>
            <a:ext cx="594360" cy="21717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線單箭頭接點 9"/>
          <p:cNvCxnSpPr/>
          <p:nvPr/>
        </p:nvCxnSpPr>
        <p:spPr>
          <a:xfrm>
            <a:off x="3680460" y="1337310"/>
            <a:ext cx="548640" cy="342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文字方塊 10"/>
          <p:cNvSpPr txBox="1"/>
          <p:nvPr/>
        </p:nvSpPr>
        <p:spPr>
          <a:xfrm>
            <a:off x="2480310" y="855870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90.6%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3680460" y="98512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9.6%</a:t>
            </a:r>
            <a:endParaRPr lang="zh-TW" altLang="en-US" dirty="0"/>
          </a:p>
        </p:txBody>
      </p:sp>
      <p:sp>
        <p:nvSpPr>
          <p:cNvPr id="13" name="文字方塊 12"/>
          <p:cNvSpPr txBox="1"/>
          <p:nvPr/>
        </p:nvSpPr>
        <p:spPr>
          <a:xfrm>
            <a:off x="9075420" y="2977891"/>
            <a:ext cx="7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15.4%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9075420" y="4307384"/>
            <a:ext cx="18438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Most concentrate</a:t>
            </a:r>
            <a:endParaRPr lang="zh-TW" altLang="en-US" dirty="0"/>
          </a:p>
        </p:txBody>
      </p:sp>
      <p:sp>
        <p:nvSpPr>
          <p:cNvPr id="15" name="矩形 14"/>
          <p:cNvSpPr/>
          <p:nvPr/>
        </p:nvSpPr>
        <p:spPr>
          <a:xfrm>
            <a:off x="9075420" y="4676716"/>
            <a:ext cx="1634490" cy="2018702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95024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373" y="0"/>
            <a:ext cx="6439327" cy="4957861"/>
          </a:xfrm>
          <a:prstGeom prst="rect">
            <a:avLst/>
          </a:prstGeom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2606" y="89500"/>
            <a:ext cx="3371622" cy="3359494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6772" y="3555009"/>
            <a:ext cx="4880690" cy="3154401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41584" y="5169892"/>
            <a:ext cx="68451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1) Moisture transport across </a:t>
            </a:r>
            <a:r>
              <a:rPr lang="en-US" altLang="zh-TW" dirty="0"/>
              <a:t>the Cascades was most efficient </a:t>
            </a:r>
            <a:r>
              <a:rPr lang="en-US" altLang="zh-TW" dirty="0" smtClean="0"/>
              <a:t>through the </a:t>
            </a:r>
            <a:r>
              <a:rPr lang="en-US" altLang="zh-TW" dirty="0"/>
              <a:t>CR Gap and least efficient over the </a:t>
            </a:r>
            <a:r>
              <a:rPr lang="en-US" altLang="zh-TW" dirty="0" err="1" smtClean="0"/>
              <a:t>SOrCas</a:t>
            </a:r>
            <a:r>
              <a:rPr lang="en-US" altLang="zh-TW" dirty="0" smtClean="0"/>
              <a:t> corridor.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2) </a:t>
            </a:r>
            <a:r>
              <a:rPr lang="en-US" altLang="zh-TW" dirty="0"/>
              <a:t>A</a:t>
            </a:r>
            <a:r>
              <a:rPr lang="en-US" altLang="zh-TW" dirty="0" smtClean="0"/>
              <a:t> </a:t>
            </a:r>
            <a:r>
              <a:rPr lang="en-US" altLang="zh-TW" dirty="0"/>
              <a:t>strong connection between </a:t>
            </a:r>
            <a:r>
              <a:rPr lang="en-US" altLang="zh-TW" dirty="0" smtClean="0"/>
              <a:t>the vertical </a:t>
            </a:r>
            <a:r>
              <a:rPr lang="en-US" altLang="zh-TW" dirty="0"/>
              <a:t>depth of water vapor transport and water </a:t>
            </a:r>
            <a:r>
              <a:rPr lang="en-US" altLang="zh-TW" dirty="0" smtClean="0"/>
              <a:t>vapor penetration </a:t>
            </a:r>
            <a:r>
              <a:rPr lang="en-US" altLang="zh-TW" dirty="0"/>
              <a:t>efficiency.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11454338" y="4762877"/>
            <a:ext cx="6992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&lt;18%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9306356" y="5878413"/>
            <a:ext cx="641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3.3%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8546" y="624482"/>
            <a:ext cx="3005022" cy="2706651"/>
          </a:xfrm>
          <a:prstGeom prst="rect">
            <a:avLst/>
          </a:prstGeom>
        </p:spPr>
      </p:pic>
      <p:sp>
        <p:nvSpPr>
          <p:cNvPr id="11" name="文字方塊 10"/>
          <p:cNvSpPr txBox="1"/>
          <p:nvPr/>
        </p:nvSpPr>
        <p:spPr>
          <a:xfrm>
            <a:off x="10284228" y="948690"/>
            <a:ext cx="4860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IVT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28740770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Conclusions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內容版面配置區 3"/>
              <p:cNvSpPr>
                <a:spLocks noGrp="1"/>
              </p:cNvSpPr>
              <p:nvPr>
                <p:ph idx="1"/>
              </p:nvPr>
            </p:nvSpPr>
            <p:spPr>
              <a:xfrm>
                <a:off x="228600" y="1825624"/>
                <a:ext cx="11852910" cy="4849495"/>
              </a:xfrm>
            </p:spPr>
            <p:txBody>
              <a:bodyPr>
                <a:normAutofit/>
              </a:bodyPr>
              <a:lstStyle/>
              <a:p>
                <a:r>
                  <a:rPr lang="en-US" altLang="zh-TW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1) Identify </a:t>
                </a:r>
                <a:r>
                  <a:rPr lang="en-US" altLang="zh-TW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corridors through the Cascades that </a:t>
                </a:r>
                <a:r>
                  <a:rPr lang="en-US" altLang="zh-TW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facilitate </a:t>
                </a:r>
                <a:r>
                  <a:rPr lang="fr-FR" altLang="zh-TW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inland </a:t>
                </a:r>
                <a:r>
                  <a:rPr lang="fr-FR" altLang="zh-TW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moisture </a:t>
                </a:r>
                <a:r>
                  <a:rPr lang="fr-FR" altLang="zh-TW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penetration</a:t>
                </a:r>
                <a:endParaRPr lang="en-US" altLang="zh-TW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TW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While </a:t>
                </a:r>
                <a:r>
                  <a:rPr lang="en-US" altLang="zh-TW" sz="24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IWV</a:t>
                </a:r>
                <a:r>
                  <a:rPr lang="en-US" altLang="zh-TW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</a:t>
                </a:r>
                <a:r>
                  <a:rPr lang="en-US" altLang="zh-TW" sz="24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IVT</a:t>
                </a:r>
                <a:r>
                  <a:rPr lang="en-US" altLang="zh-TW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𝑄𝑇</m:t>
                        </m:r>
                      </m:e>
                      <m:sub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𝑣𝑎𝑝</m:t>
                        </m:r>
                      </m:sub>
                    </m:sSub>
                  </m:oMath>
                </a14:m>
                <a:r>
                  <a:rPr lang="en-US" altLang="zh-TW" sz="24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altLang="zh-TW" sz="24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plan views </a:t>
                </a:r>
                <a:r>
                  <a:rPr lang="en-US" altLang="zh-TW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𝑄𝑇</m:t>
                        </m:r>
                        <m:r>
                          <a:rPr lang="en-US" altLang="zh-TW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sz="2400" i="1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𝑣𝑎𝑝</m:t>
                        </m:r>
                      </m:sub>
                    </m:sSub>
                  </m:oMath>
                </a14:m>
                <a:r>
                  <a:rPr lang="en-US" altLang="zh-TW" sz="2400" dirty="0" smtClean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cross </a:t>
                </a:r>
                <a:r>
                  <a:rPr lang="en-US" altLang="zh-TW" sz="24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sections </a:t>
                </a:r>
                <a:r>
                  <a:rPr lang="en-US" altLang="zh-TW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suggested the CR </a:t>
                </a:r>
                <a:r>
                  <a:rPr lang="en-US" altLang="zh-TW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Gap and </a:t>
                </a:r>
                <a:r>
                  <a:rPr lang="en-US" altLang="zh-TW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the Mt</a:t>
                </a:r>
                <a:r>
                  <a:rPr lang="en-US" altLang="zh-TW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Hood </a:t>
                </a:r>
                <a:r>
                  <a:rPr lang="en-US" altLang="zh-TW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corridor just south of Mt. Hood comprised a ‘‘</a:t>
                </a:r>
                <a:r>
                  <a:rPr lang="en-US" altLang="zh-TW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path of </a:t>
                </a:r>
                <a:r>
                  <a:rPr lang="en-US" altLang="zh-TW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least </a:t>
                </a:r>
                <a:r>
                  <a:rPr lang="en-US" altLang="zh-TW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resistance</a:t>
                </a:r>
                <a:r>
                  <a:rPr lang="en-US" altLang="zh-TW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’’ through the Cascades, it was </a:t>
                </a:r>
                <a:r>
                  <a:rPr lang="en-US" altLang="zh-TW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also apparent </a:t>
                </a:r>
                <a:r>
                  <a:rPr lang="en-US" altLang="zh-TW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that a large </a:t>
                </a:r>
                <a:r>
                  <a:rPr lang="en-US" altLang="zh-TW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proportion </a:t>
                </a:r>
                <a:r>
                  <a:rPr lang="en-US" altLang="zh-TW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of </a:t>
                </a:r>
                <a:r>
                  <a:rPr lang="en-US" altLang="zh-TW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inland-penetrating moisture </a:t>
                </a:r>
                <a:r>
                  <a:rPr lang="en-US" altLang="zh-TW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was moving over the Cascades ridge</a:t>
                </a:r>
                <a:r>
                  <a:rPr lang="en-US" altLang="zh-TW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</a:p>
              <a:p>
                <a:endParaRPr lang="en-US" altLang="zh-TW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fr-FR" altLang="zh-TW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2) Quantify moisture transport </a:t>
                </a:r>
                <a:r>
                  <a:rPr lang="en-US" altLang="zh-TW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through the </a:t>
                </a:r>
                <a:r>
                  <a:rPr lang="en-US" altLang="zh-TW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corridors</a:t>
                </a:r>
                <a:endParaRPr lang="en-US" altLang="zh-TW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n-US" altLang="zh-TW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Only </a:t>
                </a:r>
                <a:r>
                  <a:rPr lang="en-US" altLang="zh-TW" sz="24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~16% </a:t>
                </a:r>
                <a:r>
                  <a:rPr lang="en-US" altLang="zh-TW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of total cross-Cascades transport moved through the </a:t>
                </a:r>
                <a:r>
                  <a:rPr lang="en-US" altLang="zh-TW" sz="24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CR Gap</a:t>
                </a:r>
                <a:r>
                  <a:rPr lang="en-US" altLang="zh-TW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; the </a:t>
                </a:r>
                <a:r>
                  <a:rPr lang="en-US" altLang="zh-TW" sz="24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remainder</a:t>
                </a:r>
                <a:r>
                  <a:rPr lang="en-US" altLang="zh-TW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moved </a:t>
                </a:r>
                <a:r>
                  <a:rPr lang="en-US" altLang="zh-TW" sz="24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over the Cascades ridge(~84%)</a:t>
                </a:r>
                <a:r>
                  <a:rPr lang="en-US" altLang="zh-TW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 The moisture transport through the CR Gap and Mt. Hood Corridor was </a:t>
                </a:r>
                <a:r>
                  <a:rPr lang="en-US" altLang="zh-TW" sz="2400" dirty="0">
                    <a:solidFill>
                      <a:srgbClr val="FF0000"/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more intense </a:t>
                </a:r>
                <a:r>
                  <a:rPr lang="en-US" altLang="zh-TW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than anywhere else</a:t>
                </a:r>
                <a:r>
                  <a:rPr lang="en-US" altLang="zh-TW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endParaRPr lang="en-US" altLang="zh-TW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4" name="內容版面配置區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28600" y="1825624"/>
                <a:ext cx="11852910" cy="4849495"/>
              </a:xfrm>
              <a:blipFill>
                <a:blip r:embed="rId2"/>
                <a:stretch>
                  <a:fillRect l="-720" t="-1759" r="-133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113792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>
          <a:xfrm>
            <a:off x="182880" y="1825625"/>
            <a:ext cx="11795760" cy="4351338"/>
          </a:xfrm>
        </p:spPr>
        <p:txBody>
          <a:bodyPr>
            <a:normAutofit/>
          </a:bodyPr>
          <a:lstStyle/>
          <a:p>
            <a:r>
              <a:rPr lang="en-US" altLang="zh-TW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</a:t>
            </a:r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) Quantify moisture depletion through the </a:t>
            </a:r>
            <a:r>
              <a:rPr lang="en-US" altLang="zh-TW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corridors</a:t>
            </a:r>
          </a:p>
          <a:p>
            <a:r>
              <a:rPr lang="en-US" altLang="zh-TW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Drying </a:t>
            </a:r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ratios </a:t>
            </a:r>
            <a:r>
              <a:rPr lang="en-US" altLang="zh-TW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clearly indicated </a:t>
            </a:r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the most efficient (i.e., </a:t>
            </a:r>
            <a:r>
              <a:rPr lang="en-US" altLang="zh-TW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minimal moisture loss</a:t>
            </a:r>
            <a:r>
              <a:rPr lang="en-US" altLang="zh-TW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) pathway </a:t>
            </a:r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across the Cascades was through the </a:t>
            </a:r>
            <a:r>
              <a:rPr lang="en-US" altLang="zh-TW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CR </a:t>
            </a:r>
            <a:r>
              <a:rPr lang="en-US" altLang="zh-TW" sz="24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Gap (DR = 9.3%/3.3%)</a:t>
            </a:r>
            <a:r>
              <a:rPr lang="en-US" altLang="zh-TW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endParaRPr lang="en-US" altLang="zh-TW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zh-TW" sz="2400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These </a:t>
            </a:r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results indicate </a:t>
            </a:r>
            <a:r>
              <a:rPr lang="en-US" altLang="zh-TW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the </a:t>
            </a:r>
            <a:r>
              <a:rPr lang="en-US" altLang="zh-TW" sz="24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vertical distribution </a:t>
            </a:r>
            <a:r>
              <a:rPr lang="en-US" altLang="zh-TW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of moisture transport</a:t>
            </a:r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—both </a:t>
            </a:r>
            <a:r>
              <a:rPr lang="en-US" altLang="zh-TW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moisture</a:t>
            </a:r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altLang="zh-TW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and </a:t>
            </a:r>
            <a:r>
              <a:rPr lang="en-US" altLang="zh-TW" sz="2400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wind </a:t>
            </a:r>
            <a:r>
              <a:rPr lang="en-US" altLang="zh-TW" sz="2400" dirty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components</a:t>
            </a:r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—is an important factor when </a:t>
            </a:r>
            <a:r>
              <a:rPr lang="en-US" altLang="zh-TW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assessing the </a:t>
            </a:r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likelihood of water vapor and moisture </a:t>
            </a:r>
            <a:r>
              <a:rPr lang="en-US" altLang="zh-TW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penetration over </a:t>
            </a:r>
            <a:r>
              <a:rPr lang="en-US" altLang="zh-TW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terrain</a:t>
            </a:r>
            <a:r>
              <a:rPr lang="en-US" altLang="zh-TW" sz="24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  <a:p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5" name="標題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Conclusions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78391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Scientific Questions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>
          <a:xfrm>
            <a:off x="483476" y="1825625"/>
            <a:ext cx="11277600" cy="4351338"/>
          </a:xfrm>
        </p:spPr>
        <p:txBody>
          <a:bodyPr/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1)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Where were the primary corridors for inland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moisture penetration?</a:t>
            </a:r>
          </a:p>
          <a:p>
            <a:endParaRPr lang="en-US" altLang="zh-TW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2)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How much moisture traveled through the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corridors in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comparison to over adjacent terrain?</a:t>
            </a:r>
            <a:endParaRPr lang="en-US" altLang="zh-TW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zh-TW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3)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What proportion of upstream moisture flux was </a:t>
            </a:r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lost during </a:t>
            </a:r>
            <a:r>
              <a:rPr lang="en-US" altLang="zh-TW" dirty="0">
                <a:latin typeface="Cambria Math" panose="02040503050406030204" pitchFamily="18" charset="0"/>
                <a:ea typeface="Cambria Math" panose="02040503050406030204" pitchFamily="18" charset="0"/>
              </a:rPr>
              <a:t>transit through the corridors?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12775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/>
          <p:cNvPicPr>
            <a:picLocks noChangeAspect="1"/>
          </p:cNvPicPr>
          <p:nvPr/>
        </p:nvPicPr>
        <p:blipFill rotWithShape="1">
          <a:blip r:embed="rId2"/>
          <a:srcRect b="3878"/>
          <a:stretch/>
        </p:blipFill>
        <p:spPr>
          <a:xfrm>
            <a:off x="718709" y="256354"/>
            <a:ext cx="4078013" cy="3964570"/>
          </a:xfrm>
          <a:prstGeom prst="rect">
            <a:avLst/>
          </a:prstGeom>
        </p:spPr>
      </p:pic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3"/>
          <a:srcRect b="20918"/>
          <a:stretch/>
        </p:blipFill>
        <p:spPr>
          <a:xfrm>
            <a:off x="4977760" y="256355"/>
            <a:ext cx="4037451" cy="3824156"/>
          </a:xfrm>
          <a:prstGeom prst="rect">
            <a:avLst/>
          </a:prstGeom>
        </p:spPr>
      </p:pic>
      <p:sp>
        <p:nvSpPr>
          <p:cNvPr id="6" name="文字方塊 5"/>
          <p:cNvSpPr txBox="1"/>
          <p:nvPr/>
        </p:nvSpPr>
        <p:spPr>
          <a:xfrm>
            <a:off x="2555563" y="1946448"/>
            <a:ext cx="5124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WA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2580794" y="2767142"/>
            <a:ext cx="4619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OR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3125644" y="2489531"/>
            <a:ext cx="385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ID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878556" y="1953021"/>
            <a:ext cx="4940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MT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0" name="文字方塊 9"/>
          <p:cNvSpPr txBox="1"/>
          <p:nvPr/>
        </p:nvSpPr>
        <p:spPr>
          <a:xfrm>
            <a:off x="2255971" y="3716858"/>
            <a:ext cx="44114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CA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1" name="文字方塊 10"/>
          <p:cNvSpPr txBox="1"/>
          <p:nvPr/>
        </p:nvSpPr>
        <p:spPr>
          <a:xfrm>
            <a:off x="2966064" y="3309367"/>
            <a:ext cx="465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NV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681227" y="3298935"/>
            <a:ext cx="444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UT</a:t>
            </a:r>
            <a:endParaRPr lang="zh-TW" altLang="en-US" dirty="0">
              <a:solidFill>
                <a:srgbClr val="FF0000"/>
              </a:solidFill>
            </a:endParaRPr>
          </a:p>
        </p:txBody>
      </p:sp>
      <p:pic>
        <p:nvPicPr>
          <p:cNvPr id="13" name="圖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16477" y="4080511"/>
            <a:ext cx="4397468" cy="2643421"/>
          </a:xfrm>
          <a:prstGeom prst="rect">
            <a:avLst/>
          </a:prstGeom>
        </p:spPr>
      </p:pic>
      <p:sp>
        <p:nvSpPr>
          <p:cNvPr id="14" name="文字方塊 13"/>
          <p:cNvSpPr txBox="1"/>
          <p:nvPr/>
        </p:nvSpPr>
        <p:spPr>
          <a:xfrm>
            <a:off x="5461240" y="1703265"/>
            <a:ext cx="1602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Columbia River</a:t>
            </a:r>
            <a:endParaRPr lang="zh-TW" altLang="en-US" dirty="0"/>
          </a:p>
        </p:txBody>
      </p:sp>
      <p:sp>
        <p:nvSpPr>
          <p:cNvPr id="2" name="文字方塊 1"/>
          <p:cNvSpPr txBox="1"/>
          <p:nvPr/>
        </p:nvSpPr>
        <p:spPr>
          <a:xfrm>
            <a:off x="712050" y="4325567"/>
            <a:ext cx="6029279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WRF-ARW V3.8.1</a:t>
            </a: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0000 UTC 3 Nov – 0000 UTC 9 Nov 2006</a:t>
            </a:r>
            <a:endParaRPr lang="en-US" altLang="zh-TW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en-US" altLang="zh-TW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IC/BC: CFSR T382(~38km) / 64 levs / Downscaling to 4 km</a:t>
            </a:r>
          </a:p>
          <a:p>
            <a:endParaRPr lang="en-US" altLang="zh-TW" dirty="0" smtClean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en-US" altLang="zh-TW" dirty="0" smtClean="0">
                <a:latin typeface="Cambria Math" panose="02040503050406030204" pitchFamily="18" charset="0"/>
              </a:rPr>
              <a:t>One Way</a:t>
            </a:r>
          </a:p>
          <a:p>
            <a:endParaRPr lang="en-US" altLang="zh-TW" dirty="0">
              <a:latin typeface="Cambria Math" panose="02040503050406030204" pitchFamily="18" charset="0"/>
            </a:endParaRPr>
          </a:p>
          <a:p>
            <a:endParaRPr lang="zh-TW" altLang="en-US" dirty="0">
              <a:latin typeface="Cambria Math" panose="02040503050406030204" pitchFamily="18" charset="0"/>
            </a:endParaRPr>
          </a:p>
        </p:txBody>
      </p:sp>
      <p:pic>
        <p:nvPicPr>
          <p:cNvPr id="15" name="圖片 14"/>
          <p:cNvPicPr>
            <a:picLocks noChangeAspect="1"/>
          </p:cNvPicPr>
          <p:nvPr/>
        </p:nvPicPr>
        <p:blipFill rotWithShape="1">
          <a:blip r:embed="rId3"/>
          <a:srcRect t="78847"/>
          <a:stretch/>
        </p:blipFill>
        <p:spPr>
          <a:xfrm rot="16200000">
            <a:off x="7702425" y="1561153"/>
            <a:ext cx="4037451" cy="1022888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11192482" y="4600612"/>
            <a:ext cx="8788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54 levs</a:t>
            </a:r>
            <a:endParaRPr lang="zh-TW" altLang="en-US" dirty="0">
              <a:latin typeface="Cambria Math" panose="02040503050406030204" pitchFamily="18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10710619" y="1253951"/>
            <a:ext cx="96372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PDX</a:t>
            </a:r>
          </a:p>
          <a:p>
            <a:pPr marL="342900" indent="-342900">
              <a:buAutoNum type="arabicPeriod"/>
            </a:pPr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TTD</a:t>
            </a:r>
          </a:p>
          <a:p>
            <a:pPr marL="342900" indent="-342900">
              <a:buAutoNum type="arabicPeriod"/>
            </a:pPr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CZK</a:t>
            </a:r>
          </a:p>
          <a:p>
            <a:pPr marL="342900" indent="-342900">
              <a:buAutoNum type="arabicPeriod"/>
            </a:pPr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SMP</a:t>
            </a:r>
          </a:p>
          <a:p>
            <a:pPr marL="342900" indent="-342900">
              <a:buAutoNum type="arabicPeriod"/>
            </a:pPr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HRI</a:t>
            </a:r>
          </a:p>
          <a:p>
            <a:pPr marL="342900" indent="-342900">
              <a:buAutoNum type="arabicPeriod"/>
            </a:pPr>
            <a:r>
              <a:rPr lang="en-US" altLang="zh-TW" dirty="0" smtClean="0">
                <a:solidFill>
                  <a:srgbClr val="FF0000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PSC</a:t>
            </a:r>
            <a:endParaRPr lang="zh-TW" altLang="en-US" dirty="0">
              <a:solidFill>
                <a:srgbClr val="FF0000"/>
              </a:solidFill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720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文字方塊 1"/>
              <p:cNvSpPr txBox="1"/>
              <p:nvPr/>
            </p:nvSpPr>
            <p:spPr>
              <a:xfrm>
                <a:off x="2097405" y="2228850"/>
                <a:ext cx="2441694" cy="659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𝐼𝑊𝑉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nary>
                        <m:nary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𝑠𝑓𝑐</m:t>
                          </m:r>
                        </m:sub>
                        <m:sup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200</m:t>
                          </m:r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𝑚𝑏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𝑣𝑎𝑝</m:t>
                              </m:r>
                            </m:sub>
                          </m:s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𝑑𝑝</m:t>
                          </m:r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2" name="文字方塊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405" y="2228850"/>
                <a:ext cx="2441694" cy="65960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文字方塊 2"/>
              <p:cNvSpPr txBox="1"/>
              <p:nvPr/>
            </p:nvSpPr>
            <p:spPr>
              <a:xfrm>
                <a:off x="2033605" y="3211830"/>
                <a:ext cx="2569293" cy="659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𝐼𝑉𝑇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nary>
                        <m:nary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𝑓𝑐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200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𝑚𝑏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𝑣𝑎𝑝</m:t>
                              </m:r>
                            </m:sub>
                          </m:sSub>
                          <m:acc>
                            <m:accPr>
                              <m:chr m:val="⃑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𝑑𝑝</m:t>
                          </m:r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3" name="文字方塊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605" y="3211830"/>
                <a:ext cx="2569293" cy="65960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字方塊 3"/>
              <p:cNvSpPr txBox="1"/>
              <p:nvPr/>
            </p:nvSpPr>
            <p:spPr>
              <a:xfrm>
                <a:off x="2033605" y="4194810"/>
                <a:ext cx="2689006" cy="6596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𝐼𝑊𝑇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𝑔</m:t>
                          </m:r>
                        </m:den>
                      </m:f>
                      <m:nary>
                        <m:naryPr>
                          <m:ctrlPr>
                            <a:rPr lang="en-US" altLang="zh-TW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altLang="zh-TW" i="1">
                              <a:latin typeface="Cambria Math" panose="02040503050406030204" pitchFamily="18" charset="0"/>
                            </a:rPr>
                            <m:t>𝑠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𝑓𝑐</m:t>
                          </m:r>
                        </m:sub>
                        <m:sup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200</m:t>
                          </m:r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𝑚𝑏</m:t>
                          </m:r>
                        </m:sup>
                        <m:e>
                          <m:sSub>
                            <m:sSubPr>
                              <m:ctrlPr>
                                <a:rPr lang="en-US" altLang="zh-TW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i="1"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𝑚𝑜𝑖𝑠</m:t>
                              </m:r>
                            </m:sub>
                          </m:sSub>
                          <m:acc>
                            <m:accPr>
                              <m:chr m:val="⃑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𝑈</m:t>
                              </m:r>
                            </m:e>
                          </m:acc>
                          <m:r>
                            <a:rPr lang="en-US" altLang="zh-TW" i="1">
                              <a:latin typeface="Cambria Math" panose="02040503050406030204" pitchFamily="18" charset="0"/>
                            </a:rPr>
                            <m:t>𝑑𝑝</m:t>
                          </m:r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4" name="文字方塊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3605" y="4194810"/>
                <a:ext cx="2689006" cy="65960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字方塊 4"/>
              <p:cNvSpPr txBox="1"/>
              <p:nvPr/>
            </p:nvSpPr>
            <p:spPr>
              <a:xfrm>
                <a:off x="7400925" y="945578"/>
                <a:ext cx="2559162" cy="59580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𝐷𝑅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𝐼𝑊𝑇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𝑑𝑜𝑤𝑛𝑠𝑡𝑟𝑒𝑎𝑚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𝐼𝑊𝑇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</a:rPr>
                                <m:t>𝑢𝑝𝑠𝑡𝑟𝑒𝑎𝑚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5" name="文字方塊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00925" y="945578"/>
                <a:ext cx="2559162" cy="59580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文字方塊 5"/>
              <p:cNvSpPr txBox="1"/>
              <p:nvPr/>
            </p:nvSpPr>
            <p:spPr>
              <a:xfrm>
                <a:off x="7506915" y="2185886"/>
                <a:ext cx="2347181" cy="6535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𝑄𝑇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𝑣𝑎𝑝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nary>
                        <m:nary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𝐼𝑉𝑇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6" name="文字方塊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06915" y="2185886"/>
                <a:ext cx="2347181" cy="65351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字方塊 6"/>
              <p:cNvSpPr txBox="1"/>
              <p:nvPr/>
            </p:nvSpPr>
            <p:spPr>
              <a:xfrm>
                <a:off x="7438050" y="3058376"/>
                <a:ext cx="2522037" cy="65351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TW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𝑄𝑇</m:t>
                          </m:r>
                        </m:e>
                        <m:sub>
                          <m:r>
                            <a:rPr lang="en-US" altLang="zh-TW" b="0" i="1" smtClean="0">
                              <a:latin typeface="Cambria Math" panose="02040503050406030204" pitchFamily="18" charset="0"/>
                            </a:rPr>
                            <m:t>𝑚𝑜𝑖𝑠</m:t>
                          </m:r>
                        </m:sub>
                      </m:sSub>
                      <m:r>
                        <a:rPr lang="en-US" altLang="zh-TW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altLang="zh-TW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𝑥</m:t>
                      </m:r>
                      <m:nary>
                        <m:naryPr>
                          <m:ctrlP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sub>
                        <m:sup>
                          <m:sSub>
                            <m:sSubPr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sup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TW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𝐼𝑊𝑇</m:t>
                              </m:r>
                            </m:e>
                          </m:d>
                          <m:r>
                            <a:rPr lang="en-US" altLang="zh-TW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𝑑𝑡</m:t>
                          </m:r>
                        </m:e>
                      </m:nary>
                    </m:oMath>
                  </m:oMathPara>
                </a14:m>
                <a:endParaRPr lang="zh-TW" altLang="en-US" dirty="0"/>
              </a:p>
            </p:txBody>
          </p:sp>
        </mc:Choice>
        <mc:Fallback>
          <p:sp>
            <p:nvSpPr>
              <p:cNvPr id="7" name="文字方塊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38050" y="3058376"/>
                <a:ext cx="2522037" cy="65351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字方塊 7"/>
              <p:cNvSpPr txBox="1"/>
              <p:nvPr/>
            </p:nvSpPr>
            <p:spPr>
              <a:xfrm>
                <a:off x="6217920" y="4555999"/>
                <a:ext cx="5528310" cy="298415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𝑄𝑇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𝑣𝑎𝑝</m:t>
                            </m:r>
                          </m:sub>
                        </m:sSub>
                        <m:r>
                          <m:rPr>
                            <m:nor/>
                          </m:rPr>
                          <a:rPr lang="en-US" altLang="zh-TW" dirty="0"/>
                          <m:t>/</m:t>
                        </m:r>
                        <m:sSub>
                          <m:sSubPr>
                            <m:ctrlPr>
                              <a:rPr lang="en-US" altLang="zh-TW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𝑄𝑇</m:t>
                            </m:r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 panose="02040503050406030204" pitchFamily="18" charset="0"/>
                              </a:rPr>
                              <m:t>𝑚𝑜𝑖𝑠</m:t>
                            </m:r>
                          </m:sub>
                        </m:s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𝑢𝑄𝑇𝑉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𝑣𝑎𝑝</m:t>
                        </m:r>
                      </m:sub>
                    </m:sSub>
                  </m:oMath>
                </a14:m>
                <a:r>
                  <a:rPr lang="en-US" altLang="zh-TW" dirty="0" smtClean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𝑄𝑇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𝑣𝑎𝑝</m:t>
                        </m:r>
                      </m:sub>
                    </m:sSub>
                  </m:oMath>
                </a14:m>
                <a:r>
                  <a:rPr lang="en-US" altLang="zh-TW" dirty="0" smtClean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𝑢𝑄𝑇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𝑚𝑜𝑖𝑠</m:t>
                        </m:r>
                      </m:sub>
                    </m:sSub>
                  </m:oMath>
                </a14:m>
                <a:r>
                  <a:rPr lang="en-US" altLang="zh-TW" dirty="0" smtClean="0"/>
                  <a:t>/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TW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𝑣</m:t>
                        </m:r>
                        <m:r>
                          <a:rPr lang="en-US" altLang="zh-TW" i="1">
                            <a:latin typeface="Cambria Math" panose="02040503050406030204" pitchFamily="18" charset="0"/>
                          </a:rPr>
                          <m:t>𝑄𝑇</m:t>
                        </m:r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altLang="zh-TW" b="0" i="1" smtClean="0">
                            <a:latin typeface="Cambria Math" panose="02040503050406030204" pitchFamily="18" charset="0"/>
                          </a:rPr>
                          <m:t>𝑚𝑜𝑖𝑠</m:t>
                        </m:r>
                      </m:sub>
                    </m:sSub>
                  </m:oMath>
                </a14:m>
                <a:endParaRPr lang="zh-TW" altLang="en-US" dirty="0"/>
              </a:p>
            </p:txBody>
          </p:sp>
        </mc:Choice>
        <mc:Fallback>
          <p:sp>
            <p:nvSpPr>
              <p:cNvPr id="8" name="文字方塊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17920" y="4555999"/>
                <a:ext cx="5528310" cy="298415"/>
              </a:xfrm>
              <a:prstGeom prst="rect">
                <a:avLst/>
              </a:prstGeom>
              <a:blipFill>
                <a:blip r:embed="rId8"/>
                <a:stretch>
                  <a:fillRect l="-1874" t="-24490" r="-331" b="-42857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4524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979" y="296917"/>
            <a:ext cx="6657577" cy="4190999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 rotWithShape="1">
          <a:blip r:embed="rId3"/>
          <a:srcRect b="10503"/>
          <a:stretch/>
        </p:blipFill>
        <p:spPr>
          <a:xfrm>
            <a:off x="6316717" y="3144473"/>
            <a:ext cx="5762625" cy="3210608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471979" y="0"/>
            <a:ext cx="32992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err="1" smtClean="0"/>
              <a:t>Livneh</a:t>
            </a:r>
            <a:r>
              <a:rPr lang="en-US" altLang="zh-TW" dirty="0" smtClean="0"/>
              <a:t> precipitation data (6 days)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1337310" y="369332"/>
            <a:ext cx="11112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/>
              <a:t>d</a:t>
            </a:r>
            <a:r>
              <a:rPr lang="en-US" altLang="zh-TW" dirty="0" smtClean="0"/>
              <a:t>x ~ 5 km</a:t>
            </a:r>
          </a:p>
          <a:p>
            <a:r>
              <a:rPr lang="en-US" altLang="zh-TW" dirty="0" err="1"/>
              <a:t>d</a:t>
            </a:r>
            <a:r>
              <a:rPr lang="en-US" altLang="zh-TW" dirty="0" err="1" smtClean="0"/>
              <a:t>y</a:t>
            </a:r>
            <a:r>
              <a:rPr lang="en-US" altLang="zh-TW" dirty="0" smtClean="0"/>
              <a:t> ~ 7 km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623727" y="3326130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300-600mm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7" name="文字方塊 6"/>
          <p:cNvSpPr txBox="1"/>
          <p:nvPr/>
        </p:nvSpPr>
        <p:spPr>
          <a:xfrm>
            <a:off x="6464904" y="692497"/>
            <a:ext cx="13260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125-175mm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5189220" y="2164344"/>
            <a:ext cx="9028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>
                <a:solidFill>
                  <a:srgbClr val="FF0000"/>
                </a:solidFill>
              </a:rPr>
              <a:t>&lt;50mm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9" name="矩形 8"/>
          <p:cNvSpPr/>
          <p:nvPr/>
        </p:nvSpPr>
        <p:spPr>
          <a:xfrm>
            <a:off x="9384030" y="2993006"/>
            <a:ext cx="1748790" cy="345351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9198029" y="4719763"/>
            <a:ext cx="586051" cy="60661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橢圓 10"/>
          <p:cNvSpPr/>
          <p:nvPr/>
        </p:nvSpPr>
        <p:spPr>
          <a:xfrm>
            <a:off x="9553585" y="5174538"/>
            <a:ext cx="586051" cy="606617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文字方塊 11"/>
          <p:cNvSpPr txBox="1"/>
          <p:nvPr/>
        </p:nvSpPr>
        <p:spPr>
          <a:xfrm>
            <a:off x="8814183" y="6531963"/>
            <a:ext cx="1478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12-15hr delay</a:t>
            </a:r>
            <a:endParaRPr lang="zh-TW" altLang="en-US" dirty="0"/>
          </a:p>
        </p:txBody>
      </p:sp>
      <p:sp>
        <p:nvSpPr>
          <p:cNvPr id="13" name="矩形 12"/>
          <p:cNvSpPr/>
          <p:nvPr/>
        </p:nvSpPr>
        <p:spPr>
          <a:xfrm>
            <a:off x="8414255" y="335857"/>
            <a:ext cx="339304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Model Verification</a:t>
            </a:r>
          </a:p>
          <a:p>
            <a:r>
              <a:rPr lang="en-US" altLang="zh-TW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Precipitation</a:t>
            </a:r>
            <a:endParaRPr lang="zh-TW" altLang="en-US" sz="32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282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030" y="936570"/>
            <a:ext cx="11187604" cy="4640668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113889" y="290239"/>
            <a:ext cx="22018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0000 UTC 7 Nov 2006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1908810" y="75190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300mb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5943600" y="751904"/>
            <a:ext cx="8418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700mb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9338310" y="751904"/>
            <a:ext cx="16193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Qv2 + U10/V10</a:t>
            </a:r>
            <a:endParaRPr lang="zh-TW" altLang="en-US" dirty="0"/>
          </a:p>
        </p:txBody>
      </p:sp>
      <p:sp>
        <p:nvSpPr>
          <p:cNvPr id="9" name="文字方塊 8"/>
          <p:cNvSpPr txBox="1"/>
          <p:nvPr/>
        </p:nvSpPr>
        <p:spPr>
          <a:xfrm>
            <a:off x="377190" y="6141327"/>
            <a:ext cx="80201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low-level moisture convergence near higher </a:t>
            </a:r>
            <a:r>
              <a:rPr lang="en-US" altLang="zh-TW" dirty="0" smtClean="0"/>
              <a:t>terrain was </a:t>
            </a:r>
            <a:r>
              <a:rPr lang="en-US" altLang="zh-TW" dirty="0"/>
              <a:t>a key factor in precipitation enhancement </a:t>
            </a:r>
            <a:r>
              <a:rPr lang="en-US" altLang="zh-TW" dirty="0" smtClean="0"/>
              <a:t>during the </a:t>
            </a:r>
            <a:r>
              <a:rPr lang="en-US" altLang="zh-TW" dirty="0"/>
              <a:t>event</a:t>
            </a:r>
            <a:endParaRPr lang="zh-TW" altLang="en-US" dirty="0"/>
          </a:p>
        </p:txBody>
      </p:sp>
      <p:sp>
        <p:nvSpPr>
          <p:cNvPr id="10" name="文字方塊 9"/>
          <p:cNvSpPr txBox="1"/>
          <p:nvPr/>
        </p:nvSpPr>
        <p:spPr>
          <a:xfrm>
            <a:off x="9172079" y="5577238"/>
            <a:ext cx="19518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1) Terrain effect</a:t>
            </a:r>
          </a:p>
          <a:p>
            <a:r>
              <a:rPr lang="en-US" altLang="zh-TW" dirty="0" smtClean="0"/>
              <a:t>2) AR core location</a:t>
            </a:r>
            <a:endParaRPr lang="zh-TW" altLang="en-US" dirty="0"/>
          </a:p>
        </p:txBody>
      </p:sp>
      <p:sp>
        <p:nvSpPr>
          <p:cNvPr id="11" name="矩形 10"/>
          <p:cNvSpPr/>
          <p:nvPr/>
        </p:nvSpPr>
        <p:spPr>
          <a:xfrm>
            <a:off x="124397" y="-63704"/>
            <a:ext cx="339304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Model Verification</a:t>
            </a:r>
          </a:p>
          <a:p>
            <a:r>
              <a:rPr lang="en-US" altLang="zh-TW" sz="3200" dirty="0" err="1" smtClean="0">
                <a:latin typeface="Cambria Math" panose="02040503050406030204" pitchFamily="18" charset="0"/>
                <a:ea typeface="Cambria Math" panose="02040503050406030204" pitchFamily="18" charset="0"/>
              </a:rPr>
              <a:t>Synoptics</a:t>
            </a:r>
            <a:endParaRPr lang="zh-TW" altLang="en-US" sz="32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8694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42" y="625528"/>
            <a:ext cx="5935414" cy="3988514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84683" y="1905688"/>
            <a:ext cx="6007317" cy="5176182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>
            <a:off x="1245870" y="256196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1.33 km</a:t>
            </a:r>
            <a:endParaRPr lang="zh-TW" altLang="en-US" dirty="0"/>
          </a:p>
        </p:txBody>
      </p:sp>
      <p:sp>
        <p:nvSpPr>
          <p:cNvPr id="5" name="文字方塊 4"/>
          <p:cNvSpPr txBox="1"/>
          <p:nvPr/>
        </p:nvSpPr>
        <p:spPr>
          <a:xfrm>
            <a:off x="4219712" y="256196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4 km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7238178" y="1536356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1.33 km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10212020" y="1536356"/>
            <a:ext cx="6431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4 km</a:t>
            </a:r>
            <a:endParaRPr lang="zh-TW" altLang="en-US" dirty="0"/>
          </a:p>
        </p:txBody>
      </p:sp>
      <p:sp>
        <p:nvSpPr>
          <p:cNvPr id="8" name="矩形 7"/>
          <p:cNvSpPr/>
          <p:nvPr/>
        </p:nvSpPr>
        <p:spPr>
          <a:xfrm>
            <a:off x="8414255" y="335857"/>
            <a:ext cx="339304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Model Verification</a:t>
            </a:r>
          </a:p>
          <a:p>
            <a:r>
              <a:rPr lang="en-US" altLang="zh-TW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Surface Winds I</a:t>
            </a:r>
            <a:endParaRPr lang="zh-TW" altLang="en-US" sz="32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1261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24" y="326806"/>
            <a:ext cx="6848475" cy="3829050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14255" y="1863090"/>
            <a:ext cx="3249175" cy="3891563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8948871" y="3118987"/>
            <a:ext cx="765810" cy="58293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891540" y="1440180"/>
            <a:ext cx="1314450" cy="4229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3068495" y="1520190"/>
            <a:ext cx="1314450" cy="42291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5245450" y="1474470"/>
            <a:ext cx="1314450" cy="62865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橢圓 7"/>
          <p:cNvSpPr/>
          <p:nvPr/>
        </p:nvSpPr>
        <p:spPr>
          <a:xfrm>
            <a:off x="2057400" y="902970"/>
            <a:ext cx="1257300" cy="45720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橢圓 8"/>
          <p:cNvSpPr/>
          <p:nvPr/>
        </p:nvSpPr>
        <p:spPr>
          <a:xfrm>
            <a:off x="4177205" y="754380"/>
            <a:ext cx="1257300" cy="45720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0" name="橢圓 9"/>
          <p:cNvSpPr/>
          <p:nvPr/>
        </p:nvSpPr>
        <p:spPr>
          <a:xfrm>
            <a:off x="6262031" y="685800"/>
            <a:ext cx="1257300" cy="45720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/>
          <p:cNvSpPr/>
          <p:nvPr/>
        </p:nvSpPr>
        <p:spPr>
          <a:xfrm>
            <a:off x="8414255" y="335857"/>
            <a:ext cx="339304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Model Verification</a:t>
            </a:r>
          </a:p>
          <a:p>
            <a:r>
              <a:rPr lang="en-US" altLang="zh-TW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Surface Winds II</a:t>
            </a:r>
            <a:endParaRPr lang="zh-TW" altLang="en-US" sz="32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57066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53" y="352588"/>
            <a:ext cx="6886575" cy="3819525"/>
          </a:xfrm>
          <a:prstGeom prst="rect">
            <a:avLst/>
          </a:prstGeom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2214" y="1887353"/>
            <a:ext cx="3249175" cy="3891563"/>
          </a:xfrm>
          <a:prstGeom prst="rect">
            <a:avLst/>
          </a:prstGeom>
        </p:spPr>
      </p:pic>
      <p:sp>
        <p:nvSpPr>
          <p:cNvPr id="4" name="橢圓 3"/>
          <p:cNvSpPr/>
          <p:nvPr/>
        </p:nvSpPr>
        <p:spPr>
          <a:xfrm>
            <a:off x="2078289" y="582930"/>
            <a:ext cx="1257300" cy="45720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橢圓 4"/>
          <p:cNvSpPr/>
          <p:nvPr/>
        </p:nvSpPr>
        <p:spPr>
          <a:xfrm>
            <a:off x="4200065" y="651510"/>
            <a:ext cx="1257300" cy="73152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6255462" y="445770"/>
            <a:ext cx="1257300" cy="1051560"/>
          </a:xfrm>
          <a:prstGeom prst="ellipse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 rot="7840199">
            <a:off x="9448179" y="2440304"/>
            <a:ext cx="521760" cy="113157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" name="矩形 7"/>
          <p:cNvSpPr/>
          <p:nvPr/>
        </p:nvSpPr>
        <p:spPr>
          <a:xfrm>
            <a:off x="8414255" y="335857"/>
            <a:ext cx="3393045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Model Verification</a:t>
            </a:r>
          </a:p>
          <a:p>
            <a:r>
              <a:rPr lang="en-US" altLang="zh-TW" sz="3200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Surface Winds III</a:t>
            </a:r>
            <a:endParaRPr lang="zh-TW" altLang="en-US" sz="3200" dirty="0">
              <a:latin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9894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576</TotalTime>
  <Words>523</Words>
  <Application>Microsoft Office PowerPoint</Application>
  <PresentationFormat>寬螢幕</PresentationFormat>
  <Paragraphs>104</Paragraphs>
  <Slides>17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17</vt:i4>
      </vt:variant>
    </vt:vector>
  </HeadingPairs>
  <TitlesOfParts>
    <vt:vector size="23" baseType="lpstr">
      <vt:lpstr>新細明體</vt:lpstr>
      <vt:lpstr>Arial</vt:lpstr>
      <vt:lpstr>Calibri</vt:lpstr>
      <vt:lpstr>Calibri Light</vt:lpstr>
      <vt:lpstr>Cambria Math</vt:lpstr>
      <vt:lpstr>Office 佈景主題</vt:lpstr>
      <vt:lpstr>High-Resolution Model-Based Investigation of Moisture Transport into the Pacific Northwest during a Strong Atmospheric River Event</vt:lpstr>
      <vt:lpstr>Scientific Questions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Conclusions</vt:lpstr>
      <vt:lpstr>Conclusions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High-Resolution Model-Based Investigation of Moisture Transport into the Pacific Northwest during a Strong Atmospheric River Event</dc:title>
  <dc:creator>admin</dc:creator>
  <cp:lastModifiedBy>admin</cp:lastModifiedBy>
  <cp:revision>40</cp:revision>
  <dcterms:created xsi:type="dcterms:W3CDTF">2018-04-13T07:54:59Z</dcterms:created>
  <dcterms:modified xsi:type="dcterms:W3CDTF">2018-04-17T07:15:28Z</dcterms:modified>
</cp:coreProperties>
</file>