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6" r:id="rId4"/>
    <p:sldId id="270" r:id="rId5"/>
    <p:sldId id="257" r:id="rId6"/>
    <p:sldId id="260" r:id="rId7"/>
    <p:sldId id="259" r:id="rId8"/>
    <p:sldId id="272" r:id="rId9"/>
    <p:sldId id="276" r:id="rId10"/>
    <p:sldId id="275" r:id="rId11"/>
    <p:sldId id="273" r:id="rId12"/>
    <p:sldId id="271" r:id="rId13"/>
    <p:sldId id="274" r:id="rId14"/>
    <p:sldId id="264" r:id="rId15"/>
    <p:sldId id="269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66654FC-FE91-2C4F-82EE-C2C1F7473FB4}"/>
              </a:ext>
            </a:extLst>
          </p:cNvPr>
          <p:cNvSpPr/>
          <p:nvPr userDrawn="1"/>
        </p:nvSpPr>
        <p:spPr>
          <a:xfrm>
            <a:off x="251520" y="260648"/>
            <a:ext cx="8640960" cy="4320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3200" b="0" i="0" dirty="0">
              <a:latin typeface="jf-jinxuan-fresh2.2 Medium" panose="020B0300000000000000" pitchFamily="34" charset="-120"/>
              <a:ea typeface="jf-jinxuan-fresh2.2 Medium" panose="020B0300000000000000" pitchFamily="34" charset="-120"/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F944DF75-ED6F-134F-BDB8-03A87D4299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1520" y="4797153"/>
            <a:ext cx="5905500" cy="172819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ource Han Sans TC" panose="020B0500000000000000" pitchFamily="34" charset="-128"/>
                <a:ea typeface="Source Han Sans TC" panose="020B0500000000000000" pitchFamily="34" charset="-128"/>
              </a:defRPr>
            </a:lvl1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939C93E9-9AA9-284B-A8CF-BE44618447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72200" y="4797153"/>
            <a:ext cx="2520975" cy="17281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latin typeface="Source Han Sans TC Light" panose="020B0300000000000000" pitchFamily="34" charset="-128"/>
                <a:ea typeface="Source Han Sans TC Light" panose="020B0300000000000000" pitchFamily="34" charset="-128"/>
              </a:defRPr>
            </a:lvl1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EF02DB9-8579-9643-BC62-91885CC22BCF}"/>
              </a:ext>
            </a:extLst>
          </p:cNvPr>
          <p:cNvSpPr txBox="1"/>
          <p:nvPr userDrawn="1"/>
        </p:nvSpPr>
        <p:spPr>
          <a:xfrm>
            <a:off x="323528" y="3326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ant" altLang="en-US" sz="3600" b="1" i="0" dirty="0">
                <a:solidFill>
                  <a:schemeClr val="bg2">
                    <a:lumMod val="75000"/>
                  </a:schemeClr>
                </a:solidFill>
                <a:latin typeface="Source Han Sans TC Heavy" panose="020B0500000000000000" pitchFamily="34" charset="-128"/>
                <a:ea typeface="Source Han Sans TC Heavy" panose="020B0500000000000000" pitchFamily="34" charset="-128"/>
              </a:rPr>
              <a:t>↘</a:t>
            </a:r>
            <a:endParaRPr kumimoji="1" lang="zh-TW" altLang="en-US" sz="3600" b="1" i="0" dirty="0">
              <a:solidFill>
                <a:schemeClr val="bg2">
                  <a:lumMod val="75000"/>
                </a:schemeClr>
              </a:solidFill>
              <a:latin typeface="Source Han Sans TC Heavy" panose="020B0500000000000000" pitchFamily="34" charset="-128"/>
              <a:ea typeface="Source Han Sans TC Heavy" panose="020B0500000000000000" pitchFamily="34" charset="-128"/>
            </a:endParaRPr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CE3ACC2B-3478-624F-8A90-7922BA8FC1D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8" y="981075"/>
            <a:ext cx="7632700" cy="3168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1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76828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+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8374003B-1D79-614F-B557-B11644956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404664"/>
            <a:ext cx="748883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 b="0" i="0">
                <a:solidFill>
                  <a:schemeClr val="accent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1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B13E59-A767-3843-BCDD-91E6F1985C36}"/>
              </a:ext>
            </a:extLst>
          </p:cNvPr>
          <p:cNvSpPr/>
          <p:nvPr userDrawn="1"/>
        </p:nvSpPr>
        <p:spPr>
          <a:xfrm>
            <a:off x="8460432" y="260650"/>
            <a:ext cx="432048" cy="9361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B30317-B356-2C46-8188-3C5C8FAD7FAE}"/>
              </a:ext>
            </a:extLst>
          </p:cNvPr>
          <p:cNvSpPr/>
          <p:nvPr userDrawn="1"/>
        </p:nvSpPr>
        <p:spPr>
          <a:xfrm flipH="1">
            <a:off x="8308855" y="260648"/>
            <a:ext cx="87130" cy="9361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67459F-DDAB-AE4E-BD91-BDD019BC4E08}"/>
              </a:ext>
            </a:extLst>
          </p:cNvPr>
          <p:cNvSpPr txBox="1"/>
          <p:nvPr userDrawn="1"/>
        </p:nvSpPr>
        <p:spPr>
          <a:xfrm>
            <a:off x="131227" y="2606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ant" altLang="en-US" sz="2800" b="1" i="0" dirty="0">
                <a:solidFill>
                  <a:schemeClr val="accent5"/>
                </a:solidFill>
                <a:latin typeface="Source Han Sans TC Heavy" panose="020B0500000000000000" pitchFamily="34" charset="-128"/>
                <a:ea typeface="Source Han Sans TC Heavy" panose="020B0500000000000000" pitchFamily="34" charset="-128"/>
              </a:rPr>
              <a:t>↘️</a:t>
            </a:r>
            <a:endParaRPr kumimoji="1" lang="zh-TW" altLang="en-US" sz="2800" b="0" i="0" dirty="0">
              <a:solidFill>
                <a:schemeClr val="accent5"/>
              </a:solidFill>
              <a:latin typeface="jf-jinxuan-fresh2.2 Medium" panose="020B0300000000000000" pitchFamily="34" charset="-120"/>
              <a:ea typeface="jf-jinxuan-fresh2.2 Medium" panose="020B0300000000000000" pitchFamily="34" charset="-120"/>
            </a:endParaRP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D3BFB803-2430-114B-A50F-9E89960C9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1" y="1412577"/>
            <a:ext cx="7488832" cy="518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Source Han Sans TC" panose="020B0500000000000000" pitchFamily="34" charset="-128"/>
                <a:ea typeface="Source Han Sans TC" panose="020B0500000000000000" pitchFamily="34" charset="-128"/>
              </a:defRPr>
            </a:lvl1pPr>
            <a:lvl2pPr marL="685800" indent="-228600">
              <a:buClr>
                <a:schemeClr val="accent1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Source Han Sans TC" panose="020B0500000000000000" pitchFamily="34" charset="-128"/>
                <a:ea typeface="Source Han Sans TC" panose="020B0500000000000000" pitchFamily="34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Source Han Sans TC" panose="020B0500000000000000" pitchFamily="34" charset="-128"/>
                <a:ea typeface="Source Han Sans TC" panose="020B0500000000000000" pitchFamily="34" charset="-128"/>
              </a:defRPr>
            </a:lvl3pPr>
            <a:lvl4pPr marL="1714500" indent="-342900">
              <a:buClr>
                <a:schemeClr val="accent1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Source Han Sans TC" panose="020B0500000000000000" pitchFamily="34" charset="-128"/>
                <a:ea typeface="Source Han Sans TC" panose="020B0500000000000000" pitchFamily="34" charset="-128"/>
              </a:defRPr>
            </a:lvl4pPr>
            <a:lvl5pPr>
              <a:defRPr>
                <a:solidFill>
                  <a:schemeClr val="tx1"/>
                </a:solidFill>
                <a:latin typeface="Source Han Sans TC" panose="020B0500000000000000" pitchFamily="34" charset="-128"/>
                <a:ea typeface="Source Han Sans TC" panose="020B0500000000000000" pitchFamily="34" charset="-128"/>
              </a:defRPr>
            </a:lvl5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37663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8374003B-1D79-614F-B557-B11644956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404664"/>
            <a:ext cx="748883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 b="0" i="0">
                <a:solidFill>
                  <a:schemeClr val="accent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1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B13E59-A767-3843-BCDD-91E6F1985C36}"/>
              </a:ext>
            </a:extLst>
          </p:cNvPr>
          <p:cNvSpPr/>
          <p:nvPr userDrawn="1"/>
        </p:nvSpPr>
        <p:spPr>
          <a:xfrm>
            <a:off x="8460432" y="260650"/>
            <a:ext cx="432048" cy="9361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B30317-B356-2C46-8188-3C5C8FAD7FAE}"/>
              </a:ext>
            </a:extLst>
          </p:cNvPr>
          <p:cNvSpPr/>
          <p:nvPr userDrawn="1"/>
        </p:nvSpPr>
        <p:spPr>
          <a:xfrm flipH="1">
            <a:off x="8308855" y="260648"/>
            <a:ext cx="87130" cy="9361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67459F-DDAB-AE4E-BD91-BDD019BC4E08}"/>
              </a:ext>
            </a:extLst>
          </p:cNvPr>
          <p:cNvSpPr txBox="1"/>
          <p:nvPr userDrawn="1"/>
        </p:nvSpPr>
        <p:spPr>
          <a:xfrm>
            <a:off x="131227" y="2606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ant" altLang="en-US" sz="2800" b="1" i="0" dirty="0">
                <a:solidFill>
                  <a:schemeClr val="accent5"/>
                </a:solidFill>
                <a:latin typeface="Source Han Sans TC Heavy" panose="020B0500000000000000" pitchFamily="34" charset="-128"/>
                <a:ea typeface="Source Han Sans TC Heavy" panose="020B0500000000000000" pitchFamily="34" charset="-128"/>
              </a:rPr>
              <a:t>↘️</a:t>
            </a:r>
            <a:endParaRPr kumimoji="1" lang="zh-TW" altLang="en-US" sz="2800" b="0" i="0" dirty="0">
              <a:solidFill>
                <a:schemeClr val="accent5"/>
              </a:solidFill>
              <a:latin typeface="jf-jinxuan-fresh2.2 Medium" panose="020B0300000000000000" pitchFamily="34" charset="-120"/>
              <a:ea typeface="jf-jinxuan-fresh2.2 Medium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87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小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F00640B-4F6D-A247-AF7D-0E89B2F79264}"/>
              </a:ext>
            </a:extLst>
          </p:cNvPr>
          <p:cNvSpPr/>
          <p:nvPr userDrawn="1"/>
        </p:nvSpPr>
        <p:spPr>
          <a:xfrm>
            <a:off x="827584" y="980728"/>
            <a:ext cx="8136904" cy="48965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4D6052-71F9-5045-A9C5-C6AAA23A4A76}"/>
              </a:ext>
            </a:extLst>
          </p:cNvPr>
          <p:cNvSpPr/>
          <p:nvPr userDrawn="1"/>
        </p:nvSpPr>
        <p:spPr>
          <a:xfrm>
            <a:off x="539552" y="980728"/>
            <a:ext cx="144016" cy="48965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C82C13C-0388-2843-8A87-E1B3BAF2EAA9}"/>
              </a:ext>
            </a:extLst>
          </p:cNvPr>
          <p:cNvSpPr txBox="1"/>
          <p:nvPr userDrawn="1"/>
        </p:nvSpPr>
        <p:spPr>
          <a:xfrm>
            <a:off x="1115616" y="126876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ant" altLang="en-US" sz="2800" b="1" i="0" dirty="0">
                <a:solidFill>
                  <a:schemeClr val="accent4"/>
                </a:solidFill>
                <a:latin typeface="Source Han Sans TC Heavy" panose="020B0500000000000000" pitchFamily="34" charset="-128"/>
                <a:ea typeface="Source Han Sans TC Heavy" panose="020B0500000000000000" pitchFamily="34" charset="-128"/>
              </a:rPr>
              <a:t>↘️</a:t>
            </a:r>
            <a:endParaRPr kumimoji="1" lang="zh-TW" altLang="en-US" sz="2800" b="0" i="0" dirty="0">
              <a:solidFill>
                <a:schemeClr val="accent4"/>
              </a:solidFill>
              <a:latin typeface="jf-jinxuan-fresh2.2 Medium" panose="020B0300000000000000" pitchFamily="34" charset="-120"/>
              <a:ea typeface="jf-jinxuan-fresh2.2 Medium" panose="020B0300000000000000" pitchFamily="34" charset="-120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8A19E75E-BE75-DA4E-9838-DF720B0F7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8938" y="1989138"/>
            <a:ext cx="6800850" cy="2952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C000"/>
              </a:buClr>
              <a:buSzPct val="70000"/>
              <a:buFont typeface="Wingdings" pitchFamily="2" charset="2"/>
              <a:buChar char="n"/>
              <a:defRPr b="0" i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1pPr>
            <a:lvl2pPr marL="685800" indent="-228600">
              <a:buClr>
                <a:schemeClr val="accent4"/>
              </a:buClr>
              <a:buSzPct val="70000"/>
              <a:buFont typeface="Wingdings" pitchFamily="2" charset="2"/>
              <a:buChar char="n"/>
              <a:defRPr b="0" i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2pPr>
            <a:lvl3pPr>
              <a:defRPr b="0" i="0"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3pPr>
            <a:lvl4pPr>
              <a:defRPr b="0" i="0"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4pPr>
            <a:lvl5pPr>
              <a:defRPr b="0" i="0"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5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1562632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結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F00640B-4F6D-A247-AF7D-0E89B2F79264}"/>
              </a:ext>
            </a:extLst>
          </p:cNvPr>
          <p:cNvSpPr/>
          <p:nvPr userDrawn="1"/>
        </p:nvSpPr>
        <p:spPr>
          <a:xfrm>
            <a:off x="467544" y="188640"/>
            <a:ext cx="8496944" cy="6552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4D6052-71F9-5045-A9C5-C6AAA23A4A76}"/>
              </a:ext>
            </a:extLst>
          </p:cNvPr>
          <p:cNvSpPr/>
          <p:nvPr userDrawn="1"/>
        </p:nvSpPr>
        <p:spPr>
          <a:xfrm>
            <a:off x="179512" y="188640"/>
            <a:ext cx="144016" cy="65527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C82C13C-0388-2843-8A87-E1B3BAF2EAA9}"/>
              </a:ext>
            </a:extLst>
          </p:cNvPr>
          <p:cNvSpPr txBox="1"/>
          <p:nvPr userDrawn="1"/>
        </p:nvSpPr>
        <p:spPr>
          <a:xfrm>
            <a:off x="611560" y="4046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ant" altLang="en-US" sz="2800" b="1" i="0" dirty="0">
                <a:solidFill>
                  <a:schemeClr val="accent4"/>
                </a:solidFill>
                <a:latin typeface="Source Han Sans TC Heavy" panose="020B0500000000000000" pitchFamily="34" charset="-128"/>
                <a:ea typeface="Source Han Sans TC Heavy" panose="020B0500000000000000" pitchFamily="34" charset="-128"/>
              </a:rPr>
              <a:t>↘️</a:t>
            </a:r>
            <a:endParaRPr kumimoji="1" lang="zh-TW" altLang="en-US" sz="2800" b="0" i="0" dirty="0">
              <a:solidFill>
                <a:schemeClr val="accent4"/>
              </a:solidFill>
              <a:latin typeface="jf-jinxuan-fresh2.2 Medium" panose="020B0300000000000000" pitchFamily="34" charset="-120"/>
              <a:ea typeface="jf-jinxuan-fresh2.2 Medium" panose="020B0300000000000000" pitchFamily="34" charset="-120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8A19E75E-BE75-DA4E-9838-DF720B0F7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55299" y="1360078"/>
            <a:ext cx="7593165" cy="516526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C000"/>
              </a:buClr>
              <a:buSzPct val="70000"/>
              <a:buFont typeface="Wingdings" pitchFamily="2" charset="2"/>
              <a:buChar char="n"/>
              <a:defRPr b="0" i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1pPr>
            <a:lvl2pPr marL="685800" indent="-228600">
              <a:buClr>
                <a:schemeClr val="accent4"/>
              </a:buClr>
              <a:buSzPct val="70000"/>
              <a:buFont typeface="Wingdings" pitchFamily="2" charset="2"/>
              <a:buChar char="n"/>
              <a:defRPr b="0" i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2pPr>
            <a:lvl3pPr marL="1143000" indent="-228600">
              <a:buClr>
                <a:schemeClr val="accent6"/>
              </a:buClr>
              <a:buSzPct val="70000"/>
              <a:buFont typeface="Wingdings" pitchFamily="2" charset="2"/>
              <a:buChar char="n"/>
              <a:defRPr b="0" i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3pPr>
            <a:lvl4pPr>
              <a:defRPr b="0" i="0"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4pPr>
            <a:lvl5pPr>
              <a:defRPr b="0" i="0"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5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0EDA9F5-C207-7243-90D8-86841EA398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55700" y="404812"/>
            <a:ext cx="7593013" cy="7390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0" i="0">
                <a:solidFill>
                  <a:srgbClr val="FFC000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defRPr>
            </a:lvl1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638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78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A9774C2-4CBB-E847-A5AA-75614D81A15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Hant" altLang="en-US" sz="1800" dirty="0"/>
              <a:t> </a:t>
            </a:r>
            <a:endParaRPr kumimoji="1" lang="zh-TW" altLang="en-US" sz="18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A8F942-44B4-1B48-834E-55E31A96BA3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zh-TW" dirty="0"/>
              <a:t>W</a:t>
            </a:r>
            <a:r>
              <a:rPr kumimoji="1" lang="en-US" altLang="zh-Hant" dirty="0"/>
              <a:t>ei-Jen</a:t>
            </a:r>
            <a:r>
              <a:rPr kumimoji="1" lang="zh-Hant" altLang="en-US" dirty="0"/>
              <a:t> </a:t>
            </a:r>
            <a:r>
              <a:rPr kumimoji="1" lang="en-US" altLang="zh-Hant"/>
              <a:t>Tseng</a:t>
            </a:r>
            <a:endParaRPr kumimoji="1" lang="en-US" altLang="zh-Hant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1FB1A5D-9CD2-504D-AA7B-DE84C2BA85A1}"/>
              </a:ext>
            </a:extLst>
          </p:cNvPr>
          <p:cNvSpPr txBox="1"/>
          <p:nvPr/>
        </p:nvSpPr>
        <p:spPr>
          <a:xfrm>
            <a:off x="899592" y="970856"/>
            <a:ext cx="7704856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zh-Hant" sz="2000" u="sng" dirty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rPr>
              <a:t>Paper</a:t>
            </a:r>
            <a:r>
              <a:rPr kumimoji="1" lang="zh-Hant" altLang="en-US" sz="2000" u="sng" dirty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rPr>
              <a:t> </a:t>
            </a:r>
            <a:r>
              <a:rPr kumimoji="1" lang="en-US" altLang="zh-Hant" sz="2000" u="sng" dirty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rPr>
              <a:t>review</a:t>
            </a:r>
          </a:p>
          <a:p>
            <a:endParaRPr kumimoji="1" lang="en-US" altLang="zh-TW" sz="2000" u="sng" dirty="0">
              <a:solidFill>
                <a:schemeClr val="bg1"/>
              </a:solidFill>
              <a:latin typeface="jf-jinxuan-fresh2.2 Medium" panose="020B0300000000000000" pitchFamily="34" charset="-120"/>
              <a:ea typeface="jf-jinxuan-fresh2.2 Medium" panose="020B0300000000000000" pitchFamily="34" charset="-120"/>
            </a:endParaRPr>
          </a:p>
          <a:p>
            <a:r>
              <a:rPr kumimoji="1" lang="en-US" altLang="zh-TW" sz="3200" dirty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rPr>
              <a:t>Precipitation hydrometeor type </a:t>
            </a:r>
          </a:p>
          <a:p>
            <a:r>
              <a:rPr kumimoji="1" lang="en-US" altLang="zh-TW" sz="3200" dirty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rPr>
              <a:t>relative to the mesoscale airflow in mature oceanic deep convection of </a:t>
            </a:r>
          </a:p>
          <a:p>
            <a:r>
              <a:rPr kumimoji="1" lang="en-US" altLang="zh-TW" sz="3200" dirty="0">
                <a:solidFill>
                  <a:schemeClr val="bg1"/>
                </a:solidFill>
                <a:latin typeface="jf-jinxuan-fresh2.2 Medium" panose="020B0300000000000000" pitchFamily="34" charset="-120"/>
                <a:ea typeface="jf-jinxuan-fresh2.2 Medium" panose="020B0300000000000000" pitchFamily="34" charset="-120"/>
              </a:rPr>
              <a:t>the Madden‐Julian Oscillation</a:t>
            </a:r>
            <a:endParaRPr kumimoji="1" lang="zh-TW" altLang="en-US" sz="3200" dirty="0">
              <a:solidFill>
                <a:schemeClr val="bg1"/>
              </a:solidFill>
              <a:latin typeface="jf-jinxuan-fresh2.2 Medium" panose="020B0300000000000000" pitchFamily="34" charset="-120"/>
              <a:ea typeface="jf-jinxuan-fresh2.2 Medium" panose="020B03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A6D8791-681A-EE44-97C8-5813416274EC}"/>
              </a:ext>
            </a:extLst>
          </p:cNvPr>
          <p:cNvSpPr txBox="1"/>
          <p:nvPr/>
        </p:nvSpPr>
        <p:spPr>
          <a:xfrm>
            <a:off x="899592" y="494116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Barnes, H. C., and R. A. </a:t>
            </a:r>
            <a:r>
              <a:rPr kumimoji="1" lang="en-US" altLang="zh-TW" dirty="0" err="1">
                <a:solidFill>
                  <a:schemeClr val="bg1">
                    <a:lumMod val="50000"/>
                  </a:schemeClr>
                </a:solidFill>
              </a:rPr>
              <a:t>Houze</a:t>
            </a: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 Jr. (2014), Precipitation hydrometeor type relative to the mesoscale airflow in mature oceanic deep convection of the Madden‐Julian Oscillation, J. </a:t>
            </a:r>
            <a:r>
              <a:rPr kumimoji="1" lang="en-US" altLang="zh-TW" dirty="0" err="1">
                <a:solidFill>
                  <a:schemeClr val="bg1">
                    <a:lumMod val="50000"/>
                  </a:schemeClr>
                </a:solidFill>
              </a:rPr>
              <a:t>Geophys</a:t>
            </a: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. Res. Atmos., 119, 13990–14014</a:t>
            </a:r>
            <a:endParaRPr kumimoji="1" lang="zh-TW" alt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kumimoji="1"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3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預留位置 1">
            <a:extLst>
              <a:ext uri="{FF2B5EF4-FFF2-40B4-BE49-F238E27FC236}">
                <a16:creationId xmlns:a16="http://schemas.microsoft.com/office/drawing/2014/main" id="{18705A3E-6747-FC4B-B6B6-9E02BB07E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TW" dirty="0"/>
              <a:t>C</a:t>
            </a:r>
            <a:r>
              <a:rPr kumimoji="1" lang="en-US" altLang="zh-Hant" dirty="0"/>
              <a:t>onvective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region</a:t>
            </a:r>
            <a:endParaRPr kumimoji="1" lang="zh-TW" altLang="en-US" dirty="0"/>
          </a:p>
        </p:txBody>
      </p:sp>
      <p:pic>
        <p:nvPicPr>
          <p:cNvPr id="7170" name="Picture 2" descr="https://wol-prod-cdn.literatumonline.com/cms/attachment/6f85883d-d4ef-4610-ae11-f75d8be2e747/jgrd51876-fig-0008-m.jpg">
            <a:extLst>
              <a:ext uri="{FF2B5EF4-FFF2-40B4-BE49-F238E27FC236}">
                <a16:creationId xmlns:a16="http://schemas.microsoft.com/office/drawing/2014/main" id="{AEDCA6BA-A9A2-004F-AD1B-FDD61032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" y="825884"/>
            <a:ext cx="3784437" cy="29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311A2AA-13B0-4A40-889B-41CFC1E4F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0479"/>
            <a:ext cx="3931203" cy="26289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ABA317A-C0B9-7140-94DF-E773BF272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21" y="4160521"/>
            <a:ext cx="5147279" cy="18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9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預留位置 1">
            <a:extLst>
              <a:ext uri="{FF2B5EF4-FFF2-40B4-BE49-F238E27FC236}">
                <a16:creationId xmlns:a16="http://schemas.microsoft.com/office/drawing/2014/main" id="{8AF7778A-C55A-BD40-977B-C3435948F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TW" dirty="0"/>
              <a:t>S</a:t>
            </a:r>
            <a:r>
              <a:rPr kumimoji="1" lang="en-US" altLang="zh-Hant" dirty="0"/>
              <a:t>tratiform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region</a:t>
            </a:r>
            <a:endParaRPr kumimoji="1" lang="zh-TW" altLang="en-US" dirty="0"/>
          </a:p>
        </p:txBody>
      </p:sp>
      <p:pic>
        <p:nvPicPr>
          <p:cNvPr id="5122" name="Picture 2" descr="https://wol-prod-cdn.literatumonline.com/cms/attachment/c5501566-8eb3-4234-a9a0-e7cfb5630048/jgrd51876-fig-0004-m.jpg">
            <a:extLst>
              <a:ext uri="{FF2B5EF4-FFF2-40B4-BE49-F238E27FC236}">
                <a16:creationId xmlns:a16="http://schemas.microsoft.com/office/drawing/2014/main" id="{597F7E61-96F8-B046-88F2-6BEE652AA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5"/>
          <a:stretch/>
        </p:blipFill>
        <p:spPr bwMode="auto">
          <a:xfrm>
            <a:off x="102871" y="1965960"/>
            <a:ext cx="1860387" cy="36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ol-prod-cdn.literatumonline.com/cms/attachment/291f8f7a-4218-43dd-a854-ac30c8b09ea2/jgrd51876-fig-0006-m.jpg">
            <a:extLst>
              <a:ext uri="{FF2B5EF4-FFF2-40B4-BE49-F238E27FC236}">
                <a16:creationId xmlns:a16="http://schemas.microsoft.com/office/drawing/2014/main" id="{F567196E-B02A-6947-B418-5A97BD038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85" y="1291590"/>
            <a:ext cx="3632341" cy="55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ol-prod-cdn.literatumonline.com/cms/attachment/e0fd2aa0-e4f5-4587-9015-eb55c97c1d7b/jgrd51876-fig-0010-m.jpg">
            <a:extLst>
              <a:ext uri="{FF2B5EF4-FFF2-40B4-BE49-F238E27FC236}">
                <a16:creationId xmlns:a16="http://schemas.microsoft.com/office/drawing/2014/main" id="{7CAC94CC-A332-A544-B7E6-97B6D197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26" y="1394460"/>
            <a:ext cx="3434503" cy="48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2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預留位置 1">
            <a:extLst>
              <a:ext uri="{FF2B5EF4-FFF2-40B4-BE49-F238E27FC236}">
                <a16:creationId xmlns:a16="http://schemas.microsoft.com/office/drawing/2014/main" id="{49AA3AAC-4C7E-F14A-9998-3A4575ADE0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A2CD924-6DD6-B748-A8A4-FA235EF6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129"/>
            <a:ext cx="3931203" cy="262890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AD4F88A-0FCB-274C-BA47-7455A9CE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29"/>
            <a:ext cx="9144000" cy="244944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BF25F1A-9F78-804E-A133-DA557ADA8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21" y="3646171"/>
            <a:ext cx="5147279" cy="18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預留位置 1">
            <a:extLst>
              <a:ext uri="{FF2B5EF4-FFF2-40B4-BE49-F238E27FC236}">
                <a16:creationId xmlns:a16="http://schemas.microsoft.com/office/drawing/2014/main" id="{B593CA05-1F6D-EA41-8613-BEFFD18AC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TW" dirty="0"/>
              <a:t>S</a:t>
            </a:r>
            <a:r>
              <a:rPr kumimoji="1" lang="en-US" altLang="zh-Hant" dirty="0"/>
              <a:t>tratiform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region</a:t>
            </a:r>
            <a:endParaRPr kumimoji="1" lang="zh-TW" altLang="en-US" dirty="0"/>
          </a:p>
        </p:txBody>
      </p:sp>
      <p:pic>
        <p:nvPicPr>
          <p:cNvPr id="6146" name="Picture 2" descr="https://wol-prod-cdn.literatumonline.com/cms/attachment/9faac5d3-e8f2-4628-8c85-09f40f567fb2/jgrd51876-fig-0011-m.jpg">
            <a:extLst>
              <a:ext uri="{FF2B5EF4-FFF2-40B4-BE49-F238E27FC236}">
                <a16:creationId xmlns:a16="http://schemas.microsoft.com/office/drawing/2014/main" id="{7D419620-8480-CF4C-924F-427A2426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04" y="1120140"/>
            <a:ext cx="5666406" cy="281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D6E7AD9-CC24-9244-8018-A57880FB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7649"/>
            <a:ext cx="3931203" cy="26289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2A75244-5C62-4D40-9E5B-9D28F3DD9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21" y="4377691"/>
            <a:ext cx="5147279" cy="18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6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D51617B-A583-BC41-893B-0D02596F87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3839" y="1005840"/>
            <a:ext cx="7593165" cy="4845133"/>
          </a:xfrm>
        </p:spPr>
        <p:txBody>
          <a:bodyPr/>
          <a:lstStyle/>
          <a:p>
            <a:r>
              <a:rPr lang="en-US" altLang="zh-Hant" dirty="0"/>
              <a:t>C</a:t>
            </a:r>
            <a:r>
              <a:rPr lang="en-US" altLang="zh-TW" dirty="0"/>
              <a:t>onvective</a:t>
            </a:r>
            <a:r>
              <a:rPr lang="zh-Hant" altLang="en-US" dirty="0"/>
              <a:t> </a:t>
            </a:r>
            <a:r>
              <a:rPr lang="en-US" altLang="zh-TW" dirty="0"/>
              <a:t>core</a:t>
            </a:r>
          </a:p>
          <a:p>
            <a:endParaRPr lang="en-US" altLang="zh-Hant" sz="1000" dirty="0"/>
          </a:p>
          <a:p>
            <a:pPr lvl="1"/>
            <a:r>
              <a:rPr lang="en-US" altLang="zh-Hant" dirty="0"/>
              <a:t>Low</a:t>
            </a:r>
            <a:r>
              <a:rPr lang="zh-Hant" altLang="en-US" dirty="0"/>
              <a:t> </a:t>
            </a:r>
            <a:r>
              <a:rPr lang="en-US" altLang="zh-Hant" dirty="0"/>
              <a:t>level:</a:t>
            </a:r>
            <a:r>
              <a:rPr lang="zh-Hant" altLang="en-US" dirty="0"/>
              <a:t> </a:t>
            </a:r>
            <a:r>
              <a:rPr lang="en-US" altLang="zh-TW" dirty="0"/>
              <a:t>M</a:t>
            </a:r>
            <a:r>
              <a:rPr lang="en-US" altLang="zh-Hant" dirty="0"/>
              <a:t>oderate</a:t>
            </a:r>
            <a:r>
              <a:rPr lang="zh-Hant" altLang="en-US" dirty="0"/>
              <a:t> </a:t>
            </a:r>
            <a:r>
              <a:rPr lang="en-US" altLang="zh-Hant" dirty="0"/>
              <a:t>rain.</a:t>
            </a:r>
            <a:endParaRPr lang="en-US" altLang="zh-TW" dirty="0"/>
          </a:p>
          <a:p>
            <a:pPr lvl="1"/>
            <a:r>
              <a:rPr lang="en-US" altLang="zh-Hant" dirty="0"/>
              <a:t>Above</a:t>
            </a:r>
            <a:r>
              <a:rPr lang="zh-Hant" altLang="en-US" dirty="0"/>
              <a:t> </a:t>
            </a:r>
            <a:r>
              <a:rPr lang="en-US" altLang="zh-Hant" dirty="0"/>
              <a:t>ML:</a:t>
            </a:r>
            <a:r>
              <a:rPr lang="zh-Hant" altLang="en-US" dirty="0"/>
              <a:t> </a:t>
            </a:r>
            <a:r>
              <a:rPr lang="en-US" altLang="zh-TW" dirty="0"/>
              <a:t>D</a:t>
            </a:r>
            <a:r>
              <a:rPr lang="en-US" altLang="zh-Hant" dirty="0"/>
              <a:t>ry</a:t>
            </a:r>
            <a:r>
              <a:rPr lang="zh-Hant" altLang="en-US" dirty="0"/>
              <a:t> </a:t>
            </a:r>
            <a:r>
              <a:rPr lang="en-US" altLang="zh-Hant" dirty="0"/>
              <a:t>aggregates</a:t>
            </a:r>
            <a:r>
              <a:rPr lang="zh-Hant" altLang="en-US" dirty="0"/>
              <a:t> </a:t>
            </a:r>
            <a:r>
              <a:rPr lang="en-US" altLang="zh-Hant" dirty="0"/>
              <a:t>(environment).</a:t>
            </a:r>
          </a:p>
          <a:p>
            <a:pPr lvl="1"/>
            <a:endParaRPr lang="en-US" altLang="zh-Hant" sz="1000" dirty="0"/>
          </a:p>
          <a:p>
            <a:pPr lvl="1"/>
            <a:r>
              <a:rPr lang="en-US" altLang="zh-Hant" dirty="0"/>
              <a:t>Behind</a:t>
            </a:r>
            <a:r>
              <a:rPr lang="zh-Hant" altLang="en-US" dirty="0"/>
              <a:t> </a:t>
            </a:r>
            <a:r>
              <a:rPr lang="en-US" altLang="zh-Hant" dirty="0"/>
              <a:t>and</a:t>
            </a:r>
            <a:r>
              <a:rPr lang="zh-Hant" altLang="en-US" dirty="0"/>
              <a:t> </a:t>
            </a:r>
            <a:r>
              <a:rPr lang="en-US" altLang="zh-Hant" dirty="0"/>
              <a:t>below:</a:t>
            </a:r>
            <a:r>
              <a:rPr lang="zh-Hant" altLang="en-US" dirty="0"/>
              <a:t> </a:t>
            </a:r>
            <a:r>
              <a:rPr lang="en-US" altLang="zh-Hant" dirty="0"/>
              <a:t>Heavy</a:t>
            </a:r>
            <a:r>
              <a:rPr lang="zh-Hant" altLang="en-US" dirty="0"/>
              <a:t> </a:t>
            </a:r>
            <a:r>
              <a:rPr lang="en-US" altLang="zh-Hant" dirty="0"/>
              <a:t>rain</a:t>
            </a:r>
            <a:r>
              <a:rPr lang="zh-Hant" altLang="en-US" dirty="0"/>
              <a:t> </a:t>
            </a:r>
            <a:r>
              <a:rPr lang="en-US" altLang="zh-Hant" dirty="0"/>
              <a:t>and</a:t>
            </a:r>
            <a:r>
              <a:rPr lang="zh-Hant" altLang="en-US" dirty="0"/>
              <a:t> </a:t>
            </a:r>
            <a:r>
              <a:rPr lang="en-US" altLang="zh-Hant" dirty="0"/>
              <a:t>Graupel/rimed</a:t>
            </a:r>
            <a:r>
              <a:rPr lang="zh-Hant" altLang="en-US" dirty="0"/>
              <a:t> </a:t>
            </a:r>
            <a:r>
              <a:rPr lang="en-US" altLang="zh-Hant" dirty="0"/>
              <a:t>aggregates.</a:t>
            </a:r>
            <a:r>
              <a:rPr lang="zh-Hant" altLang="en-US" dirty="0"/>
              <a:t> </a:t>
            </a:r>
            <a:r>
              <a:rPr lang="en-US" altLang="zh-Hant" dirty="0"/>
              <a:t>They</a:t>
            </a:r>
            <a:r>
              <a:rPr lang="zh-Hant" altLang="en-US" dirty="0"/>
              <a:t> </a:t>
            </a:r>
            <a:r>
              <a:rPr lang="en-US" altLang="zh-Hant" dirty="0"/>
              <a:t>are</a:t>
            </a:r>
            <a:r>
              <a:rPr lang="zh-Hant" altLang="en-US" dirty="0"/>
              <a:t> </a:t>
            </a:r>
            <a:r>
              <a:rPr lang="en-US" altLang="zh-Hant" dirty="0"/>
              <a:t>related</a:t>
            </a:r>
            <a:r>
              <a:rPr lang="zh-Hant" altLang="en-US" dirty="0"/>
              <a:t> </a:t>
            </a:r>
            <a:r>
              <a:rPr lang="en-US" altLang="zh-Hant" dirty="0"/>
              <a:t>to</a:t>
            </a:r>
            <a:r>
              <a:rPr lang="zh-Hant" altLang="en-US" dirty="0"/>
              <a:t> </a:t>
            </a:r>
            <a:r>
              <a:rPr lang="en-US" altLang="zh-Hant" dirty="0"/>
              <a:t>convective</a:t>
            </a:r>
            <a:r>
              <a:rPr lang="zh-Hant" altLang="en-US" dirty="0"/>
              <a:t> </a:t>
            </a:r>
            <a:r>
              <a:rPr lang="en-US" altLang="zh-Hant" dirty="0"/>
              <a:t>scale</a:t>
            </a:r>
            <a:r>
              <a:rPr lang="zh-Hant" altLang="en-US" dirty="0"/>
              <a:t> </a:t>
            </a:r>
            <a:r>
              <a:rPr lang="en-US" altLang="zh-Hant" dirty="0"/>
              <a:t>downdrafts.</a:t>
            </a:r>
            <a:r>
              <a:rPr lang="zh-Hant" altLang="en-US" dirty="0"/>
              <a:t> </a:t>
            </a:r>
            <a:r>
              <a:rPr lang="en-US" altLang="zh-Hant" dirty="0"/>
              <a:t>G/RAs</a:t>
            </a:r>
            <a:r>
              <a:rPr lang="zh-Hant" altLang="en-US" dirty="0"/>
              <a:t> </a:t>
            </a:r>
            <a:r>
              <a:rPr lang="en-US" altLang="zh-Hant" dirty="0"/>
              <a:t>exist</a:t>
            </a:r>
            <a:r>
              <a:rPr lang="zh-Hant" altLang="en-US" dirty="0"/>
              <a:t> </a:t>
            </a:r>
            <a:r>
              <a:rPr lang="en-US" altLang="zh-Hant" dirty="0"/>
              <a:t>in</a:t>
            </a:r>
            <a:r>
              <a:rPr lang="zh-Hant" altLang="en-US" dirty="0"/>
              <a:t> </a:t>
            </a:r>
            <a:r>
              <a:rPr lang="en-US" altLang="zh-Hant" dirty="0"/>
              <a:t>a</a:t>
            </a:r>
            <a:r>
              <a:rPr lang="zh-Hant" altLang="en-US" dirty="0"/>
              <a:t> </a:t>
            </a:r>
            <a:r>
              <a:rPr lang="en-US" altLang="zh-Hant" dirty="0"/>
              <a:t>narrow</a:t>
            </a:r>
            <a:r>
              <a:rPr lang="zh-Hant" altLang="en-US" dirty="0"/>
              <a:t> </a:t>
            </a:r>
            <a:r>
              <a:rPr lang="en-US" altLang="zh-Hant" dirty="0"/>
              <a:t>zone</a:t>
            </a:r>
            <a:r>
              <a:rPr lang="zh-Hant" altLang="en-US" dirty="0"/>
              <a:t> </a:t>
            </a:r>
            <a:r>
              <a:rPr lang="en-US" altLang="zh-Hant" dirty="0"/>
              <a:t>(just</a:t>
            </a:r>
            <a:r>
              <a:rPr lang="zh-Hant" altLang="en-US" dirty="0"/>
              <a:t> </a:t>
            </a:r>
            <a:r>
              <a:rPr lang="en-US" altLang="zh-Hant" dirty="0"/>
              <a:t>a</a:t>
            </a:r>
            <a:r>
              <a:rPr lang="zh-Hant" altLang="en-US" dirty="0"/>
              <a:t> </a:t>
            </a:r>
            <a:r>
              <a:rPr lang="en-US" altLang="zh-Hant" dirty="0"/>
              <a:t>few</a:t>
            </a:r>
            <a:r>
              <a:rPr lang="zh-Hant" altLang="en-US" dirty="0"/>
              <a:t> </a:t>
            </a:r>
            <a:r>
              <a:rPr lang="en-US" altLang="zh-Hant" dirty="0"/>
              <a:t>kilometers</a:t>
            </a:r>
            <a:r>
              <a:rPr lang="zh-Hant" altLang="en-US" dirty="0"/>
              <a:t> </a:t>
            </a:r>
            <a:r>
              <a:rPr lang="en-US" altLang="zh-Hant" dirty="0"/>
              <a:t>above</a:t>
            </a:r>
            <a:r>
              <a:rPr lang="zh-Hant" altLang="en-US" dirty="0"/>
              <a:t> </a:t>
            </a:r>
            <a:r>
              <a:rPr lang="en-US" altLang="zh-Hant" dirty="0"/>
              <a:t>ML).</a:t>
            </a:r>
          </a:p>
          <a:p>
            <a:pPr lvl="1"/>
            <a:endParaRPr lang="en-US" altLang="zh-Hant" sz="1000" dirty="0"/>
          </a:p>
          <a:p>
            <a:pPr lvl="1"/>
            <a:r>
              <a:rPr lang="en-US" altLang="zh-Hant" dirty="0"/>
              <a:t>No</a:t>
            </a:r>
            <a:r>
              <a:rPr lang="zh-Hant" altLang="en-US" dirty="0"/>
              <a:t> </a:t>
            </a:r>
            <a:r>
              <a:rPr lang="en-US" altLang="zh-Hant" dirty="0"/>
              <a:t>hail</a:t>
            </a:r>
            <a:r>
              <a:rPr lang="zh-Hant" altLang="en-US" dirty="0"/>
              <a:t> </a:t>
            </a:r>
            <a:r>
              <a:rPr lang="en-US" altLang="zh-Hant" dirty="0"/>
              <a:t>(updrafts</a:t>
            </a:r>
            <a:r>
              <a:rPr lang="zh-Hant" altLang="en-US" dirty="0"/>
              <a:t> </a:t>
            </a:r>
            <a:r>
              <a:rPr lang="en-US" altLang="zh-Hant" dirty="0"/>
              <a:t>over</a:t>
            </a:r>
            <a:r>
              <a:rPr lang="zh-Hant" altLang="en-US" dirty="0"/>
              <a:t> </a:t>
            </a:r>
            <a:r>
              <a:rPr lang="en-US" altLang="zh-Hant" dirty="0"/>
              <a:t>tropical</a:t>
            </a:r>
            <a:r>
              <a:rPr lang="zh-Hant" altLang="en-US" dirty="0"/>
              <a:t> </a:t>
            </a:r>
            <a:r>
              <a:rPr lang="en-US" altLang="zh-Hant" dirty="0"/>
              <a:t>oceans</a:t>
            </a:r>
            <a:r>
              <a:rPr lang="zh-Hant" altLang="en-US" dirty="0"/>
              <a:t> </a:t>
            </a:r>
            <a:r>
              <a:rPr lang="en-US" altLang="zh-Hant" dirty="0"/>
              <a:t>are</a:t>
            </a:r>
            <a:r>
              <a:rPr lang="zh-Hant" altLang="en-US" dirty="0"/>
              <a:t> </a:t>
            </a:r>
            <a:r>
              <a:rPr lang="en-US" altLang="zh-Hant" dirty="0"/>
              <a:t>not</a:t>
            </a:r>
            <a:r>
              <a:rPr lang="zh-Hant" altLang="en-US" dirty="0"/>
              <a:t> </a:t>
            </a:r>
            <a:r>
              <a:rPr lang="en-US" altLang="zh-Hant" dirty="0"/>
              <a:t>large</a:t>
            </a:r>
            <a:r>
              <a:rPr lang="zh-Hant" altLang="en-US" dirty="0"/>
              <a:t> </a:t>
            </a:r>
            <a:r>
              <a:rPr lang="en-US" altLang="zh-Hant" dirty="0"/>
              <a:t>enough</a:t>
            </a:r>
            <a:r>
              <a:rPr lang="zh-Hant" altLang="en-US" dirty="0"/>
              <a:t> </a:t>
            </a:r>
            <a:r>
              <a:rPr lang="en-US" altLang="zh-Hant" dirty="0"/>
              <a:t>and</a:t>
            </a:r>
            <a:r>
              <a:rPr lang="zh-Hant" altLang="en-US" dirty="0"/>
              <a:t> </a:t>
            </a:r>
            <a:r>
              <a:rPr lang="en-US" altLang="zh-Hant" dirty="0"/>
              <a:t>survive</a:t>
            </a:r>
            <a:r>
              <a:rPr lang="zh-Hant" altLang="en-US" dirty="0"/>
              <a:t> </a:t>
            </a:r>
            <a:r>
              <a:rPr lang="en-US" altLang="zh-Hant" dirty="0"/>
              <a:t>below</a:t>
            </a:r>
            <a:r>
              <a:rPr lang="zh-Hant" altLang="en-US" dirty="0"/>
              <a:t> </a:t>
            </a:r>
            <a:r>
              <a:rPr lang="en-US" altLang="zh-Hant" dirty="0"/>
              <a:t>ML)</a:t>
            </a:r>
          </a:p>
          <a:p>
            <a:pPr lvl="1"/>
            <a:endParaRPr lang="en-US" altLang="zh-Hant" sz="1000" dirty="0"/>
          </a:p>
          <a:p>
            <a:pPr lvl="1"/>
            <a:r>
              <a:rPr lang="en-US" altLang="zh-Hant" dirty="0"/>
              <a:t>Melting</a:t>
            </a:r>
            <a:r>
              <a:rPr lang="zh-Hant" altLang="en-US" dirty="0"/>
              <a:t> </a:t>
            </a:r>
            <a:r>
              <a:rPr lang="en-US" altLang="zh-Hant" dirty="0"/>
              <a:t>level</a:t>
            </a:r>
            <a:r>
              <a:rPr lang="zh-Hant" altLang="en-US" dirty="0"/>
              <a:t> </a:t>
            </a:r>
            <a:r>
              <a:rPr lang="en-US" altLang="zh-Hant" dirty="0"/>
              <a:t>(ML)</a:t>
            </a:r>
            <a:r>
              <a:rPr lang="zh-Hant" altLang="en-US" dirty="0"/>
              <a:t> </a:t>
            </a:r>
            <a:r>
              <a:rPr lang="en-US" altLang="zh-Hant" dirty="0"/>
              <a:t>of</a:t>
            </a:r>
            <a:r>
              <a:rPr lang="zh-Hant" altLang="en-US" dirty="0"/>
              <a:t> </a:t>
            </a:r>
            <a:r>
              <a:rPr lang="en-US" altLang="zh-Hant" dirty="0"/>
              <a:t>the</a:t>
            </a:r>
            <a:r>
              <a:rPr lang="zh-Hant" altLang="en-US" dirty="0"/>
              <a:t> </a:t>
            </a:r>
            <a:r>
              <a:rPr lang="en-US" altLang="zh-Hant" dirty="0"/>
              <a:t>convective</a:t>
            </a:r>
            <a:r>
              <a:rPr lang="zh-Hant" altLang="en-US" dirty="0"/>
              <a:t> </a:t>
            </a:r>
            <a:r>
              <a:rPr lang="en-US" altLang="zh-Hant" dirty="0"/>
              <a:t>region</a:t>
            </a:r>
            <a:r>
              <a:rPr lang="zh-Hant" altLang="en-US" dirty="0"/>
              <a:t> </a:t>
            </a:r>
            <a:r>
              <a:rPr lang="en-US" altLang="zh-Hant" dirty="0"/>
              <a:t>is</a:t>
            </a:r>
            <a:r>
              <a:rPr lang="zh-Hant" altLang="en-US" dirty="0"/>
              <a:t> </a:t>
            </a:r>
            <a:r>
              <a:rPr lang="en-US" altLang="zh-Hant" dirty="0"/>
              <a:t>sometimes</a:t>
            </a:r>
            <a:r>
              <a:rPr lang="zh-Hant" altLang="en-US" dirty="0"/>
              <a:t> </a:t>
            </a:r>
            <a:r>
              <a:rPr lang="en-US" altLang="zh-Hant" dirty="0"/>
              <a:t>marked</a:t>
            </a:r>
            <a:r>
              <a:rPr lang="zh-Hant" altLang="en-US" dirty="0"/>
              <a:t> </a:t>
            </a:r>
            <a:r>
              <a:rPr lang="en-US" altLang="zh-Hant" dirty="0"/>
              <a:t>by</a:t>
            </a:r>
            <a:r>
              <a:rPr lang="zh-Hant" altLang="en-US" dirty="0"/>
              <a:t> </a:t>
            </a:r>
            <a:r>
              <a:rPr lang="en-US" altLang="zh-Hant" dirty="0"/>
              <a:t>band</a:t>
            </a:r>
            <a:r>
              <a:rPr lang="zh-Hant" altLang="en-US" dirty="0"/>
              <a:t> </a:t>
            </a:r>
            <a:r>
              <a:rPr lang="en-US" altLang="zh-Hant" dirty="0"/>
              <a:t>of</a:t>
            </a:r>
            <a:r>
              <a:rPr lang="zh-Hant" altLang="en-US" dirty="0"/>
              <a:t> </a:t>
            </a:r>
            <a:r>
              <a:rPr lang="en-US" altLang="zh-Hant" dirty="0"/>
              <a:t>WA.</a:t>
            </a:r>
          </a:p>
          <a:p>
            <a:pPr lvl="1"/>
            <a:r>
              <a:rPr lang="en-US" altLang="zh-Hant" dirty="0"/>
              <a:t>Edge</a:t>
            </a:r>
            <a:r>
              <a:rPr lang="zh-Hant" altLang="en-US" dirty="0"/>
              <a:t> </a:t>
            </a:r>
            <a:r>
              <a:rPr lang="en-US" altLang="zh-Hant" dirty="0"/>
              <a:t>of</a:t>
            </a:r>
            <a:r>
              <a:rPr lang="zh-Hant" altLang="en-US" dirty="0"/>
              <a:t> </a:t>
            </a:r>
            <a:r>
              <a:rPr lang="en-US" altLang="zh-Hant" dirty="0"/>
              <a:t>the</a:t>
            </a:r>
            <a:r>
              <a:rPr lang="zh-Hant" altLang="en-US" dirty="0"/>
              <a:t> </a:t>
            </a:r>
            <a:r>
              <a:rPr lang="en-US" altLang="zh-Hant" dirty="0"/>
              <a:t>convective</a:t>
            </a:r>
            <a:r>
              <a:rPr lang="zh-Hant" altLang="en-US" dirty="0"/>
              <a:t> </a:t>
            </a:r>
            <a:r>
              <a:rPr lang="en-US" altLang="zh-Hant" dirty="0"/>
              <a:t>region</a:t>
            </a:r>
            <a:r>
              <a:rPr lang="zh-Hant" altLang="en-US" dirty="0"/>
              <a:t> </a:t>
            </a:r>
            <a:r>
              <a:rPr lang="en-US" altLang="zh-Hant" dirty="0"/>
              <a:t>..</a:t>
            </a:r>
            <a:r>
              <a:rPr lang="zh-Hant" altLang="en-US" dirty="0"/>
              <a:t> </a:t>
            </a:r>
            <a:r>
              <a:rPr lang="en-US" altLang="zh-Hant" dirty="0"/>
              <a:t>Decreased</a:t>
            </a:r>
            <a:r>
              <a:rPr lang="zh-Hant" altLang="en-US" dirty="0"/>
              <a:t> </a:t>
            </a:r>
            <a:r>
              <a:rPr lang="en-US" altLang="zh-Hant" dirty="0"/>
              <a:t>rain</a:t>
            </a:r>
            <a:r>
              <a:rPr lang="zh-Hant" altLang="en-US" dirty="0"/>
              <a:t> </a:t>
            </a:r>
            <a:r>
              <a:rPr lang="en-US" altLang="zh-Hant" dirty="0"/>
              <a:t>intensity</a:t>
            </a:r>
            <a:r>
              <a:rPr lang="zh-Hant" altLang="en-US" dirty="0"/>
              <a:t> </a:t>
            </a:r>
            <a:r>
              <a:rPr lang="en-US" altLang="zh-Hant" dirty="0"/>
              <a:t>and</a:t>
            </a:r>
            <a:r>
              <a:rPr lang="zh-Hant" altLang="en-US" dirty="0"/>
              <a:t> </a:t>
            </a:r>
            <a:r>
              <a:rPr lang="en-US" altLang="zh-Hant" dirty="0"/>
              <a:t>SI</a:t>
            </a:r>
            <a:endParaRPr lang="en-US" altLang="zh-TW" dirty="0"/>
          </a:p>
          <a:p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2F8063-3D54-B345-9AC7-F63024DCC0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zh-TW" dirty="0"/>
              <a:t>S</a:t>
            </a:r>
            <a:r>
              <a:rPr kumimoji="1" lang="en-US" altLang="zh-Hant" dirty="0"/>
              <a:t>ummary</a:t>
            </a:r>
            <a:endParaRPr kumimoji="1" lang="zh-TW" altLang="en-US" dirty="0"/>
          </a:p>
        </p:txBody>
      </p:sp>
      <p:pic>
        <p:nvPicPr>
          <p:cNvPr id="2050" name="Picture 2" descr="https://wol-prod-cdn.literatumonline.com/cms/attachment/6f85883d-d4ef-4610-ae11-f75d8be2e747/jgrd51876-fig-0008-m.jpg">
            <a:extLst>
              <a:ext uri="{FF2B5EF4-FFF2-40B4-BE49-F238E27FC236}">
                <a16:creationId xmlns:a16="http://schemas.microsoft.com/office/drawing/2014/main" id="{37F9FB8C-4DB3-4E47-87C7-5252E0A1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02" y="260639"/>
            <a:ext cx="2290337" cy="17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6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6E1EC7-68D2-A041-9425-FBA25F6E44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zh-Hant" dirty="0"/>
              <a:t>Stratiform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region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2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types,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1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conceptual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model.</a:t>
            </a:r>
          </a:p>
          <a:p>
            <a:pPr lvl="1"/>
            <a:endParaRPr kumimoji="1" lang="en-US" altLang="zh-Hant" sz="1000" dirty="0"/>
          </a:p>
          <a:p>
            <a:pPr lvl="1"/>
            <a:r>
              <a:rPr kumimoji="1" lang="en-US" altLang="zh-Hant" dirty="0"/>
              <a:t>Rain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intensity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decreases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toward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anvil.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LR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&gt;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MR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&gt;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HR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(midlevel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inflow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@</a:t>
            </a:r>
            <a:r>
              <a:rPr kumimoji="1" lang="zh-Hant" altLang="en-US" dirty="0"/>
              <a:t> </a:t>
            </a:r>
            <a:r>
              <a:rPr kumimoji="1" lang="en-US" altLang="zh-Hant" dirty="0" err="1"/>
              <a:t>sfc</a:t>
            </a:r>
            <a:r>
              <a:rPr kumimoji="1" lang="en-US" altLang="zh-Hant" dirty="0"/>
              <a:t>.)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Too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heavy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to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move.</a:t>
            </a:r>
          </a:p>
          <a:p>
            <a:pPr lvl="1"/>
            <a:endParaRPr kumimoji="1" lang="en-US" altLang="zh-Hant" sz="1000" dirty="0"/>
          </a:p>
          <a:p>
            <a:pPr lvl="1"/>
            <a:r>
              <a:rPr kumimoji="1" lang="en-US" altLang="zh-Hant" dirty="0"/>
              <a:t>Layered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ice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hydrometeors: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WA(@ML),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DA,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then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SI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(at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the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highest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level).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Weak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vertical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motions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allow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gravity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settle.</a:t>
            </a:r>
          </a:p>
          <a:p>
            <a:pPr lvl="1"/>
            <a:endParaRPr kumimoji="1" lang="en-US" altLang="zh-Hant" sz="1000" dirty="0"/>
          </a:p>
          <a:p>
            <a:pPr lvl="1"/>
            <a:r>
              <a:rPr kumimoji="1" lang="en-US" altLang="zh-Hant" dirty="0"/>
              <a:t>G/RAs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above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WA: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collapsing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deep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convective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cores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or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localized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convection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(Kelvin-Helmholtz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instability)</a:t>
            </a:r>
          </a:p>
          <a:p>
            <a:pPr lvl="1"/>
            <a:endParaRPr kumimoji="1" lang="en-US" altLang="zh-Hant" sz="1000" dirty="0"/>
          </a:p>
          <a:p>
            <a:pPr lvl="1"/>
            <a:r>
              <a:rPr kumimoji="1" lang="en-US" altLang="zh-Hant" dirty="0"/>
              <a:t>Horizontally-oriented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ice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(HI):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associated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with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enhanced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dendritic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growth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by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vapor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deposition</a:t>
            </a:r>
          </a:p>
          <a:p>
            <a:pPr lvl="1"/>
            <a:endParaRPr kumimoji="1" lang="en-US" altLang="zh-Hant" dirty="0"/>
          </a:p>
          <a:p>
            <a:endParaRPr kumimoji="1" lang="en-US" altLang="zh-Hant" dirty="0"/>
          </a:p>
          <a:p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4549B5-EE36-CD48-954B-FE3EE7B2C4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55700" y="404812"/>
            <a:ext cx="7593013" cy="739095"/>
          </a:xfrm>
        </p:spPr>
        <p:txBody>
          <a:bodyPr/>
          <a:lstStyle/>
          <a:p>
            <a:r>
              <a:rPr kumimoji="1" lang="en-US" altLang="zh-TW" dirty="0"/>
              <a:t>S</a:t>
            </a:r>
            <a:r>
              <a:rPr kumimoji="1" lang="en-US" altLang="zh-Hant" dirty="0"/>
              <a:t>ummary</a:t>
            </a:r>
            <a:endParaRPr kumimoji="1" lang="zh-TW" altLang="en-US" dirty="0"/>
          </a:p>
        </p:txBody>
      </p:sp>
      <p:pic>
        <p:nvPicPr>
          <p:cNvPr id="3074" name="Picture 2" descr="https://wol-prod-cdn.literatumonline.com/cms/attachment/9faac5d3-e8f2-4628-8c85-09f40f567fb2/jgrd51876-fig-0011-m.jpg">
            <a:extLst>
              <a:ext uri="{FF2B5EF4-FFF2-40B4-BE49-F238E27FC236}">
                <a16:creationId xmlns:a16="http://schemas.microsoft.com/office/drawing/2014/main" id="{8AD890EA-7EDE-CF47-B342-E6B9A525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264160"/>
            <a:ext cx="3040380" cy="15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12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DB8F7635-3751-D745-8392-A8F23EF678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Hant" dirty="0"/>
              <a:t>Keywords:</a:t>
            </a:r>
            <a:r>
              <a:rPr kumimoji="1" lang="zh-Hant" altLang="en-US" dirty="0"/>
              <a:t> </a:t>
            </a:r>
            <a:r>
              <a:rPr kumimoji="1" lang="en-US" altLang="zh-TW" dirty="0"/>
              <a:t>A</a:t>
            </a:r>
            <a:r>
              <a:rPr kumimoji="1" lang="en-US" altLang="zh-Hant" dirty="0"/>
              <a:t>ggregation</a:t>
            </a:r>
            <a:endParaRPr kumimoji="1"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871B9B95-146C-4749-A7F1-E2E0011B9E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611" y="1412577"/>
            <a:ext cx="5360670" cy="5184775"/>
          </a:xfrm>
        </p:spPr>
        <p:txBody>
          <a:bodyPr/>
          <a:lstStyle/>
          <a:p>
            <a:pPr lvl="1"/>
            <a:r>
              <a:rPr lang="en-US" altLang="zh-TW" dirty="0">
                <a:solidFill>
                  <a:srgbClr val="00B0F0"/>
                </a:solidFill>
              </a:rPr>
              <a:t>ice particles</a:t>
            </a:r>
            <a:r>
              <a:rPr lang="en-US" altLang="zh-TW" dirty="0"/>
              <a:t> collect other</a:t>
            </a:r>
            <a:r>
              <a:rPr lang="en-US" altLang="zh-TW" dirty="0">
                <a:solidFill>
                  <a:srgbClr val="00B0F0"/>
                </a:solidFill>
              </a:rPr>
              <a:t> ice particles</a:t>
            </a:r>
            <a:r>
              <a:rPr lang="en-US" altLang="zh-TW" dirty="0"/>
              <a:t> </a:t>
            </a:r>
          </a:p>
          <a:p>
            <a:pPr lvl="1"/>
            <a:endParaRPr lang="en-US" altLang="zh-TW" sz="1000" dirty="0"/>
          </a:p>
          <a:p>
            <a:pPr lvl="1"/>
            <a:r>
              <a:rPr lang="en-US" altLang="zh-TW" dirty="0"/>
              <a:t>Factor</a:t>
            </a:r>
            <a:r>
              <a:rPr lang="en-US" altLang="zh-Hant" dirty="0"/>
              <a:t>s</a:t>
            </a:r>
          </a:p>
          <a:p>
            <a:pPr lvl="2"/>
            <a:r>
              <a:rPr lang="en-US" altLang="zh-TW" dirty="0"/>
              <a:t>depends </a:t>
            </a:r>
            <a:r>
              <a:rPr lang="en-US" altLang="zh-TW" dirty="0">
                <a:solidFill>
                  <a:srgbClr val="00B0F0"/>
                </a:solidFill>
              </a:rPr>
              <a:t>strongly</a:t>
            </a:r>
            <a:r>
              <a:rPr lang="en-US" altLang="zh-TW" dirty="0"/>
              <a:t> on </a:t>
            </a:r>
            <a:r>
              <a:rPr lang="en-US" altLang="zh-TW" dirty="0">
                <a:solidFill>
                  <a:srgbClr val="00B0F0"/>
                </a:solidFill>
              </a:rPr>
              <a:t>temperature</a:t>
            </a:r>
            <a:r>
              <a:rPr lang="en-US" altLang="zh-TW" dirty="0"/>
              <a:t> </a:t>
            </a:r>
            <a:r>
              <a:rPr lang="en-US" altLang="zh-Hant" dirty="0"/>
              <a:t>(</a:t>
            </a:r>
            <a:r>
              <a:rPr lang="zh-TW" altLang="en-US" dirty="0"/>
              <a:t>㊝</a:t>
            </a:r>
            <a:r>
              <a:rPr lang="zh-Hant" altLang="en-US" dirty="0"/>
              <a:t> </a:t>
            </a:r>
            <a:r>
              <a:rPr lang="en-US" altLang="zh-Hant" dirty="0"/>
              <a:t>above</a:t>
            </a:r>
            <a:r>
              <a:rPr lang="zh-Hant" altLang="en-US" dirty="0"/>
              <a:t> </a:t>
            </a:r>
            <a:r>
              <a:rPr lang="en-US" altLang="zh-Hant" dirty="0"/>
              <a:t>-5℃,</a:t>
            </a:r>
            <a:r>
              <a:rPr lang="zh-Hant" altLang="en-US" dirty="0"/>
              <a:t> </a:t>
            </a:r>
            <a:r>
              <a:rPr lang="zh-TW" altLang="en-US" dirty="0"/>
              <a:t>㊡ </a:t>
            </a:r>
            <a:r>
              <a:rPr lang="en-US" altLang="zh-Hant" dirty="0"/>
              <a:t>below</a:t>
            </a:r>
            <a:r>
              <a:rPr lang="zh-Hant" altLang="en-US" dirty="0"/>
              <a:t> </a:t>
            </a:r>
            <a:r>
              <a:rPr lang="en-US" altLang="zh-Hant" dirty="0"/>
              <a:t>-20 ℃)</a:t>
            </a:r>
          </a:p>
          <a:p>
            <a:pPr lvl="2"/>
            <a:endParaRPr lang="en-US" altLang="zh-Hant" sz="1000" dirty="0"/>
          </a:p>
          <a:p>
            <a:pPr lvl="2"/>
            <a:r>
              <a:rPr lang="en-US" altLang="zh-TW" dirty="0">
                <a:solidFill>
                  <a:srgbClr val="00B0F0"/>
                </a:solidFill>
              </a:rPr>
              <a:t>crystal type</a:t>
            </a:r>
            <a:r>
              <a:rPr lang="en-US" altLang="zh-TW" dirty="0"/>
              <a:t> </a:t>
            </a:r>
            <a:r>
              <a:rPr lang="en-US" altLang="zh-Hant" dirty="0"/>
              <a:t>(arms</a:t>
            </a:r>
            <a:r>
              <a:rPr lang="zh-Hant" altLang="en-US" dirty="0"/>
              <a:t> </a:t>
            </a:r>
            <a:r>
              <a:rPr lang="en-US" altLang="zh-Hant" dirty="0"/>
              <a:t>of</a:t>
            </a:r>
            <a:r>
              <a:rPr lang="zh-Hant" altLang="en-US" dirty="0"/>
              <a:t> </a:t>
            </a:r>
            <a:r>
              <a:rPr lang="en-US" altLang="zh-TW" dirty="0"/>
              <a:t>dendrites</a:t>
            </a:r>
            <a:r>
              <a:rPr lang="zh-Hant" altLang="en-US" dirty="0"/>
              <a:t> </a:t>
            </a:r>
            <a:r>
              <a:rPr lang="en-US" altLang="zh-Hant" dirty="0"/>
              <a:t>grows</a:t>
            </a:r>
            <a:r>
              <a:rPr lang="zh-Hant" altLang="en-US" dirty="0"/>
              <a:t> </a:t>
            </a:r>
            <a:r>
              <a:rPr lang="en-US" altLang="zh-Hant" dirty="0"/>
              <a:t>between</a:t>
            </a:r>
            <a:r>
              <a:rPr lang="zh-Hant" altLang="en-US" dirty="0"/>
              <a:t> </a:t>
            </a:r>
            <a:r>
              <a:rPr lang="en-US" altLang="zh-Hant" dirty="0"/>
              <a:t>-10 ℃ and</a:t>
            </a:r>
            <a:r>
              <a:rPr lang="zh-Hant" altLang="en-US" dirty="0"/>
              <a:t> </a:t>
            </a:r>
            <a:r>
              <a:rPr lang="en-US" altLang="zh-Hant" dirty="0"/>
              <a:t>-16 ℃)</a:t>
            </a:r>
          </a:p>
          <a:p>
            <a:pPr lvl="2"/>
            <a:endParaRPr lang="en-US" altLang="zh-Hant" sz="1000" dirty="0"/>
          </a:p>
          <a:p>
            <a:pPr lvl="2"/>
            <a:r>
              <a:rPr lang="en-US" altLang="zh-TW" dirty="0">
                <a:solidFill>
                  <a:srgbClr val="00B0F0"/>
                </a:solidFill>
              </a:rPr>
              <a:t>supersaturation</a:t>
            </a:r>
            <a:r>
              <a:rPr lang="en-US" altLang="zh-TW" dirty="0"/>
              <a:t> </a:t>
            </a:r>
            <a:r>
              <a:rPr lang="en-US" altLang="zh-Hant" dirty="0"/>
              <a:t>(</a:t>
            </a:r>
            <a:r>
              <a:rPr lang="en-US" altLang="zh-TW" dirty="0"/>
              <a:t>wetness and hence sticking efficiency</a:t>
            </a:r>
            <a:r>
              <a:rPr lang="en-US" altLang="zh-Hant" dirty="0"/>
              <a:t>)</a:t>
            </a:r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endParaRPr lang="en-US" altLang="zh-TW" dirty="0"/>
          </a:p>
          <a:p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C3985BD-9EA5-E64C-99FA-51E09296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13" y="2514600"/>
            <a:ext cx="2676671" cy="305181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4033E78-D5FE-D34E-8ADB-4EB553FB2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790" y="5689782"/>
            <a:ext cx="2639060" cy="101327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EAFC6C7-90AB-AF45-A089-5603FBF38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" y="5062932"/>
            <a:ext cx="5966460" cy="17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3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DB8F7635-3751-D745-8392-A8F23EF678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Hant" dirty="0"/>
              <a:t>Keywords: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Riming</a:t>
            </a:r>
            <a:endParaRPr kumimoji="1"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871B9B95-146C-4749-A7F1-E2E0011B9E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371" y="1412577"/>
            <a:ext cx="5114869" cy="5184775"/>
          </a:xfrm>
        </p:spPr>
        <p:txBody>
          <a:bodyPr/>
          <a:lstStyle/>
          <a:p>
            <a:pPr lvl="1"/>
            <a:r>
              <a:rPr lang="en-US" altLang="zh-TW" dirty="0">
                <a:solidFill>
                  <a:srgbClr val="00B0F0"/>
                </a:solidFill>
              </a:rPr>
              <a:t>ice particles</a:t>
            </a:r>
            <a:r>
              <a:rPr lang="en-US" altLang="zh-TW" dirty="0"/>
              <a:t> collect </a:t>
            </a:r>
            <a:r>
              <a:rPr lang="en-US" altLang="zh-TW" dirty="0">
                <a:solidFill>
                  <a:srgbClr val="C00000"/>
                </a:solidFill>
              </a:rPr>
              <a:t>l</a:t>
            </a:r>
            <a:r>
              <a:rPr lang="en-US" altLang="zh-Hant" dirty="0">
                <a:solidFill>
                  <a:srgbClr val="C00000"/>
                </a:solidFill>
              </a:rPr>
              <a:t>i</a:t>
            </a:r>
            <a:r>
              <a:rPr lang="en-US" altLang="zh-TW" dirty="0">
                <a:solidFill>
                  <a:srgbClr val="C00000"/>
                </a:solidFill>
              </a:rPr>
              <a:t>quid drops</a:t>
            </a:r>
            <a:r>
              <a:rPr lang="en-US" altLang="zh-TW" dirty="0"/>
              <a:t> </a:t>
            </a:r>
            <a:r>
              <a:rPr lang="en-US" altLang="zh-Hant" dirty="0"/>
              <a:t>(contact</a:t>
            </a:r>
            <a:r>
              <a:rPr lang="zh-Hant" altLang="en-US" dirty="0"/>
              <a:t> </a:t>
            </a:r>
            <a:r>
              <a:rPr lang="en-US" altLang="zh-Hant" dirty="0"/>
              <a:t>freezing)</a:t>
            </a:r>
          </a:p>
          <a:p>
            <a:pPr lvl="1"/>
            <a:endParaRPr lang="en-US" altLang="zh-Hant" sz="1000" dirty="0"/>
          </a:p>
          <a:p>
            <a:pPr lvl="1"/>
            <a:r>
              <a:rPr lang="en-US" altLang="zh-Hant" dirty="0"/>
              <a:t>Factors</a:t>
            </a:r>
          </a:p>
          <a:p>
            <a:pPr lvl="2"/>
            <a:r>
              <a:rPr lang="en-US" altLang="zh-TW" dirty="0"/>
              <a:t>the size of the supercooled drops </a:t>
            </a:r>
            <a:r>
              <a:rPr lang="en-US" altLang="zh-Hant" dirty="0"/>
              <a:t>(radius</a:t>
            </a:r>
            <a:r>
              <a:rPr lang="zh-Hant" altLang="en-US" dirty="0"/>
              <a:t> </a:t>
            </a:r>
            <a:r>
              <a:rPr lang="en-US" altLang="zh-Hant" dirty="0"/>
              <a:t>threshold:10</a:t>
            </a:r>
            <a:r>
              <a:rPr lang="en-US" altLang="zh-Hant" dirty="0">
                <a:latin typeface="Symbol" pitchFamily="2" charset="2"/>
              </a:rPr>
              <a:t>m</a:t>
            </a:r>
            <a:r>
              <a:rPr lang="en-US" altLang="zh-Hant" dirty="0"/>
              <a:t>m,</a:t>
            </a:r>
            <a:r>
              <a:rPr lang="zh-Hant" altLang="en-US" dirty="0"/>
              <a:t> </a:t>
            </a:r>
            <a:r>
              <a:rPr lang="en-US" altLang="zh-Hant" dirty="0"/>
              <a:t>but</a:t>
            </a:r>
            <a:r>
              <a:rPr lang="zh-Hant" altLang="en-US" dirty="0"/>
              <a:t> </a:t>
            </a:r>
            <a:r>
              <a:rPr lang="en-US" altLang="zh-Hant" dirty="0"/>
              <a:t>decreases</a:t>
            </a:r>
            <a:r>
              <a:rPr lang="zh-Hant" altLang="en-US" dirty="0"/>
              <a:t> </a:t>
            </a:r>
            <a:r>
              <a:rPr lang="en-US" altLang="zh-Hant" dirty="0"/>
              <a:t>for</a:t>
            </a:r>
            <a:r>
              <a:rPr lang="zh-Hant" altLang="en-US" dirty="0"/>
              <a:t> </a:t>
            </a:r>
            <a:r>
              <a:rPr lang="en-US" altLang="zh-Hant" dirty="0"/>
              <a:t>the</a:t>
            </a:r>
            <a:r>
              <a:rPr lang="zh-Hant" altLang="en-US" dirty="0"/>
              <a:t> </a:t>
            </a:r>
            <a:r>
              <a:rPr lang="en-US" altLang="zh-Hant" dirty="0"/>
              <a:t>largest</a:t>
            </a:r>
            <a:r>
              <a:rPr lang="zh-Hant" altLang="en-US" dirty="0"/>
              <a:t> </a:t>
            </a:r>
            <a:r>
              <a:rPr lang="en-US" altLang="zh-Hant" dirty="0"/>
              <a:t>cloud</a:t>
            </a:r>
            <a:r>
              <a:rPr lang="zh-Hant" altLang="en-US" dirty="0"/>
              <a:t> </a:t>
            </a:r>
            <a:r>
              <a:rPr lang="en-US" altLang="zh-Hant" dirty="0"/>
              <a:t>droplets</a:t>
            </a:r>
            <a:r>
              <a:rPr lang="zh-Hant" altLang="en-US" dirty="0"/>
              <a:t> </a:t>
            </a:r>
            <a:r>
              <a:rPr lang="en-US" altLang="zh-Hant" dirty="0"/>
              <a:t>[100</a:t>
            </a:r>
            <a:r>
              <a:rPr lang="en-US" altLang="zh-Hant" dirty="0">
                <a:latin typeface="Symbol" pitchFamily="2" charset="2"/>
              </a:rPr>
              <a:t>m</a:t>
            </a:r>
            <a:r>
              <a:rPr lang="en-US" altLang="zh-Hant" dirty="0"/>
              <a:t>m]</a:t>
            </a:r>
            <a:r>
              <a:rPr lang="zh-Hant" altLang="en-US" dirty="0"/>
              <a:t> </a:t>
            </a:r>
            <a:r>
              <a:rPr lang="en-US" altLang="zh-Hant" dirty="0"/>
              <a:t>)</a:t>
            </a:r>
          </a:p>
          <a:p>
            <a:pPr lvl="2"/>
            <a:endParaRPr lang="en-US" altLang="zh-Hant" sz="1000" dirty="0"/>
          </a:p>
          <a:p>
            <a:pPr lvl="2"/>
            <a:r>
              <a:rPr lang="en-US" altLang="zh-TW" dirty="0"/>
              <a:t>Reynolds number </a:t>
            </a:r>
            <a:r>
              <a:rPr lang="en-US" altLang="zh-Hant" dirty="0"/>
              <a:t>(</a:t>
            </a:r>
            <a:r>
              <a:rPr lang="en-US" altLang="zh-TW" dirty="0"/>
              <a:t>R</a:t>
            </a:r>
            <a:r>
              <a:rPr lang="en-US" altLang="zh-TW" baseline="-25000" dirty="0"/>
              <a:t>e</a:t>
            </a:r>
            <a:r>
              <a:rPr lang="en-US" altLang="zh-Hant" dirty="0"/>
              <a:t>=</a:t>
            </a:r>
            <a:r>
              <a:rPr lang="en-US" altLang="zh-TW" dirty="0"/>
              <a:t>2VD/</a:t>
            </a:r>
            <a:r>
              <a:rPr lang="el-GR" altLang="zh-TW" dirty="0"/>
              <a:t>ν</a:t>
            </a:r>
            <a:r>
              <a:rPr lang="en-US" altLang="zh-Hant" dirty="0"/>
              <a:t>)</a:t>
            </a:r>
          </a:p>
          <a:p>
            <a:pPr lvl="3"/>
            <a:r>
              <a:rPr lang="en-US" altLang="zh-Hant" dirty="0"/>
              <a:t>V:</a:t>
            </a:r>
            <a:r>
              <a:rPr lang="zh-Hant" altLang="en-US" dirty="0"/>
              <a:t> </a:t>
            </a:r>
            <a:r>
              <a:rPr lang="en-US" altLang="zh-Hant" dirty="0"/>
              <a:t>terminal</a:t>
            </a:r>
            <a:r>
              <a:rPr lang="zh-Hant" altLang="en-US" dirty="0"/>
              <a:t> </a:t>
            </a:r>
            <a:r>
              <a:rPr lang="en-US" altLang="zh-Hant" dirty="0"/>
              <a:t>velocity</a:t>
            </a:r>
            <a:r>
              <a:rPr lang="zh-Hant" altLang="en-US" dirty="0"/>
              <a:t> </a:t>
            </a:r>
            <a:r>
              <a:rPr lang="en-US" altLang="zh-Hant" dirty="0"/>
              <a:t>(ice)</a:t>
            </a:r>
          </a:p>
          <a:p>
            <a:pPr lvl="3"/>
            <a:r>
              <a:rPr lang="en-US" altLang="zh-Hant" dirty="0"/>
              <a:t>D:</a:t>
            </a:r>
            <a:r>
              <a:rPr lang="zh-Hant" altLang="en-US" dirty="0"/>
              <a:t> </a:t>
            </a:r>
            <a:r>
              <a:rPr lang="en-US" altLang="zh-Hant" dirty="0"/>
              <a:t>drop</a:t>
            </a:r>
            <a:r>
              <a:rPr lang="zh-Hant" altLang="en-US" dirty="0"/>
              <a:t> </a:t>
            </a:r>
            <a:r>
              <a:rPr lang="en-US" altLang="zh-Hant" dirty="0"/>
              <a:t>diameter</a:t>
            </a:r>
          </a:p>
          <a:p>
            <a:pPr lvl="3"/>
            <a:r>
              <a:rPr lang="el-GR" altLang="zh-TW" dirty="0"/>
              <a:t>ν </a:t>
            </a:r>
            <a:r>
              <a:rPr lang="en-US" altLang="zh-Hant" dirty="0"/>
              <a:t>:</a:t>
            </a:r>
            <a:r>
              <a:rPr lang="en-US" altLang="zh-TW" dirty="0"/>
              <a:t>viscosity of the air </a:t>
            </a:r>
          </a:p>
          <a:p>
            <a:pPr lvl="2"/>
            <a:r>
              <a:rPr lang="en-US" altLang="zh-TW" dirty="0"/>
              <a:t>type of ice particle </a:t>
            </a:r>
          </a:p>
          <a:p>
            <a:pPr lvl="2"/>
            <a:endParaRPr lang="en-US" altLang="zh-TW" sz="1000" dirty="0"/>
          </a:p>
          <a:p>
            <a:pPr lvl="1"/>
            <a:r>
              <a:rPr lang="en-US" altLang="zh-Hant" dirty="0"/>
              <a:t>Keep</a:t>
            </a:r>
            <a:r>
              <a:rPr lang="zh-Hant" altLang="en-US" dirty="0"/>
              <a:t> </a:t>
            </a:r>
            <a:r>
              <a:rPr lang="en-US" altLang="zh-Hant" dirty="0"/>
              <a:t>riming</a:t>
            </a:r>
            <a:r>
              <a:rPr lang="zh-Hant" altLang="en-US" dirty="0"/>
              <a:t> </a:t>
            </a:r>
            <a:r>
              <a:rPr lang="en-US" altLang="zh-Hant" dirty="0"/>
              <a:t>…</a:t>
            </a:r>
            <a:r>
              <a:rPr lang="zh-Hant" altLang="en-US" dirty="0"/>
              <a:t> </a:t>
            </a:r>
            <a:r>
              <a:rPr lang="en-US" altLang="zh-Hant" dirty="0"/>
              <a:t>graupel</a:t>
            </a:r>
            <a:r>
              <a:rPr lang="zh-Hant" altLang="en-US" dirty="0"/>
              <a:t> </a:t>
            </a:r>
            <a:r>
              <a:rPr lang="en-US" altLang="zh-Hant" dirty="0"/>
              <a:t>and</a:t>
            </a:r>
            <a:r>
              <a:rPr lang="zh-Hant" altLang="en-US" dirty="0"/>
              <a:t> </a:t>
            </a:r>
            <a:r>
              <a:rPr lang="en-US" altLang="zh-Hant" dirty="0"/>
              <a:t>hail</a:t>
            </a:r>
            <a:endParaRPr lang="en-US" altLang="zh-TW" dirty="0"/>
          </a:p>
          <a:p>
            <a:pPr lvl="2"/>
            <a:endParaRPr lang="en-US" altLang="zh-TW" dirty="0"/>
          </a:p>
          <a:p>
            <a:pPr lvl="1"/>
            <a:endParaRPr lang="en-US" altLang="zh-Hant" dirty="0"/>
          </a:p>
          <a:p>
            <a:endParaRPr lang="en-US" altLang="zh-TW" dirty="0"/>
          </a:p>
          <a:p>
            <a:endParaRPr kumimoji="1"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53308AB-4395-6F47-A9B7-B89CC987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830" y="1385316"/>
            <a:ext cx="3387090" cy="316128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6694AE0-366E-B14D-B0FE-A264FAA97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79003" y="3783331"/>
            <a:ext cx="1454687" cy="33896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6F3F22-59B2-0C40-8AF2-5FF8816D7104}"/>
              </a:ext>
            </a:extLst>
          </p:cNvPr>
          <p:cNvSpPr/>
          <p:nvPr/>
        </p:nvSpPr>
        <p:spPr>
          <a:xfrm>
            <a:off x="5372100" y="6119336"/>
            <a:ext cx="377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AdvP6975"/>
              </a:rPr>
              <a:t>(a) A lightly rimed needle,, (c) densely rimed plate, (e) lump graupel</a:t>
            </a:r>
            <a:r>
              <a:rPr lang="zh-Hant" altLang="en-US" sz="1400" dirty="0">
                <a:latin typeface="AdvP6975"/>
              </a:rPr>
              <a:t> </a:t>
            </a:r>
            <a:r>
              <a:rPr lang="en-US" altLang="zh-TW" sz="1400" dirty="0">
                <a:latin typeface="AdvP696A"/>
              </a:rPr>
              <a:t>From </a:t>
            </a:r>
            <a:r>
              <a:rPr lang="en-US" altLang="zh-TW" sz="1400" dirty="0">
                <a:solidFill>
                  <a:srgbClr val="007FAA"/>
                </a:solidFill>
                <a:latin typeface="AdvP696A"/>
              </a:rPr>
              <a:t>Wallace and Hobbs (1977)</a:t>
            </a:r>
            <a:r>
              <a:rPr lang="en-US" altLang="zh-TW" sz="1400" dirty="0">
                <a:latin typeface="AdvP696A"/>
              </a:rPr>
              <a:t>. Copyright Elsevier. </a:t>
            </a:r>
            <a:endParaRPr lang="en-US" altLang="zh-TW" sz="1400" dirty="0">
              <a:latin typeface="AdvP193F"/>
            </a:endParaRPr>
          </a:p>
        </p:txBody>
      </p:sp>
    </p:spTree>
    <p:extLst>
      <p:ext uri="{BB962C8B-B14F-4D97-AF65-F5344CB8AC3E}">
        <p14:creationId xmlns:p14="http://schemas.microsoft.com/office/powerpoint/2010/main" val="320702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BC40D60-A9AF-AB46-9DA2-66752E6A5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Hant" dirty="0"/>
              <a:t>Keywords:</a:t>
            </a:r>
            <a:r>
              <a:rPr kumimoji="1" lang="zh-Hant" altLang="en-US" dirty="0"/>
              <a:t> </a:t>
            </a:r>
            <a:r>
              <a:rPr kumimoji="1" lang="en-US" altLang="zh-TW" dirty="0"/>
              <a:t>P</a:t>
            </a:r>
            <a:r>
              <a:rPr kumimoji="1" lang="en-US" altLang="zh-Hant" dirty="0"/>
              <a:t>ID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43C0F9-13BC-954B-A143-3CCD979E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18" y="594360"/>
            <a:ext cx="3950238" cy="57721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A179511-3AA4-A342-BC3D-B0B9D2F1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86" y="1245870"/>
            <a:ext cx="3853586" cy="460629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B034C98-6DFF-DC4E-8F10-33019F6B94E4}"/>
              </a:ext>
            </a:extLst>
          </p:cNvPr>
          <p:cNvSpPr txBox="1"/>
          <p:nvPr/>
        </p:nvSpPr>
        <p:spPr>
          <a:xfrm>
            <a:off x="902970" y="6275070"/>
            <a:ext cx="4560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HONGPING LIU AND V. CHANDRASEKAR </a:t>
            </a:r>
            <a:r>
              <a:rPr kumimoji="1" lang="en-US" altLang="zh-Hant" dirty="0"/>
              <a:t>(2000)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77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C725E42-3789-1C44-8F84-F4379C792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0D4426-7E4E-6943-B1B4-7F67EACF5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20366"/>
            <a:ext cx="3662164" cy="341349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4F7DCD5-C6F5-5C41-B211-281F91AA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852936"/>
            <a:ext cx="4256959" cy="39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E2FB38F-DA95-3443-B25D-8E687767C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1026" name="Picture 2" descr="https://wol-prod-cdn.literatumonline.com/cms/attachment/0448f092-f894-49ad-b0c6-48f0c2e49fe8/jgrd51876-fig-0003-m.jpg">
            <a:extLst>
              <a:ext uri="{FF2B5EF4-FFF2-40B4-BE49-F238E27FC236}">
                <a16:creationId xmlns:a16="http://schemas.microsoft.com/office/drawing/2014/main" id="{AA812DC0-5ADC-9541-833C-43591D7C9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7"/>
          <a:stretch/>
        </p:blipFill>
        <p:spPr bwMode="auto">
          <a:xfrm>
            <a:off x="0" y="1772816"/>
            <a:ext cx="4494213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ol-prod-cdn.literatumonline.com/cms/attachment/0448f092-f894-49ad-b0c6-48f0c2e49fe8/jgrd51876-fig-0003-m.jpg">
            <a:extLst>
              <a:ext uri="{FF2B5EF4-FFF2-40B4-BE49-F238E27FC236}">
                <a16:creationId xmlns:a16="http://schemas.microsoft.com/office/drawing/2014/main" id="{ECAF7F82-D5ED-EA4D-BFFC-CEF1777C7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6"/>
          <a:stretch/>
        </p:blipFill>
        <p:spPr bwMode="auto">
          <a:xfrm>
            <a:off x="4534321" y="1856254"/>
            <a:ext cx="4494213" cy="33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62835AD-C2DE-7941-8EEC-B779920734A0}"/>
              </a:ext>
            </a:extLst>
          </p:cNvPr>
          <p:cNvSpPr/>
          <p:nvPr/>
        </p:nvSpPr>
        <p:spPr>
          <a:xfrm>
            <a:off x="548640" y="3234690"/>
            <a:ext cx="685800" cy="57150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1BF41F-C345-2A47-8DD4-C36118F010BC}"/>
              </a:ext>
            </a:extLst>
          </p:cNvPr>
          <p:cNvSpPr/>
          <p:nvPr/>
        </p:nvSpPr>
        <p:spPr>
          <a:xfrm>
            <a:off x="541020" y="4312920"/>
            <a:ext cx="685800" cy="65913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D5BC15-979D-BD46-BE38-96D7BB44CC68}"/>
              </a:ext>
            </a:extLst>
          </p:cNvPr>
          <p:cNvSpPr/>
          <p:nvPr/>
        </p:nvSpPr>
        <p:spPr>
          <a:xfrm>
            <a:off x="563880" y="2106930"/>
            <a:ext cx="685800" cy="64770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BB4E7F-D96A-314F-B648-7E5BB263A02F}"/>
              </a:ext>
            </a:extLst>
          </p:cNvPr>
          <p:cNvSpPr/>
          <p:nvPr/>
        </p:nvSpPr>
        <p:spPr>
          <a:xfrm>
            <a:off x="2747010" y="3249930"/>
            <a:ext cx="685800" cy="57150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BC08D6-3168-C545-82F8-610931C61327}"/>
              </a:ext>
            </a:extLst>
          </p:cNvPr>
          <p:cNvSpPr/>
          <p:nvPr/>
        </p:nvSpPr>
        <p:spPr>
          <a:xfrm>
            <a:off x="2739390" y="4282440"/>
            <a:ext cx="685800" cy="65913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4AC690-A3A1-4C45-B23C-D090CD00D685}"/>
              </a:ext>
            </a:extLst>
          </p:cNvPr>
          <p:cNvSpPr/>
          <p:nvPr/>
        </p:nvSpPr>
        <p:spPr>
          <a:xfrm>
            <a:off x="2762250" y="2087880"/>
            <a:ext cx="685800" cy="64770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2D0A8D0-75FD-5E48-BA8D-1C13314AF293}"/>
              </a:ext>
            </a:extLst>
          </p:cNvPr>
          <p:cNvSpPr/>
          <p:nvPr/>
        </p:nvSpPr>
        <p:spPr>
          <a:xfrm>
            <a:off x="5082540" y="3173730"/>
            <a:ext cx="685800" cy="63246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0FE1F0-3426-F74A-9153-620CD88E5227}"/>
              </a:ext>
            </a:extLst>
          </p:cNvPr>
          <p:cNvSpPr/>
          <p:nvPr/>
        </p:nvSpPr>
        <p:spPr>
          <a:xfrm>
            <a:off x="5074920" y="4309110"/>
            <a:ext cx="685800" cy="65913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DC2017-8FC4-4D45-9015-A35BED777A22}"/>
              </a:ext>
            </a:extLst>
          </p:cNvPr>
          <p:cNvSpPr/>
          <p:nvPr/>
        </p:nvSpPr>
        <p:spPr>
          <a:xfrm>
            <a:off x="5097780" y="2045970"/>
            <a:ext cx="685800" cy="58293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73F1C03-3BA1-5E48-ADCB-AEDAEF777D46}"/>
              </a:ext>
            </a:extLst>
          </p:cNvPr>
          <p:cNvSpPr/>
          <p:nvPr/>
        </p:nvSpPr>
        <p:spPr>
          <a:xfrm>
            <a:off x="7303770" y="3177540"/>
            <a:ext cx="685800" cy="63246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1937254-06F6-504E-90F0-16E3E3C77B42}"/>
              </a:ext>
            </a:extLst>
          </p:cNvPr>
          <p:cNvSpPr/>
          <p:nvPr/>
        </p:nvSpPr>
        <p:spPr>
          <a:xfrm>
            <a:off x="7296150" y="4324350"/>
            <a:ext cx="685800" cy="65913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484D847-817E-6E44-BCAA-41A7EAB5B7E9}"/>
              </a:ext>
            </a:extLst>
          </p:cNvPr>
          <p:cNvSpPr/>
          <p:nvPr/>
        </p:nvSpPr>
        <p:spPr>
          <a:xfrm>
            <a:off x="7319010" y="2061210"/>
            <a:ext cx="685800" cy="613410"/>
          </a:xfrm>
          <a:prstGeom prst="rect">
            <a:avLst/>
          </a:prstGeom>
          <a:solidFill>
            <a:srgbClr val="FF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8669F37-0CFF-2E45-A726-0E72E4AAA2DE}"/>
              </a:ext>
            </a:extLst>
          </p:cNvPr>
          <p:cNvSpPr/>
          <p:nvPr/>
        </p:nvSpPr>
        <p:spPr>
          <a:xfrm>
            <a:off x="1238250" y="3227070"/>
            <a:ext cx="483870" cy="57150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DED5ACF-56A9-BF41-9D84-A78A55559B05}"/>
              </a:ext>
            </a:extLst>
          </p:cNvPr>
          <p:cNvSpPr/>
          <p:nvPr/>
        </p:nvSpPr>
        <p:spPr>
          <a:xfrm>
            <a:off x="1230630" y="4305300"/>
            <a:ext cx="483870" cy="65913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5FEE0E-E4A3-1544-AF92-D8A4132FBE0E}"/>
              </a:ext>
            </a:extLst>
          </p:cNvPr>
          <p:cNvSpPr/>
          <p:nvPr/>
        </p:nvSpPr>
        <p:spPr>
          <a:xfrm>
            <a:off x="1253490" y="2099310"/>
            <a:ext cx="483870" cy="64770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FF29CBD-A2F5-224F-A967-DE23C91545AF}"/>
              </a:ext>
            </a:extLst>
          </p:cNvPr>
          <p:cNvSpPr/>
          <p:nvPr/>
        </p:nvSpPr>
        <p:spPr>
          <a:xfrm>
            <a:off x="3436620" y="3219450"/>
            <a:ext cx="483870" cy="57150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7150091-7B8A-1B4B-9135-AE9DB6C55506}"/>
              </a:ext>
            </a:extLst>
          </p:cNvPr>
          <p:cNvSpPr/>
          <p:nvPr/>
        </p:nvSpPr>
        <p:spPr>
          <a:xfrm>
            <a:off x="3429000" y="4297680"/>
            <a:ext cx="483870" cy="65913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F8B5745-8C64-9E46-B175-9E4FBBC64A89}"/>
              </a:ext>
            </a:extLst>
          </p:cNvPr>
          <p:cNvSpPr/>
          <p:nvPr/>
        </p:nvSpPr>
        <p:spPr>
          <a:xfrm>
            <a:off x="3451860" y="2091690"/>
            <a:ext cx="483870" cy="64770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023E5E-C724-0742-B87E-2FBC5F47DEA3}"/>
              </a:ext>
            </a:extLst>
          </p:cNvPr>
          <p:cNvSpPr/>
          <p:nvPr/>
        </p:nvSpPr>
        <p:spPr>
          <a:xfrm>
            <a:off x="5760720" y="3177540"/>
            <a:ext cx="483870" cy="62865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5E154BE-53FD-5D4D-9810-79AF6AA92959}"/>
              </a:ext>
            </a:extLst>
          </p:cNvPr>
          <p:cNvSpPr/>
          <p:nvPr/>
        </p:nvSpPr>
        <p:spPr>
          <a:xfrm>
            <a:off x="5753100" y="4301490"/>
            <a:ext cx="483870" cy="68199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ED2E6AB-CCB4-B74C-A9FB-5D69A4248064}"/>
              </a:ext>
            </a:extLst>
          </p:cNvPr>
          <p:cNvSpPr/>
          <p:nvPr/>
        </p:nvSpPr>
        <p:spPr>
          <a:xfrm>
            <a:off x="5775960" y="2072640"/>
            <a:ext cx="483870" cy="57912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21D4BC4-3E70-A34B-A395-4071DAE1B522}"/>
              </a:ext>
            </a:extLst>
          </p:cNvPr>
          <p:cNvSpPr/>
          <p:nvPr/>
        </p:nvSpPr>
        <p:spPr>
          <a:xfrm>
            <a:off x="7970520" y="3169920"/>
            <a:ext cx="483870" cy="62865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283B15F-7EB2-2343-B8C7-2C8716D77B72}"/>
              </a:ext>
            </a:extLst>
          </p:cNvPr>
          <p:cNvSpPr/>
          <p:nvPr/>
        </p:nvSpPr>
        <p:spPr>
          <a:xfrm>
            <a:off x="7962900" y="4293870"/>
            <a:ext cx="483870" cy="68199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722C8D5-1B37-464E-9484-7DBBD9C26791}"/>
              </a:ext>
            </a:extLst>
          </p:cNvPr>
          <p:cNvSpPr/>
          <p:nvPr/>
        </p:nvSpPr>
        <p:spPr>
          <a:xfrm>
            <a:off x="7985760" y="2065020"/>
            <a:ext cx="483870" cy="579120"/>
          </a:xfrm>
          <a:prstGeom prst="rect">
            <a:avLst/>
          </a:prstGeom>
          <a:solidFill>
            <a:srgbClr val="92D0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8071189-4D69-AE44-A7A5-0502102BFD84}"/>
              </a:ext>
            </a:extLst>
          </p:cNvPr>
          <p:cNvSpPr/>
          <p:nvPr/>
        </p:nvSpPr>
        <p:spPr>
          <a:xfrm>
            <a:off x="1722120" y="3230880"/>
            <a:ext cx="483870" cy="57150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039BB23-8862-9240-B9C0-38D41740319D}"/>
              </a:ext>
            </a:extLst>
          </p:cNvPr>
          <p:cNvSpPr/>
          <p:nvPr/>
        </p:nvSpPr>
        <p:spPr>
          <a:xfrm>
            <a:off x="1714500" y="4297680"/>
            <a:ext cx="483870" cy="65913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3C540AD-6E06-6C4B-BC04-6067B6246F23}"/>
              </a:ext>
            </a:extLst>
          </p:cNvPr>
          <p:cNvSpPr/>
          <p:nvPr/>
        </p:nvSpPr>
        <p:spPr>
          <a:xfrm>
            <a:off x="1737360" y="2091690"/>
            <a:ext cx="483870" cy="64770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EDBE457-6853-4C44-ABFF-ABF6C0C4E4A3}"/>
              </a:ext>
            </a:extLst>
          </p:cNvPr>
          <p:cNvSpPr/>
          <p:nvPr/>
        </p:nvSpPr>
        <p:spPr>
          <a:xfrm>
            <a:off x="3920490" y="3257550"/>
            <a:ext cx="483870" cy="57150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FD4ADFC-73C1-854D-B393-3ECA392F9937}"/>
              </a:ext>
            </a:extLst>
          </p:cNvPr>
          <p:cNvSpPr/>
          <p:nvPr/>
        </p:nvSpPr>
        <p:spPr>
          <a:xfrm>
            <a:off x="3912870" y="4301490"/>
            <a:ext cx="483870" cy="65913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8275DB5-CB73-B848-B858-0E457EC4001A}"/>
              </a:ext>
            </a:extLst>
          </p:cNvPr>
          <p:cNvSpPr/>
          <p:nvPr/>
        </p:nvSpPr>
        <p:spPr>
          <a:xfrm>
            <a:off x="3935730" y="2084070"/>
            <a:ext cx="483870" cy="64770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301224D-7B4C-A349-83B2-C92738F52F9F}"/>
              </a:ext>
            </a:extLst>
          </p:cNvPr>
          <p:cNvSpPr/>
          <p:nvPr/>
        </p:nvSpPr>
        <p:spPr>
          <a:xfrm>
            <a:off x="6233160" y="3181350"/>
            <a:ext cx="483870" cy="61341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C972786-9903-E643-9300-75230C33E9EE}"/>
              </a:ext>
            </a:extLst>
          </p:cNvPr>
          <p:cNvSpPr/>
          <p:nvPr/>
        </p:nvSpPr>
        <p:spPr>
          <a:xfrm>
            <a:off x="6225540" y="4293870"/>
            <a:ext cx="483870" cy="70104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DDAE7DC-24B9-7E4C-AB12-317CD364CEBB}"/>
              </a:ext>
            </a:extLst>
          </p:cNvPr>
          <p:cNvSpPr/>
          <p:nvPr/>
        </p:nvSpPr>
        <p:spPr>
          <a:xfrm>
            <a:off x="6248400" y="2042160"/>
            <a:ext cx="483870" cy="64770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043F4B5-ECD6-E346-AD27-9C71B2D0BBCE}"/>
              </a:ext>
            </a:extLst>
          </p:cNvPr>
          <p:cNvSpPr/>
          <p:nvPr/>
        </p:nvSpPr>
        <p:spPr>
          <a:xfrm>
            <a:off x="8454390" y="3173730"/>
            <a:ext cx="483870" cy="64389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BAB031F-5E1B-AD49-BA2B-9390D030A28F}"/>
              </a:ext>
            </a:extLst>
          </p:cNvPr>
          <p:cNvSpPr/>
          <p:nvPr/>
        </p:nvSpPr>
        <p:spPr>
          <a:xfrm>
            <a:off x="8446770" y="4309110"/>
            <a:ext cx="483870" cy="70104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ECF49AA-7F6C-2946-9268-ADD90197C2C8}"/>
              </a:ext>
            </a:extLst>
          </p:cNvPr>
          <p:cNvSpPr/>
          <p:nvPr/>
        </p:nvSpPr>
        <p:spPr>
          <a:xfrm>
            <a:off x="8469630" y="2057400"/>
            <a:ext cx="483870" cy="605790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90C7F80-6231-824A-BBFA-C30F75EB5B81}"/>
              </a:ext>
            </a:extLst>
          </p:cNvPr>
          <p:cNvSpPr/>
          <p:nvPr/>
        </p:nvSpPr>
        <p:spPr>
          <a:xfrm>
            <a:off x="1668780" y="5373216"/>
            <a:ext cx="6215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G/RA: </a:t>
            </a:r>
            <a:r>
              <a:rPr lang="en-US" altLang="zh-TW" b="1" dirty="0" err="1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graupel</a:t>
            </a:r>
            <a:r>
              <a:rPr lang="en-US" altLang="zh-TW" b="1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/rimed aggregates</a:t>
            </a:r>
          </a:p>
          <a:p>
            <a:r>
              <a:rPr lang="en-US" altLang="zh-TW" b="1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HR/MR/LR: heavy/moderate/light </a:t>
            </a:r>
            <a:r>
              <a:rPr lang="en-US" altLang="zh-Hant" b="1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rain</a:t>
            </a:r>
            <a:endParaRPr lang="en-US" altLang="zh-TW" b="1" dirty="0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  <a:p>
            <a:r>
              <a:rPr lang="en-US" altLang="zh-TW" b="1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WA/DA: wet/dry aggregates</a:t>
            </a:r>
          </a:p>
          <a:p>
            <a:r>
              <a:rPr lang="en-US" altLang="zh-TW" b="1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SI: small ice particles</a:t>
            </a:r>
            <a:br>
              <a:rPr lang="en-US" altLang="zh-TW" b="1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</a:br>
            <a:r>
              <a:rPr lang="en-US" altLang="zh-TW" b="1" dirty="0">
                <a:latin typeface="Source Han Sans TC" panose="020B0500000000000000" pitchFamily="34" charset="-128"/>
                <a:ea typeface="Source Han Sans TC" panose="020B0500000000000000" pitchFamily="34" charset="-128"/>
              </a:rPr>
              <a:t>HI: horizontally oriented ice crystals. </a:t>
            </a:r>
          </a:p>
        </p:txBody>
      </p:sp>
    </p:spTree>
    <p:extLst>
      <p:ext uri="{BB962C8B-B14F-4D97-AF65-F5344CB8AC3E}">
        <p14:creationId xmlns:p14="http://schemas.microsoft.com/office/powerpoint/2010/main" val="415440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7260F2B-CFED-AA4B-8584-C0E83E4C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Hant" dirty="0"/>
              <a:t>Certainty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of</a:t>
            </a:r>
            <a:r>
              <a:rPr kumimoji="1" lang="zh-Hant" altLang="en-US" dirty="0"/>
              <a:t> </a:t>
            </a:r>
            <a:r>
              <a:rPr kumimoji="1" lang="en-US" altLang="zh-TW" dirty="0"/>
              <a:t>P</a:t>
            </a:r>
            <a:r>
              <a:rPr kumimoji="1" lang="en-US" altLang="zh-Hant" dirty="0"/>
              <a:t>ID</a:t>
            </a:r>
            <a:r>
              <a:rPr kumimoji="1" lang="zh-Hant" altLang="en-US" dirty="0"/>
              <a:t> </a:t>
            </a:r>
            <a:endParaRPr kumimoji="1" lang="zh-TW" altLang="en-US" dirty="0"/>
          </a:p>
        </p:txBody>
      </p:sp>
      <p:pic>
        <p:nvPicPr>
          <p:cNvPr id="1026" name="Picture 2" descr="https://wol-prod-cdn.literatumonline.com/cms/attachment/c5501566-8eb3-4234-a9a0-e7cfb5630048/jgrd51876-fig-0004-m.jpg">
            <a:extLst>
              <a:ext uri="{FF2B5EF4-FFF2-40B4-BE49-F238E27FC236}">
                <a16:creationId xmlns:a16="http://schemas.microsoft.com/office/drawing/2014/main" id="{0B33062B-2BF5-CD4B-BA04-3BCB82A0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75" y="1257300"/>
            <a:ext cx="4670200" cy="547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1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ol-prod-cdn.literatumonline.com/cms/attachment/c5501566-8eb3-4234-a9a0-e7cfb5630048/jgrd51876-fig-0004-m.jpg">
            <a:extLst>
              <a:ext uri="{FF2B5EF4-FFF2-40B4-BE49-F238E27FC236}">
                <a16:creationId xmlns:a16="http://schemas.microsoft.com/office/drawing/2014/main" id="{ACFA2F04-8226-7640-A16F-BFE27E47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330"/>
            <a:ext cx="375371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預留位置 1">
            <a:extLst>
              <a:ext uri="{FF2B5EF4-FFF2-40B4-BE49-F238E27FC236}">
                <a16:creationId xmlns:a16="http://schemas.microsoft.com/office/drawing/2014/main" id="{8AC38042-968A-884D-88D9-5D43A6EF4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TW" dirty="0"/>
              <a:t>C</a:t>
            </a:r>
            <a:r>
              <a:rPr kumimoji="1" lang="en-US" altLang="zh-Hant" dirty="0"/>
              <a:t>onvective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region</a:t>
            </a:r>
            <a:endParaRPr kumimoji="1" lang="zh-TW" altLang="en-US" dirty="0"/>
          </a:p>
        </p:txBody>
      </p:sp>
      <p:pic>
        <p:nvPicPr>
          <p:cNvPr id="4098" name="Picture 2" descr="https://wol-prod-cdn.literatumonline.com/cms/attachment/a86ff03b-f748-418c-a75f-6873a924e0d2/jgrd51876-fig-0005-m.jpg">
            <a:extLst>
              <a:ext uri="{FF2B5EF4-FFF2-40B4-BE49-F238E27FC236}">
                <a16:creationId xmlns:a16="http://schemas.microsoft.com/office/drawing/2014/main" id="{F518FA58-FC02-374B-B304-6403C3BB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5" y="1234440"/>
            <a:ext cx="3445875" cy="5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ol-prod-cdn.literatumonline.com/cms/attachment/26149371-012e-414c-921f-e7b1715810fe/jgrd51876-fig-0007-m.jpg">
            <a:extLst>
              <a:ext uri="{FF2B5EF4-FFF2-40B4-BE49-F238E27FC236}">
                <a16:creationId xmlns:a16="http://schemas.microsoft.com/office/drawing/2014/main" id="{73B1E9DD-8654-5849-9D96-6BF9EFFE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12" y="1245870"/>
            <a:ext cx="3687032" cy="524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1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預留位置 1">
            <a:extLst>
              <a:ext uri="{FF2B5EF4-FFF2-40B4-BE49-F238E27FC236}">
                <a16:creationId xmlns:a16="http://schemas.microsoft.com/office/drawing/2014/main" id="{49AA3AAC-4C7E-F14A-9998-3A4575ADE0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A2CD924-6DD6-B748-A8A4-FA235EF6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129"/>
            <a:ext cx="3931203" cy="262890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AD4F88A-0FCB-274C-BA47-7455A9CE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609"/>
            <a:ext cx="9144000" cy="244944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BF25F1A-9F78-804E-A133-DA557ADA8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21" y="3646171"/>
            <a:ext cx="5147279" cy="18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0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棕色" id="{F805CF96-6D88-6D48-98D2-5ED5C58ED115}" vid="{6C8061FD-CB06-CE4B-BEB8-9FD4599B32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佈景主題</Template>
  <TotalTime>1238</TotalTime>
  <Words>465</Words>
  <Application>Microsoft Macintosh PowerPoint</Application>
  <PresentationFormat>如螢幕大小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新細明體</vt:lpstr>
      <vt:lpstr>AdvP193F</vt:lpstr>
      <vt:lpstr>AdvP696A</vt:lpstr>
      <vt:lpstr>AdvP6975</vt:lpstr>
      <vt:lpstr>jf-jinxuan-fresh2.2 Medium</vt:lpstr>
      <vt:lpstr>Source Han Sans TC</vt:lpstr>
      <vt:lpstr>Source Han Sans TC Heavy</vt:lpstr>
      <vt:lpstr>Source Han Sans TC Light</vt:lpstr>
      <vt:lpstr>Arial</vt:lpstr>
      <vt:lpstr>Calibri</vt:lpstr>
      <vt:lpstr>Symbol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Microsoft Office 使用者</cp:lastModifiedBy>
  <cp:revision>35</cp:revision>
  <cp:lastPrinted>2018-04-10T07:35:53Z</cp:lastPrinted>
  <dcterms:created xsi:type="dcterms:W3CDTF">2018-03-31T01:40:41Z</dcterms:created>
  <dcterms:modified xsi:type="dcterms:W3CDTF">2018-04-16T01:36:32Z</dcterms:modified>
</cp:coreProperties>
</file>