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37" r:id="rId3"/>
    <p:sldId id="338" r:id="rId4"/>
    <p:sldId id="339" r:id="rId5"/>
    <p:sldId id="313" r:id="rId6"/>
    <p:sldId id="326" r:id="rId7"/>
    <p:sldId id="340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41" r:id="rId17"/>
    <p:sldId id="34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603F5"/>
    <a:srgbClr val="077B05"/>
    <a:srgbClr val="67F804"/>
    <a:srgbClr val="00FF00"/>
    <a:srgbClr val="E03F39"/>
    <a:srgbClr val="B2191F"/>
    <a:srgbClr val="154F0D"/>
    <a:srgbClr val="FF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5" autoAdjust="0"/>
  </p:normalViewPr>
  <p:slideViewPr>
    <p:cSldViewPr snapToGrid="0">
      <p:cViewPr varScale="1">
        <p:scale>
          <a:sx n="113" d="100"/>
          <a:sy n="113" d="100"/>
        </p:scale>
        <p:origin x="15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12511-D339-4D86-B9C5-AD2C9F0B4D30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43048-7865-45B6-9441-845B2CE7EC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19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43048-7865-45B6-9441-845B2CE7EC2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10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43048-7865-45B6-9441-845B2CE7EC2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72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5EAF-CD8A-40A2-B604-F75085DF759A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CF20-0857-42D6-95BA-CDD5DDC833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69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5EAF-CD8A-40A2-B604-F75085DF759A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CF20-0857-42D6-95BA-CDD5DDC833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14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5EAF-CD8A-40A2-B604-F75085DF759A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CF20-0857-42D6-95BA-CDD5DDC833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41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7000"/>
            <a:ext cx="7886700" cy="853200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2050"/>
            <a:ext cx="7886700" cy="501491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5EAF-CD8A-40A2-B604-F75085DF759A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CF20-0857-42D6-95BA-CDD5DDC833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50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5EAF-CD8A-40A2-B604-F75085DF759A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CF20-0857-42D6-95BA-CDD5DDC833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097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5EAF-CD8A-40A2-B604-F75085DF759A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CF20-0857-42D6-95BA-CDD5DDC833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323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5EAF-CD8A-40A2-B604-F75085DF759A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CF20-0857-42D6-95BA-CDD5DDC833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98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7001"/>
            <a:ext cx="7886700" cy="85407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5EAF-CD8A-40A2-B604-F75085DF759A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CF20-0857-42D6-95BA-CDD5DDC833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062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5EAF-CD8A-40A2-B604-F75085DF759A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CF20-0857-42D6-95BA-CDD5DDC833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516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5EAF-CD8A-40A2-B604-F75085DF759A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CF20-0857-42D6-95BA-CDD5DDC833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81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5EAF-CD8A-40A2-B604-F75085DF759A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CF20-0857-42D6-95BA-CDD5DDC833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63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15EAF-CD8A-40A2-B604-F75085DF759A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ECF20-0857-42D6-95BA-CDD5DDC833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39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TW" sz="3600" b="1" dirty="0"/>
              <a:t>The Inner-Core Temperature Structure of Hurricane Edouard (2014): Observations and Ensemble Variability</a:t>
            </a:r>
            <a:endParaRPr lang="zh-TW" altLang="en-US" sz="18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Erin B. </a:t>
            </a:r>
            <a:r>
              <a:rPr lang="en-US" altLang="zh-TW" dirty="0" err="1"/>
              <a:t>Munsell</a:t>
            </a:r>
            <a:r>
              <a:rPr lang="en-US" altLang="zh-TW" dirty="0"/>
              <a:t>, </a:t>
            </a:r>
            <a:r>
              <a:rPr lang="en-US" altLang="zh-TW" dirty="0" err="1"/>
              <a:t>Fuqing</a:t>
            </a:r>
            <a:r>
              <a:rPr lang="en-US" altLang="zh-TW" dirty="0"/>
              <a:t> Zhang, Scott A. Braun, Jason A. </a:t>
            </a:r>
            <a:r>
              <a:rPr lang="en-US" altLang="zh-TW" dirty="0" err="1"/>
              <a:t>Sippel</a:t>
            </a:r>
            <a:r>
              <a:rPr lang="en-US" altLang="zh-TW" dirty="0"/>
              <a:t> and Anthony C. </a:t>
            </a:r>
            <a:r>
              <a:rPr lang="en-US" altLang="zh-TW" dirty="0" err="1"/>
              <a:t>Didlake</a:t>
            </a:r>
            <a:endParaRPr lang="en-US" altLang="zh-TW" dirty="0"/>
          </a:p>
          <a:p>
            <a:pPr algn="r"/>
            <a:r>
              <a:rPr lang="en-US" altLang="zh-TW" dirty="0" smtClean="0"/>
              <a:t>Wei-Ting Fang</a:t>
            </a:r>
          </a:p>
          <a:p>
            <a:pPr algn="r"/>
            <a:r>
              <a:rPr lang="en-US" altLang="zh-TW" dirty="0" smtClean="0"/>
              <a:t>2017.04.17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34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journals.ametsoc.org/na101/home/literatum/publisher/ams/journals/content/mwre/2018/15200493-146.1/mwr-d-17-0095.1/20180110/images/large/mwr-d-17-0095.1-f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66" y="1223583"/>
            <a:ext cx="6197600" cy="507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600" i="1" dirty="0" smtClean="0"/>
              <a:t>Comparison </a:t>
            </a:r>
            <a:r>
              <a:rPr lang="en-US" altLang="zh-TW" sz="3600" i="1" dirty="0" smtClean="0"/>
              <a:t>to </a:t>
            </a:r>
            <a:r>
              <a:rPr lang="en-US" altLang="zh-TW" sz="3600" i="1" dirty="0"/>
              <a:t>observations</a:t>
            </a:r>
            <a:endParaRPr lang="zh-TW" altLang="en-US" sz="3600" i="1" dirty="0"/>
          </a:p>
        </p:txBody>
      </p:sp>
      <p:sp>
        <p:nvSpPr>
          <p:cNvPr id="5" name="矩形 4"/>
          <p:cNvSpPr/>
          <p:nvPr/>
        </p:nvSpPr>
        <p:spPr>
          <a:xfrm>
            <a:off x="5977467" y="554038"/>
            <a:ext cx="3090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perturbation </a:t>
            </a:r>
            <a:r>
              <a:rPr lang="en-US" altLang="zh-TW" dirty="0" smtClean="0"/>
              <a:t>temperatures</a:t>
            </a:r>
            <a:r>
              <a:rPr lang="zh-TW" altLang="en-US" dirty="0" smtClean="0"/>
              <a:t> </a:t>
            </a:r>
            <a:r>
              <a:rPr lang="en-US" altLang="zh-TW" dirty="0" smtClean="0"/>
              <a:t>averaged </a:t>
            </a:r>
            <a:r>
              <a:rPr lang="en-US" altLang="zh-TW" dirty="0"/>
              <a:t>within a 50-km radius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286933" y="3462868"/>
            <a:ext cx="4716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 smtClean="0"/>
              <a:t>~123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1518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journals.ametsoc.org/na101/home/literatum/publisher/ams/journals/content/mwre/2018/15200493-146.1/mwr-d-17-0095.1/20180110/images/large/mwr-d-17-0095.1-f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018862"/>
            <a:ext cx="7200000" cy="548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953213" y="1076866"/>
            <a:ext cx="7777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dirty="0" smtClean="0"/>
              <a:t>GOOD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7004015" y="3837006"/>
            <a:ext cx="73289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dirty="0" smtClean="0"/>
              <a:t>POOR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63803" y="1076866"/>
            <a:ext cx="14521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dirty="0"/>
              <a:t>GOOD_EARLY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973873" y="3837006"/>
            <a:ext cx="13304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dirty="0" smtClean="0"/>
              <a:t>GOOD_LATE</a:t>
            </a:r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600" i="1" dirty="0" smtClean="0"/>
              <a:t>Relationship </a:t>
            </a:r>
            <a:r>
              <a:rPr lang="en-US" altLang="zh-TW" sz="3600" i="1" dirty="0"/>
              <a:t>to RI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173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journals.ametsoc.org/na101/home/literatum/publisher/ams/journals/content/mwre/2018/15200493-146.1/mwr-d-17-0095.1/20180110/images/large/mwr-d-17-0095.1-f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758757"/>
            <a:ext cx="7200000" cy="534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826211" y="814400"/>
            <a:ext cx="7777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dirty="0" smtClean="0"/>
              <a:t>GOOD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877013" y="3574540"/>
            <a:ext cx="73289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dirty="0" smtClean="0"/>
              <a:t>POOR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736801" y="814400"/>
            <a:ext cx="14521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dirty="0"/>
              <a:t>GOOD_EARLY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46871" y="3574540"/>
            <a:ext cx="13304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dirty="0" smtClean="0"/>
              <a:t>GOOD_LATE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751664" y="97912"/>
            <a:ext cx="3395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mtClean="0"/>
              <a:t>some warming (~3 K) is evident ~24 h prior to RI onset (@~4–6 km)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1099481" y="6083915"/>
            <a:ext cx="2711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up to 48 h prior to RI onset</a:t>
            </a:r>
            <a:endParaRPr lang="zh-TW" altLang="en-US" dirty="0"/>
          </a:p>
        </p:txBody>
      </p:sp>
      <p:cxnSp>
        <p:nvCxnSpPr>
          <p:cNvPr id="11" name="直線單箭頭接點 10"/>
          <p:cNvCxnSpPr>
            <a:stCxn id="7" idx="2"/>
          </p:cNvCxnSpPr>
          <p:nvPr/>
        </p:nvCxnSpPr>
        <p:spPr>
          <a:xfrm flipH="1">
            <a:off x="1667933" y="744243"/>
            <a:ext cx="2781298" cy="17195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4449230" y="758757"/>
            <a:ext cx="960970" cy="17304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H="1" flipV="1">
            <a:off x="2074333" y="5411023"/>
            <a:ext cx="381000" cy="6728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146798" y="81586"/>
            <a:ext cx="2904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extends </a:t>
            </a:r>
            <a:r>
              <a:rPr lang="en-US" altLang="zh-TW" dirty="0"/>
              <a:t>upward through 8–10 </a:t>
            </a:r>
            <a:r>
              <a:rPr lang="en-US" altLang="zh-TW" dirty="0" smtClean="0"/>
              <a:t>km (~3–6 </a:t>
            </a:r>
            <a:r>
              <a:rPr lang="en-US" altLang="zh-TW" dirty="0"/>
              <a:t>h prior to </a:t>
            </a:r>
            <a:r>
              <a:rPr lang="en-US" altLang="zh-TW" dirty="0" smtClean="0"/>
              <a:t>RI)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46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journals.ametsoc.org/na101/home/literatum/publisher/ams/journals/content/mwre/2018/15200493-146.1/mwr-d-17-0095.1/20180110/images/large/mwr-d-17-0095.1-f1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154346"/>
            <a:ext cx="7200000" cy="545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202257" y="4591819"/>
            <a:ext cx="2160000" cy="16142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420530" y="2898482"/>
            <a:ext cx="2160000" cy="161425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420530" y="1154346"/>
            <a:ext cx="2160000" cy="161425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420530" y="4591819"/>
            <a:ext cx="2160000" cy="161425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i="1" dirty="0"/>
              <a:t>Ensemble composite group variability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3672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journals.ametsoc.org/na101/home/literatum/publisher/ams/journals/content/mwre/2018/15200493-146.1/mwr-d-17-0095.1/20180110/images/large/mwr-d-17-0095.1-f1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727324"/>
            <a:ext cx="7200000" cy="540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744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journals.ametsoc.org/na101/home/literatum/publisher/ams/journals/content/mwre/2018/15200493-146.1/mwr-d-17-0095.1/20180110/images/large/mwr-d-17-0095.1-f1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77" y="1049032"/>
            <a:ext cx="7200000" cy="553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i="1" dirty="0"/>
              <a:t>Correlation analyses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38779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Summary(I)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/>
              <a:t>The profiles of the innermost </a:t>
            </a:r>
            <a:r>
              <a:rPr lang="en-US" altLang="zh-TW" dirty="0" err="1"/>
              <a:t>dropsondes</a:t>
            </a:r>
            <a:r>
              <a:rPr lang="en-US" altLang="zh-TW" dirty="0"/>
              <a:t> primarily yielded multiple perturbation temperature maxima of ~10–12 K, centered at 4–6 and 7–9 km; some </a:t>
            </a:r>
            <a:r>
              <a:rPr lang="en-US" altLang="zh-TW" dirty="0" err="1"/>
              <a:t>dropsondes</a:t>
            </a:r>
            <a:r>
              <a:rPr lang="en-US" altLang="zh-TW" dirty="0"/>
              <a:t> have an additional maximum at ~10 km</a:t>
            </a:r>
            <a:r>
              <a:rPr lang="en-US" altLang="zh-TW" dirty="0" smtClean="0"/>
              <a:t>.</a:t>
            </a:r>
            <a:r>
              <a:rPr lang="en-US" altLang="zh-TW" dirty="0"/>
              <a:t> </a:t>
            </a:r>
            <a:r>
              <a:rPr lang="en-US" altLang="zh-TW" dirty="0" smtClean="0"/>
              <a:t>The </a:t>
            </a:r>
            <a:r>
              <a:rPr lang="en-US" altLang="zh-TW" dirty="0" err="1"/>
              <a:t>dropsondes</a:t>
            </a:r>
            <a:r>
              <a:rPr lang="en-US" altLang="zh-TW" dirty="0"/>
              <a:t> farther away from the surface center observed a single perturbation temperature maximum of ~6–8 K at heights of ~7–9 km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All developing composites indicate some moderate warming (~4 K) in the low to </a:t>
            </a:r>
            <a:r>
              <a:rPr lang="en-US" altLang="zh-TW" dirty="0" err="1"/>
              <a:t>midlevels</a:t>
            </a:r>
            <a:r>
              <a:rPr lang="en-US" altLang="zh-TW" dirty="0"/>
              <a:t> (~2–6 km) ~24–48 h prior to RI, but the most significant warming (&gt;7 K) is present higher in the inner core (~8 km) and does not occur until at least 24 h after RI begins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height at which this maximum occurs can be as low as 5 km or as high as 9 </a:t>
            </a:r>
            <a:r>
              <a:rPr lang="en-US" altLang="zh-TW" dirty="0" smtClean="0"/>
              <a:t>km. </a:t>
            </a:r>
            <a:r>
              <a:rPr lang="en-US" altLang="zh-TW" dirty="0"/>
              <a:t> </a:t>
            </a:r>
            <a:r>
              <a:rPr lang="en-US" altLang="zh-TW" dirty="0" smtClean="0"/>
              <a:t>The </a:t>
            </a:r>
            <a:r>
              <a:rPr lang="en-US" altLang="zh-TW" dirty="0"/>
              <a:t>warm core steadily builds upward in height in some members, while other members have perturbation temperature maxima at relatively constant heights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85666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Summary(II)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There is some evidence that variations in the strength of the </a:t>
            </a:r>
            <a:r>
              <a:rPr lang="en-US" altLang="zh-TW" sz="2400" dirty="0">
                <a:solidFill>
                  <a:srgbClr val="00B0F0"/>
                </a:solidFill>
              </a:rPr>
              <a:t>inner-core updrafts</a:t>
            </a:r>
            <a:r>
              <a:rPr lang="en-US" altLang="zh-TW" sz="2400" dirty="0"/>
              <a:t>, </a:t>
            </a:r>
            <a:r>
              <a:rPr lang="en-US" altLang="zh-TW" sz="2400" dirty="0">
                <a:solidFill>
                  <a:srgbClr val="00B0F0"/>
                </a:solidFill>
              </a:rPr>
              <a:t>the magnitude of midlevel static stability</a:t>
            </a:r>
            <a:r>
              <a:rPr lang="en-US" altLang="zh-TW" sz="2400" dirty="0"/>
              <a:t>, and </a:t>
            </a:r>
            <a:r>
              <a:rPr lang="en-US" altLang="zh-TW" sz="2400" dirty="0">
                <a:solidFill>
                  <a:srgbClr val="00B0F0"/>
                </a:solidFill>
              </a:rPr>
              <a:t>the strength and depth of the intensifying vortex</a:t>
            </a:r>
            <a:r>
              <a:rPr lang="en-US" altLang="zh-TW" sz="2400" dirty="0"/>
              <a:t> (as measured by inertial stability) can impact the height and strength at which the maximum warming occurs, although these variables are only weakly correlated.</a:t>
            </a:r>
            <a:endParaRPr lang="en-US" altLang="zh-TW" sz="2400" dirty="0" smtClean="0"/>
          </a:p>
          <a:p>
            <a:r>
              <a:rPr lang="en-US" altLang="zh-TW" sz="2400" dirty="0" smtClean="0"/>
              <a:t>There </a:t>
            </a:r>
            <a:r>
              <a:rPr lang="en-US" altLang="zh-TW" sz="2400" dirty="0"/>
              <a:t>is little to no relationship between the strength or height of the maximum perturbation temperature and subsequent TC intensity changes, consistent with Stern and Zhang (2016) and </a:t>
            </a:r>
            <a:r>
              <a:rPr lang="en-US" altLang="zh-TW" sz="2400" dirty="0" err="1"/>
              <a:t>Komaromi</a:t>
            </a:r>
            <a:r>
              <a:rPr lang="en-US" altLang="zh-TW" sz="2400" dirty="0"/>
              <a:t> and Doyle (2017</a:t>
            </a:r>
            <a:r>
              <a:rPr lang="en-US" altLang="zh-TW" sz="2400" dirty="0" smtClean="0"/>
              <a:t>).</a:t>
            </a:r>
          </a:p>
          <a:p>
            <a:r>
              <a:rPr lang="en-US" altLang="zh-TW" sz="2400" dirty="0" smtClean="0"/>
              <a:t>Thermodynamic </a:t>
            </a:r>
            <a:r>
              <a:rPr lang="en-US" altLang="zh-TW" sz="2400" dirty="0"/>
              <a:t>changes in the inner core of Edouard likely occur either in tandem with or after intensification has already commenced and are therefore not a useful predictor of RI onset in this ensemble.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7058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(I)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TW" dirty="0" smtClean="0"/>
              <a:t>Maximum </a:t>
            </a:r>
            <a:r>
              <a:rPr lang="en-US" altLang="zh-TW" dirty="0"/>
              <a:t>inner-core perturbation temperature typically occurred between </a:t>
            </a:r>
            <a:r>
              <a:rPr lang="en-US" altLang="zh-TW" dirty="0">
                <a:solidFill>
                  <a:srgbClr val="00B0F0"/>
                </a:solidFill>
              </a:rPr>
              <a:t>250 and 300 </a:t>
            </a:r>
            <a:r>
              <a:rPr lang="en-US" altLang="zh-TW" dirty="0" err="1">
                <a:solidFill>
                  <a:srgbClr val="00B0F0"/>
                </a:solidFill>
              </a:rPr>
              <a:t>hPa</a:t>
            </a:r>
            <a:r>
              <a:rPr lang="en-US" altLang="zh-TW" dirty="0"/>
              <a:t>, although a </a:t>
            </a:r>
            <a:r>
              <a:rPr lang="en-US" altLang="zh-TW" dirty="0">
                <a:solidFill>
                  <a:srgbClr val="00B0F0"/>
                </a:solidFill>
              </a:rPr>
              <a:t>secondary maximum near 600–650 </a:t>
            </a:r>
            <a:r>
              <a:rPr lang="en-US" altLang="zh-TW" dirty="0" err="1">
                <a:solidFill>
                  <a:srgbClr val="00B0F0"/>
                </a:solidFill>
              </a:rPr>
              <a:t>hPa</a:t>
            </a:r>
            <a:r>
              <a:rPr lang="en-US" altLang="zh-TW" dirty="0"/>
              <a:t> was observed in </a:t>
            </a:r>
            <a:r>
              <a:rPr lang="en-US" altLang="zh-TW" dirty="0" smtClean="0"/>
              <a:t>Inez (Jordan 1958)</a:t>
            </a:r>
          </a:p>
          <a:p>
            <a:r>
              <a:rPr lang="en-US" altLang="zh-TW" dirty="0"/>
              <a:t>Hurricane </a:t>
            </a:r>
            <a:r>
              <a:rPr lang="en-US" altLang="zh-TW" dirty="0" smtClean="0"/>
              <a:t>Erin (2001):</a:t>
            </a:r>
            <a:br>
              <a:rPr lang="en-US" altLang="zh-TW" dirty="0" smtClean="0"/>
            </a:br>
            <a:r>
              <a:rPr lang="en-US" altLang="zh-TW" dirty="0" smtClean="0"/>
              <a:t>A </a:t>
            </a:r>
            <a:r>
              <a:rPr lang="en-US" altLang="zh-TW" dirty="0"/>
              <a:t>maximum perturbation temperature (using an environmental </a:t>
            </a:r>
            <a:r>
              <a:rPr lang="en-US" altLang="zh-TW" dirty="0" err="1"/>
              <a:t>dropsonde</a:t>
            </a:r>
            <a:r>
              <a:rPr lang="en-US" altLang="zh-TW" dirty="0"/>
              <a:t> as a reference profile) of </a:t>
            </a:r>
            <a:r>
              <a:rPr lang="en-US" altLang="zh-TW" dirty="0">
                <a:solidFill>
                  <a:srgbClr val="00B0F0"/>
                </a:solidFill>
              </a:rPr>
              <a:t>11 K near 500 </a:t>
            </a:r>
            <a:r>
              <a:rPr lang="en-US" altLang="zh-TW" dirty="0" err="1">
                <a:solidFill>
                  <a:srgbClr val="00B0F0"/>
                </a:solidFill>
              </a:rPr>
              <a:t>hPa</a:t>
            </a:r>
            <a:r>
              <a:rPr lang="en-US" altLang="zh-TW" dirty="0"/>
              <a:t> </a:t>
            </a:r>
            <a:r>
              <a:rPr lang="en-US" altLang="zh-TW" dirty="0" smtClean="0"/>
              <a:t>(Halverson </a:t>
            </a:r>
            <a:r>
              <a:rPr lang="en-US" altLang="zh-TW" dirty="0"/>
              <a:t>et al. </a:t>
            </a:r>
            <a:r>
              <a:rPr lang="en-US" altLang="zh-TW" dirty="0" smtClean="0"/>
              <a:t>2006)</a:t>
            </a:r>
          </a:p>
          <a:p>
            <a:r>
              <a:rPr lang="en-US" altLang="zh-TW" dirty="0"/>
              <a:t>Nine different </a:t>
            </a:r>
            <a:r>
              <a:rPr lang="en-US" altLang="zh-TW" dirty="0" smtClean="0"/>
              <a:t>storms:</a:t>
            </a:r>
            <a:br>
              <a:rPr lang="en-US" altLang="zh-TW" dirty="0" smtClean="0"/>
            </a:br>
            <a:r>
              <a:rPr lang="en-US" altLang="zh-TW" dirty="0" smtClean="0"/>
              <a:t>The </a:t>
            </a:r>
            <a:r>
              <a:rPr lang="en-US" altLang="zh-TW" dirty="0"/>
              <a:t>height of the </a:t>
            </a:r>
            <a:r>
              <a:rPr lang="en-US" altLang="zh-TW" dirty="0" smtClean="0"/>
              <a:t>maximum perturbation </a:t>
            </a:r>
            <a:r>
              <a:rPr lang="en-US" altLang="zh-TW" dirty="0"/>
              <a:t>temperature existed anywhere </a:t>
            </a:r>
            <a:r>
              <a:rPr lang="en-US" altLang="zh-TW" dirty="0" smtClean="0"/>
              <a:t>between </a:t>
            </a:r>
            <a:r>
              <a:rPr lang="en-US" altLang="zh-TW" dirty="0" smtClean="0">
                <a:solidFill>
                  <a:srgbClr val="00B0F0"/>
                </a:solidFill>
              </a:rPr>
              <a:t>750 </a:t>
            </a:r>
            <a:r>
              <a:rPr lang="en-US" altLang="zh-TW" dirty="0">
                <a:solidFill>
                  <a:srgbClr val="00B0F0"/>
                </a:solidFill>
              </a:rPr>
              <a:t>and 250 </a:t>
            </a:r>
            <a:r>
              <a:rPr lang="en-US" altLang="zh-TW" dirty="0" err="1" smtClean="0">
                <a:solidFill>
                  <a:srgbClr val="00B0F0"/>
                </a:solidFill>
              </a:rPr>
              <a:t>hPa</a:t>
            </a:r>
            <a:r>
              <a:rPr lang="en-US" altLang="zh-TW" dirty="0" smtClean="0"/>
              <a:t> (Durden 2013)</a:t>
            </a:r>
          </a:p>
          <a:p>
            <a:r>
              <a:rPr lang="en-US" altLang="zh-TW" dirty="0" smtClean="0"/>
              <a:t>Hurricane Earl (2010):</a:t>
            </a:r>
            <a:br>
              <a:rPr lang="en-US" altLang="zh-TW" dirty="0" smtClean="0"/>
            </a:br>
            <a:r>
              <a:rPr lang="en-US" altLang="zh-TW" dirty="0" smtClean="0"/>
              <a:t>Two </a:t>
            </a:r>
            <a:r>
              <a:rPr lang="en-US" altLang="zh-TW" dirty="0"/>
              <a:t>distinct perturbation temperature maxima of </a:t>
            </a:r>
            <a:r>
              <a:rPr lang="en-US" altLang="zh-TW" dirty="0">
                <a:solidFill>
                  <a:srgbClr val="00B0F0"/>
                </a:solidFill>
              </a:rPr>
              <a:t>similar magnitude</a:t>
            </a:r>
            <a:r>
              <a:rPr lang="en-US" altLang="zh-TW" dirty="0"/>
              <a:t> were constantly observed: one in the </a:t>
            </a:r>
            <a:r>
              <a:rPr lang="en-US" altLang="zh-TW" dirty="0" err="1"/>
              <a:t>midtroposphere</a:t>
            </a:r>
            <a:r>
              <a:rPr lang="en-US" altLang="zh-TW" dirty="0"/>
              <a:t> (</a:t>
            </a:r>
            <a:r>
              <a:rPr lang="en-US" altLang="zh-TW" dirty="0">
                <a:solidFill>
                  <a:srgbClr val="00B0F0"/>
                </a:solidFill>
              </a:rPr>
              <a:t>4–6 km</a:t>
            </a:r>
            <a:r>
              <a:rPr lang="en-US" altLang="zh-TW" dirty="0"/>
              <a:t>) and the other in the upper troposphere (</a:t>
            </a:r>
            <a:r>
              <a:rPr lang="en-US" altLang="zh-TW" dirty="0">
                <a:solidFill>
                  <a:srgbClr val="00B0F0"/>
                </a:solidFill>
              </a:rPr>
              <a:t>9–12 km</a:t>
            </a:r>
            <a:r>
              <a:rPr lang="en-US" altLang="zh-TW" dirty="0" smtClean="0"/>
              <a:t>); no </a:t>
            </a:r>
            <a:r>
              <a:rPr lang="en-US" altLang="zh-TW" dirty="0"/>
              <a:t>relationship was found between the height of Earl’s maximum perturbation temperature and either the current intensity or subsequent intensity </a:t>
            </a:r>
            <a:r>
              <a:rPr lang="en-US" altLang="zh-TW" dirty="0" smtClean="0"/>
              <a:t>changes (Stern </a:t>
            </a:r>
            <a:r>
              <a:rPr lang="en-US" altLang="zh-TW" dirty="0"/>
              <a:t>and Zhang </a:t>
            </a:r>
            <a:r>
              <a:rPr lang="en-US" altLang="zh-TW" dirty="0" smtClean="0"/>
              <a:t>2016)</a:t>
            </a:r>
          </a:p>
          <a:p>
            <a:r>
              <a:rPr lang="en-US" altLang="zh-TW" dirty="0" smtClean="0"/>
              <a:t>Six </a:t>
            </a:r>
            <a:r>
              <a:rPr lang="en-US" altLang="zh-TW" dirty="0" err="1" smtClean="0"/>
              <a:t>differenct</a:t>
            </a:r>
            <a:r>
              <a:rPr lang="en-US" altLang="zh-TW" dirty="0" smtClean="0"/>
              <a:t> TCs: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Neither </a:t>
            </a:r>
            <a:r>
              <a:rPr lang="en-US" altLang="zh-TW" dirty="0"/>
              <a:t>the height nor the magnitude of the warm core correlated with intensity change. (</a:t>
            </a:r>
            <a:r>
              <a:rPr lang="en-US" altLang="zh-TW" dirty="0" err="1"/>
              <a:t>Komaromi</a:t>
            </a:r>
            <a:r>
              <a:rPr lang="en-US" altLang="zh-TW" dirty="0"/>
              <a:t> and Doyle </a:t>
            </a:r>
            <a:r>
              <a:rPr lang="en-US" altLang="zh-TW" dirty="0" smtClean="0"/>
              <a:t>2017</a:t>
            </a:r>
            <a:r>
              <a:rPr lang="en-US" altLang="zh-TW" dirty="0"/>
              <a:t>)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5718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(II)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/>
              <a:t>TCs with maximum inner-core temperature perturbations in the </a:t>
            </a:r>
            <a:r>
              <a:rPr lang="en-US" altLang="zh-TW" dirty="0" err="1"/>
              <a:t>midlevels</a:t>
            </a:r>
            <a:r>
              <a:rPr lang="en-US" altLang="zh-TW" dirty="0"/>
              <a:t> (</a:t>
            </a:r>
            <a:r>
              <a:rPr lang="en-US" altLang="zh-TW" dirty="0">
                <a:solidFill>
                  <a:srgbClr val="00B0F0"/>
                </a:solidFill>
              </a:rPr>
              <a:t>4–8 km</a:t>
            </a:r>
            <a:r>
              <a:rPr lang="en-US" altLang="zh-TW" dirty="0"/>
              <a:t>) (Stern and Nolan </a:t>
            </a:r>
            <a:r>
              <a:rPr lang="en-US" altLang="zh-TW" dirty="0" smtClean="0"/>
              <a:t>2012; Stern </a:t>
            </a:r>
            <a:r>
              <a:rPr lang="en-US" altLang="zh-TW" dirty="0"/>
              <a:t>and Zhang </a:t>
            </a:r>
            <a:r>
              <a:rPr lang="en-US" altLang="zh-TW" dirty="0" smtClean="0"/>
              <a:t>2013a,b)</a:t>
            </a:r>
          </a:p>
          <a:p>
            <a:r>
              <a:rPr lang="en-US" altLang="zh-TW" dirty="0"/>
              <a:t>two distinct maxima in perturbation temperature in their simulation of Super Typhoon </a:t>
            </a:r>
            <a:r>
              <a:rPr lang="en-US" altLang="zh-TW" dirty="0" err="1"/>
              <a:t>Megi</a:t>
            </a:r>
            <a:r>
              <a:rPr lang="en-US" altLang="zh-TW" dirty="0"/>
              <a:t> (2010): one in the </a:t>
            </a:r>
            <a:r>
              <a:rPr lang="en-US" altLang="zh-TW" dirty="0" err="1"/>
              <a:t>midlevels</a:t>
            </a:r>
            <a:r>
              <a:rPr lang="en-US" altLang="zh-TW" dirty="0"/>
              <a:t> (</a:t>
            </a:r>
            <a:r>
              <a:rPr lang="en-US" altLang="zh-TW" dirty="0">
                <a:solidFill>
                  <a:srgbClr val="00B0F0"/>
                </a:solidFill>
              </a:rPr>
              <a:t>5–6 km</a:t>
            </a:r>
            <a:r>
              <a:rPr lang="en-US" altLang="zh-TW" dirty="0"/>
              <a:t>) and the other in the upper levels (</a:t>
            </a:r>
            <a:r>
              <a:rPr lang="en-US" altLang="zh-TW" dirty="0">
                <a:solidFill>
                  <a:srgbClr val="00B0F0"/>
                </a:solidFill>
              </a:rPr>
              <a:t>15–16 km</a:t>
            </a:r>
            <a:r>
              <a:rPr lang="en-US" altLang="zh-TW" dirty="0"/>
              <a:t>) (Wang and Wang </a:t>
            </a:r>
            <a:r>
              <a:rPr lang="en-US" altLang="zh-TW" dirty="0" smtClean="0"/>
              <a:t>2014)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inner-core maximum perturbation temperature was found to be at </a:t>
            </a:r>
            <a:r>
              <a:rPr lang="en-US" altLang="zh-TW" dirty="0">
                <a:solidFill>
                  <a:srgbClr val="00B0F0"/>
                </a:solidFill>
              </a:rPr>
              <a:t>~9 km</a:t>
            </a:r>
            <a:r>
              <a:rPr lang="en-US" altLang="zh-TW" dirty="0"/>
              <a:t> throughout much of the intensification phase, and a secondary upper-level temperature perturbation only developed once the TC reached near-major hurricane strength (</a:t>
            </a:r>
            <a:r>
              <a:rPr lang="en-US" altLang="zh-TW" dirty="0" err="1"/>
              <a:t>Ohno</a:t>
            </a:r>
            <a:r>
              <a:rPr lang="en-US" altLang="zh-TW" dirty="0"/>
              <a:t> and Satoh </a:t>
            </a:r>
            <a:r>
              <a:rPr lang="en-US" altLang="zh-TW" dirty="0" smtClean="0"/>
              <a:t>2015)</a:t>
            </a:r>
          </a:p>
          <a:p>
            <a:r>
              <a:rPr lang="en-US" altLang="zh-TW" dirty="0"/>
              <a:t>Hurricane </a:t>
            </a:r>
            <a:r>
              <a:rPr lang="en-US" altLang="zh-TW" dirty="0" smtClean="0"/>
              <a:t>Earl (2010):</a:t>
            </a:r>
            <a:br>
              <a:rPr lang="en-US" altLang="zh-TW" dirty="0" smtClean="0"/>
            </a:br>
            <a:r>
              <a:rPr lang="en-US" altLang="zh-TW" dirty="0" smtClean="0"/>
              <a:t>Maximum </a:t>
            </a:r>
            <a:r>
              <a:rPr lang="en-US" altLang="zh-TW" dirty="0"/>
              <a:t>perturbation temperature occurred at a height of </a:t>
            </a:r>
            <a:r>
              <a:rPr lang="en-US" altLang="zh-TW" dirty="0">
                <a:solidFill>
                  <a:srgbClr val="00B0F0"/>
                </a:solidFill>
              </a:rPr>
              <a:t>8 km at peak intensity</a:t>
            </a:r>
            <a:r>
              <a:rPr lang="en-US" altLang="zh-TW" dirty="0"/>
              <a:t> (Chen and </a:t>
            </a:r>
            <a:r>
              <a:rPr lang="en-US" altLang="zh-TW" dirty="0" err="1"/>
              <a:t>Gopalakrishnan</a:t>
            </a:r>
            <a:r>
              <a:rPr lang="en-US" altLang="zh-TW" dirty="0"/>
              <a:t> </a:t>
            </a:r>
            <a:r>
              <a:rPr lang="en-US" altLang="zh-TW" dirty="0" smtClean="0"/>
              <a:t>2015)</a:t>
            </a:r>
          </a:p>
          <a:p>
            <a:r>
              <a:rPr lang="en-US" altLang="zh-TW" dirty="0"/>
              <a:t>Hurricane Wilma (2005</a:t>
            </a:r>
            <a:r>
              <a:rPr lang="en-US" altLang="zh-TW" dirty="0" smtClean="0"/>
              <a:t>):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>
                <a:solidFill>
                  <a:srgbClr val="00B0F0"/>
                </a:solidFill>
              </a:rPr>
              <a:t>A </a:t>
            </a:r>
            <a:r>
              <a:rPr lang="en-US" altLang="zh-TW" dirty="0">
                <a:solidFill>
                  <a:srgbClr val="00B0F0"/>
                </a:solidFill>
              </a:rPr>
              <a:t>single maximum</a:t>
            </a:r>
            <a:r>
              <a:rPr lang="en-US" altLang="zh-TW" dirty="0"/>
              <a:t> perturbation temperature was found at </a:t>
            </a:r>
            <a:r>
              <a:rPr lang="en-US" altLang="zh-TW" dirty="0">
                <a:solidFill>
                  <a:srgbClr val="00B0F0"/>
                </a:solidFill>
              </a:rPr>
              <a:t>14 km</a:t>
            </a:r>
            <a:r>
              <a:rPr lang="en-US" altLang="zh-TW" dirty="0"/>
              <a:t> (Chen et al. </a:t>
            </a:r>
            <a:r>
              <a:rPr lang="en-US" altLang="zh-TW" dirty="0" smtClean="0"/>
              <a:t>2011; Chen </a:t>
            </a:r>
            <a:r>
              <a:rPr lang="en-US" altLang="zh-TW" dirty="0"/>
              <a:t>and Zhang </a:t>
            </a:r>
            <a:r>
              <a:rPr lang="en-US" altLang="zh-TW" dirty="0" smtClean="0"/>
              <a:t>2013</a:t>
            </a:r>
            <a:r>
              <a:rPr lang="en-US" altLang="zh-TW" dirty="0"/>
              <a:t>)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3339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Hurricane </a:t>
            </a:r>
            <a:r>
              <a:rPr lang="en-US" altLang="zh-TW" dirty="0" smtClean="0"/>
              <a:t>Edouard (2014)</a:t>
            </a:r>
            <a:endParaRPr lang="zh-TW" altLang="en-US" dirty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336331" y="3321269"/>
            <a:ext cx="817901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4719817" y="2582185"/>
            <a:ext cx="1550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/>
              <a:t>peak intensity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54.0 </a:t>
            </a:r>
            <a:r>
              <a:rPr lang="en-US" altLang="zh-TW" dirty="0"/>
              <a:t>m s</a:t>
            </a:r>
            <a:r>
              <a:rPr lang="en-US" altLang="zh-TW" baseline="30000" dirty="0"/>
              <a:t>−1</a:t>
            </a:r>
            <a:endParaRPr lang="zh-TW" altLang="en-US" dirty="0"/>
          </a:p>
        </p:txBody>
      </p:sp>
      <p:cxnSp>
        <p:nvCxnSpPr>
          <p:cNvPr id="9" name="直線接點 8"/>
          <p:cNvCxnSpPr/>
          <p:nvPr/>
        </p:nvCxnSpPr>
        <p:spPr>
          <a:xfrm>
            <a:off x="7556929" y="4138156"/>
            <a:ext cx="0" cy="2312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825055" y="5381300"/>
            <a:ext cx="1343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9/16 12 UTC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73647" y="2613712"/>
            <a:ext cx="1212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/>
              <a:t>t</a:t>
            </a:r>
            <a:r>
              <a:rPr lang="en-US" altLang="zh-TW" dirty="0" smtClean="0"/>
              <a:t>ropical </a:t>
            </a:r>
            <a:br>
              <a:rPr lang="en-US" altLang="zh-TW" dirty="0" smtClean="0"/>
            </a:br>
            <a:r>
              <a:rPr lang="en-US" altLang="zh-TW" dirty="0" smtClean="0"/>
              <a:t>depression</a:t>
            </a:r>
            <a:endParaRPr lang="zh-TW" altLang="en-US" dirty="0"/>
          </a:p>
        </p:txBody>
      </p:sp>
      <p:cxnSp>
        <p:nvCxnSpPr>
          <p:cNvPr id="14" name="直線接點 13"/>
          <p:cNvCxnSpPr/>
          <p:nvPr/>
        </p:nvCxnSpPr>
        <p:spPr>
          <a:xfrm>
            <a:off x="1082566" y="4148669"/>
            <a:ext cx="0" cy="2312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895572" y="4369381"/>
            <a:ext cx="1343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9/18 12 UTC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2008151" y="2613710"/>
            <a:ext cx="946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/>
              <a:t>tropical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storm</a:t>
            </a:r>
            <a:endParaRPr lang="zh-TW" altLang="en-US" dirty="0"/>
          </a:p>
        </p:txBody>
      </p:sp>
      <p:cxnSp>
        <p:nvCxnSpPr>
          <p:cNvPr id="17" name="直線接點 16"/>
          <p:cNvCxnSpPr/>
          <p:nvPr/>
        </p:nvCxnSpPr>
        <p:spPr>
          <a:xfrm>
            <a:off x="2490951" y="3205659"/>
            <a:ext cx="0" cy="2312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829609" y="3552497"/>
            <a:ext cx="1343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9/12 00 UTC</a:t>
            </a:r>
            <a:endParaRPr lang="zh-TW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3290411" y="2813409"/>
            <a:ext cx="110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smtClean="0"/>
              <a:t>Hurricane</a:t>
            </a:r>
            <a:endParaRPr lang="zh-TW" altLang="en-US" dirty="0"/>
          </a:p>
        </p:txBody>
      </p:sp>
      <p:cxnSp>
        <p:nvCxnSpPr>
          <p:cNvPr id="23" name="直線接點 22"/>
          <p:cNvCxnSpPr/>
          <p:nvPr/>
        </p:nvCxnSpPr>
        <p:spPr>
          <a:xfrm>
            <a:off x="3846783" y="3205659"/>
            <a:ext cx="0" cy="2312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185442" y="3552497"/>
            <a:ext cx="1343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mtClean="0"/>
              <a:t>9/14 12 UTC</a:t>
            </a:r>
            <a:endParaRPr lang="zh-TW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2898899" y="1613768"/>
            <a:ext cx="2768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/>
              <a:t>significant intensification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~12.9 </a:t>
            </a:r>
            <a:r>
              <a:rPr lang="en-US" altLang="zh-TW" dirty="0"/>
              <a:t>m s</a:t>
            </a:r>
            <a:r>
              <a:rPr lang="en-US" altLang="zh-TW" baseline="30000" dirty="0"/>
              <a:t>−</a:t>
            </a:r>
            <a:r>
              <a:rPr lang="en-US" altLang="zh-TW" baseline="30000" dirty="0" smtClean="0"/>
              <a:t>1</a:t>
            </a:r>
            <a:endParaRPr lang="zh-TW" altLang="en-US" baseline="30000" dirty="0"/>
          </a:p>
        </p:txBody>
      </p:sp>
      <p:cxnSp>
        <p:nvCxnSpPr>
          <p:cNvPr id="28" name="直線單箭頭接點 27"/>
          <p:cNvCxnSpPr>
            <a:stCxn id="26" idx="2"/>
          </p:cNvCxnSpPr>
          <p:nvPr/>
        </p:nvCxnSpPr>
        <p:spPr>
          <a:xfrm>
            <a:off x="4283301" y="2260099"/>
            <a:ext cx="245842" cy="9455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5493698" y="5144811"/>
            <a:ext cx="122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1082566" y="3205659"/>
            <a:ext cx="0" cy="2312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5486394" y="3205659"/>
            <a:ext cx="0" cy="2312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410715" y="3552497"/>
            <a:ext cx="1343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9/11 12 UTC</a:t>
            </a:r>
            <a:endParaRPr lang="zh-TW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410715" y="4369381"/>
            <a:ext cx="1343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9/11 12 UTC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7835915" y="4010565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modeling</a:t>
            </a:r>
            <a:endParaRPr lang="zh-TW" altLang="en-US" dirty="0"/>
          </a:p>
        </p:txBody>
      </p:sp>
      <p:cxnSp>
        <p:nvCxnSpPr>
          <p:cNvPr id="25" name="直線接點 24"/>
          <p:cNvCxnSpPr/>
          <p:nvPr/>
        </p:nvCxnSpPr>
        <p:spPr>
          <a:xfrm>
            <a:off x="1082566" y="4264279"/>
            <a:ext cx="64743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6724865" y="5026280"/>
            <a:ext cx="0" cy="2312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5488734" y="5026280"/>
            <a:ext cx="0" cy="2312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6844771" y="4969938"/>
            <a:ext cx="119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dropsonde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4825055" y="3552497"/>
            <a:ext cx="1343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9/16 12 UTC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68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journals.ametsoc.org/na101/home/literatum/publisher/ams/journals/content/mwre/2018/15200493-146.1/mwr-d-17-0095.1/20180110/images/large/mwr-d-17-0095.1-f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3" y="158460"/>
            <a:ext cx="2880000" cy="654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journals.ametsoc.org/na101/home/literatum/publisher/ams/journals/content/mwre/2018/15200493-146.1/mwr-d-17-0095.1/20180110/images/large/mwr-d-17-0095.1-f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53" y="113701"/>
            <a:ext cx="6082609" cy="552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接點 2"/>
          <p:cNvCxnSpPr/>
          <p:nvPr/>
        </p:nvCxnSpPr>
        <p:spPr>
          <a:xfrm flipV="1">
            <a:off x="1156139" y="2396359"/>
            <a:ext cx="0" cy="4025462"/>
          </a:xfrm>
          <a:prstGeom prst="line">
            <a:avLst/>
          </a:prstGeom>
          <a:ln w="38100">
            <a:solidFill>
              <a:srgbClr val="077B0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 flipV="1">
            <a:off x="1839310" y="2396359"/>
            <a:ext cx="0" cy="4025462"/>
          </a:xfrm>
          <a:prstGeom prst="line">
            <a:avLst/>
          </a:prstGeom>
          <a:ln w="38100">
            <a:solidFill>
              <a:srgbClr val="F603F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1494439" y="2396359"/>
            <a:ext cx="0" cy="4025462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H="1">
            <a:off x="4257675" y="257175"/>
            <a:ext cx="76200" cy="4191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>
            <a:off x="4533900" y="2057400"/>
            <a:ext cx="76200" cy="4191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162300" y="5677499"/>
            <a:ext cx="5762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The disagreement </a:t>
            </a:r>
            <a:r>
              <a:rPr lang="en-US" altLang="zh-TW" dirty="0" smtClean="0"/>
              <a:t>results from </a:t>
            </a:r>
            <a:r>
              <a:rPr lang="en-US" altLang="zh-TW" dirty="0"/>
              <a:t>the failure of </a:t>
            </a:r>
            <a:r>
              <a:rPr lang="en-US" altLang="zh-TW" dirty="0" smtClean="0"/>
              <a:t>some </a:t>
            </a:r>
            <a:r>
              <a:rPr lang="en-US" altLang="zh-TW" dirty="0"/>
              <a:t>GOOD members to capture </a:t>
            </a:r>
            <a:r>
              <a:rPr lang="en-US" altLang="zh-TW" dirty="0" smtClean="0"/>
              <a:t>an ERC </a:t>
            </a:r>
            <a:r>
              <a:rPr lang="en-US" altLang="zh-TW" dirty="0"/>
              <a:t>and also a tendency </a:t>
            </a:r>
            <a:r>
              <a:rPr lang="en-US" altLang="zh-TW" dirty="0" smtClean="0"/>
              <a:t>of GOOD to </a:t>
            </a:r>
            <a:r>
              <a:rPr lang="en-US" altLang="zh-TW" dirty="0"/>
              <a:t>decay at a </a:t>
            </a:r>
            <a:r>
              <a:rPr lang="en-US" altLang="zh-TW" dirty="0" smtClean="0"/>
              <a:t>slower rate </a:t>
            </a:r>
            <a:r>
              <a:rPr lang="en-US" altLang="zh-TW" dirty="0"/>
              <a:t>than observed</a:t>
            </a:r>
            <a:r>
              <a:rPr lang="en-US" altLang="zh-TW" dirty="0" smtClean="0"/>
              <a:t>.</a:t>
            </a:r>
            <a:br>
              <a:rPr lang="en-US" altLang="zh-TW" dirty="0" smtClean="0"/>
            </a:br>
            <a:r>
              <a:rPr lang="en-US" altLang="zh-TW" dirty="0" smtClean="0"/>
              <a:t>14/20 members show evidence of an ERC.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12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journals.ametsoc.org/na101/home/literatum/publisher/ams/journals/content/mwre/2018/15200493-146.1/mwr-d-17-0095.1/20180110/images/large/mwr-d-17-0095.1-f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3" y="384284"/>
            <a:ext cx="7978913" cy="608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接點 2"/>
          <p:cNvCxnSpPr/>
          <p:nvPr/>
        </p:nvCxnSpPr>
        <p:spPr>
          <a:xfrm flipV="1">
            <a:off x="4086225" y="971550"/>
            <a:ext cx="314325" cy="1428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6372225" y="1038225"/>
            <a:ext cx="0" cy="1362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5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Results and discussion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eriod" startAt="3"/>
            </a:pPr>
            <a:r>
              <a:rPr lang="en-US" altLang="zh-TW" sz="2400" i="1" dirty="0" smtClean="0"/>
              <a:t>Analysis </a:t>
            </a:r>
            <a:r>
              <a:rPr lang="en-US" altLang="zh-TW" sz="2400" i="1" dirty="0"/>
              <a:t>of the observed warm </a:t>
            </a:r>
            <a:r>
              <a:rPr lang="en-US" altLang="zh-TW" sz="2400" i="1" dirty="0" smtClean="0"/>
              <a:t>core</a:t>
            </a:r>
          </a:p>
          <a:p>
            <a:pPr marL="457200" indent="-457200">
              <a:buAutoNum type="alphaLcPeriod" startAt="3"/>
            </a:pPr>
            <a:r>
              <a:rPr lang="en-US" altLang="zh-TW" sz="2400" i="1" dirty="0" smtClean="0"/>
              <a:t>Analysis </a:t>
            </a:r>
            <a:r>
              <a:rPr lang="en-US" altLang="zh-TW" sz="2400" i="1" dirty="0"/>
              <a:t>of the simulated warm core: Comparison to </a:t>
            </a:r>
            <a:r>
              <a:rPr lang="en-US" altLang="zh-TW" sz="2400" i="1" dirty="0" smtClean="0"/>
              <a:t>observations</a:t>
            </a:r>
          </a:p>
          <a:p>
            <a:pPr lvl="1"/>
            <a:r>
              <a:rPr lang="en-US" altLang="zh-TW" sz="2000" i="1" dirty="0" smtClean="0"/>
              <a:t>GOOD_LATE</a:t>
            </a:r>
          </a:p>
          <a:p>
            <a:pPr marL="457200" indent="-457200">
              <a:buAutoNum type="alphaLcPeriod" startAt="3"/>
            </a:pPr>
            <a:r>
              <a:rPr lang="en-US" altLang="zh-TW" sz="2400" i="1" dirty="0" smtClean="0"/>
              <a:t>Analysis </a:t>
            </a:r>
            <a:r>
              <a:rPr lang="en-US" altLang="zh-TW" sz="2400" i="1" dirty="0"/>
              <a:t>of the simulated warm core: Relationship to </a:t>
            </a:r>
            <a:r>
              <a:rPr lang="en-US" altLang="zh-TW" sz="2400" i="1" dirty="0" smtClean="0"/>
              <a:t>RI</a:t>
            </a:r>
          </a:p>
          <a:p>
            <a:pPr lvl="1"/>
            <a:r>
              <a:rPr lang="en-US" altLang="zh-TW" sz="2000" i="1" smtClean="0"/>
              <a:t>All groups</a:t>
            </a:r>
            <a:endParaRPr lang="en-US" altLang="zh-TW" sz="2000" i="1" dirty="0" smtClean="0"/>
          </a:p>
          <a:p>
            <a:pPr marL="457200" indent="-457200">
              <a:buAutoNum type="alphaLcPeriod" startAt="3"/>
            </a:pPr>
            <a:r>
              <a:rPr lang="en-US" altLang="zh-TW" sz="2400" i="1" dirty="0" smtClean="0"/>
              <a:t>Analysis </a:t>
            </a:r>
            <a:r>
              <a:rPr lang="en-US" altLang="zh-TW" sz="2400" i="1" dirty="0"/>
              <a:t>of the simulated warm core: Ensemble composite group </a:t>
            </a:r>
            <a:r>
              <a:rPr lang="en-US" altLang="zh-TW" sz="2400" i="1" dirty="0" smtClean="0"/>
              <a:t>variability</a:t>
            </a:r>
          </a:p>
          <a:p>
            <a:pPr lvl="1"/>
            <a:r>
              <a:rPr lang="en-US" altLang="zh-TW" sz="2000" i="1" dirty="0" smtClean="0"/>
              <a:t>GOOD</a:t>
            </a:r>
          </a:p>
          <a:p>
            <a:pPr marL="457200" indent="-457200">
              <a:buAutoNum type="alphaLcPeriod" startAt="3"/>
            </a:pPr>
            <a:r>
              <a:rPr lang="en-US" altLang="zh-TW" sz="2400" i="1" dirty="0" smtClean="0"/>
              <a:t>Analysis </a:t>
            </a:r>
            <a:r>
              <a:rPr lang="en-US" altLang="zh-TW" sz="2400" i="1" dirty="0"/>
              <a:t>of the simulated warm core: Correlation </a:t>
            </a:r>
            <a:r>
              <a:rPr lang="en-US" altLang="zh-TW" sz="2400" i="1" dirty="0" smtClean="0"/>
              <a:t>analyses</a:t>
            </a:r>
          </a:p>
          <a:p>
            <a:pPr lvl="1"/>
            <a:r>
              <a:rPr lang="en-US" altLang="zh-TW" sz="2000" i="1" dirty="0" smtClean="0"/>
              <a:t>GOOD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96731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journals.ametsoc.org/na101/home/literatum/publisher/ams/journals/content/mwre/2018/15200493-146.1/mwr-d-17-0095.1/20180110/images/large/mwr-d-17-0095.1-f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00" y="2316834"/>
            <a:ext cx="5760000" cy="431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i="1" dirty="0"/>
              <a:t>c. Analysis of the observed warm core</a:t>
            </a:r>
            <a:endParaRPr lang="zh-TW" altLang="en-US" sz="4000" i="1" dirty="0"/>
          </a:p>
        </p:txBody>
      </p:sp>
      <p:pic>
        <p:nvPicPr>
          <p:cNvPr id="3076" name="Picture 4" descr="https://journals.ametsoc.org/na101/home/literatum/publisher/ams/journals/content/mwre/2018/15200493-146.1/mwr-d-17-0095.1/20180110/images/large/mwr-d-17-0095.1-f5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b="54336"/>
          <a:stretch/>
        </p:blipFill>
        <p:spPr bwMode="auto">
          <a:xfrm>
            <a:off x="283125" y="1127521"/>
            <a:ext cx="5543550" cy="111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journals.ametsoc.org/na101/home/literatum/publisher/ams/journals/content/mwre/2018/15200493-146.1/mwr-d-17-0095.1/20180110/images/large/mwr-d-17-0095.1-f5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 t="45348" r="48076" b="9009"/>
          <a:stretch/>
        </p:blipFill>
        <p:spPr bwMode="auto">
          <a:xfrm>
            <a:off x="5826676" y="1127521"/>
            <a:ext cx="2755350" cy="111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journals.ametsoc.org/na101/home/literatum/publisher/ams/journals/content/mwre/2018/15200493-146.1/mwr-d-17-0095.1/20180110/images/large/mwr-d-17-0095.1-f5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3" t="45348" r="21332" b="9009"/>
          <a:stretch/>
        </p:blipFill>
        <p:spPr bwMode="auto">
          <a:xfrm>
            <a:off x="7204351" y="2316834"/>
            <a:ext cx="1559475" cy="111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096826" y="3668072"/>
            <a:ext cx="2714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21/</a:t>
            </a:r>
            <a:r>
              <a:rPr lang="zh-TW" altLang="en-US" dirty="0" smtClean="0"/>
              <a:t>87 </a:t>
            </a:r>
            <a:r>
              <a:rPr lang="zh-TW" altLang="en-US" dirty="0"/>
              <a:t>dropsondes </a:t>
            </a:r>
            <a:r>
              <a:rPr lang="zh-TW" altLang="en-US" dirty="0" smtClean="0"/>
              <a:t>were passing </a:t>
            </a:r>
            <a:r>
              <a:rPr lang="zh-TW" altLang="en-US" dirty="0"/>
              <a:t>within 50km of the </a:t>
            </a:r>
            <a:r>
              <a:rPr lang="zh-TW" altLang="en-US" dirty="0" smtClean="0"/>
              <a:t>surface center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100277" y="4733684"/>
            <a:ext cx="29675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P</a:t>
            </a:r>
            <a:r>
              <a:rPr lang="zh-TW" altLang="en-US" dirty="0" smtClean="0"/>
              <a:t>erturbation temperature structures </a:t>
            </a:r>
            <a:r>
              <a:rPr lang="zh-TW" altLang="en-US" dirty="0"/>
              <a:t>were at higher altitudes and </a:t>
            </a:r>
            <a:r>
              <a:rPr lang="zh-TW" altLang="en-US" dirty="0" smtClean="0"/>
              <a:t>had larger magnitudes </a:t>
            </a:r>
            <a:r>
              <a:rPr lang="zh-TW" altLang="en-US" dirty="0"/>
              <a:t>in perturbation temperature when </a:t>
            </a:r>
            <a:r>
              <a:rPr lang="zh-TW" altLang="en-US" dirty="0" smtClean="0"/>
              <a:t>a climatological </a:t>
            </a:r>
            <a:r>
              <a:rPr lang="zh-TW" altLang="en-US" dirty="0"/>
              <a:t>sounding, such </a:t>
            </a:r>
            <a:r>
              <a:rPr lang="zh-TW" altLang="en-US" dirty="0" smtClean="0"/>
              <a:t>as Dunion </a:t>
            </a:r>
            <a:r>
              <a:rPr lang="zh-TW" altLang="en-US" dirty="0"/>
              <a:t>(2011), </a:t>
            </a:r>
            <a:r>
              <a:rPr lang="zh-TW" altLang="en-US" dirty="0" smtClean="0"/>
              <a:t>was used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7198275" y="1127521"/>
            <a:ext cx="1383750" cy="11121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064425" y="1127521"/>
            <a:ext cx="1383750" cy="11121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788575" y="1127521"/>
            <a:ext cx="1383750" cy="1112166"/>
          </a:xfrm>
          <a:prstGeom prst="rect">
            <a:avLst/>
          </a:prstGeom>
          <a:noFill/>
          <a:ln w="28575">
            <a:solidFill>
              <a:srgbClr val="F60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7207800" y="2280046"/>
            <a:ext cx="1383750" cy="1112166"/>
          </a:xfrm>
          <a:prstGeom prst="rect">
            <a:avLst/>
          </a:prstGeom>
          <a:noFill/>
          <a:ln w="28575">
            <a:solidFill>
              <a:srgbClr val="F60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83125" y="1127521"/>
            <a:ext cx="1383750" cy="11121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74900" y="757680"/>
            <a:ext cx="185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16–17 September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71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journals.ametsoc.org/na101/home/literatum/publisher/ams/journals/content/mwre/2018/15200493-146.1/mwr-d-17-0095.1/20180110/images/large/mwr-d-17-0095.1-f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279233"/>
            <a:ext cx="7200000" cy="544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775229" y="5747861"/>
            <a:ext cx="7487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reference profile is calculated from either </a:t>
            </a:r>
            <a:r>
              <a:rPr lang="en-US" altLang="zh-TW" dirty="0" smtClean="0"/>
              <a:t>observations or </a:t>
            </a:r>
            <a:r>
              <a:rPr lang="en-US" altLang="zh-TW" dirty="0"/>
              <a:t>numerical data between 300 and </a:t>
            </a:r>
            <a:r>
              <a:rPr lang="en-US" altLang="zh-TW" dirty="0" smtClean="0"/>
              <a:t>700kmfrom Edouard’s </a:t>
            </a:r>
            <a:r>
              <a:rPr lang="en-US" altLang="zh-TW" dirty="0"/>
              <a:t>surface center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381750" y="345908"/>
            <a:ext cx="13387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 err="1"/>
              <a:t>dropsondes</a:t>
            </a:r>
            <a:r>
              <a:rPr lang="en-US" altLang="zh-TW" dirty="0"/>
              <a:t> 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753225" y="3070058"/>
            <a:ext cx="9717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/>
              <a:t>AMSU-A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2971800" y="345908"/>
            <a:ext cx="13304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/>
              <a:t>GOOD_LATE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514725" y="3070058"/>
            <a:ext cx="78418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/>
              <a:t>S-HIS*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14312" y="6424298"/>
            <a:ext cx="502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*Scanning </a:t>
            </a:r>
            <a:r>
              <a:rPr lang="en-US" altLang="zh-TW" dirty="0"/>
              <a:t>High-Resolution Interferometer Sounder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289325" y="-23424"/>
            <a:ext cx="185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16–17 September</a:t>
            </a:r>
            <a:endParaRPr lang="zh-TW" altLang="en-US" dirty="0"/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5884333" y="905933"/>
            <a:ext cx="135467" cy="6265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4851401" y="186268"/>
            <a:ext cx="0" cy="3459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31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5770</TotalTime>
  <Words>731</Words>
  <Application>Microsoft Office PowerPoint</Application>
  <PresentationFormat>如螢幕大小 (4:3)</PresentationFormat>
  <Paragraphs>80</Paragraphs>
  <Slides>17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2" baseType="lpstr">
      <vt:lpstr>新細明體</vt:lpstr>
      <vt:lpstr>Arial</vt:lpstr>
      <vt:lpstr>Calibri</vt:lpstr>
      <vt:lpstr>Calibri Light</vt:lpstr>
      <vt:lpstr>Office 佈景主題</vt:lpstr>
      <vt:lpstr>The Inner-Core Temperature Structure of Hurricane Edouard (2014): Observations and Ensemble Variability</vt:lpstr>
      <vt:lpstr>Introduction (I)</vt:lpstr>
      <vt:lpstr>Introduction (II)</vt:lpstr>
      <vt:lpstr>Hurricane Edouard (2014)</vt:lpstr>
      <vt:lpstr>PowerPoint 簡報</vt:lpstr>
      <vt:lpstr>PowerPoint 簡報</vt:lpstr>
      <vt:lpstr>Results and discussion</vt:lpstr>
      <vt:lpstr>c. Analysis of the observed warm core</vt:lpstr>
      <vt:lpstr>PowerPoint 簡報</vt:lpstr>
      <vt:lpstr>Comparison to observations</vt:lpstr>
      <vt:lpstr>Relationship to RI</vt:lpstr>
      <vt:lpstr>PowerPoint 簡報</vt:lpstr>
      <vt:lpstr>Ensemble composite group variability</vt:lpstr>
      <vt:lpstr>PowerPoint 簡報</vt:lpstr>
      <vt:lpstr>Correlation analyses</vt:lpstr>
      <vt:lpstr>Summary(I)</vt:lpstr>
      <vt:lpstr>Summary(II)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Predictability and Dynamics of Tropical Cyclone Rapid Intensification Deduced from High-Resolution Stochastic Ensembles</dc:title>
  <dc:creator>Tin</dc:creator>
  <cp:lastModifiedBy>Tin</cp:lastModifiedBy>
  <cp:revision>464</cp:revision>
  <dcterms:created xsi:type="dcterms:W3CDTF">2017-03-19T01:15:07Z</dcterms:created>
  <dcterms:modified xsi:type="dcterms:W3CDTF">2018-04-17T07:05:41Z</dcterms:modified>
</cp:coreProperties>
</file>