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8" r:id="rId3"/>
    <p:sldId id="287" r:id="rId4"/>
    <p:sldId id="259" r:id="rId5"/>
    <p:sldId id="260" r:id="rId6"/>
    <p:sldId id="261" r:id="rId7"/>
    <p:sldId id="262" r:id="rId8"/>
    <p:sldId id="264" r:id="rId9"/>
    <p:sldId id="267" r:id="rId10"/>
    <p:sldId id="269" r:id="rId11"/>
    <p:sldId id="281" r:id="rId12"/>
    <p:sldId id="283" r:id="rId13"/>
    <p:sldId id="271" r:id="rId14"/>
    <p:sldId id="289" r:id="rId15"/>
    <p:sldId id="272" r:id="rId16"/>
    <p:sldId id="273" r:id="rId17"/>
    <p:sldId id="274" r:id="rId18"/>
    <p:sldId id="275" r:id="rId19"/>
    <p:sldId id="276" r:id="rId20"/>
    <p:sldId id="277" r:id="rId21"/>
    <p:sldId id="278" r:id="rId22"/>
    <p:sldId id="279" r:id="rId23"/>
    <p:sldId id="280" r:id="rId24"/>
    <p:sldId id="285" r:id="rId25"/>
    <p:sldId id="286" r:id="rId26"/>
    <p:sldId id="284" r:id="rId27"/>
    <p:sldId id="288"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572" autoAdjust="0"/>
  </p:normalViewPr>
  <p:slideViewPr>
    <p:cSldViewPr snapToGrid="0">
      <p:cViewPr varScale="1">
        <p:scale>
          <a:sx n="57" d="100"/>
          <a:sy n="57" d="100"/>
        </p:scale>
        <p:origin x="16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28AE0-E5B1-4367-925E-BE622255E67F}" type="datetimeFigureOut">
              <a:rPr lang="zh-TW" altLang="en-US" smtClean="0"/>
              <a:t>2018/3/6</a:t>
            </a:fld>
            <a:endParaRPr lang="zh-TW" altLang="en-US"/>
          </a:p>
        </p:txBody>
      </p:sp>
      <p:sp>
        <p:nvSpPr>
          <p:cNvPr id="4" name="投影片影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835384-717E-464A-B04A-5B4BD2CF93BD}" type="slidenum">
              <a:rPr lang="zh-TW" altLang="en-US" smtClean="0"/>
              <a:t>‹#›</a:t>
            </a:fld>
            <a:endParaRPr lang="zh-TW" altLang="en-US"/>
          </a:p>
        </p:txBody>
      </p:sp>
    </p:spTree>
    <p:extLst>
      <p:ext uri="{BB962C8B-B14F-4D97-AF65-F5344CB8AC3E}">
        <p14:creationId xmlns:p14="http://schemas.microsoft.com/office/powerpoint/2010/main" val="193700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one should also have a good estimation of </a:t>
            </a:r>
            <a:r>
              <a:rPr lang="en-US" altLang="zh-TW" sz="1200" b="0" i="0" u="none" strike="noStrike" kern="1200" baseline="0" dirty="0" err="1">
                <a:solidFill>
                  <a:schemeClr val="tx1"/>
                </a:solidFill>
                <a:latin typeface="+mn-lt"/>
                <a:ea typeface="+mn-ea"/>
                <a:cs typeface="+mn-cs"/>
              </a:rPr>
              <a:t>wu</a:t>
            </a:r>
            <a:r>
              <a:rPr lang="en-US" altLang="zh-TW" sz="1200" b="0" i="0" u="none" strike="noStrike" kern="1200" baseline="0" dirty="0">
                <a:solidFill>
                  <a:schemeClr val="tx1"/>
                </a:solidFill>
                <a:latin typeface="+mn-lt"/>
                <a:ea typeface="+mn-ea"/>
                <a:cs typeface="+mn-cs"/>
              </a:rPr>
              <a:t>, cu, and grid-scale c, as well as more realistic grid-scale w from the model forecast</a:t>
            </a:r>
            <a:endParaRPr lang="zh-TW" altLang="en-US" dirty="0"/>
          </a:p>
        </p:txBody>
      </p:sp>
      <p:sp>
        <p:nvSpPr>
          <p:cNvPr id="4" name="投影片編號版面配置區 3"/>
          <p:cNvSpPr>
            <a:spLocks noGrp="1"/>
          </p:cNvSpPr>
          <p:nvPr>
            <p:ph type="sldNum" sz="quarter" idx="10"/>
          </p:nvPr>
        </p:nvSpPr>
        <p:spPr/>
        <p:txBody>
          <a:bodyPr/>
          <a:lstStyle/>
          <a:p>
            <a:fld id="{2C835384-717E-464A-B04A-5B4BD2CF93BD}" type="slidenum">
              <a:rPr lang="zh-TW" altLang="en-US" smtClean="0"/>
              <a:t>4</a:t>
            </a:fld>
            <a:endParaRPr lang="zh-TW" altLang="en-US"/>
          </a:p>
        </p:txBody>
      </p:sp>
    </p:spTree>
    <p:extLst>
      <p:ext uri="{BB962C8B-B14F-4D97-AF65-F5344CB8AC3E}">
        <p14:creationId xmlns:p14="http://schemas.microsoft.com/office/powerpoint/2010/main" val="118220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The forecast scores for the 12–36- and 36–60-h precipitation forecasts (not shown) were similar to those for the 60–84-h precipitation forecasts.</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updated schemes show a significant improvement in the continental U.S. precipitation forecasts.</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The equitable threat score (Figs. 8a,c) is better with the updated schemes for all rain threshold ranges, although it is statistically not significant for the</a:t>
            </a:r>
          </a:p>
          <a:p>
            <a:r>
              <a:rPr lang="en-US" altLang="zh-TW" sz="1200" b="0" i="0" u="none" strike="noStrike" kern="1200" baseline="0" dirty="0">
                <a:solidFill>
                  <a:schemeClr val="tx1"/>
                </a:solidFill>
                <a:latin typeface="+mn-lt"/>
                <a:ea typeface="+mn-ea"/>
                <a:cs typeface="+mn-cs"/>
              </a:rPr>
              <a:t>heavy rain ranges larger than 25mmday21.</a:t>
            </a:r>
          </a:p>
          <a:p>
            <a:endParaRPr lang="en-US" altLang="zh-TW" dirty="0"/>
          </a:p>
          <a:p>
            <a:r>
              <a:rPr lang="en-US" altLang="zh-TW" sz="1200" b="0" i="0" u="none" strike="noStrike" kern="1200" baseline="0" dirty="0">
                <a:solidFill>
                  <a:schemeClr val="tx1"/>
                </a:solidFill>
                <a:latin typeface="+mn-lt"/>
                <a:ea typeface="+mn-ea"/>
                <a:cs typeface="+mn-cs"/>
              </a:rPr>
              <a:t>the updated schemes reduce both the wet bias for light rain (e.g., rain less than the threshold of 5mmday21) and the dry bias for moderate rain (e.g., rain within the threshold of 10–35mmday21).</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Although they tend to produce more heavy rain (e.g., increased wet bias for rain over 35mmday21), it is statistically not significant.</a:t>
            </a:r>
            <a:endParaRPr lang="zh-TW" altLang="en-US" dirty="0"/>
          </a:p>
        </p:txBody>
      </p:sp>
      <p:sp>
        <p:nvSpPr>
          <p:cNvPr id="4" name="投影片編號版面配置區 3"/>
          <p:cNvSpPr>
            <a:spLocks noGrp="1"/>
          </p:cNvSpPr>
          <p:nvPr>
            <p:ph type="sldNum" sz="quarter" idx="10"/>
          </p:nvPr>
        </p:nvSpPr>
        <p:spPr/>
        <p:txBody>
          <a:bodyPr/>
          <a:lstStyle/>
          <a:p>
            <a:fld id="{2C835384-717E-464A-B04A-5B4BD2CF93BD}" type="slidenum">
              <a:rPr lang="zh-TW" altLang="en-US" smtClean="0"/>
              <a:t>19</a:t>
            </a:fld>
            <a:endParaRPr lang="zh-TW" altLang="en-US"/>
          </a:p>
        </p:txBody>
      </p:sp>
    </p:spTree>
    <p:extLst>
      <p:ext uri="{BB962C8B-B14F-4D97-AF65-F5344CB8AC3E}">
        <p14:creationId xmlns:p14="http://schemas.microsoft.com/office/powerpoint/2010/main" val="1678869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Although overall the differences are small, there are some areas with a significant precipitation difference over the tropics.</a:t>
            </a:r>
            <a:endParaRPr lang="zh-TW" altLang="en-US" dirty="0"/>
          </a:p>
        </p:txBody>
      </p:sp>
      <p:sp>
        <p:nvSpPr>
          <p:cNvPr id="4" name="投影片編號版面配置區 3"/>
          <p:cNvSpPr>
            <a:spLocks noGrp="1"/>
          </p:cNvSpPr>
          <p:nvPr>
            <p:ph type="sldNum" sz="quarter" idx="10"/>
          </p:nvPr>
        </p:nvSpPr>
        <p:spPr/>
        <p:txBody>
          <a:bodyPr/>
          <a:lstStyle/>
          <a:p>
            <a:fld id="{2C835384-717E-464A-B04A-5B4BD2CF93BD}" type="slidenum">
              <a:rPr lang="zh-TW" altLang="en-US" smtClean="0"/>
              <a:t>20</a:t>
            </a:fld>
            <a:endParaRPr lang="zh-TW" altLang="en-US"/>
          </a:p>
        </p:txBody>
      </p:sp>
    </p:spTree>
    <p:extLst>
      <p:ext uri="{BB962C8B-B14F-4D97-AF65-F5344CB8AC3E}">
        <p14:creationId xmlns:p14="http://schemas.microsoft.com/office/powerpoint/2010/main" val="170880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Compared to the control track forecasts, the updated schemes show smaller errors after 72 forecast hours for 2015 Atlantic hurricanes (Fig. 10a), </a:t>
            </a:r>
          </a:p>
          <a:p>
            <a:r>
              <a:rPr lang="en-US" altLang="zh-TW" sz="1200" b="0" i="0" u="none" strike="noStrike" kern="1200" baseline="0" dirty="0">
                <a:solidFill>
                  <a:schemeClr val="tx1"/>
                </a:solidFill>
                <a:latin typeface="+mn-lt"/>
                <a:ea typeface="+mn-ea"/>
                <a:cs typeface="+mn-cs"/>
              </a:rPr>
              <a:t>while they display larger errors after 48 forecast hours for 2015 east Pacific hurricanes (Fig. 10b).</a:t>
            </a:r>
            <a:endParaRPr lang="zh-TW" altLang="en-US" dirty="0"/>
          </a:p>
        </p:txBody>
      </p:sp>
      <p:sp>
        <p:nvSpPr>
          <p:cNvPr id="4" name="投影片編號版面配置區 3"/>
          <p:cNvSpPr>
            <a:spLocks noGrp="1"/>
          </p:cNvSpPr>
          <p:nvPr>
            <p:ph type="sldNum" sz="quarter" idx="10"/>
          </p:nvPr>
        </p:nvSpPr>
        <p:spPr/>
        <p:txBody>
          <a:bodyPr/>
          <a:lstStyle/>
          <a:p>
            <a:fld id="{2C835384-717E-464A-B04A-5B4BD2CF93BD}" type="slidenum">
              <a:rPr lang="zh-TW" altLang="en-US" smtClean="0"/>
              <a:t>21</a:t>
            </a:fld>
            <a:endParaRPr lang="zh-TW" altLang="en-US"/>
          </a:p>
        </p:txBody>
      </p:sp>
    </p:spTree>
    <p:extLst>
      <p:ext uri="{BB962C8B-B14F-4D97-AF65-F5344CB8AC3E}">
        <p14:creationId xmlns:p14="http://schemas.microsoft.com/office/powerpoint/2010/main" val="3717266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the updated schemes generally show larger errors than the control for 2015 Atlantic (Fig. 11a)</a:t>
            </a:r>
          </a:p>
          <a:p>
            <a:r>
              <a:rPr lang="en-US" altLang="zh-TW" sz="1200" b="0" i="0" u="none" strike="noStrike" kern="1200" baseline="0" dirty="0">
                <a:solidFill>
                  <a:schemeClr val="tx1"/>
                </a:solidFill>
                <a:latin typeface="+mn-lt"/>
                <a:ea typeface="+mn-ea"/>
                <a:cs typeface="+mn-cs"/>
              </a:rPr>
              <a:t>west Pacific (Fig. 11c) hurricanes except for during the early forecast hours,</a:t>
            </a:r>
          </a:p>
          <a:p>
            <a:r>
              <a:rPr lang="en-US" altLang="zh-TW" sz="1200" b="0" i="0" u="none" strike="noStrike" kern="1200" baseline="0" dirty="0">
                <a:solidFill>
                  <a:schemeClr val="tx1"/>
                </a:solidFill>
                <a:latin typeface="+mn-lt"/>
                <a:ea typeface="+mn-ea"/>
                <a:cs typeface="+mn-cs"/>
              </a:rPr>
              <a:t>while for 2015 east Pacific hurricanes (Fig. 11b), they display smaller errors than the control during most forecast hours.</a:t>
            </a:r>
            <a:endParaRPr lang="zh-TW" altLang="en-US" dirty="0"/>
          </a:p>
        </p:txBody>
      </p:sp>
      <p:sp>
        <p:nvSpPr>
          <p:cNvPr id="4" name="投影片編號版面配置區 3"/>
          <p:cNvSpPr>
            <a:spLocks noGrp="1"/>
          </p:cNvSpPr>
          <p:nvPr>
            <p:ph type="sldNum" sz="quarter" idx="10"/>
          </p:nvPr>
        </p:nvSpPr>
        <p:spPr/>
        <p:txBody>
          <a:bodyPr/>
          <a:lstStyle/>
          <a:p>
            <a:fld id="{2C835384-717E-464A-B04A-5B4BD2CF93BD}" type="slidenum">
              <a:rPr lang="zh-TW" altLang="en-US" smtClean="0"/>
              <a:t>22</a:t>
            </a:fld>
            <a:endParaRPr lang="zh-TW" altLang="en-US"/>
          </a:p>
        </p:txBody>
      </p:sp>
    </p:spTree>
    <p:extLst>
      <p:ext uri="{BB962C8B-B14F-4D97-AF65-F5344CB8AC3E}">
        <p14:creationId xmlns:p14="http://schemas.microsoft.com/office/powerpoint/2010/main" val="2285371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the convective precipitation for the grid size of 2 km is much smaller with the scale-aware parameterization than without it (Figs. 2a,b) while there is not much difference in the total precipitation.</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reduces convective precipitation, leads to increased grid-scale precipitation resolved by cloud microphysics, as may be expected to happen at high grid resolution.</a:t>
            </a:r>
          </a:p>
        </p:txBody>
      </p:sp>
      <p:sp>
        <p:nvSpPr>
          <p:cNvPr id="4" name="投影片編號版面配置區 3"/>
          <p:cNvSpPr>
            <a:spLocks noGrp="1"/>
          </p:cNvSpPr>
          <p:nvPr>
            <p:ph type="sldNum" sz="quarter" idx="10"/>
          </p:nvPr>
        </p:nvSpPr>
        <p:spPr/>
        <p:txBody>
          <a:bodyPr/>
          <a:lstStyle/>
          <a:p>
            <a:fld id="{2C835384-717E-464A-B04A-5B4BD2CF93BD}" type="slidenum">
              <a:rPr lang="zh-TW" altLang="en-US" smtClean="0"/>
              <a:t>7</a:t>
            </a:fld>
            <a:endParaRPr lang="zh-TW" altLang="en-US"/>
          </a:p>
        </p:txBody>
      </p:sp>
    </p:spTree>
    <p:extLst>
      <p:ext uri="{BB962C8B-B14F-4D97-AF65-F5344CB8AC3E}">
        <p14:creationId xmlns:p14="http://schemas.microsoft.com/office/powerpoint/2010/main" val="477558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sz="1200" b="0" i="0" u="none" strike="noStrike" kern="1200" baseline="0" dirty="0">
              <a:solidFill>
                <a:schemeClr val="tx1"/>
              </a:solidFill>
              <a:latin typeface="+mn-lt"/>
              <a:ea typeface="+mn-ea"/>
              <a:cs typeface="+mn-cs"/>
            </a:endParaRPr>
          </a:p>
          <a:p>
            <a:endParaRPr lang="en-US" altLang="zh-TW" sz="1200" b="0" i="0" u="none" strike="noStrike" kern="1200" baseline="0" dirty="0">
              <a:solidFill>
                <a:schemeClr val="tx1"/>
              </a:solidFill>
              <a:latin typeface="+mn-lt"/>
              <a:ea typeface="+mn-ea"/>
              <a:cs typeface="+mn-cs"/>
            </a:endParaRPr>
          </a:p>
          <a:p>
            <a:endParaRPr lang="en-US" altLang="zh-TW" sz="1200" b="0" i="0" u="none" strike="noStrike" kern="1200" baseline="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2C835384-717E-464A-B04A-5B4BD2CF93BD}" type="slidenum">
              <a:rPr lang="zh-TW" altLang="en-US" smtClean="0"/>
              <a:t>8</a:t>
            </a:fld>
            <a:endParaRPr lang="zh-TW" altLang="en-US"/>
          </a:p>
        </p:txBody>
      </p:sp>
    </p:spTree>
    <p:extLst>
      <p:ext uri="{BB962C8B-B14F-4D97-AF65-F5344CB8AC3E}">
        <p14:creationId xmlns:p14="http://schemas.microsoft.com/office/powerpoint/2010/main" val="3417816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The conversion rate d</a:t>
            </a:r>
            <a:r>
              <a:rPr lang="en-US" altLang="zh-TW" baseline="-25000" dirty="0"/>
              <a:t>0</a:t>
            </a:r>
            <a:r>
              <a:rPr lang="en-US" altLang="zh-TW" dirty="0"/>
              <a:t> not only decreases exponentially above the freezing level but also increases with decreasing aerosol number concentration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a:p>
            <a:r>
              <a:rPr lang="en-US" altLang="zh-TW" sz="1200" b="0" i="0" u="none" strike="noStrike" kern="1200" baseline="0" dirty="0">
                <a:solidFill>
                  <a:schemeClr val="tx1"/>
                </a:solidFill>
                <a:latin typeface="+mn-lt"/>
                <a:ea typeface="+mn-ea"/>
                <a:cs typeface="+mn-cs"/>
              </a:rPr>
              <a:t>b is set to the much smaller value of 0.01 to avoid too</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much of an increase in cloud condensate in the upper</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troposphere.</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2C835384-717E-464A-B04A-5B4BD2CF93BD}" type="slidenum">
              <a:rPr lang="zh-TW" altLang="en-US" smtClean="0"/>
              <a:t>9</a:t>
            </a:fld>
            <a:endParaRPr lang="zh-TW" altLang="en-US"/>
          </a:p>
        </p:txBody>
      </p:sp>
    </p:spTree>
    <p:extLst>
      <p:ext uri="{BB962C8B-B14F-4D97-AF65-F5344CB8AC3E}">
        <p14:creationId xmlns:p14="http://schemas.microsoft.com/office/powerpoint/2010/main" val="1598078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The value</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of</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A0 is set to</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zero, implying that the instability is completely eliminated</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after the convective adjustment time.</a:t>
            </a:r>
            <a:endParaRPr lang="zh-TW" altLang="en-US" dirty="0"/>
          </a:p>
        </p:txBody>
      </p:sp>
      <p:sp>
        <p:nvSpPr>
          <p:cNvPr id="4" name="投影片編號版面配置區 3"/>
          <p:cNvSpPr>
            <a:spLocks noGrp="1"/>
          </p:cNvSpPr>
          <p:nvPr>
            <p:ph type="sldNum" sz="quarter" idx="10"/>
          </p:nvPr>
        </p:nvSpPr>
        <p:spPr/>
        <p:txBody>
          <a:bodyPr/>
          <a:lstStyle/>
          <a:p>
            <a:fld id="{2C835384-717E-464A-B04A-5B4BD2CF93BD}" type="slidenum">
              <a:rPr lang="zh-TW" altLang="en-US" smtClean="0"/>
              <a:t>10</a:t>
            </a:fld>
            <a:endParaRPr lang="zh-TW" altLang="en-US"/>
          </a:p>
        </p:txBody>
      </p:sp>
    </p:spTree>
    <p:extLst>
      <p:ext uri="{BB962C8B-B14F-4D97-AF65-F5344CB8AC3E}">
        <p14:creationId xmlns:p14="http://schemas.microsoft.com/office/powerpoint/2010/main" val="1449241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as the grid size becomes smaller and smaller, the quasi-equilibrium closure assumption in AS may not be valid any more.</a:t>
            </a:r>
          </a:p>
          <a:p>
            <a:endParaRPr lang="en-US" altLang="zh-TW" sz="1200" b="0" i="0" u="none" strike="noStrike" kern="1200" baseline="0" dirty="0">
              <a:solidFill>
                <a:schemeClr val="tx1"/>
              </a:solidFill>
              <a:latin typeface="+mn-lt"/>
              <a:ea typeface="+mn-ea"/>
              <a:cs typeface="+mn-cs"/>
            </a:endParaRPr>
          </a:p>
          <a:p>
            <a:endParaRPr lang="en-US" altLang="zh-TW" sz="1200" b="0" i="0" u="none" strike="noStrike" kern="1200" baseline="0" dirty="0">
              <a:solidFill>
                <a:schemeClr val="tx1"/>
              </a:solidFill>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2C835384-717E-464A-B04A-5B4BD2CF93BD}" type="slidenum">
              <a:rPr lang="zh-TW" altLang="en-US" smtClean="0"/>
              <a:t>12</a:t>
            </a:fld>
            <a:endParaRPr lang="zh-TW" altLang="en-US"/>
          </a:p>
        </p:txBody>
      </p:sp>
    </p:spTree>
    <p:extLst>
      <p:ext uri="{BB962C8B-B14F-4D97-AF65-F5344CB8AC3E}">
        <p14:creationId xmlns:p14="http://schemas.microsoft.com/office/powerpoint/2010/main" val="3942558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This unrealistically spotty rainfall is found to be mainly from convective rain, indicating that convection triggering may be too easy over mountainous regions.</a:t>
            </a:r>
            <a:endParaRPr lang="zh-TW" altLang="en-US" dirty="0"/>
          </a:p>
        </p:txBody>
      </p:sp>
      <p:sp>
        <p:nvSpPr>
          <p:cNvPr id="4" name="投影片編號版面配置區 3"/>
          <p:cNvSpPr>
            <a:spLocks noGrp="1"/>
          </p:cNvSpPr>
          <p:nvPr>
            <p:ph type="sldNum" sz="quarter" idx="10"/>
          </p:nvPr>
        </p:nvSpPr>
        <p:spPr/>
        <p:txBody>
          <a:bodyPr/>
          <a:lstStyle/>
          <a:p>
            <a:fld id="{2C835384-717E-464A-B04A-5B4BD2CF93BD}" type="slidenum">
              <a:rPr lang="zh-TW" altLang="en-US" smtClean="0"/>
              <a:t>14</a:t>
            </a:fld>
            <a:endParaRPr lang="zh-TW" altLang="en-US"/>
          </a:p>
        </p:txBody>
      </p:sp>
    </p:spTree>
    <p:extLst>
      <p:ext uri="{BB962C8B-B14F-4D97-AF65-F5344CB8AC3E}">
        <p14:creationId xmlns:p14="http://schemas.microsoft.com/office/powerpoint/2010/main" val="2896584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convective cloudiness in the GFS is taken into account by detraining cloud water from upper cumulus layers into the grid-scale cloud condensate, which helps to increase high cirrus clouds.</a:t>
            </a:r>
            <a:endParaRPr lang="zh-TW" altLang="en-US" dirty="0"/>
          </a:p>
        </p:txBody>
      </p:sp>
      <p:sp>
        <p:nvSpPr>
          <p:cNvPr id="4" name="投影片編號版面配置區 3"/>
          <p:cNvSpPr>
            <a:spLocks noGrp="1"/>
          </p:cNvSpPr>
          <p:nvPr>
            <p:ph type="sldNum" sz="quarter" idx="10"/>
          </p:nvPr>
        </p:nvSpPr>
        <p:spPr/>
        <p:txBody>
          <a:bodyPr/>
          <a:lstStyle/>
          <a:p>
            <a:fld id="{2C835384-717E-464A-B04A-5B4BD2CF93BD}" type="slidenum">
              <a:rPr lang="zh-TW" altLang="en-US" smtClean="0"/>
              <a:t>15</a:t>
            </a:fld>
            <a:endParaRPr lang="zh-TW" altLang="en-US"/>
          </a:p>
        </p:txBody>
      </p:sp>
    </p:spTree>
    <p:extLst>
      <p:ext uri="{BB962C8B-B14F-4D97-AF65-F5344CB8AC3E}">
        <p14:creationId xmlns:p14="http://schemas.microsoft.com/office/powerpoint/2010/main" val="3278199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Although there is slight improvement in the Southern Hemisphere in later forecast hours, the improvement is not statistically significant.</a:t>
            </a:r>
          </a:p>
          <a:p>
            <a:endParaRPr lang="en-US" altLang="zh-TW" sz="1200" b="0" i="0" u="none" strike="noStrike" kern="1200" baseline="0" dirty="0">
              <a:solidFill>
                <a:schemeClr val="tx1"/>
              </a:solidFill>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2C835384-717E-464A-B04A-5B4BD2CF93BD}" type="slidenum">
              <a:rPr lang="zh-TW" altLang="en-US" smtClean="0"/>
              <a:t>18</a:t>
            </a:fld>
            <a:endParaRPr lang="zh-TW" altLang="en-US"/>
          </a:p>
        </p:txBody>
      </p:sp>
    </p:spTree>
    <p:extLst>
      <p:ext uri="{BB962C8B-B14F-4D97-AF65-F5344CB8AC3E}">
        <p14:creationId xmlns:p14="http://schemas.microsoft.com/office/powerpoint/2010/main" val="2620817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1426213C-801A-4EB9-8A07-E9D871C95FBB}" type="datetimeFigureOut">
              <a:rPr lang="zh-TW" altLang="en-US" smtClean="0"/>
              <a:t>2018/3/6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37EB0B0-F4C8-4645-AECF-5F04680EA24E}" type="slidenum">
              <a:rPr lang="zh-TW" altLang="en-US" smtClean="0"/>
              <a:t>‹#›</a:t>
            </a:fld>
            <a:endParaRPr lang="zh-TW" altLang="en-US"/>
          </a:p>
        </p:txBody>
      </p:sp>
    </p:spTree>
    <p:extLst>
      <p:ext uri="{BB962C8B-B14F-4D97-AF65-F5344CB8AC3E}">
        <p14:creationId xmlns:p14="http://schemas.microsoft.com/office/powerpoint/2010/main" val="3996454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426213C-801A-4EB9-8A07-E9D871C95FBB}" type="datetimeFigureOut">
              <a:rPr lang="zh-TW" altLang="en-US" smtClean="0"/>
              <a:t>2018/3/6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37EB0B0-F4C8-4645-AECF-5F04680EA24E}" type="slidenum">
              <a:rPr lang="zh-TW" altLang="en-US" smtClean="0"/>
              <a:t>‹#›</a:t>
            </a:fld>
            <a:endParaRPr lang="zh-TW" altLang="en-US"/>
          </a:p>
        </p:txBody>
      </p:sp>
    </p:spTree>
    <p:extLst>
      <p:ext uri="{BB962C8B-B14F-4D97-AF65-F5344CB8AC3E}">
        <p14:creationId xmlns:p14="http://schemas.microsoft.com/office/powerpoint/2010/main" val="2367509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426213C-801A-4EB9-8A07-E9D871C95FBB}" type="datetimeFigureOut">
              <a:rPr lang="zh-TW" altLang="en-US" smtClean="0"/>
              <a:t>2018/3/6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37EB0B0-F4C8-4645-AECF-5F04680EA24E}" type="slidenum">
              <a:rPr lang="zh-TW" altLang="en-US" smtClean="0"/>
              <a:t>‹#›</a:t>
            </a:fld>
            <a:endParaRPr lang="zh-TW" altLang="en-US"/>
          </a:p>
        </p:txBody>
      </p:sp>
    </p:spTree>
    <p:extLst>
      <p:ext uri="{BB962C8B-B14F-4D97-AF65-F5344CB8AC3E}">
        <p14:creationId xmlns:p14="http://schemas.microsoft.com/office/powerpoint/2010/main" val="1327010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426213C-801A-4EB9-8A07-E9D871C95FBB}" type="datetimeFigureOut">
              <a:rPr lang="zh-TW" altLang="en-US" smtClean="0"/>
              <a:t>2018/3/6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37EB0B0-F4C8-4645-AECF-5F04680EA24E}" type="slidenum">
              <a:rPr lang="zh-TW" altLang="en-US" smtClean="0"/>
              <a:t>‹#›</a:t>
            </a:fld>
            <a:endParaRPr lang="zh-TW" altLang="en-US"/>
          </a:p>
        </p:txBody>
      </p:sp>
    </p:spTree>
    <p:extLst>
      <p:ext uri="{BB962C8B-B14F-4D97-AF65-F5344CB8AC3E}">
        <p14:creationId xmlns:p14="http://schemas.microsoft.com/office/powerpoint/2010/main" val="3690154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1426213C-801A-4EB9-8A07-E9D871C95FBB}" type="datetimeFigureOut">
              <a:rPr lang="zh-TW" altLang="en-US" smtClean="0"/>
              <a:t>2018/3/6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37EB0B0-F4C8-4645-AECF-5F04680EA24E}" type="slidenum">
              <a:rPr lang="zh-TW" altLang="en-US" smtClean="0"/>
              <a:t>‹#›</a:t>
            </a:fld>
            <a:endParaRPr lang="zh-TW" altLang="en-US"/>
          </a:p>
        </p:txBody>
      </p:sp>
    </p:spTree>
    <p:extLst>
      <p:ext uri="{BB962C8B-B14F-4D97-AF65-F5344CB8AC3E}">
        <p14:creationId xmlns:p14="http://schemas.microsoft.com/office/powerpoint/2010/main" val="2921071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1426213C-801A-4EB9-8A07-E9D871C95FBB}" type="datetimeFigureOut">
              <a:rPr lang="zh-TW" altLang="en-US" smtClean="0"/>
              <a:t>2018/3/6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37EB0B0-F4C8-4645-AECF-5F04680EA24E}" type="slidenum">
              <a:rPr lang="zh-TW" altLang="en-US" smtClean="0"/>
              <a:t>‹#›</a:t>
            </a:fld>
            <a:endParaRPr lang="zh-TW" altLang="en-US"/>
          </a:p>
        </p:txBody>
      </p:sp>
    </p:spTree>
    <p:extLst>
      <p:ext uri="{BB962C8B-B14F-4D97-AF65-F5344CB8AC3E}">
        <p14:creationId xmlns:p14="http://schemas.microsoft.com/office/powerpoint/2010/main" val="2909601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1426213C-801A-4EB9-8A07-E9D871C95FBB}" type="datetimeFigureOut">
              <a:rPr lang="zh-TW" altLang="en-US" smtClean="0"/>
              <a:t>2018/3/6</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437EB0B0-F4C8-4645-AECF-5F04680EA24E}" type="slidenum">
              <a:rPr lang="zh-TW" altLang="en-US" smtClean="0"/>
              <a:t>‹#›</a:t>
            </a:fld>
            <a:endParaRPr lang="zh-TW" altLang="en-US"/>
          </a:p>
        </p:txBody>
      </p:sp>
    </p:spTree>
    <p:extLst>
      <p:ext uri="{BB962C8B-B14F-4D97-AF65-F5344CB8AC3E}">
        <p14:creationId xmlns:p14="http://schemas.microsoft.com/office/powerpoint/2010/main" val="125412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1426213C-801A-4EB9-8A07-E9D871C95FBB}" type="datetimeFigureOut">
              <a:rPr lang="zh-TW" altLang="en-US" smtClean="0"/>
              <a:t>2018/3/6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437EB0B0-F4C8-4645-AECF-5F04680EA24E}" type="slidenum">
              <a:rPr lang="zh-TW" altLang="en-US" smtClean="0"/>
              <a:t>‹#›</a:t>
            </a:fld>
            <a:endParaRPr lang="zh-TW" altLang="en-US"/>
          </a:p>
        </p:txBody>
      </p:sp>
    </p:spTree>
    <p:extLst>
      <p:ext uri="{BB962C8B-B14F-4D97-AF65-F5344CB8AC3E}">
        <p14:creationId xmlns:p14="http://schemas.microsoft.com/office/powerpoint/2010/main" val="832665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26213C-801A-4EB9-8A07-E9D871C95FBB}" type="datetimeFigureOut">
              <a:rPr lang="zh-TW" altLang="en-US" smtClean="0"/>
              <a:t>2018/3/6</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437EB0B0-F4C8-4645-AECF-5F04680EA24E}" type="slidenum">
              <a:rPr lang="zh-TW" altLang="en-US" smtClean="0"/>
              <a:t>‹#›</a:t>
            </a:fld>
            <a:endParaRPr lang="zh-TW" altLang="en-US"/>
          </a:p>
        </p:txBody>
      </p:sp>
    </p:spTree>
    <p:extLst>
      <p:ext uri="{BB962C8B-B14F-4D97-AF65-F5344CB8AC3E}">
        <p14:creationId xmlns:p14="http://schemas.microsoft.com/office/powerpoint/2010/main" val="2074782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1426213C-801A-4EB9-8A07-E9D871C95FBB}" type="datetimeFigureOut">
              <a:rPr lang="zh-TW" altLang="en-US" smtClean="0"/>
              <a:t>2018/3/6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37EB0B0-F4C8-4645-AECF-5F04680EA24E}" type="slidenum">
              <a:rPr lang="zh-TW" altLang="en-US" smtClean="0"/>
              <a:t>‹#›</a:t>
            </a:fld>
            <a:endParaRPr lang="zh-TW" altLang="en-US"/>
          </a:p>
        </p:txBody>
      </p:sp>
    </p:spTree>
    <p:extLst>
      <p:ext uri="{BB962C8B-B14F-4D97-AF65-F5344CB8AC3E}">
        <p14:creationId xmlns:p14="http://schemas.microsoft.com/office/powerpoint/2010/main" val="3546747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1426213C-801A-4EB9-8A07-E9D871C95FBB}" type="datetimeFigureOut">
              <a:rPr lang="zh-TW" altLang="en-US" smtClean="0"/>
              <a:t>2018/3/6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37EB0B0-F4C8-4645-AECF-5F04680EA24E}" type="slidenum">
              <a:rPr lang="zh-TW" altLang="en-US" smtClean="0"/>
              <a:t>‹#›</a:t>
            </a:fld>
            <a:endParaRPr lang="zh-TW" altLang="en-US"/>
          </a:p>
        </p:txBody>
      </p:sp>
    </p:spTree>
    <p:extLst>
      <p:ext uri="{BB962C8B-B14F-4D97-AF65-F5344CB8AC3E}">
        <p14:creationId xmlns:p14="http://schemas.microsoft.com/office/powerpoint/2010/main" val="433286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26213C-801A-4EB9-8A07-E9D871C95FBB}" type="datetimeFigureOut">
              <a:rPr lang="zh-TW" altLang="en-US" smtClean="0"/>
              <a:t>2018/3/6</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7EB0B0-F4C8-4645-AECF-5F04680EA24E}" type="slidenum">
              <a:rPr lang="zh-TW" altLang="en-US" smtClean="0"/>
              <a:t>‹#›</a:t>
            </a:fld>
            <a:endParaRPr lang="zh-TW" altLang="en-US"/>
          </a:p>
        </p:txBody>
      </p:sp>
    </p:spTree>
    <p:extLst>
      <p:ext uri="{BB962C8B-B14F-4D97-AF65-F5344CB8AC3E}">
        <p14:creationId xmlns:p14="http://schemas.microsoft.com/office/powerpoint/2010/main" val="6614593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1.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5.png"/><Relationship Id="rId4" Type="http://schemas.openxmlformats.org/officeDocument/2006/relationships/image" Target="../media/image22.pn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70.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70.png"/><Relationship Id="rId11" Type="http://schemas.openxmlformats.org/officeDocument/2006/relationships/image" Target="../media/image52.png"/><Relationship Id="rId5" Type="http://schemas.openxmlformats.org/officeDocument/2006/relationships/image" Target="../media/image460.png"/><Relationship Id="rId10" Type="http://schemas.openxmlformats.org/officeDocument/2006/relationships/image" Target="../media/image51.png"/><Relationship Id="rId4" Type="http://schemas.openxmlformats.org/officeDocument/2006/relationships/image" Target="../media/image47.png"/><Relationship Id="rId9"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111961-6257-45E1-8B64-9200F2437E1A}"/>
              </a:ext>
            </a:extLst>
          </p:cNvPr>
          <p:cNvSpPr>
            <a:spLocks noGrp="1"/>
          </p:cNvSpPr>
          <p:nvPr>
            <p:ph type="ctrTitle"/>
          </p:nvPr>
        </p:nvSpPr>
        <p:spPr/>
        <p:txBody>
          <a:bodyPr>
            <a:noAutofit/>
          </a:bodyPr>
          <a:lstStyle/>
          <a:p>
            <a:r>
              <a:rPr lang="en-US" altLang="zh-TW" sz="4000" dirty="0"/>
              <a:t>Updates in the NCEP GFS Cumulus Convection Schemes with Scale</a:t>
            </a:r>
            <a:br>
              <a:rPr lang="en-US" altLang="zh-TW" sz="4000" dirty="0"/>
            </a:br>
            <a:r>
              <a:rPr lang="en-US" altLang="zh-TW" sz="4000" dirty="0"/>
              <a:t>and Aerosol Awareness</a:t>
            </a:r>
            <a:endParaRPr lang="zh-TW" altLang="en-US" sz="4000" dirty="0"/>
          </a:p>
        </p:txBody>
      </p:sp>
      <p:sp>
        <p:nvSpPr>
          <p:cNvPr id="3" name="副標題 2">
            <a:extLst>
              <a:ext uri="{FF2B5EF4-FFF2-40B4-BE49-F238E27FC236}">
                <a16:creationId xmlns:a16="http://schemas.microsoft.com/office/drawing/2014/main" id="{7895C3D7-570F-4654-BA6C-267AAEBC6B5E}"/>
              </a:ext>
            </a:extLst>
          </p:cNvPr>
          <p:cNvSpPr>
            <a:spLocks noGrp="1"/>
          </p:cNvSpPr>
          <p:nvPr>
            <p:ph type="subTitle" idx="1"/>
          </p:nvPr>
        </p:nvSpPr>
        <p:spPr>
          <a:xfrm>
            <a:off x="1143000" y="4666339"/>
            <a:ext cx="6858000" cy="1655762"/>
          </a:xfrm>
        </p:spPr>
        <p:txBody>
          <a:bodyPr>
            <a:normAutofit/>
          </a:bodyPr>
          <a:lstStyle/>
          <a:p>
            <a:pPr algn="just"/>
            <a:r>
              <a:rPr lang="en-US" altLang="zh-TW" sz="2000" dirty="0">
                <a:solidFill>
                  <a:schemeClr val="bg1">
                    <a:lumMod val="50000"/>
                  </a:schemeClr>
                </a:solidFill>
              </a:rPr>
              <a:t>Han, J., W. Wang, Y. C. Kwon, S.-Y. Hong, V. </a:t>
            </a:r>
            <a:r>
              <a:rPr lang="en-US" altLang="zh-TW" sz="2000" dirty="0" err="1">
                <a:solidFill>
                  <a:schemeClr val="bg1">
                    <a:lumMod val="50000"/>
                  </a:schemeClr>
                </a:solidFill>
              </a:rPr>
              <a:t>Tallapragada</a:t>
            </a:r>
            <a:r>
              <a:rPr lang="en-US" altLang="zh-TW" sz="2000" dirty="0">
                <a:solidFill>
                  <a:schemeClr val="bg1">
                    <a:lumMod val="50000"/>
                  </a:schemeClr>
                </a:solidFill>
              </a:rPr>
              <a:t>, and F. Yang, 2017: Updated in the NCEP GFS cumulus convection schemes with scale and aerosol awareness. </a:t>
            </a:r>
            <a:r>
              <a:rPr lang="en-US" altLang="zh-TW" sz="2000" i="1" dirty="0" err="1">
                <a:solidFill>
                  <a:schemeClr val="bg1">
                    <a:lumMod val="50000"/>
                  </a:schemeClr>
                </a:solidFill>
              </a:rPr>
              <a:t>Wea</a:t>
            </a:r>
            <a:r>
              <a:rPr lang="en-US" altLang="zh-TW" sz="2000" i="1" dirty="0">
                <a:solidFill>
                  <a:schemeClr val="bg1">
                    <a:lumMod val="50000"/>
                  </a:schemeClr>
                </a:solidFill>
              </a:rPr>
              <a:t>. Forecasting</a:t>
            </a:r>
            <a:r>
              <a:rPr lang="en-US" altLang="zh-TW" sz="2000" dirty="0">
                <a:solidFill>
                  <a:schemeClr val="bg1">
                    <a:lumMod val="50000"/>
                  </a:schemeClr>
                </a:solidFill>
              </a:rPr>
              <a:t>, </a:t>
            </a:r>
            <a:r>
              <a:rPr lang="en-US" altLang="zh-TW" sz="2000" b="1" dirty="0">
                <a:solidFill>
                  <a:schemeClr val="bg1">
                    <a:lumMod val="50000"/>
                  </a:schemeClr>
                </a:solidFill>
              </a:rPr>
              <a:t>32</a:t>
            </a:r>
            <a:r>
              <a:rPr lang="en-US" altLang="zh-TW" sz="2000" dirty="0">
                <a:solidFill>
                  <a:schemeClr val="bg1">
                    <a:lumMod val="50000"/>
                  </a:schemeClr>
                </a:solidFill>
              </a:rPr>
              <a:t>, 2005–2017.</a:t>
            </a:r>
            <a:endParaRPr lang="zh-TW" altLang="en-US" sz="2000" dirty="0">
              <a:solidFill>
                <a:schemeClr val="bg1">
                  <a:lumMod val="50000"/>
                </a:schemeClr>
              </a:solidFill>
            </a:endParaRPr>
          </a:p>
        </p:txBody>
      </p:sp>
    </p:spTree>
    <p:extLst>
      <p:ext uri="{BB962C8B-B14F-4D97-AF65-F5344CB8AC3E}">
        <p14:creationId xmlns:p14="http://schemas.microsoft.com/office/powerpoint/2010/main" val="2146414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11086DC-317D-4B67-A0F3-2DD862F9AFCA}"/>
              </a:ext>
            </a:extLst>
          </p:cNvPr>
          <p:cNvSpPr>
            <a:spLocks noGrp="1"/>
          </p:cNvSpPr>
          <p:nvPr>
            <p:ph type="title"/>
          </p:nvPr>
        </p:nvSpPr>
        <p:spPr/>
        <p:txBody>
          <a:bodyPr/>
          <a:lstStyle/>
          <a:p>
            <a:r>
              <a:rPr lang="en-US" altLang="zh-TW" dirty="0"/>
              <a:t>Quasi-equilibrium closure</a:t>
            </a:r>
            <a:endParaRPr lang="zh-TW" altLang="en-US" dirty="0"/>
          </a:p>
        </p:txBody>
      </p:sp>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BEBAE6C9-8ED3-4C52-863E-E403C8E52388}"/>
                  </a:ext>
                </a:extLst>
              </p:cNvPr>
              <p:cNvSpPr/>
              <p:nvPr/>
            </p:nvSpPr>
            <p:spPr>
              <a:xfrm>
                <a:off x="677191" y="1690689"/>
                <a:ext cx="4107023" cy="803169"/>
              </a:xfrm>
              <a:prstGeom prst="rect">
                <a:avLst/>
              </a:prstGeom>
            </p:spPr>
            <p:txBody>
              <a:bodyPr wrap="none">
                <a:spAutoFit/>
              </a:bodyPr>
              <a:lstStyle/>
              <a:p>
                <a:pPr algn="ctr"/>
                <a14:m>
                  <m:oMath xmlns:m="http://schemas.openxmlformats.org/officeDocument/2006/math">
                    <m:sSub>
                      <m:sSubPr>
                        <m:ctrlPr>
                          <a:rPr lang="en-US" altLang="zh-TW" sz="2400" i="1" smtClean="0">
                            <a:latin typeface="Cambria Math" panose="02040503050406030204" pitchFamily="18" charset="0"/>
                          </a:rPr>
                        </m:ctrlPr>
                      </m:sSubPr>
                      <m:e>
                        <m:f>
                          <m:fPr>
                            <m:ctrlPr>
                              <a:rPr lang="en-US" altLang="zh-TW" sz="2400" i="1">
                                <a:latin typeface="Cambria Math" panose="02040503050406030204" pitchFamily="18" charset="0"/>
                              </a:rPr>
                            </m:ctrlPr>
                          </m:fPr>
                          <m:num>
                            <m:r>
                              <a:rPr lang="en-US" altLang="zh-TW" sz="2400" b="0" i="1" smtClean="0">
                                <a:latin typeface="Cambria Math" panose="02040503050406030204" pitchFamily="18" charset="0"/>
                              </a:rPr>
                              <m:t>𝐴</m:t>
                            </m:r>
                            <m:r>
                              <a:rPr lang="en-US" altLang="zh-TW" sz="2400" i="1">
                                <a:latin typeface="Cambria Math" panose="02040503050406030204" pitchFamily="18" charset="0"/>
                              </a:rPr>
                              <m:t>−</m:t>
                            </m:r>
                            <m:r>
                              <a:rPr lang="zh-TW" altLang="en-US" sz="2400" i="1" smtClean="0">
                                <a:latin typeface="Cambria Math" panose="02040503050406030204" pitchFamily="18" charset="0"/>
                              </a:rPr>
                              <m:t>𝛼</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𝑤</m:t>
                                </m:r>
                              </m:e>
                            </m:d>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𝐴</m:t>
                                </m:r>
                              </m:e>
                              <m:sub>
                                <m:r>
                                  <a:rPr lang="en-US" altLang="zh-TW" sz="2400" b="0" i="1" smtClean="0">
                                    <a:latin typeface="Cambria Math" panose="02040503050406030204" pitchFamily="18" charset="0"/>
                                  </a:rPr>
                                  <m:t>0</m:t>
                                </m:r>
                              </m:sub>
                            </m:sSub>
                          </m:num>
                          <m:den>
                            <m:r>
                              <a:rPr lang="zh-TW" altLang="en-US" sz="2400" i="1" smtClean="0">
                                <a:latin typeface="Cambria Math" panose="02040503050406030204" pitchFamily="18" charset="0"/>
                              </a:rPr>
                              <m:t>𝜏</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𝑤</m:t>
                            </m:r>
                            <m:r>
                              <a:rPr lang="en-US" altLang="zh-TW" sz="2400" b="0" i="1" smtClean="0">
                                <a:latin typeface="Cambria Math" panose="02040503050406030204" pitchFamily="18" charset="0"/>
                              </a:rPr>
                              <m:t>)</m:t>
                            </m:r>
                          </m:den>
                        </m:f>
                      </m:e>
                      <m:sub>
                        <m:r>
                          <a:rPr lang="en-US" altLang="zh-TW" sz="2400" i="1">
                            <a:latin typeface="Cambria Math" panose="02040503050406030204" pitchFamily="18" charset="0"/>
                          </a:rPr>
                          <m:t>𝐿𝑆</m:t>
                        </m:r>
                      </m:sub>
                    </m:sSub>
                    <m:r>
                      <a:rPr lang="en-US" altLang="zh-TW" sz="2400" i="1">
                        <a:latin typeface="Cambria Math" panose="02040503050406030204" pitchFamily="18" charset="0"/>
                      </a:rPr>
                      <m:t>+</m:t>
                    </m:r>
                  </m:oMath>
                </a14:m>
                <a:r>
                  <a:rPr lang="en-US" altLang="zh-TW" sz="2400" dirty="0"/>
                  <a:t> </a:t>
                </a:r>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𝑀</m:t>
                        </m:r>
                      </m:e>
                      <m:sub>
                        <m:r>
                          <a:rPr lang="en-US" altLang="zh-TW" sz="2400" b="0" i="1" smtClean="0">
                            <a:latin typeface="Cambria Math" panose="02040503050406030204" pitchFamily="18" charset="0"/>
                          </a:rPr>
                          <m:t>𝐵𝐸</m:t>
                        </m:r>
                      </m:sub>
                    </m:sSub>
                    <m:sSub>
                      <m:sSubPr>
                        <m:ctrlPr>
                          <a:rPr lang="en-US" altLang="zh-TW" sz="2400" i="1">
                            <a:latin typeface="Cambria Math" panose="02040503050406030204" pitchFamily="18" charset="0"/>
                          </a:rPr>
                        </m:ctrlPr>
                      </m:sSubPr>
                      <m:e>
                        <m:f>
                          <m:fPr>
                            <m:ctrlPr>
                              <a:rPr lang="en-US" altLang="zh-TW" sz="2400" i="1">
                                <a:latin typeface="Cambria Math" panose="02040503050406030204" pitchFamily="18" charset="0"/>
                              </a:rPr>
                            </m:ctrlPr>
                          </m:fPr>
                          <m:num>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𝐴</m:t>
                                </m:r>
                              </m:e>
                              <m:sup>
                                <m:r>
                                  <a:rPr lang="en-US" altLang="zh-TW" sz="2400" b="0" i="1" smtClean="0">
                                    <a:latin typeface="Cambria Math" panose="02040503050406030204" pitchFamily="18" charset="0"/>
                                  </a:rPr>
                                  <m:t>′</m:t>
                                </m:r>
                              </m:sup>
                            </m:sSup>
                            <m:r>
                              <a:rPr lang="en-US" altLang="zh-TW" sz="2400" i="1">
                                <a:latin typeface="Cambria Math" panose="02040503050406030204" pitchFamily="18" charset="0"/>
                              </a:rPr>
                              <m:t>−</m:t>
                            </m:r>
                            <m:r>
                              <a:rPr lang="en-US" altLang="zh-TW" sz="2400" b="0" i="1" smtClean="0">
                                <a:latin typeface="Cambria Math" panose="02040503050406030204" pitchFamily="18" charset="0"/>
                              </a:rPr>
                              <m:t>𝐴</m:t>
                            </m:r>
                          </m:num>
                          <m:den>
                            <m:sSubSup>
                              <m:sSubSupPr>
                                <m:ctrlPr>
                                  <a:rPr lang="en-US" altLang="zh-TW" sz="2400" i="1" smtClean="0">
                                    <a:latin typeface="Cambria Math" panose="02040503050406030204" pitchFamily="18" charset="0"/>
                                  </a:rPr>
                                </m:ctrlPr>
                              </m:sSubSupPr>
                              <m:e>
                                <m:r>
                                  <a:rPr lang="en-US" altLang="zh-TW" sz="2400" b="0" i="1" smtClean="0">
                                    <a:latin typeface="Cambria Math" panose="02040503050406030204" pitchFamily="18" charset="0"/>
                                  </a:rPr>
                                  <m:t>𝑀</m:t>
                                </m:r>
                              </m:e>
                              <m:sub>
                                <m:r>
                                  <a:rPr lang="en-US" altLang="zh-TW" sz="2400" b="0" i="1" smtClean="0">
                                    <a:latin typeface="Cambria Math" panose="02040503050406030204" pitchFamily="18" charset="0"/>
                                  </a:rPr>
                                  <m:t>𝐵𝐸</m:t>
                                </m:r>
                              </m:sub>
                              <m:sup>
                                <m:r>
                                  <a:rPr lang="en-US" altLang="zh-TW" sz="2400" b="0" i="1" smtClean="0">
                                    <a:latin typeface="Cambria Math" panose="02040503050406030204" pitchFamily="18" charset="0"/>
                                  </a:rPr>
                                  <m:t>′</m:t>
                                </m:r>
                              </m:sup>
                            </m:sSubSup>
                            <m:r>
                              <a:rPr lang="zh-TW" altLang="en-US" sz="2400" i="1">
                                <a:latin typeface="Cambria Math" panose="02040503050406030204" pitchFamily="18" charset="0"/>
                              </a:rPr>
                              <m:t>𝜕</m:t>
                            </m:r>
                            <m:r>
                              <a:rPr lang="en-US" altLang="zh-TW" sz="2400" i="1">
                                <a:latin typeface="Cambria Math" panose="02040503050406030204" pitchFamily="18" charset="0"/>
                              </a:rPr>
                              <m:t>𝑡</m:t>
                            </m:r>
                          </m:den>
                        </m:f>
                      </m:e>
                      <m:sub>
                        <m:r>
                          <a:rPr lang="en-US" altLang="zh-TW" sz="2400" i="1">
                            <a:latin typeface="Cambria Math" panose="02040503050406030204" pitchFamily="18" charset="0"/>
                          </a:rPr>
                          <m:t>𝑐𝑢</m:t>
                        </m:r>
                      </m:sub>
                    </m:sSub>
                    <m:r>
                      <a:rPr lang="en-US" altLang="zh-TW" sz="2400" i="1">
                        <a:latin typeface="Cambria Math" panose="02040503050406030204" pitchFamily="18" charset="0"/>
                      </a:rPr>
                      <m:t>=0</m:t>
                    </m:r>
                  </m:oMath>
                </a14:m>
                <a:endParaRPr lang="zh-TW" altLang="en-US" sz="2400" dirty="0"/>
              </a:p>
            </p:txBody>
          </p:sp>
        </mc:Choice>
        <mc:Fallback xmlns="">
          <p:sp>
            <p:nvSpPr>
              <p:cNvPr id="4" name="矩形 3">
                <a:extLst>
                  <a:ext uri="{FF2B5EF4-FFF2-40B4-BE49-F238E27FC236}">
                    <a16:creationId xmlns:a16="http://schemas.microsoft.com/office/drawing/2014/main" id="{BEBAE6C9-8ED3-4C52-863E-E403C8E52388}"/>
                  </a:ext>
                </a:extLst>
              </p:cNvPr>
              <p:cNvSpPr>
                <a:spLocks noRot="1" noChangeAspect="1" noMove="1" noResize="1" noEditPoints="1" noAdjustHandles="1" noChangeArrowheads="1" noChangeShapeType="1" noTextEdit="1"/>
              </p:cNvSpPr>
              <p:nvPr/>
            </p:nvSpPr>
            <p:spPr>
              <a:xfrm>
                <a:off x="677191" y="1690689"/>
                <a:ext cx="4107023" cy="803169"/>
              </a:xfrm>
              <a:prstGeom prst="rect">
                <a:avLst/>
              </a:prstGeom>
              <a:blipFill>
                <a:blip r:embed="rId3"/>
                <a:stretch>
                  <a:fillRect/>
                </a:stretch>
              </a:blipFill>
            </p:spPr>
            <p:txBody>
              <a:bodyPr/>
              <a:lstStyle/>
              <a:p>
                <a:r>
                  <a:rPr lang="zh-TW" altLang="en-US">
                    <a:noFill/>
                  </a:rPr>
                  <a:t> </a:t>
                </a:r>
              </a:p>
            </p:txBody>
          </p:sp>
        </mc:Fallback>
      </mc:AlternateContent>
      <p:pic>
        <p:nvPicPr>
          <p:cNvPr id="6" name="圖片 5">
            <a:extLst>
              <a:ext uri="{FF2B5EF4-FFF2-40B4-BE49-F238E27FC236}">
                <a16:creationId xmlns:a16="http://schemas.microsoft.com/office/drawing/2014/main" id="{9CF400DE-FFAA-467D-B7B7-0ECC15E9E4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1" y="2710777"/>
            <a:ext cx="4155564" cy="625174"/>
          </a:xfrm>
          <a:prstGeom prst="rect">
            <a:avLst/>
          </a:prstGeom>
        </p:spPr>
      </p:pic>
      <p:sp>
        <p:nvSpPr>
          <p:cNvPr id="7" name="文字方塊 6">
            <a:extLst>
              <a:ext uri="{FF2B5EF4-FFF2-40B4-BE49-F238E27FC236}">
                <a16:creationId xmlns:a16="http://schemas.microsoft.com/office/drawing/2014/main" id="{09CB83E0-144D-4858-852B-91424CE8D696}"/>
              </a:ext>
            </a:extLst>
          </p:cNvPr>
          <p:cNvSpPr txBox="1"/>
          <p:nvPr/>
        </p:nvSpPr>
        <p:spPr>
          <a:xfrm>
            <a:off x="4995333" y="1907607"/>
            <a:ext cx="3979334" cy="369332"/>
          </a:xfrm>
          <a:prstGeom prst="rect">
            <a:avLst/>
          </a:prstGeom>
          <a:noFill/>
        </p:spPr>
        <p:txBody>
          <a:bodyPr wrap="square" rtlCol="0">
            <a:spAutoFit/>
          </a:bodyPr>
          <a:lstStyle/>
          <a:p>
            <a:r>
              <a:rPr lang="en-US" altLang="zh-TW" dirty="0"/>
              <a:t>following  Arakawa and Schubert (1974)</a:t>
            </a:r>
            <a:endParaRPr lang="zh-TW" altLang="en-US" dirty="0"/>
          </a:p>
        </p:txBody>
      </p:sp>
      <p:sp>
        <p:nvSpPr>
          <p:cNvPr id="8" name="文字方塊 7">
            <a:extLst>
              <a:ext uri="{FF2B5EF4-FFF2-40B4-BE49-F238E27FC236}">
                <a16:creationId xmlns:a16="http://schemas.microsoft.com/office/drawing/2014/main" id="{AD7520FC-8174-42F1-AD33-B08A4D9B606E}"/>
              </a:ext>
            </a:extLst>
          </p:cNvPr>
          <p:cNvSpPr txBox="1"/>
          <p:nvPr/>
        </p:nvSpPr>
        <p:spPr>
          <a:xfrm>
            <a:off x="5723467" y="2885535"/>
            <a:ext cx="2165978" cy="369332"/>
          </a:xfrm>
          <a:prstGeom prst="rect">
            <a:avLst/>
          </a:prstGeom>
          <a:noFill/>
        </p:spPr>
        <p:txBody>
          <a:bodyPr wrap="none" rtlCol="0">
            <a:spAutoFit/>
          </a:bodyPr>
          <a:lstStyle/>
          <a:p>
            <a:r>
              <a:rPr lang="en-US" altLang="zh-TW" dirty="0"/>
              <a:t>cloud base mass flux</a:t>
            </a:r>
            <a:endParaRPr lang="zh-TW" altLang="en-US" dirty="0"/>
          </a:p>
        </p:txBody>
      </p:sp>
      <p:pic>
        <p:nvPicPr>
          <p:cNvPr id="10" name="圖片 9">
            <a:extLst>
              <a:ext uri="{FF2B5EF4-FFF2-40B4-BE49-F238E27FC236}">
                <a16:creationId xmlns:a16="http://schemas.microsoft.com/office/drawing/2014/main" id="{3C0172F0-C4FD-4183-AFA0-437E055AD1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650" y="3561436"/>
            <a:ext cx="4823883" cy="1360289"/>
          </a:xfrm>
          <a:prstGeom prst="rect">
            <a:avLst/>
          </a:prstGeom>
        </p:spPr>
      </p:pic>
      <mc:AlternateContent xmlns:mc="http://schemas.openxmlformats.org/markup-compatibility/2006" xmlns:a14="http://schemas.microsoft.com/office/drawing/2010/main">
        <mc:Choice Requires="a14">
          <p:sp>
            <p:nvSpPr>
              <p:cNvPr id="11" name="文字方塊 10">
                <a:extLst>
                  <a:ext uri="{FF2B5EF4-FFF2-40B4-BE49-F238E27FC236}">
                    <a16:creationId xmlns:a16="http://schemas.microsoft.com/office/drawing/2014/main" id="{717551C5-9A53-40D4-9CE6-123CC8D9CBD0}"/>
                  </a:ext>
                </a:extLst>
              </p:cNvPr>
              <p:cNvSpPr txBox="1"/>
              <p:nvPr/>
            </p:nvSpPr>
            <p:spPr>
              <a:xfrm>
                <a:off x="628650" y="5147210"/>
                <a:ext cx="7177158" cy="1323439"/>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altLang="zh-TW" sz="2000" dirty="0">
                    <a:solidFill>
                      <a:schemeClr val="tx1"/>
                    </a:solidFill>
                  </a:rPr>
                  <a:t>A:</a:t>
                </a:r>
                <a:r>
                  <a:rPr lang="zh-TW" altLang="en-US" sz="2000" dirty="0">
                    <a:solidFill>
                      <a:schemeClr val="tx1"/>
                    </a:solidFill>
                  </a:rPr>
                  <a:t> </a:t>
                </a:r>
                <a:r>
                  <a:rPr lang="en-US" altLang="zh-TW" sz="2000" dirty="0">
                    <a:solidFill>
                      <a:schemeClr val="tx1"/>
                    </a:solidFill>
                  </a:rPr>
                  <a:t>cloud work function</a:t>
                </a:r>
              </a:p>
              <a:p>
                <a14:m>
                  <m:oMath xmlns:m="http://schemas.openxmlformats.org/officeDocument/2006/math">
                    <m:sSub>
                      <m:sSubPr>
                        <m:ctrlPr>
                          <a:rPr lang="en-US" altLang="zh-TW" sz="2000" i="1" dirty="0" smtClean="0">
                            <a:solidFill>
                              <a:schemeClr val="tx1"/>
                            </a:solidFill>
                            <a:latin typeface="Cambria Math" panose="02040503050406030204" pitchFamily="18" charset="0"/>
                          </a:rPr>
                        </m:ctrlPr>
                      </m:sSubPr>
                      <m:e>
                        <m:r>
                          <a:rPr lang="en-US" altLang="zh-TW" sz="2000" b="0" i="1" dirty="0" smtClean="0">
                            <a:solidFill>
                              <a:schemeClr val="tx1"/>
                            </a:solidFill>
                            <a:latin typeface="Cambria Math" panose="02040503050406030204" pitchFamily="18" charset="0"/>
                          </a:rPr>
                          <m:t>𝐴</m:t>
                        </m:r>
                      </m:e>
                      <m:sub>
                        <m:r>
                          <a:rPr lang="en-US" altLang="zh-TW" sz="2000" b="0" i="1" dirty="0" smtClean="0">
                            <a:solidFill>
                              <a:schemeClr val="tx1"/>
                            </a:solidFill>
                            <a:latin typeface="Cambria Math" panose="02040503050406030204" pitchFamily="18" charset="0"/>
                          </a:rPr>
                          <m:t>0</m:t>
                        </m:r>
                      </m:sub>
                    </m:sSub>
                  </m:oMath>
                </a14:m>
                <a:r>
                  <a:rPr lang="en-US" altLang="zh-TW" sz="2000" dirty="0">
                    <a:solidFill>
                      <a:schemeClr val="tx1"/>
                    </a:solidFill>
                  </a:rPr>
                  <a:t>: reference cloud work function </a:t>
                </a:r>
                <a:r>
                  <a:rPr lang="en-US" altLang="zh-TW" sz="2000" dirty="0">
                    <a:solidFill>
                      <a:srgbClr val="C00000"/>
                    </a:solidFill>
                  </a:rPr>
                  <a:t>(= 0.)</a:t>
                </a:r>
              </a:p>
              <a:p>
                <a14:m>
                  <m:oMath xmlns:m="http://schemas.openxmlformats.org/officeDocument/2006/math">
                    <m:r>
                      <a:rPr lang="zh-TW" altLang="en-US" sz="2000" i="1" smtClean="0">
                        <a:solidFill>
                          <a:schemeClr val="tx1"/>
                        </a:solidFill>
                        <a:latin typeface="Cambria Math" panose="02040503050406030204" pitchFamily="18" charset="0"/>
                      </a:rPr>
                      <m:t>𝛼</m:t>
                    </m:r>
                    <m:r>
                      <a:rPr lang="en-US" altLang="zh-TW" sz="2000" b="0" i="1" smtClean="0">
                        <a:solidFill>
                          <a:schemeClr val="tx1"/>
                        </a:solidFill>
                        <a:latin typeface="Cambria Math" panose="02040503050406030204" pitchFamily="18" charset="0"/>
                      </a:rPr>
                      <m:t>(</m:t>
                    </m:r>
                    <m:r>
                      <a:rPr lang="en-US" altLang="zh-TW" sz="2000" b="0" i="1" smtClean="0">
                        <a:solidFill>
                          <a:schemeClr val="tx1"/>
                        </a:solidFill>
                        <a:latin typeface="Cambria Math" panose="02040503050406030204" pitchFamily="18" charset="0"/>
                      </a:rPr>
                      <m:t>𝑤</m:t>
                    </m:r>
                    <m:r>
                      <a:rPr lang="en-US" altLang="zh-TW" sz="2000" b="0" i="1" smtClean="0">
                        <a:solidFill>
                          <a:schemeClr val="tx1"/>
                        </a:solidFill>
                        <a:latin typeface="Cambria Math" panose="02040503050406030204" pitchFamily="18" charset="0"/>
                      </a:rPr>
                      <m:t>)</m:t>
                    </m:r>
                  </m:oMath>
                </a14:m>
                <a:r>
                  <a:rPr lang="en-US" altLang="zh-TW" sz="2000" dirty="0">
                    <a:solidFill>
                      <a:schemeClr val="tx1"/>
                    </a:solidFill>
                  </a:rPr>
                  <a:t>: function of vertical velocity w, modifying A</a:t>
                </a:r>
                <a:r>
                  <a:rPr lang="en-US" altLang="zh-TW" sz="2000" baseline="-25000" dirty="0">
                    <a:solidFill>
                      <a:schemeClr val="tx1"/>
                    </a:solidFill>
                  </a:rPr>
                  <a:t>0</a:t>
                </a:r>
              </a:p>
              <a:p>
                <a14:m>
                  <m:oMath xmlns:m="http://schemas.openxmlformats.org/officeDocument/2006/math">
                    <m:r>
                      <a:rPr lang="zh-TW" altLang="en-US" sz="2000" i="1" smtClean="0">
                        <a:solidFill>
                          <a:schemeClr val="tx1"/>
                        </a:solidFill>
                        <a:latin typeface="Cambria Math" panose="02040503050406030204" pitchFamily="18" charset="0"/>
                      </a:rPr>
                      <m:t>𝜏</m:t>
                    </m:r>
                    <m:r>
                      <a:rPr lang="en-US" altLang="zh-TW" sz="2000" b="0" i="1" smtClean="0">
                        <a:solidFill>
                          <a:schemeClr val="tx1"/>
                        </a:solidFill>
                        <a:latin typeface="Cambria Math" panose="02040503050406030204" pitchFamily="18" charset="0"/>
                      </a:rPr>
                      <m:t>(</m:t>
                    </m:r>
                    <m:r>
                      <a:rPr lang="en-US" altLang="zh-TW" sz="2000" b="0" i="1" smtClean="0">
                        <a:solidFill>
                          <a:schemeClr val="tx1"/>
                        </a:solidFill>
                        <a:latin typeface="Cambria Math" panose="02040503050406030204" pitchFamily="18" charset="0"/>
                      </a:rPr>
                      <m:t>𝑤</m:t>
                    </m:r>
                    <m:r>
                      <a:rPr lang="en-US" altLang="zh-TW" sz="2000" b="0" i="1" smtClean="0">
                        <a:solidFill>
                          <a:schemeClr val="tx1"/>
                        </a:solidFill>
                        <a:latin typeface="Cambria Math" panose="02040503050406030204" pitchFamily="18" charset="0"/>
                      </a:rPr>
                      <m:t>)</m:t>
                    </m:r>
                  </m:oMath>
                </a14:m>
                <a:r>
                  <a:rPr lang="en-US" altLang="zh-TW" sz="2000" dirty="0">
                    <a:solidFill>
                      <a:schemeClr val="tx1"/>
                    </a:solidFill>
                  </a:rPr>
                  <a:t>: convective adjustment time scale </a:t>
                </a:r>
                <a:r>
                  <a:rPr lang="en-US" altLang="zh-TW" sz="2000" dirty="0">
                    <a:solidFill>
                      <a:srgbClr val="C00000"/>
                    </a:solidFill>
                    <a:sym typeface="Wingdings" panose="05000000000000000000" pitchFamily="2" charset="2"/>
                  </a:rPr>
                  <a:t> convective turnover time</a:t>
                </a:r>
                <a:endParaRPr lang="zh-TW" altLang="en-US" sz="2000" dirty="0">
                  <a:solidFill>
                    <a:srgbClr val="C00000"/>
                  </a:solidFill>
                </a:endParaRPr>
              </a:p>
            </p:txBody>
          </p:sp>
        </mc:Choice>
        <mc:Fallback xmlns="">
          <p:sp>
            <p:nvSpPr>
              <p:cNvPr id="11" name="文字方塊 10">
                <a:extLst>
                  <a:ext uri="{FF2B5EF4-FFF2-40B4-BE49-F238E27FC236}">
                    <a16:creationId xmlns:a16="http://schemas.microsoft.com/office/drawing/2014/main" id="{717551C5-9A53-40D4-9CE6-123CC8D9CBD0}"/>
                  </a:ext>
                </a:extLst>
              </p:cNvPr>
              <p:cNvSpPr txBox="1">
                <a:spLocks noRot="1" noChangeAspect="1" noMove="1" noResize="1" noEditPoints="1" noAdjustHandles="1" noChangeArrowheads="1" noChangeShapeType="1" noTextEdit="1"/>
              </p:cNvSpPr>
              <p:nvPr/>
            </p:nvSpPr>
            <p:spPr>
              <a:xfrm>
                <a:off x="628650" y="5147210"/>
                <a:ext cx="7177158" cy="1323439"/>
              </a:xfrm>
              <a:prstGeom prst="rect">
                <a:avLst/>
              </a:prstGeom>
              <a:blipFill>
                <a:blip r:embed="rId6"/>
                <a:stretch>
                  <a:fillRect l="-850" t="-2304" r="-85" b="-7373"/>
                </a:stretch>
              </a:blipFill>
              <a:ln>
                <a:noFill/>
              </a:ln>
            </p:spPr>
            <p:txBody>
              <a:bodyPr/>
              <a:lstStyle/>
              <a:p>
                <a:r>
                  <a:rPr lang="zh-TW" altLang="en-US">
                    <a:noFill/>
                  </a:rPr>
                  <a:t> </a:t>
                </a:r>
              </a:p>
            </p:txBody>
          </p:sp>
        </mc:Fallback>
      </mc:AlternateContent>
    </p:spTree>
    <p:extLst>
      <p:ext uri="{BB962C8B-B14F-4D97-AF65-F5344CB8AC3E}">
        <p14:creationId xmlns:p14="http://schemas.microsoft.com/office/powerpoint/2010/main" val="345543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2D9AED27-31E6-4615-A051-54D35F1033DC}"/>
                  </a:ext>
                </a:extLst>
              </p:cNvPr>
              <p:cNvSpPr/>
              <p:nvPr/>
            </p:nvSpPr>
            <p:spPr>
              <a:xfrm>
                <a:off x="694267" y="608992"/>
                <a:ext cx="7823200" cy="1208985"/>
              </a:xfrm>
              <a:prstGeom prst="rect">
                <a:avLst/>
              </a:prstGeom>
            </p:spPr>
            <p:txBody>
              <a:bodyPr wrap="square">
                <a:spAutoFit/>
              </a:bodyPr>
              <a:lstStyle/>
              <a:p>
                <a:pPr marL="285750" indent="-285750">
                  <a:buFont typeface="Arial" panose="020B0604020202020204" pitchFamily="34" charset="0"/>
                  <a:buChar char="•"/>
                </a:pPr>
                <a:r>
                  <a:rPr lang="en-US" altLang="zh-TW" sz="2400" dirty="0"/>
                  <a:t>Large-scale adjustment time scale: </a:t>
                </a:r>
              </a:p>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𝜏</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𝑤</m:t>
                      </m:r>
                      <m:r>
                        <a:rPr lang="en-US" altLang="zh-TW" sz="2400" b="0" i="1" smtClean="0">
                          <a:latin typeface="Cambria Math" panose="02040503050406030204" pitchFamily="18" charset="0"/>
                        </a:rPr>
                        <m:t>)=</m:t>
                      </m:r>
                      <m:r>
                        <a:rPr lang="en-US" altLang="zh-TW" sz="2400" i="1">
                          <a:latin typeface="Cambria Math" panose="02040503050406030204" pitchFamily="18" charset="0"/>
                        </a:rPr>
                        <m:t>𝑑𝑡</m:t>
                      </m:r>
                      <m:r>
                        <a:rPr lang="en-US" altLang="zh-TW" sz="2400" i="1">
                          <a:latin typeface="Cambria Math" panose="02040503050406030204" pitchFamily="18" charset="0"/>
                        </a:rPr>
                        <m:t>+(1800−</m:t>
                      </m:r>
                      <m:r>
                        <a:rPr lang="en-US" altLang="zh-TW" sz="2400" i="1">
                          <a:latin typeface="Cambria Math" panose="02040503050406030204" pitchFamily="18" charset="0"/>
                        </a:rPr>
                        <m:t>𝑑𝑡</m:t>
                      </m:r>
                      <m:r>
                        <a:rPr lang="en-US" altLang="zh-TW" sz="2400" i="1">
                          <a:latin typeface="Cambria Math" panose="02040503050406030204" pitchFamily="18" charset="0"/>
                        </a:rPr>
                        <m:t>)</m:t>
                      </m:r>
                      <m:r>
                        <a:rPr lang="en-US" altLang="zh-TW" sz="2400">
                          <a:latin typeface="Cambria Math" panose="02040503050406030204" pitchFamily="18" charset="0"/>
                        </a:rPr>
                        <m:t>(</m:t>
                      </m:r>
                      <m:f>
                        <m:fPr>
                          <m:ctrlPr>
                            <a:rPr lang="en-US" altLang="zh-TW" sz="2400" i="1">
                              <a:latin typeface="Cambria Math" panose="02040503050406030204" pitchFamily="18" charset="0"/>
                            </a:rPr>
                          </m:ctrlPr>
                        </m:fPr>
                        <m:num>
                          <m:sSub>
                            <m:sSubPr>
                              <m:ctrlPr>
                                <a:rPr lang="en-US" altLang="zh-TW" sz="2400" i="1">
                                  <a:latin typeface="Cambria Math" panose="02040503050406030204" pitchFamily="18" charset="0"/>
                                </a:rPr>
                              </m:ctrlPr>
                            </m:sSubPr>
                            <m:e>
                              <m:r>
                                <a:rPr lang="zh-TW" altLang="en-US" sz="2400" i="1">
                                  <a:latin typeface="Cambria Math" panose="02040503050406030204" pitchFamily="18" charset="0"/>
                                </a:rPr>
                                <m:t>𝜔</m:t>
                              </m:r>
                            </m:e>
                            <m:sub>
                              <m:r>
                                <a:rPr lang="en-US" altLang="zh-TW" sz="2400" i="1">
                                  <a:latin typeface="Cambria Math" panose="02040503050406030204" pitchFamily="18" charset="0"/>
                                </a:rPr>
                                <m:t>𝑏𝑎𝑠𝑒</m:t>
                              </m:r>
                            </m:sub>
                          </m:sSub>
                          <m:r>
                            <a:rPr lang="en-US" altLang="zh-TW" sz="2400" i="1">
                              <a:latin typeface="Cambria Math" panose="02040503050406030204" pitchFamily="18" charset="0"/>
                            </a:rPr>
                            <m:t>+4</m:t>
                          </m:r>
                          <m:r>
                            <a:rPr lang="en-US" altLang="zh-TW" sz="2400" i="1">
                              <a:latin typeface="Cambria Math" panose="02040503050406030204" pitchFamily="18" charset="0"/>
                              <a:ea typeface="Cambria Math" panose="02040503050406030204" pitchFamily="18" charset="0"/>
                            </a:rPr>
                            <m:t>∙</m:t>
                          </m:r>
                          <m:sSup>
                            <m:sSupPr>
                              <m:ctrlPr>
                                <a:rPr lang="en-US" altLang="zh-TW" sz="2400" i="1">
                                  <a:latin typeface="Cambria Math" panose="02040503050406030204" pitchFamily="18" charset="0"/>
                                  <a:ea typeface="Cambria Math" panose="02040503050406030204" pitchFamily="18" charset="0"/>
                                </a:rPr>
                              </m:ctrlPr>
                            </m:sSupPr>
                            <m:e>
                              <m:r>
                                <a:rPr lang="en-US" altLang="zh-TW" sz="2400" i="1">
                                  <a:latin typeface="Cambria Math" panose="02040503050406030204" pitchFamily="18" charset="0"/>
                                  <a:ea typeface="Cambria Math" panose="02040503050406030204" pitchFamily="18" charset="0"/>
                                </a:rPr>
                                <m:t>10</m:t>
                              </m:r>
                            </m:e>
                            <m:sup>
                              <m:r>
                                <a:rPr lang="en-US" altLang="zh-TW" sz="2400" i="1">
                                  <a:latin typeface="Cambria Math" panose="02040503050406030204" pitchFamily="18" charset="0"/>
                                  <a:ea typeface="Cambria Math" panose="02040503050406030204" pitchFamily="18" charset="0"/>
                                </a:rPr>
                                <m:t>−2</m:t>
                              </m:r>
                            </m:sup>
                          </m:sSup>
                        </m:num>
                        <m:den>
                          <m:r>
                            <a:rPr lang="en-US" altLang="zh-TW" sz="2400" i="1">
                              <a:latin typeface="Cambria Math" panose="02040503050406030204" pitchFamily="18" charset="0"/>
                            </a:rPr>
                            <m:t>−8</m:t>
                          </m:r>
                          <m:r>
                            <a:rPr lang="en-US" altLang="zh-TW" sz="2400" i="1">
                              <a:latin typeface="Cambria Math" panose="02040503050406030204" pitchFamily="18" charset="0"/>
                              <a:ea typeface="Cambria Math" panose="02040503050406030204" pitchFamily="18" charset="0"/>
                            </a:rPr>
                            <m:t>∙</m:t>
                          </m:r>
                          <m:sSup>
                            <m:sSupPr>
                              <m:ctrlPr>
                                <a:rPr lang="en-US" altLang="zh-TW" sz="2400" i="1">
                                  <a:latin typeface="Cambria Math" panose="02040503050406030204" pitchFamily="18" charset="0"/>
                                  <a:ea typeface="Cambria Math" panose="02040503050406030204" pitchFamily="18" charset="0"/>
                                </a:rPr>
                              </m:ctrlPr>
                            </m:sSupPr>
                            <m:e>
                              <m:r>
                                <a:rPr lang="en-US" altLang="zh-TW" sz="2400" i="1">
                                  <a:latin typeface="Cambria Math" panose="02040503050406030204" pitchFamily="18" charset="0"/>
                                  <a:ea typeface="Cambria Math" panose="02040503050406030204" pitchFamily="18" charset="0"/>
                                </a:rPr>
                                <m:t>10</m:t>
                              </m:r>
                            </m:e>
                            <m:sup>
                              <m:r>
                                <a:rPr lang="en-US" altLang="zh-TW" sz="2400" i="1">
                                  <a:latin typeface="Cambria Math" panose="02040503050406030204" pitchFamily="18" charset="0"/>
                                  <a:ea typeface="Cambria Math" panose="02040503050406030204" pitchFamily="18" charset="0"/>
                                </a:rPr>
                                <m:t>−3</m:t>
                              </m:r>
                            </m:sup>
                          </m:sSup>
                          <m:r>
                            <a:rPr lang="en-US" altLang="zh-TW" sz="2400" i="1">
                              <a:latin typeface="Cambria Math" panose="02040503050406030204" pitchFamily="18" charset="0"/>
                              <a:ea typeface="Cambria Math" panose="02040503050406030204" pitchFamily="18" charset="0"/>
                            </a:rPr>
                            <m:t>+4∙</m:t>
                          </m:r>
                          <m:sSup>
                            <m:sSupPr>
                              <m:ctrlPr>
                                <a:rPr lang="en-US" altLang="zh-TW" sz="2400" i="1">
                                  <a:latin typeface="Cambria Math" panose="02040503050406030204" pitchFamily="18" charset="0"/>
                                  <a:ea typeface="Cambria Math" panose="02040503050406030204" pitchFamily="18" charset="0"/>
                                </a:rPr>
                              </m:ctrlPr>
                            </m:sSupPr>
                            <m:e>
                              <m:r>
                                <a:rPr lang="en-US" altLang="zh-TW" sz="2400" i="1">
                                  <a:latin typeface="Cambria Math" panose="02040503050406030204" pitchFamily="18" charset="0"/>
                                  <a:ea typeface="Cambria Math" panose="02040503050406030204" pitchFamily="18" charset="0"/>
                                </a:rPr>
                                <m:t>10</m:t>
                              </m:r>
                            </m:e>
                            <m:sup>
                              <m:r>
                                <a:rPr lang="en-US" altLang="zh-TW" sz="2400" i="1">
                                  <a:latin typeface="Cambria Math" panose="02040503050406030204" pitchFamily="18" charset="0"/>
                                  <a:ea typeface="Cambria Math" panose="02040503050406030204" pitchFamily="18" charset="0"/>
                                </a:rPr>
                                <m:t>−2</m:t>
                              </m:r>
                            </m:sup>
                          </m:sSup>
                        </m:den>
                      </m:f>
                      <m:r>
                        <a:rPr lang="en-US" altLang="zh-TW" sz="2400">
                          <a:latin typeface="Cambria Math" panose="02040503050406030204" pitchFamily="18" charset="0"/>
                        </a:rPr>
                        <m:t>)</m:t>
                      </m:r>
                    </m:oMath>
                  </m:oMathPara>
                </a14:m>
                <a:endParaRPr lang="en-US" altLang="zh-TW" sz="2400" dirty="0"/>
              </a:p>
            </p:txBody>
          </p:sp>
        </mc:Choice>
        <mc:Fallback xmlns="">
          <p:sp>
            <p:nvSpPr>
              <p:cNvPr id="4" name="矩形 3">
                <a:extLst>
                  <a:ext uri="{FF2B5EF4-FFF2-40B4-BE49-F238E27FC236}">
                    <a16:creationId xmlns:a16="http://schemas.microsoft.com/office/drawing/2014/main" id="{2D9AED27-31E6-4615-A051-54D35F1033DC}"/>
                  </a:ext>
                </a:extLst>
              </p:cNvPr>
              <p:cNvSpPr>
                <a:spLocks noRot="1" noChangeAspect="1" noMove="1" noResize="1" noEditPoints="1" noAdjustHandles="1" noChangeArrowheads="1" noChangeShapeType="1" noTextEdit="1"/>
              </p:cNvSpPr>
              <p:nvPr/>
            </p:nvSpPr>
            <p:spPr>
              <a:xfrm>
                <a:off x="694267" y="608992"/>
                <a:ext cx="7823200" cy="1208985"/>
              </a:xfrm>
              <a:prstGeom prst="rect">
                <a:avLst/>
              </a:prstGeom>
              <a:blipFill>
                <a:blip r:embed="rId2"/>
                <a:stretch>
                  <a:fillRect l="-1091" t="-404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41CC7944-69A0-457C-A1C2-318D0D205698}"/>
                  </a:ext>
                </a:extLst>
              </p:cNvPr>
              <p:cNvSpPr txBox="1"/>
              <p:nvPr/>
            </p:nvSpPr>
            <p:spPr>
              <a:xfrm>
                <a:off x="694267" y="2238768"/>
                <a:ext cx="4803238" cy="76944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altLang="zh-TW" sz="2200" dirty="0">
                    <a:solidFill>
                      <a:schemeClr val="tx1"/>
                    </a:solidFill>
                  </a:rPr>
                  <a:t>dt: model time step </a:t>
                </a:r>
              </a:p>
              <a:p>
                <a14:m>
                  <m:oMath xmlns:m="http://schemas.openxmlformats.org/officeDocument/2006/math">
                    <m:sSub>
                      <m:sSubPr>
                        <m:ctrlPr>
                          <a:rPr lang="en-US" altLang="zh-TW" sz="2200" i="1" smtClean="0">
                            <a:solidFill>
                              <a:schemeClr val="tx1"/>
                            </a:solidFill>
                            <a:latin typeface="Cambria Math" panose="02040503050406030204" pitchFamily="18" charset="0"/>
                          </a:rPr>
                        </m:ctrlPr>
                      </m:sSubPr>
                      <m:e>
                        <m:r>
                          <a:rPr lang="zh-TW" altLang="en-US" sz="2200" i="1" smtClean="0">
                            <a:solidFill>
                              <a:schemeClr val="tx1"/>
                            </a:solidFill>
                            <a:latin typeface="Cambria Math" panose="02040503050406030204" pitchFamily="18" charset="0"/>
                          </a:rPr>
                          <m:t>𝜔</m:t>
                        </m:r>
                      </m:e>
                      <m:sub>
                        <m:r>
                          <a:rPr lang="en-US" altLang="zh-TW" sz="2200" b="0" i="1" smtClean="0">
                            <a:solidFill>
                              <a:schemeClr val="tx1"/>
                            </a:solidFill>
                            <a:latin typeface="Cambria Math" panose="02040503050406030204" pitchFamily="18" charset="0"/>
                          </a:rPr>
                          <m:t>𝑏𝑎𝑠𝑒</m:t>
                        </m:r>
                      </m:sub>
                    </m:sSub>
                  </m:oMath>
                </a14:m>
                <a:r>
                  <a:rPr lang="en-US" altLang="zh-TW" sz="2200" dirty="0">
                    <a:solidFill>
                      <a:schemeClr val="tx1"/>
                    </a:solidFill>
                  </a:rPr>
                  <a:t>: vertical velocity at the cloud base</a:t>
                </a:r>
                <a:endParaRPr lang="zh-TW" altLang="en-US" sz="2200" dirty="0">
                  <a:solidFill>
                    <a:schemeClr val="tx1"/>
                  </a:solidFill>
                </a:endParaRPr>
              </a:p>
            </p:txBody>
          </p:sp>
        </mc:Choice>
        <mc:Fallback xmlns="">
          <p:sp>
            <p:nvSpPr>
              <p:cNvPr id="5" name="文字方塊 4">
                <a:extLst>
                  <a:ext uri="{FF2B5EF4-FFF2-40B4-BE49-F238E27FC236}">
                    <a16:creationId xmlns:a16="http://schemas.microsoft.com/office/drawing/2014/main" id="{41CC7944-69A0-457C-A1C2-318D0D205698}"/>
                  </a:ext>
                </a:extLst>
              </p:cNvPr>
              <p:cNvSpPr txBox="1">
                <a:spLocks noRot="1" noChangeAspect="1" noMove="1" noResize="1" noEditPoints="1" noAdjustHandles="1" noChangeArrowheads="1" noChangeShapeType="1" noTextEdit="1"/>
              </p:cNvSpPr>
              <p:nvPr/>
            </p:nvSpPr>
            <p:spPr>
              <a:xfrm>
                <a:off x="694267" y="2238768"/>
                <a:ext cx="4803238" cy="769441"/>
              </a:xfrm>
              <a:prstGeom prst="rect">
                <a:avLst/>
              </a:prstGeom>
              <a:blipFill>
                <a:blip r:embed="rId3"/>
                <a:stretch>
                  <a:fillRect l="-1650" t="-4762" r="-761" b="-15873"/>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507B88AB-E865-4C84-9C7B-6D9077466838}"/>
                  </a:ext>
                </a:extLst>
              </p:cNvPr>
              <p:cNvSpPr txBox="1"/>
              <p:nvPr/>
            </p:nvSpPr>
            <p:spPr>
              <a:xfrm>
                <a:off x="694267" y="3429000"/>
                <a:ext cx="7823200" cy="830997"/>
              </a:xfrm>
              <a:prstGeom prst="rect">
                <a:avLst/>
              </a:prstGeom>
              <a:noFill/>
            </p:spPr>
            <p:txBody>
              <a:bodyPr wrap="square" rtlCol="0">
                <a:spAutoFit/>
              </a:bodyPr>
              <a:lstStyle/>
              <a:p>
                <a:pPr marL="285750" indent="-285750">
                  <a:buFont typeface="Arial" panose="020B0604020202020204" pitchFamily="34" charset="0"/>
                  <a:buChar char="•"/>
                </a:pPr>
                <a:r>
                  <a:rPr lang="en-US" altLang="zh-TW" sz="2400" dirty="0"/>
                  <a:t>Convective turnover time:</a:t>
                </a:r>
              </a:p>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𝜏</m:t>
                      </m:r>
                      <m:r>
                        <a:rPr lang="en-US" altLang="zh-TW" sz="2400" i="1" smtClean="0">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(1+</m:t>
                      </m:r>
                      <m:r>
                        <a:rPr lang="en-US" altLang="zh-TW" sz="2400" b="0" i="1" smtClean="0">
                          <a:latin typeface="Cambria Math" panose="02040503050406030204" pitchFamily="18" charset="0"/>
                          <a:ea typeface="Cambria Math" panose="02040503050406030204" pitchFamily="18" charset="0"/>
                        </a:rPr>
                        <m:t>𝑑𝑥</m:t>
                      </m:r>
                      <m:r>
                        <a:rPr lang="en-US" altLang="zh-TW" sz="2400" b="0" i="1" smtClean="0">
                          <a:latin typeface="Cambria Math" panose="02040503050406030204" pitchFamily="18" charset="0"/>
                          <a:ea typeface="Cambria Math" panose="02040503050406030204" pitchFamily="18" charset="0"/>
                        </a:rPr>
                        <m:t>/75000)∙(</m:t>
                      </m:r>
                      <m:sSub>
                        <m:sSubPr>
                          <m:ctrlPr>
                            <a:rPr lang="en-US" altLang="zh-TW" sz="2400" b="0" i="1" smtClean="0">
                              <a:latin typeface="Cambria Math" panose="02040503050406030204" pitchFamily="18" charset="0"/>
                              <a:ea typeface="Cambria Math" panose="02040503050406030204" pitchFamily="18" charset="0"/>
                            </a:rPr>
                          </m:ctrlPr>
                        </m:sSubPr>
                        <m:e>
                          <m:r>
                            <a:rPr lang="en-US" altLang="zh-TW" sz="2400" b="0" i="1" smtClean="0">
                              <a:latin typeface="Cambria Math" panose="02040503050406030204" pitchFamily="18" charset="0"/>
                              <a:ea typeface="Cambria Math" panose="02040503050406030204" pitchFamily="18" charset="0"/>
                            </a:rPr>
                            <m:t>𝑍</m:t>
                          </m:r>
                        </m:e>
                        <m:sub>
                          <m:r>
                            <a:rPr lang="en-US" altLang="zh-TW" sz="2400" b="0" i="1" smtClean="0">
                              <a:latin typeface="Cambria Math" panose="02040503050406030204" pitchFamily="18" charset="0"/>
                              <a:ea typeface="Cambria Math" panose="02040503050406030204" pitchFamily="18" charset="0"/>
                            </a:rPr>
                            <m:t>𝑇</m:t>
                          </m:r>
                        </m:sub>
                      </m:sSub>
                      <m:r>
                        <a:rPr lang="en-US" altLang="zh-TW" sz="2400" b="0" i="1" smtClean="0">
                          <a:latin typeface="Cambria Math" panose="02040503050406030204" pitchFamily="18" charset="0"/>
                          <a:ea typeface="Cambria Math" panose="02040503050406030204" pitchFamily="18" charset="0"/>
                        </a:rPr>
                        <m:t>−</m:t>
                      </m:r>
                      <m:sSub>
                        <m:sSubPr>
                          <m:ctrlPr>
                            <a:rPr lang="en-US" altLang="zh-TW" sz="2400" b="0" i="1" smtClean="0">
                              <a:latin typeface="Cambria Math" panose="02040503050406030204" pitchFamily="18" charset="0"/>
                              <a:ea typeface="Cambria Math" panose="02040503050406030204" pitchFamily="18" charset="0"/>
                            </a:rPr>
                          </m:ctrlPr>
                        </m:sSubPr>
                        <m:e>
                          <m:r>
                            <a:rPr lang="en-US" altLang="zh-TW" sz="2400" b="0" i="1" smtClean="0">
                              <a:latin typeface="Cambria Math" panose="02040503050406030204" pitchFamily="18" charset="0"/>
                              <a:ea typeface="Cambria Math" panose="02040503050406030204" pitchFamily="18" charset="0"/>
                            </a:rPr>
                            <m:t>𝑍</m:t>
                          </m:r>
                        </m:e>
                        <m:sub>
                          <m:r>
                            <a:rPr lang="en-US" altLang="zh-TW" sz="2400" b="0" i="1" smtClean="0">
                              <a:latin typeface="Cambria Math" panose="02040503050406030204" pitchFamily="18" charset="0"/>
                              <a:ea typeface="Cambria Math" panose="02040503050406030204" pitchFamily="18" charset="0"/>
                            </a:rPr>
                            <m:t>𝐵</m:t>
                          </m:r>
                        </m:sub>
                      </m:sSub>
                      <m:r>
                        <a:rPr lang="en-US" altLang="zh-TW" sz="2400" b="0" i="1" smtClean="0">
                          <a:latin typeface="Cambria Math" panose="02040503050406030204" pitchFamily="18" charset="0"/>
                          <a:ea typeface="Cambria Math" panose="02040503050406030204" pitchFamily="18" charset="0"/>
                        </a:rPr>
                        <m:t>)/</m:t>
                      </m:r>
                      <m:d>
                        <m:dPr>
                          <m:begChr m:val="⟨"/>
                          <m:endChr m:val="⟩"/>
                          <m:ctrlPr>
                            <a:rPr lang="en-US" altLang="zh-TW" sz="2400" b="0" i="1" smtClean="0">
                              <a:latin typeface="Cambria Math" panose="02040503050406030204" pitchFamily="18" charset="0"/>
                              <a:ea typeface="Cambria Math" panose="02040503050406030204" pitchFamily="18" charset="0"/>
                            </a:rPr>
                          </m:ctrlPr>
                        </m:dPr>
                        <m:e>
                          <m:sSub>
                            <m:sSubPr>
                              <m:ctrlPr>
                                <a:rPr lang="en-US" altLang="zh-TW" sz="2400" b="0" i="1" smtClean="0">
                                  <a:latin typeface="Cambria Math" panose="02040503050406030204" pitchFamily="18" charset="0"/>
                                  <a:ea typeface="Cambria Math" panose="02040503050406030204" pitchFamily="18" charset="0"/>
                                </a:rPr>
                              </m:ctrlPr>
                            </m:sSubPr>
                            <m:e>
                              <m:r>
                                <a:rPr lang="en-US" altLang="zh-TW" sz="2400" b="0" i="1" smtClean="0">
                                  <a:latin typeface="Cambria Math" panose="02040503050406030204" pitchFamily="18" charset="0"/>
                                  <a:ea typeface="Cambria Math" panose="02040503050406030204" pitchFamily="18" charset="0"/>
                                </a:rPr>
                                <m:t>𝑤</m:t>
                              </m:r>
                            </m:e>
                            <m:sub>
                              <m:r>
                                <a:rPr lang="en-US" altLang="zh-TW" sz="2400" b="0" i="1" smtClean="0">
                                  <a:latin typeface="Cambria Math" panose="02040503050406030204" pitchFamily="18" charset="0"/>
                                  <a:ea typeface="Cambria Math" panose="02040503050406030204" pitchFamily="18" charset="0"/>
                                </a:rPr>
                                <m:t>𝑢</m:t>
                              </m:r>
                            </m:sub>
                          </m:sSub>
                        </m:e>
                      </m:d>
                    </m:oMath>
                  </m:oMathPara>
                </a14:m>
                <a:endParaRPr lang="zh-TW" altLang="en-US" sz="2400" dirty="0"/>
              </a:p>
            </p:txBody>
          </p:sp>
        </mc:Choice>
        <mc:Fallback xmlns="">
          <p:sp>
            <p:nvSpPr>
              <p:cNvPr id="6" name="文字方塊 5">
                <a:extLst>
                  <a:ext uri="{FF2B5EF4-FFF2-40B4-BE49-F238E27FC236}">
                    <a16:creationId xmlns:a16="http://schemas.microsoft.com/office/drawing/2014/main" id="{507B88AB-E865-4C84-9C7B-6D9077466838}"/>
                  </a:ext>
                </a:extLst>
              </p:cNvPr>
              <p:cNvSpPr txBox="1">
                <a:spLocks noRot="1" noChangeAspect="1" noMove="1" noResize="1" noEditPoints="1" noAdjustHandles="1" noChangeArrowheads="1" noChangeShapeType="1" noTextEdit="1"/>
              </p:cNvSpPr>
              <p:nvPr/>
            </p:nvSpPr>
            <p:spPr>
              <a:xfrm>
                <a:off x="694267" y="3429000"/>
                <a:ext cx="7823200" cy="830997"/>
              </a:xfrm>
              <a:prstGeom prst="rect">
                <a:avLst/>
              </a:prstGeom>
              <a:blipFill>
                <a:blip r:embed="rId4"/>
                <a:stretch>
                  <a:fillRect l="-1091" t="-5882" b="-955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2A52E619-0EBE-4CB1-87B2-DE34A0F6F6A1}"/>
                  </a:ext>
                </a:extLst>
              </p:cNvPr>
              <p:cNvSpPr txBox="1"/>
              <p:nvPr/>
            </p:nvSpPr>
            <p:spPr>
              <a:xfrm>
                <a:off x="694267" y="4619232"/>
                <a:ext cx="7823200" cy="67710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lIns="0" tIns="0" rIns="0" bIns="0" rtlCol="0">
                <a:spAutoFit/>
              </a:bodyPr>
              <a:lstStyle/>
              <a:p>
                <a14:m>
                  <m:oMath xmlns:m="http://schemas.openxmlformats.org/officeDocument/2006/math">
                    <m:d>
                      <m:dPr>
                        <m:begChr m:val="⟨"/>
                        <m:endChr m:val="⟩"/>
                        <m:ctrlPr>
                          <a:rPr lang="en-US" altLang="zh-TW" sz="2200" i="1" smtClean="0">
                            <a:solidFill>
                              <a:schemeClr val="tx1"/>
                            </a:solidFill>
                            <a:latin typeface="Cambria Math" panose="02040503050406030204" pitchFamily="18" charset="0"/>
                          </a:rPr>
                        </m:ctrlPr>
                      </m:dPr>
                      <m:e>
                        <m:sSub>
                          <m:sSubPr>
                            <m:ctrlPr>
                              <a:rPr lang="en-US" altLang="zh-TW" sz="2200" i="1" smtClean="0">
                                <a:solidFill>
                                  <a:schemeClr val="tx1"/>
                                </a:solidFill>
                                <a:latin typeface="Cambria Math" panose="02040503050406030204" pitchFamily="18" charset="0"/>
                              </a:rPr>
                            </m:ctrlPr>
                          </m:sSubPr>
                          <m:e>
                            <m:r>
                              <a:rPr lang="en-US" altLang="zh-TW" sz="2200" b="0" i="1" smtClean="0">
                                <a:solidFill>
                                  <a:schemeClr val="tx1"/>
                                </a:solidFill>
                                <a:latin typeface="Cambria Math" panose="02040503050406030204" pitchFamily="18" charset="0"/>
                              </a:rPr>
                              <m:t>𝑤</m:t>
                            </m:r>
                          </m:e>
                          <m:sub>
                            <m:r>
                              <a:rPr lang="en-US" altLang="zh-TW" sz="2200" b="0" i="1" smtClean="0">
                                <a:solidFill>
                                  <a:schemeClr val="tx1"/>
                                </a:solidFill>
                                <a:latin typeface="Cambria Math" panose="02040503050406030204" pitchFamily="18" charset="0"/>
                              </a:rPr>
                              <m:t>𝑢</m:t>
                            </m:r>
                          </m:sub>
                        </m:sSub>
                      </m:e>
                    </m:d>
                  </m:oMath>
                </a14:m>
                <a:r>
                  <a:rPr lang="en-US" altLang="zh-TW" sz="2200" dirty="0">
                    <a:solidFill>
                      <a:schemeClr val="tx1"/>
                    </a:solidFill>
                  </a:rPr>
                  <a:t>: cumulus updraft velocity averaged over the whole cloud depth</a:t>
                </a:r>
              </a:p>
              <a:p>
                <a14:m>
                  <m:oMath xmlns:m="http://schemas.openxmlformats.org/officeDocument/2006/math">
                    <m:sSub>
                      <m:sSubPr>
                        <m:ctrlPr>
                          <a:rPr lang="en-US" altLang="zh-TW" sz="2000" i="1" smtClean="0">
                            <a:solidFill>
                              <a:schemeClr val="tx1"/>
                            </a:solidFill>
                            <a:latin typeface="Cambria Math" panose="02040503050406030204" pitchFamily="18" charset="0"/>
                            <a:ea typeface="Cambria Math" panose="02040503050406030204" pitchFamily="18" charset="0"/>
                          </a:rPr>
                        </m:ctrlPr>
                      </m:sSubPr>
                      <m:e>
                        <m:r>
                          <a:rPr lang="en-US" altLang="zh-TW" sz="2000" i="1">
                            <a:solidFill>
                              <a:schemeClr val="tx1"/>
                            </a:solidFill>
                            <a:latin typeface="Cambria Math" panose="02040503050406030204" pitchFamily="18" charset="0"/>
                            <a:ea typeface="Cambria Math" panose="02040503050406030204" pitchFamily="18" charset="0"/>
                          </a:rPr>
                          <m:t>𝑍</m:t>
                        </m:r>
                      </m:e>
                      <m:sub>
                        <m:r>
                          <a:rPr lang="en-US" altLang="zh-TW" sz="2000" i="1">
                            <a:solidFill>
                              <a:schemeClr val="tx1"/>
                            </a:solidFill>
                            <a:latin typeface="Cambria Math" panose="02040503050406030204" pitchFamily="18" charset="0"/>
                            <a:ea typeface="Cambria Math" panose="02040503050406030204" pitchFamily="18" charset="0"/>
                          </a:rPr>
                          <m:t>𝑇</m:t>
                        </m:r>
                      </m:sub>
                    </m:sSub>
                    <m:r>
                      <a:rPr lang="en-US" altLang="zh-TW" sz="2000" b="0" i="1" smtClean="0">
                        <a:solidFill>
                          <a:schemeClr val="tx1"/>
                        </a:solidFill>
                        <a:latin typeface="Cambria Math" panose="02040503050406030204" pitchFamily="18" charset="0"/>
                        <a:ea typeface="Cambria Math" panose="02040503050406030204" pitchFamily="18" charset="0"/>
                      </a:rPr>
                      <m:t>, </m:t>
                    </m:r>
                    <m:sSub>
                      <m:sSubPr>
                        <m:ctrlPr>
                          <a:rPr lang="en-US" altLang="zh-TW" sz="2000" i="1">
                            <a:solidFill>
                              <a:schemeClr val="tx1"/>
                            </a:solidFill>
                            <a:latin typeface="Cambria Math" panose="02040503050406030204" pitchFamily="18" charset="0"/>
                            <a:ea typeface="Cambria Math" panose="02040503050406030204" pitchFamily="18" charset="0"/>
                          </a:rPr>
                        </m:ctrlPr>
                      </m:sSubPr>
                      <m:e>
                        <m:r>
                          <a:rPr lang="en-US" altLang="zh-TW" sz="2000" i="1">
                            <a:solidFill>
                              <a:schemeClr val="tx1"/>
                            </a:solidFill>
                            <a:latin typeface="Cambria Math" panose="02040503050406030204" pitchFamily="18" charset="0"/>
                            <a:ea typeface="Cambria Math" panose="02040503050406030204" pitchFamily="18" charset="0"/>
                          </a:rPr>
                          <m:t>𝑍</m:t>
                        </m:r>
                      </m:e>
                      <m:sub>
                        <m:r>
                          <a:rPr lang="en-US" altLang="zh-TW" sz="2000" i="1">
                            <a:solidFill>
                              <a:schemeClr val="tx1"/>
                            </a:solidFill>
                            <a:latin typeface="Cambria Math" panose="02040503050406030204" pitchFamily="18" charset="0"/>
                            <a:ea typeface="Cambria Math" panose="02040503050406030204" pitchFamily="18" charset="0"/>
                          </a:rPr>
                          <m:t>𝐵</m:t>
                        </m:r>
                      </m:sub>
                    </m:sSub>
                  </m:oMath>
                </a14:m>
                <a:r>
                  <a:rPr lang="en-US" altLang="zh-TW" sz="2200" dirty="0">
                    <a:solidFill>
                      <a:schemeClr val="tx1"/>
                    </a:solidFill>
                  </a:rPr>
                  <a:t>: the height at cloud top and base</a:t>
                </a:r>
                <a:endParaRPr lang="zh-TW" altLang="en-US" sz="2200" dirty="0">
                  <a:solidFill>
                    <a:schemeClr val="tx1"/>
                  </a:solidFill>
                </a:endParaRPr>
              </a:p>
            </p:txBody>
          </p:sp>
        </mc:Choice>
        <mc:Fallback xmlns="">
          <p:sp>
            <p:nvSpPr>
              <p:cNvPr id="7" name="文字方塊 6">
                <a:extLst>
                  <a:ext uri="{FF2B5EF4-FFF2-40B4-BE49-F238E27FC236}">
                    <a16:creationId xmlns:a16="http://schemas.microsoft.com/office/drawing/2014/main" id="{2A52E619-0EBE-4CB1-87B2-DE34A0F6F6A1}"/>
                  </a:ext>
                </a:extLst>
              </p:cNvPr>
              <p:cNvSpPr txBox="1">
                <a:spLocks noRot="1" noChangeAspect="1" noMove="1" noResize="1" noEditPoints="1" noAdjustHandles="1" noChangeArrowheads="1" noChangeShapeType="1" noTextEdit="1"/>
              </p:cNvSpPr>
              <p:nvPr/>
            </p:nvSpPr>
            <p:spPr>
              <a:xfrm>
                <a:off x="694267" y="4619232"/>
                <a:ext cx="7823200" cy="677108"/>
              </a:xfrm>
              <a:prstGeom prst="rect">
                <a:avLst/>
              </a:prstGeom>
              <a:blipFill>
                <a:blip r:embed="rId5"/>
                <a:stretch>
                  <a:fillRect l="-1169" t="-13514" b="-24324"/>
                </a:stretch>
              </a:blipFill>
              <a:ln>
                <a:noFill/>
              </a:ln>
            </p:spPr>
            <p:txBody>
              <a:bodyPr/>
              <a:lstStyle/>
              <a:p>
                <a:r>
                  <a:rPr lang="zh-TW" altLang="en-US">
                    <a:noFill/>
                  </a:rPr>
                  <a:t> </a:t>
                </a:r>
              </a:p>
            </p:txBody>
          </p:sp>
        </mc:Fallback>
      </mc:AlternateContent>
    </p:spTree>
    <p:extLst>
      <p:ext uri="{BB962C8B-B14F-4D97-AF65-F5344CB8AC3E}">
        <p14:creationId xmlns:p14="http://schemas.microsoft.com/office/powerpoint/2010/main" val="1349191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DB987B19-33F7-4383-92AF-0A44BA6D7B20}"/>
              </a:ext>
            </a:extLst>
          </p:cNvPr>
          <p:cNvSpPr>
            <a:spLocks noGrp="1"/>
          </p:cNvSpPr>
          <p:nvPr>
            <p:ph idx="1"/>
          </p:nvPr>
        </p:nvSpPr>
        <p:spPr>
          <a:xfrm>
            <a:off x="628650" y="508001"/>
            <a:ext cx="7886700" cy="429032"/>
          </a:xfrm>
        </p:spPr>
        <p:txBody>
          <a:bodyPr>
            <a:normAutofit fontScale="92500" lnSpcReduction="10000"/>
          </a:bodyPr>
          <a:lstStyle/>
          <a:p>
            <a:r>
              <a:rPr lang="en-US" altLang="zh-TW" dirty="0"/>
              <a:t>For grid sizes &lt; 8 km:</a:t>
            </a:r>
            <a:endParaRPr lang="zh-TW" altLang="en-US" dirty="0"/>
          </a:p>
        </p:txBody>
      </p:sp>
      <p:pic>
        <p:nvPicPr>
          <p:cNvPr id="5" name="圖片 4">
            <a:extLst>
              <a:ext uri="{FF2B5EF4-FFF2-40B4-BE49-F238E27FC236}">
                <a16:creationId xmlns:a16="http://schemas.microsoft.com/office/drawing/2014/main" id="{1462C856-13A0-4BD3-8E5D-70D8C05FD9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691" y="937032"/>
            <a:ext cx="4231231" cy="527074"/>
          </a:xfrm>
          <a:prstGeom prst="rect">
            <a:avLst/>
          </a:prstGeom>
        </p:spPr>
      </p:pic>
      <p:pic>
        <p:nvPicPr>
          <p:cNvPr id="7" name="圖片 6">
            <a:extLst>
              <a:ext uri="{FF2B5EF4-FFF2-40B4-BE49-F238E27FC236}">
                <a16:creationId xmlns:a16="http://schemas.microsoft.com/office/drawing/2014/main" id="{3616AF20-E6D9-4AE9-ABB2-C95177BA44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725" y="2012794"/>
            <a:ext cx="4879326" cy="831885"/>
          </a:xfrm>
          <a:prstGeom prst="rect">
            <a:avLst/>
          </a:prstGeom>
        </p:spPr>
      </p:pic>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id="{EE09277E-76D7-43C9-938F-1B281003BC50}"/>
                  </a:ext>
                </a:extLst>
              </p:cNvPr>
              <p:cNvSpPr txBox="1"/>
              <p:nvPr/>
            </p:nvSpPr>
            <p:spPr>
              <a:xfrm>
                <a:off x="847724" y="1608118"/>
                <a:ext cx="7667625" cy="338554"/>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lIns="0" tIns="0" rIns="0" bIns="0" rtlCol="0">
                <a:spAutoFit/>
              </a:bodyPr>
              <a:lstStyle/>
              <a:p>
                <a14:m>
                  <m:oMath xmlns:m="http://schemas.openxmlformats.org/officeDocument/2006/math">
                    <m:d>
                      <m:dPr>
                        <m:begChr m:val="⟨"/>
                        <m:endChr m:val="⟩"/>
                        <m:ctrlPr>
                          <a:rPr lang="en-US" altLang="zh-TW" sz="2200" i="1" smtClean="0">
                            <a:solidFill>
                              <a:schemeClr val="tx1"/>
                            </a:solidFill>
                            <a:latin typeface="Cambria Math" panose="02040503050406030204" pitchFamily="18" charset="0"/>
                          </a:rPr>
                        </m:ctrlPr>
                      </m:dPr>
                      <m:e>
                        <m:sSub>
                          <m:sSubPr>
                            <m:ctrlPr>
                              <a:rPr lang="en-US" altLang="zh-TW" sz="2200" i="1" smtClean="0">
                                <a:solidFill>
                                  <a:schemeClr val="tx1"/>
                                </a:solidFill>
                                <a:latin typeface="Cambria Math" panose="02040503050406030204" pitchFamily="18" charset="0"/>
                              </a:rPr>
                            </m:ctrlPr>
                          </m:sSubPr>
                          <m:e>
                            <m:r>
                              <a:rPr lang="en-US" altLang="zh-TW" sz="2200" b="0" i="1" smtClean="0">
                                <a:solidFill>
                                  <a:schemeClr val="tx1"/>
                                </a:solidFill>
                                <a:latin typeface="Cambria Math" panose="02040503050406030204" pitchFamily="18" charset="0"/>
                              </a:rPr>
                              <m:t>𝑤</m:t>
                            </m:r>
                          </m:e>
                          <m:sub>
                            <m:r>
                              <a:rPr lang="en-US" altLang="zh-TW" sz="2200" b="0" i="1" smtClean="0">
                                <a:solidFill>
                                  <a:schemeClr val="tx1"/>
                                </a:solidFill>
                                <a:latin typeface="Cambria Math" panose="02040503050406030204" pitchFamily="18" charset="0"/>
                              </a:rPr>
                              <m:t>𝑢</m:t>
                            </m:r>
                          </m:sub>
                        </m:sSub>
                      </m:e>
                    </m:d>
                  </m:oMath>
                </a14:m>
                <a:r>
                  <a:rPr lang="en-US" altLang="zh-TW" sz="2200" dirty="0">
                    <a:solidFill>
                      <a:schemeClr val="tx1"/>
                    </a:solidFill>
                  </a:rPr>
                  <a:t>: cumulus updraft velocity averaged over the whole cloud depth</a:t>
                </a:r>
                <a:endParaRPr lang="zh-TW" altLang="en-US" sz="2200" dirty="0">
                  <a:solidFill>
                    <a:schemeClr val="tx1"/>
                  </a:solidFill>
                </a:endParaRPr>
              </a:p>
            </p:txBody>
          </p:sp>
        </mc:Choice>
        <mc:Fallback xmlns="">
          <p:sp>
            <p:nvSpPr>
              <p:cNvPr id="8" name="文字方塊 7">
                <a:extLst>
                  <a:ext uri="{FF2B5EF4-FFF2-40B4-BE49-F238E27FC236}">
                    <a16:creationId xmlns:a16="http://schemas.microsoft.com/office/drawing/2014/main" id="{EE09277E-76D7-43C9-938F-1B281003BC50}"/>
                  </a:ext>
                </a:extLst>
              </p:cNvPr>
              <p:cNvSpPr txBox="1">
                <a:spLocks noRot="1" noChangeAspect="1" noMove="1" noResize="1" noEditPoints="1" noAdjustHandles="1" noChangeArrowheads="1" noChangeShapeType="1" noTextEdit="1"/>
              </p:cNvSpPr>
              <p:nvPr/>
            </p:nvSpPr>
            <p:spPr>
              <a:xfrm>
                <a:off x="847724" y="1608118"/>
                <a:ext cx="7667625" cy="338554"/>
              </a:xfrm>
              <a:prstGeom prst="rect">
                <a:avLst/>
              </a:prstGeom>
              <a:blipFill>
                <a:blip r:embed="rId5"/>
                <a:stretch>
                  <a:fillRect t="-25455" r="-1987" b="-50909"/>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文字方塊 8">
                <a:extLst>
                  <a:ext uri="{FF2B5EF4-FFF2-40B4-BE49-F238E27FC236}">
                    <a16:creationId xmlns:a16="http://schemas.microsoft.com/office/drawing/2014/main" id="{E5F069C1-DCAE-45B2-9521-8326DFC12073}"/>
                  </a:ext>
                </a:extLst>
              </p:cNvPr>
              <p:cNvSpPr txBox="1"/>
              <p:nvPr/>
            </p:nvSpPr>
            <p:spPr>
              <a:xfrm>
                <a:off x="6056121" y="2198348"/>
                <a:ext cx="1821076" cy="64633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altLang="zh-TW" dirty="0">
                    <a:solidFill>
                      <a:schemeClr val="tx1"/>
                    </a:solidFill>
                  </a:rPr>
                  <a:t>B : buoyancy</a:t>
                </a:r>
              </a:p>
              <a:p>
                <a:pPr/>
                <a14:m>
                  <m:oMathPara xmlns:m="http://schemas.openxmlformats.org/officeDocument/2006/math">
                    <m:oMathParaPr>
                      <m:jc m:val="centerGroup"/>
                    </m:oMathParaPr>
                    <m:oMath xmlns:m="http://schemas.openxmlformats.org/officeDocument/2006/math">
                      <m:sSub>
                        <m:sSubPr>
                          <m:ctrlPr>
                            <a:rPr lang="en-US" altLang="zh-TW" i="1" smtClean="0">
                              <a:solidFill>
                                <a:schemeClr val="tx1"/>
                              </a:solidFill>
                              <a:latin typeface="Cambria Math" panose="02040503050406030204" pitchFamily="18" charset="0"/>
                            </a:rPr>
                          </m:ctrlPr>
                        </m:sSubPr>
                        <m:e>
                          <m:r>
                            <a:rPr lang="en-US" altLang="zh-TW" b="0" i="1" smtClean="0">
                              <a:solidFill>
                                <a:schemeClr val="tx1"/>
                              </a:solidFill>
                              <a:latin typeface="Cambria Math" panose="02040503050406030204" pitchFamily="18" charset="0"/>
                            </a:rPr>
                            <m:t>𝐶</m:t>
                          </m:r>
                        </m:e>
                        <m:sub>
                          <m:r>
                            <a:rPr lang="en-US" altLang="zh-TW" b="0" i="1" smtClean="0">
                              <a:solidFill>
                                <a:schemeClr val="tx1"/>
                              </a:solidFill>
                              <a:latin typeface="Cambria Math" panose="02040503050406030204" pitchFamily="18" charset="0"/>
                            </a:rPr>
                            <m:t>1</m:t>
                          </m:r>
                        </m:sub>
                      </m:sSub>
                      <m:r>
                        <a:rPr lang="en-US" altLang="zh-TW" b="0" i="1" smtClean="0">
                          <a:solidFill>
                            <a:schemeClr val="tx1"/>
                          </a:solidFill>
                          <a:latin typeface="Cambria Math" panose="02040503050406030204" pitchFamily="18" charset="0"/>
                        </a:rPr>
                        <m:t>, </m:t>
                      </m:r>
                      <m:sSub>
                        <m:sSubPr>
                          <m:ctrlPr>
                            <a:rPr lang="en-US" altLang="zh-TW" b="0" i="1" smtClean="0">
                              <a:solidFill>
                                <a:schemeClr val="tx1"/>
                              </a:solidFill>
                              <a:latin typeface="Cambria Math" panose="02040503050406030204" pitchFamily="18" charset="0"/>
                            </a:rPr>
                          </m:ctrlPr>
                        </m:sSubPr>
                        <m:e>
                          <m:r>
                            <a:rPr lang="en-US" altLang="zh-TW" b="0" i="1" smtClean="0">
                              <a:solidFill>
                                <a:schemeClr val="tx1"/>
                              </a:solidFill>
                              <a:latin typeface="Cambria Math" panose="02040503050406030204" pitchFamily="18" charset="0"/>
                            </a:rPr>
                            <m:t>𝐶</m:t>
                          </m:r>
                        </m:e>
                        <m:sub>
                          <m:r>
                            <a:rPr lang="en-US" altLang="zh-TW" b="0" i="1" smtClean="0">
                              <a:solidFill>
                                <a:schemeClr val="tx1"/>
                              </a:solidFill>
                              <a:latin typeface="Cambria Math" panose="02040503050406030204" pitchFamily="18" charset="0"/>
                            </a:rPr>
                            <m:t>2</m:t>
                          </m:r>
                        </m:sub>
                      </m:sSub>
                      <m:r>
                        <a:rPr lang="en-US" altLang="zh-TW" b="0" i="1" smtClean="0">
                          <a:solidFill>
                            <a:schemeClr val="tx1"/>
                          </a:solidFill>
                          <a:latin typeface="Cambria Math" panose="02040503050406030204" pitchFamily="18" charset="0"/>
                          <a:ea typeface="Cambria Math" panose="02040503050406030204" pitchFamily="18" charset="0"/>
                        </a:rPr>
                        <m:t>=4.0, 0.8</m:t>
                      </m:r>
                    </m:oMath>
                  </m:oMathPara>
                </a14:m>
                <a:endParaRPr lang="zh-TW" altLang="en-US" dirty="0">
                  <a:solidFill>
                    <a:schemeClr val="tx1"/>
                  </a:solidFill>
                </a:endParaRPr>
              </a:p>
            </p:txBody>
          </p:sp>
        </mc:Choice>
        <mc:Fallback xmlns="">
          <p:sp>
            <p:nvSpPr>
              <p:cNvPr id="9" name="文字方塊 8">
                <a:extLst>
                  <a:ext uri="{FF2B5EF4-FFF2-40B4-BE49-F238E27FC236}">
                    <a16:creationId xmlns:a16="http://schemas.microsoft.com/office/drawing/2014/main" id="{E5F069C1-DCAE-45B2-9521-8326DFC12073}"/>
                  </a:ext>
                </a:extLst>
              </p:cNvPr>
              <p:cNvSpPr txBox="1">
                <a:spLocks noRot="1" noChangeAspect="1" noMove="1" noResize="1" noEditPoints="1" noAdjustHandles="1" noChangeArrowheads="1" noChangeShapeType="1" noTextEdit="1"/>
              </p:cNvSpPr>
              <p:nvPr/>
            </p:nvSpPr>
            <p:spPr>
              <a:xfrm>
                <a:off x="6056121" y="2198348"/>
                <a:ext cx="1821076" cy="646331"/>
              </a:xfrm>
              <a:prstGeom prst="rect">
                <a:avLst/>
              </a:prstGeom>
              <a:blipFill>
                <a:blip r:embed="rId6"/>
                <a:stretch>
                  <a:fillRect l="-2676" t="-5660"/>
                </a:stretch>
              </a:blipFill>
              <a:ln>
                <a:noFill/>
              </a:ln>
            </p:spPr>
            <p:txBody>
              <a:bodyPr/>
              <a:lstStyle/>
              <a:p>
                <a:r>
                  <a:rPr lang="zh-TW" altLang="en-US">
                    <a:noFill/>
                  </a:rPr>
                  <a:t> </a:t>
                </a:r>
              </a:p>
            </p:txBody>
          </p:sp>
        </mc:Fallback>
      </mc:AlternateContent>
      <p:sp>
        <p:nvSpPr>
          <p:cNvPr id="4" name="矩形 3">
            <a:extLst>
              <a:ext uri="{FF2B5EF4-FFF2-40B4-BE49-F238E27FC236}">
                <a16:creationId xmlns:a16="http://schemas.microsoft.com/office/drawing/2014/main" id="{74C8B3FA-6F3D-4D2A-B713-AB167FCFB814}"/>
              </a:ext>
            </a:extLst>
          </p:cNvPr>
          <p:cNvSpPr/>
          <p:nvPr/>
        </p:nvSpPr>
        <p:spPr>
          <a:xfrm>
            <a:off x="2800903" y="2821421"/>
            <a:ext cx="3090683" cy="369332"/>
          </a:xfrm>
          <a:prstGeom prst="rect">
            <a:avLst/>
          </a:prstGeom>
        </p:spPr>
        <p:txBody>
          <a:bodyPr wrap="square">
            <a:spAutoFit/>
          </a:bodyPr>
          <a:lstStyle/>
          <a:p>
            <a:r>
              <a:rPr lang="en-US" altLang="zh-TW" dirty="0"/>
              <a:t>(Simpson and </a:t>
            </a:r>
            <a:r>
              <a:rPr lang="en-US" altLang="zh-TW" dirty="0" err="1"/>
              <a:t>Wiggert</a:t>
            </a:r>
            <a:r>
              <a:rPr lang="en-US" altLang="zh-TW" dirty="0"/>
              <a:t> 1969)</a:t>
            </a:r>
            <a:endParaRPr lang="zh-TW" altLang="en-US" dirty="0"/>
          </a:p>
        </p:txBody>
      </p:sp>
      <p:sp>
        <p:nvSpPr>
          <p:cNvPr id="2" name="矩形 1">
            <a:extLst>
              <a:ext uri="{FF2B5EF4-FFF2-40B4-BE49-F238E27FC236}">
                <a16:creationId xmlns:a16="http://schemas.microsoft.com/office/drawing/2014/main" id="{DFC33EDA-91F6-4F5E-91EC-1363A6E546DA}"/>
              </a:ext>
            </a:extLst>
          </p:cNvPr>
          <p:cNvSpPr/>
          <p:nvPr/>
        </p:nvSpPr>
        <p:spPr>
          <a:xfrm>
            <a:off x="628650" y="3366990"/>
            <a:ext cx="7886700" cy="1107996"/>
          </a:xfrm>
          <a:prstGeom prst="rect">
            <a:avLst/>
          </a:prstGeom>
        </p:spPr>
        <p:txBody>
          <a:bodyPr wrap="square">
            <a:spAutoFit/>
          </a:bodyPr>
          <a:lstStyle/>
          <a:p>
            <a:pPr marL="342900" indent="-342900" algn="just">
              <a:buFont typeface="Arial" panose="020B0604020202020204" pitchFamily="34" charset="0"/>
              <a:buChar char="•"/>
            </a:pPr>
            <a:r>
              <a:rPr lang="en-US" altLang="zh-TW" sz="2200" dirty="0"/>
              <a:t>When the convective turnover time (CTT) &gt; advective time (ADT), the convective mixing is not fully conducted before the cumulus cloud is </a:t>
            </a:r>
            <a:r>
              <a:rPr lang="en-US" altLang="zh-TW" sz="2200" dirty="0" err="1"/>
              <a:t>advected</a:t>
            </a:r>
            <a:r>
              <a:rPr lang="en-US" altLang="zh-TW" sz="2200" dirty="0"/>
              <a:t> out of the grid cell</a:t>
            </a:r>
            <a:endParaRPr lang="zh-TW" altLang="en-US" sz="2200" dirty="0"/>
          </a:p>
        </p:txBody>
      </p:sp>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D68D3B88-4308-4A31-9CDB-CE6344E24FE8}"/>
                  </a:ext>
                </a:extLst>
              </p:cNvPr>
              <p:cNvSpPr txBox="1"/>
              <p:nvPr/>
            </p:nvSpPr>
            <p:spPr>
              <a:xfrm>
                <a:off x="948267" y="4660016"/>
                <a:ext cx="1833900"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200" b="0" i="1" smtClean="0">
                          <a:latin typeface="Cambria Math" panose="02040503050406030204" pitchFamily="18" charset="0"/>
                        </a:rPr>
                        <m:t>𝐴𝐷𝑇</m:t>
                      </m:r>
                      <m:r>
                        <a:rPr lang="en-US" altLang="zh-TW" sz="2200" b="0" i="1" smtClean="0">
                          <a:latin typeface="Cambria Math" panose="02040503050406030204" pitchFamily="18" charset="0"/>
                          <a:ea typeface="Cambria Math" panose="02040503050406030204" pitchFamily="18" charset="0"/>
                        </a:rPr>
                        <m:t>=</m:t>
                      </m:r>
                      <m:r>
                        <a:rPr lang="en-US" altLang="zh-TW" sz="2200" b="0" i="1" smtClean="0">
                          <a:latin typeface="Cambria Math" panose="02040503050406030204" pitchFamily="18" charset="0"/>
                          <a:ea typeface="Cambria Math" panose="02040503050406030204" pitchFamily="18" charset="0"/>
                        </a:rPr>
                        <m:t>𝑑𝑥</m:t>
                      </m:r>
                      <m:r>
                        <a:rPr lang="en-US" altLang="zh-TW" sz="2200" b="0" i="1" smtClean="0">
                          <a:latin typeface="Cambria Math" panose="02040503050406030204" pitchFamily="18" charset="0"/>
                          <a:ea typeface="Cambria Math" panose="02040503050406030204" pitchFamily="18" charset="0"/>
                        </a:rPr>
                        <m:t>/</m:t>
                      </m:r>
                      <m:d>
                        <m:dPr>
                          <m:begChr m:val="⟨"/>
                          <m:endChr m:val="⟩"/>
                          <m:ctrlPr>
                            <a:rPr lang="en-US" altLang="zh-TW" sz="2200" b="0" i="1" smtClean="0">
                              <a:latin typeface="Cambria Math" panose="02040503050406030204" pitchFamily="18" charset="0"/>
                              <a:ea typeface="Cambria Math" panose="02040503050406030204" pitchFamily="18" charset="0"/>
                            </a:rPr>
                          </m:ctrlPr>
                        </m:dPr>
                        <m:e>
                          <m:r>
                            <a:rPr lang="en-US" altLang="zh-TW" sz="2200" b="0" i="1" smtClean="0">
                              <a:latin typeface="Cambria Math" panose="02040503050406030204" pitchFamily="18" charset="0"/>
                              <a:ea typeface="Cambria Math" panose="02040503050406030204" pitchFamily="18" charset="0"/>
                            </a:rPr>
                            <m:t>𝑉</m:t>
                          </m:r>
                        </m:e>
                      </m:d>
                    </m:oMath>
                  </m:oMathPara>
                </a14:m>
                <a:endParaRPr lang="zh-TW" altLang="en-US" sz="2200" dirty="0"/>
              </a:p>
            </p:txBody>
          </p:sp>
        </mc:Choice>
        <mc:Fallback xmlns="">
          <p:sp>
            <p:nvSpPr>
              <p:cNvPr id="10" name="文字方塊 9">
                <a:extLst>
                  <a:ext uri="{FF2B5EF4-FFF2-40B4-BE49-F238E27FC236}">
                    <a16:creationId xmlns:a16="http://schemas.microsoft.com/office/drawing/2014/main" id="{D68D3B88-4308-4A31-9CDB-CE6344E24FE8}"/>
                  </a:ext>
                </a:extLst>
              </p:cNvPr>
              <p:cNvSpPr txBox="1">
                <a:spLocks noRot="1" noChangeAspect="1" noMove="1" noResize="1" noEditPoints="1" noAdjustHandles="1" noChangeArrowheads="1" noChangeShapeType="1" noTextEdit="1"/>
              </p:cNvSpPr>
              <p:nvPr/>
            </p:nvSpPr>
            <p:spPr>
              <a:xfrm>
                <a:off x="948267" y="4660016"/>
                <a:ext cx="1833900" cy="338554"/>
              </a:xfrm>
              <a:prstGeom prst="rect">
                <a:avLst/>
              </a:prstGeom>
              <a:blipFill>
                <a:blip r:embed="rId7"/>
                <a:stretch>
                  <a:fillRect l="-3000" b="-3571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id="{96B99253-E3A3-4BA3-8053-A6917151827F}"/>
                  </a:ext>
                </a:extLst>
              </p:cNvPr>
              <p:cNvSpPr/>
              <p:nvPr/>
            </p:nvSpPr>
            <p:spPr>
              <a:xfrm>
                <a:off x="847724" y="5207292"/>
                <a:ext cx="5249258" cy="430887"/>
              </a:xfrm>
              <a:prstGeom prst="rect">
                <a:avLst/>
              </a:prstGeom>
            </p:spPr>
            <p:txBody>
              <a:bodyPr wrap="none">
                <a:spAutoFit/>
              </a:bodyPr>
              <a:lstStyle/>
              <a:p>
                <a14:m>
                  <m:oMath xmlns:m="http://schemas.openxmlformats.org/officeDocument/2006/math">
                    <m:r>
                      <a:rPr lang="en-US" altLang="zh-TW" sz="2200" b="0" i="1" smtClean="0">
                        <a:latin typeface="Cambria Math" panose="02040503050406030204" pitchFamily="18" charset="0"/>
                        <a:ea typeface="Cambria Math" panose="02040503050406030204" pitchFamily="18" charset="0"/>
                      </a:rPr>
                      <m:t>𝐶𝑇𝑇</m:t>
                    </m:r>
                    <m:r>
                      <a:rPr lang="en-US" altLang="zh-TW" sz="2200" i="1">
                        <a:latin typeface="Cambria Math" panose="02040503050406030204" pitchFamily="18" charset="0"/>
                        <a:ea typeface="Cambria Math" panose="02040503050406030204" pitchFamily="18" charset="0"/>
                      </a:rPr>
                      <m:t>=(1+</m:t>
                    </m:r>
                    <m:r>
                      <a:rPr lang="en-US" altLang="zh-TW" sz="2200" i="1">
                        <a:latin typeface="Cambria Math" panose="02040503050406030204" pitchFamily="18" charset="0"/>
                        <a:ea typeface="Cambria Math" panose="02040503050406030204" pitchFamily="18" charset="0"/>
                      </a:rPr>
                      <m:t>𝑑𝑥</m:t>
                    </m:r>
                    <m:r>
                      <a:rPr lang="en-US" altLang="zh-TW" sz="2200" i="1">
                        <a:latin typeface="Cambria Math" panose="02040503050406030204" pitchFamily="18" charset="0"/>
                        <a:ea typeface="Cambria Math" panose="02040503050406030204" pitchFamily="18" charset="0"/>
                      </a:rPr>
                      <m:t>/75000)∙(</m:t>
                    </m:r>
                    <m:sSub>
                      <m:sSubPr>
                        <m:ctrlPr>
                          <a:rPr lang="en-US" altLang="zh-TW" sz="2200" i="1">
                            <a:latin typeface="Cambria Math" panose="02040503050406030204" pitchFamily="18" charset="0"/>
                            <a:ea typeface="Cambria Math" panose="02040503050406030204" pitchFamily="18" charset="0"/>
                          </a:rPr>
                        </m:ctrlPr>
                      </m:sSubPr>
                      <m:e>
                        <m:r>
                          <a:rPr lang="en-US" altLang="zh-TW" sz="2200" i="1">
                            <a:latin typeface="Cambria Math" panose="02040503050406030204" pitchFamily="18" charset="0"/>
                            <a:ea typeface="Cambria Math" panose="02040503050406030204" pitchFamily="18" charset="0"/>
                          </a:rPr>
                          <m:t>𝑍</m:t>
                        </m:r>
                      </m:e>
                      <m:sub>
                        <m:r>
                          <a:rPr lang="en-US" altLang="zh-TW" sz="2200" i="1">
                            <a:latin typeface="Cambria Math" panose="02040503050406030204" pitchFamily="18" charset="0"/>
                            <a:ea typeface="Cambria Math" panose="02040503050406030204" pitchFamily="18" charset="0"/>
                          </a:rPr>
                          <m:t>𝑇</m:t>
                        </m:r>
                      </m:sub>
                    </m:sSub>
                    <m:r>
                      <a:rPr lang="en-US" altLang="zh-TW" sz="2200" i="1">
                        <a:latin typeface="Cambria Math" panose="02040503050406030204" pitchFamily="18" charset="0"/>
                        <a:ea typeface="Cambria Math" panose="02040503050406030204" pitchFamily="18" charset="0"/>
                      </a:rPr>
                      <m:t>−</m:t>
                    </m:r>
                    <m:sSub>
                      <m:sSubPr>
                        <m:ctrlPr>
                          <a:rPr lang="en-US" altLang="zh-TW" sz="2200" i="1">
                            <a:latin typeface="Cambria Math" panose="02040503050406030204" pitchFamily="18" charset="0"/>
                            <a:ea typeface="Cambria Math" panose="02040503050406030204" pitchFamily="18" charset="0"/>
                          </a:rPr>
                        </m:ctrlPr>
                      </m:sSubPr>
                      <m:e>
                        <m:r>
                          <a:rPr lang="en-US" altLang="zh-TW" sz="2200" i="1">
                            <a:latin typeface="Cambria Math" panose="02040503050406030204" pitchFamily="18" charset="0"/>
                            <a:ea typeface="Cambria Math" panose="02040503050406030204" pitchFamily="18" charset="0"/>
                          </a:rPr>
                          <m:t>𝑍</m:t>
                        </m:r>
                      </m:e>
                      <m:sub>
                        <m:r>
                          <a:rPr lang="en-US" altLang="zh-TW" sz="2200" i="1">
                            <a:latin typeface="Cambria Math" panose="02040503050406030204" pitchFamily="18" charset="0"/>
                            <a:ea typeface="Cambria Math" panose="02040503050406030204" pitchFamily="18" charset="0"/>
                          </a:rPr>
                          <m:t>𝐵</m:t>
                        </m:r>
                      </m:sub>
                    </m:sSub>
                    <m:r>
                      <a:rPr lang="en-US" altLang="zh-TW" sz="2200" i="1">
                        <a:latin typeface="Cambria Math" panose="02040503050406030204" pitchFamily="18" charset="0"/>
                        <a:ea typeface="Cambria Math" panose="02040503050406030204" pitchFamily="18" charset="0"/>
                      </a:rPr>
                      <m:t>)/</m:t>
                    </m:r>
                    <m:d>
                      <m:dPr>
                        <m:begChr m:val="⟨"/>
                        <m:endChr m:val="⟩"/>
                        <m:ctrlPr>
                          <a:rPr lang="en-US" altLang="zh-TW" sz="2200" i="1">
                            <a:latin typeface="Cambria Math" panose="02040503050406030204" pitchFamily="18" charset="0"/>
                            <a:ea typeface="Cambria Math" panose="02040503050406030204" pitchFamily="18" charset="0"/>
                          </a:rPr>
                        </m:ctrlPr>
                      </m:dPr>
                      <m:e>
                        <m:sSub>
                          <m:sSubPr>
                            <m:ctrlPr>
                              <a:rPr lang="en-US" altLang="zh-TW" sz="2200" i="1">
                                <a:latin typeface="Cambria Math" panose="02040503050406030204" pitchFamily="18" charset="0"/>
                                <a:ea typeface="Cambria Math" panose="02040503050406030204" pitchFamily="18" charset="0"/>
                              </a:rPr>
                            </m:ctrlPr>
                          </m:sSubPr>
                          <m:e>
                            <m:r>
                              <a:rPr lang="en-US" altLang="zh-TW" sz="2200" i="1">
                                <a:latin typeface="Cambria Math" panose="02040503050406030204" pitchFamily="18" charset="0"/>
                                <a:ea typeface="Cambria Math" panose="02040503050406030204" pitchFamily="18" charset="0"/>
                              </a:rPr>
                              <m:t>𝑤</m:t>
                            </m:r>
                          </m:e>
                          <m:sub>
                            <m:r>
                              <a:rPr lang="en-US" altLang="zh-TW" sz="2200" i="1">
                                <a:latin typeface="Cambria Math" panose="02040503050406030204" pitchFamily="18" charset="0"/>
                                <a:ea typeface="Cambria Math" panose="02040503050406030204" pitchFamily="18" charset="0"/>
                              </a:rPr>
                              <m:t>𝑢</m:t>
                            </m:r>
                          </m:sub>
                        </m:sSub>
                      </m:e>
                    </m:d>
                  </m:oMath>
                </a14:m>
                <a:r>
                  <a:rPr lang="zh-TW" altLang="en-US" sz="2200" dirty="0"/>
                  <a:t> </a:t>
                </a:r>
              </a:p>
            </p:txBody>
          </p:sp>
        </mc:Choice>
        <mc:Fallback xmlns="">
          <p:sp>
            <p:nvSpPr>
              <p:cNvPr id="11" name="矩形 10">
                <a:extLst>
                  <a:ext uri="{FF2B5EF4-FFF2-40B4-BE49-F238E27FC236}">
                    <a16:creationId xmlns:a16="http://schemas.microsoft.com/office/drawing/2014/main" id="{96B99253-E3A3-4BA3-8053-A6917151827F}"/>
                  </a:ext>
                </a:extLst>
              </p:cNvPr>
              <p:cNvSpPr>
                <a:spLocks noRot="1" noChangeAspect="1" noMove="1" noResize="1" noEditPoints="1" noAdjustHandles="1" noChangeArrowheads="1" noChangeShapeType="1" noTextEdit="1"/>
              </p:cNvSpPr>
              <p:nvPr/>
            </p:nvSpPr>
            <p:spPr>
              <a:xfrm>
                <a:off x="847724" y="5207292"/>
                <a:ext cx="5249258" cy="430887"/>
              </a:xfrm>
              <a:prstGeom prst="rect">
                <a:avLst/>
              </a:prstGeom>
              <a:blipFill>
                <a:blip r:embed="rId8"/>
                <a:stretch>
                  <a:fillRect l="-116" b="-1690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1645FD2F-06C2-49FE-837A-936479D8BF9C}"/>
                  </a:ext>
                </a:extLst>
              </p:cNvPr>
              <p:cNvSpPr txBox="1"/>
              <p:nvPr/>
            </p:nvSpPr>
            <p:spPr>
              <a:xfrm>
                <a:off x="847724" y="5782792"/>
                <a:ext cx="4265335" cy="6932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200" i="1" smtClean="0">
                              <a:latin typeface="Cambria Math" panose="02040503050406030204" pitchFamily="18" charset="0"/>
                            </a:rPr>
                          </m:ctrlPr>
                        </m:sSubPr>
                        <m:e>
                          <m:r>
                            <a:rPr lang="en-US" altLang="zh-TW" sz="2200" b="0" i="1" smtClean="0">
                              <a:latin typeface="Cambria Math" panose="02040503050406030204" pitchFamily="18" charset="0"/>
                            </a:rPr>
                            <m:t>𝑀</m:t>
                          </m:r>
                        </m:e>
                        <m:sub>
                          <m:r>
                            <a:rPr lang="en-US" altLang="zh-TW" sz="2200" b="0" i="1" smtClean="0">
                              <a:latin typeface="Cambria Math" panose="02040503050406030204" pitchFamily="18" charset="0"/>
                            </a:rPr>
                            <m:t>𝐵𝐸</m:t>
                          </m:r>
                        </m:sub>
                      </m:sSub>
                      <m:r>
                        <a:rPr lang="en-US" altLang="zh-TW" sz="2200" b="0" i="1" smtClean="0">
                          <a:latin typeface="Cambria Math" panose="02040503050406030204" pitchFamily="18" charset="0"/>
                        </a:rPr>
                        <m:t>=</m:t>
                      </m:r>
                      <m:f>
                        <m:fPr>
                          <m:ctrlPr>
                            <a:rPr lang="en-US" altLang="zh-TW" sz="2200" b="0" i="1" smtClean="0">
                              <a:latin typeface="Cambria Math" panose="02040503050406030204" pitchFamily="18" charset="0"/>
                            </a:rPr>
                          </m:ctrlPr>
                        </m:fPr>
                        <m:num>
                          <m:r>
                            <a:rPr lang="en-US" altLang="zh-TW" sz="2200" b="0" i="1" smtClean="0">
                              <a:latin typeface="Cambria Math" panose="02040503050406030204" pitchFamily="18" charset="0"/>
                            </a:rPr>
                            <m:t>𝐴𝐷𝑇</m:t>
                          </m:r>
                        </m:num>
                        <m:den>
                          <m:r>
                            <a:rPr lang="en-US" altLang="zh-TW" sz="2200" b="0" i="1" smtClean="0">
                              <a:latin typeface="Cambria Math" panose="02040503050406030204" pitchFamily="18" charset="0"/>
                            </a:rPr>
                            <m:t>𝐶𝑇𝑇</m:t>
                          </m:r>
                        </m:den>
                      </m:f>
                      <m:r>
                        <a:rPr lang="en-US" altLang="zh-TW" sz="2200" b="0" i="1" smtClean="0">
                          <a:latin typeface="Cambria Math" panose="02040503050406030204" pitchFamily="18" charset="0"/>
                          <a:ea typeface="Cambria Math" panose="02040503050406030204" pitchFamily="18" charset="0"/>
                        </a:rPr>
                        <m:t>∙100  </m:t>
                      </m:r>
                      <m:f>
                        <m:fPr>
                          <m:ctrlPr>
                            <a:rPr lang="en-US" altLang="zh-TW" sz="2200" b="0" i="1" smtClean="0">
                              <a:latin typeface="Cambria Math" panose="02040503050406030204" pitchFamily="18" charset="0"/>
                              <a:ea typeface="Cambria Math" panose="02040503050406030204" pitchFamily="18" charset="0"/>
                            </a:rPr>
                          </m:ctrlPr>
                        </m:fPr>
                        <m:num>
                          <m:r>
                            <a:rPr lang="en-US" altLang="zh-TW" sz="2200" b="0" i="1" smtClean="0">
                              <a:latin typeface="Cambria Math" panose="02040503050406030204" pitchFamily="18" charset="0"/>
                              <a:ea typeface="Cambria Math" panose="02040503050406030204" pitchFamily="18" charset="0"/>
                            </a:rPr>
                            <m:t>𝑃</m:t>
                          </m:r>
                        </m:num>
                        <m:den>
                          <m:sSub>
                            <m:sSubPr>
                              <m:ctrlPr>
                                <a:rPr lang="en-US" altLang="zh-TW" sz="2200" b="0" i="1" smtClean="0">
                                  <a:latin typeface="Cambria Math" panose="02040503050406030204" pitchFamily="18" charset="0"/>
                                  <a:ea typeface="Cambria Math" panose="02040503050406030204" pitchFamily="18" charset="0"/>
                                </a:rPr>
                              </m:ctrlPr>
                            </m:sSubPr>
                            <m:e>
                              <m:r>
                                <a:rPr lang="en-US" altLang="zh-TW" sz="2200" b="0" i="1" smtClean="0">
                                  <a:latin typeface="Cambria Math" panose="02040503050406030204" pitchFamily="18" charset="0"/>
                                  <a:ea typeface="Cambria Math" panose="02040503050406030204" pitchFamily="18" charset="0"/>
                                </a:rPr>
                                <m:t>𝑟</m:t>
                              </m:r>
                            </m:e>
                            <m:sub>
                              <m:r>
                                <a:rPr lang="en-US" altLang="zh-TW" sz="2200" b="0" i="1" smtClean="0">
                                  <a:latin typeface="Cambria Math" panose="02040503050406030204" pitchFamily="18" charset="0"/>
                                  <a:ea typeface="Cambria Math" panose="02040503050406030204" pitchFamily="18" charset="0"/>
                                </a:rPr>
                                <m:t>𝑑</m:t>
                              </m:r>
                            </m:sub>
                          </m:sSub>
                          <m:r>
                            <a:rPr lang="en-US" altLang="zh-TW" sz="2200" b="0" i="1" smtClean="0">
                              <a:latin typeface="Cambria Math" panose="02040503050406030204" pitchFamily="18" charset="0"/>
                              <a:ea typeface="Cambria Math" panose="02040503050406030204" pitchFamily="18" charset="0"/>
                            </a:rPr>
                            <m:t>∙</m:t>
                          </m:r>
                          <m:r>
                            <a:rPr lang="en-US" altLang="zh-TW" sz="2200" b="0" i="1" smtClean="0">
                              <a:latin typeface="Cambria Math" panose="02040503050406030204" pitchFamily="18" charset="0"/>
                              <a:ea typeface="Cambria Math" panose="02040503050406030204" pitchFamily="18" charset="0"/>
                            </a:rPr>
                            <m:t>𝑇</m:t>
                          </m:r>
                        </m:den>
                      </m:f>
                      <m:r>
                        <a:rPr lang="en-US" altLang="zh-TW" sz="2200" b="0" i="1" smtClean="0">
                          <a:latin typeface="Cambria Math" panose="02040503050406030204" pitchFamily="18" charset="0"/>
                          <a:ea typeface="Cambria Math" panose="02040503050406030204" pitchFamily="18" charset="0"/>
                        </a:rPr>
                        <m:t>∙0.03</m:t>
                      </m:r>
                      <m:d>
                        <m:dPr>
                          <m:begChr m:val="⟨"/>
                          <m:endChr m:val="⟩"/>
                          <m:ctrlPr>
                            <a:rPr lang="en-US" altLang="zh-TW" sz="2200" b="0" i="1" smtClean="0">
                              <a:latin typeface="Cambria Math" panose="02040503050406030204" pitchFamily="18" charset="0"/>
                              <a:ea typeface="Cambria Math" panose="02040503050406030204" pitchFamily="18" charset="0"/>
                            </a:rPr>
                          </m:ctrlPr>
                        </m:dPr>
                        <m:e>
                          <m:sSub>
                            <m:sSubPr>
                              <m:ctrlPr>
                                <a:rPr lang="en-US" altLang="zh-TW" sz="2200" b="0" i="1" smtClean="0">
                                  <a:latin typeface="Cambria Math" panose="02040503050406030204" pitchFamily="18" charset="0"/>
                                  <a:ea typeface="Cambria Math" panose="02040503050406030204" pitchFamily="18" charset="0"/>
                                </a:rPr>
                              </m:ctrlPr>
                            </m:sSubPr>
                            <m:e>
                              <m:r>
                                <a:rPr lang="en-US" altLang="zh-TW" sz="2200" b="0" i="1" smtClean="0">
                                  <a:latin typeface="Cambria Math" panose="02040503050406030204" pitchFamily="18" charset="0"/>
                                  <a:ea typeface="Cambria Math" panose="02040503050406030204" pitchFamily="18" charset="0"/>
                                </a:rPr>
                                <m:t>𝑊</m:t>
                              </m:r>
                            </m:e>
                            <m:sub>
                              <m:r>
                                <a:rPr lang="en-US" altLang="zh-TW" sz="2200" b="0" i="1" smtClean="0">
                                  <a:latin typeface="Cambria Math" panose="02040503050406030204" pitchFamily="18" charset="0"/>
                                  <a:ea typeface="Cambria Math" panose="02040503050406030204" pitchFamily="18" charset="0"/>
                                </a:rPr>
                                <m:t>𝑢</m:t>
                              </m:r>
                            </m:sub>
                          </m:sSub>
                        </m:e>
                      </m:d>
                    </m:oMath>
                  </m:oMathPara>
                </a14:m>
                <a:endParaRPr lang="zh-TW" altLang="en-US" sz="2200" dirty="0"/>
              </a:p>
            </p:txBody>
          </p:sp>
        </mc:Choice>
        <mc:Fallback xmlns="">
          <p:sp>
            <p:nvSpPr>
              <p:cNvPr id="6" name="文字方塊 5">
                <a:extLst>
                  <a:ext uri="{FF2B5EF4-FFF2-40B4-BE49-F238E27FC236}">
                    <a16:creationId xmlns:a16="http://schemas.microsoft.com/office/drawing/2014/main" id="{1645FD2F-06C2-49FE-837A-936479D8BF9C}"/>
                  </a:ext>
                </a:extLst>
              </p:cNvPr>
              <p:cNvSpPr txBox="1">
                <a:spLocks noRot="1" noChangeAspect="1" noMove="1" noResize="1" noEditPoints="1" noAdjustHandles="1" noChangeArrowheads="1" noChangeShapeType="1" noTextEdit="1"/>
              </p:cNvSpPr>
              <p:nvPr/>
            </p:nvSpPr>
            <p:spPr>
              <a:xfrm>
                <a:off x="847724" y="5782792"/>
                <a:ext cx="4265335" cy="693203"/>
              </a:xfrm>
              <a:prstGeom prst="rect">
                <a:avLst/>
              </a:prstGeom>
              <a:blipFill>
                <a:blip r:embed="rId9"/>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文字方塊 11">
                <a:extLst>
                  <a:ext uri="{FF2B5EF4-FFF2-40B4-BE49-F238E27FC236}">
                    <a16:creationId xmlns:a16="http://schemas.microsoft.com/office/drawing/2014/main" id="{A1DA69AB-081D-4103-B0A2-702BE8F35645}"/>
                  </a:ext>
                </a:extLst>
              </p:cNvPr>
              <p:cNvSpPr txBox="1"/>
              <p:nvPr/>
            </p:nvSpPr>
            <p:spPr>
              <a:xfrm>
                <a:off x="6056121" y="4822571"/>
                <a:ext cx="2833879" cy="1631216"/>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439738" indent="-439738"/>
                <a14:m>
                  <m:oMath xmlns:m="http://schemas.openxmlformats.org/officeDocument/2006/math">
                    <m:d>
                      <m:dPr>
                        <m:begChr m:val="⟨"/>
                        <m:endChr m:val="⟩"/>
                        <m:ctrlPr>
                          <a:rPr lang="en-US" altLang="zh-TW" sz="2000" i="1" smtClean="0">
                            <a:solidFill>
                              <a:schemeClr val="tx1"/>
                            </a:solidFill>
                            <a:latin typeface="Cambria Math" panose="02040503050406030204" pitchFamily="18" charset="0"/>
                          </a:rPr>
                        </m:ctrlPr>
                      </m:dPr>
                      <m:e>
                        <m:r>
                          <a:rPr lang="en-US" altLang="zh-TW" sz="2000" b="0" i="1" smtClean="0">
                            <a:solidFill>
                              <a:schemeClr val="tx1"/>
                            </a:solidFill>
                            <a:latin typeface="Cambria Math" panose="02040503050406030204" pitchFamily="18" charset="0"/>
                          </a:rPr>
                          <m:t>𝑉</m:t>
                        </m:r>
                      </m:e>
                    </m:d>
                  </m:oMath>
                </a14:m>
                <a:r>
                  <a:rPr lang="en-US" altLang="zh-TW" sz="2000" dirty="0">
                    <a:solidFill>
                      <a:schemeClr val="tx1"/>
                    </a:solidFill>
                  </a:rPr>
                  <a:t>: wind speed averaged over the cloud depth</a:t>
                </a:r>
              </a:p>
              <a:p>
                <a:r>
                  <a:rPr lang="en-US" altLang="zh-TW" sz="2000" dirty="0">
                    <a:solidFill>
                      <a:schemeClr val="tx1"/>
                    </a:solidFill>
                  </a:rPr>
                  <a:t>dx: grid size</a:t>
                </a:r>
              </a:p>
              <a:p>
                <a:r>
                  <a:rPr lang="en-US" altLang="zh-TW" sz="2000" dirty="0">
                    <a:solidFill>
                      <a:schemeClr val="tx1"/>
                    </a:solidFill>
                  </a:rPr>
                  <a:t>P: pressure (Pa)</a:t>
                </a:r>
              </a:p>
              <a:p>
                <a:r>
                  <a:rPr lang="en-US" altLang="zh-TW" sz="2000" dirty="0">
                    <a:solidFill>
                      <a:schemeClr val="tx1"/>
                    </a:solidFill>
                  </a:rPr>
                  <a:t>T: temperature (K)</a:t>
                </a:r>
                <a:endParaRPr lang="zh-TW" altLang="en-US" sz="2000" dirty="0">
                  <a:solidFill>
                    <a:schemeClr val="tx1"/>
                  </a:solidFill>
                </a:endParaRPr>
              </a:p>
            </p:txBody>
          </p:sp>
        </mc:Choice>
        <mc:Fallback xmlns="">
          <p:sp>
            <p:nvSpPr>
              <p:cNvPr id="12" name="文字方塊 11">
                <a:extLst>
                  <a:ext uri="{FF2B5EF4-FFF2-40B4-BE49-F238E27FC236}">
                    <a16:creationId xmlns:a16="http://schemas.microsoft.com/office/drawing/2014/main" id="{A1DA69AB-081D-4103-B0A2-702BE8F35645}"/>
                  </a:ext>
                </a:extLst>
              </p:cNvPr>
              <p:cNvSpPr txBox="1">
                <a:spLocks noRot="1" noChangeAspect="1" noMove="1" noResize="1" noEditPoints="1" noAdjustHandles="1" noChangeArrowheads="1" noChangeShapeType="1" noTextEdit="1"/>
              </p:cNvSpPr>
              <p:nvPr/>
            </p:nvSpPr>
            <p:spPr>
              <a:xfrm>
                <a:off x="6056121" y="4822571"/>
                <a:ext cx="2833879" cy="1631216"/>
              </a:xfrm>
              <a:prstGeom prst="rect">
                <a:avLst/>
              </a:prstGeom>
              <a:blipFill>
                <a:blip r:embed="rId10"/>
                <a:stretch>
                  <a:fillRect l="-2151" t="-1866" r="-3226" b="-5597"/>
                </a:stretch>
              </a:blipFill>
              <a:ln>
                <a:noFill/>
              </a:ln>
            </p:spPr>
            <p:txBody>
              <a:bodyPr/>
              <a:lstStyle/>
              <a:p>
                <a:r>
                  <a:rPr lang="zh-TW" altLang="en-US">
                    <a:noFill/>
                  </a:rPr>
                  <a:t> </a:t>
                </a:r>
              </a:p>
            </p:txBody>
          </p:sp>
        </mc:Fallback>
      </mc:AlternateContent>
    </p:spTree>
    <p:extLst>
      <p:ext uri="{BB962C8B-B14F-4D97-AF65-F5344CB8AC3E}">
        <p14:creationId xmlns:p14="http://schemas.microsoft.com/office/powerpoint/2010/main" val="3077137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D9ACE41-B2B1-413B-8FA9-6154DDEB523B}"/>
              </a:ext>
            </a:extLst>
          </p:cNvPr>
          <p:cNvSpPr>
            <a:spLocks noGrp="1"/>
          </p:cNvSpPr>
          <p:nvPr>
            <p:ph type="title"/>
          </p:nvPr>
        </p:nvSpPr>
        <p:spPr/>
        <p:txBody>
          <a:bodyPr/>
          <a:lstStyle/>
          <a:p>
            <a:r>
              <a:rPr lang="en-US" altLang="zh-TW" dirty="0"/>
              <a:t>Convection trigger function</a:t>
            </a:r>
            <a:endParaRPr lang="zh-TW" altLang="en-US" dirty="0"/>
          </a:p>
        </p:txBody>
      </p:sp>
      <p:sp>
        <p:nvSpPr>
          <p:cNvPr id="3" name="內容版面配置區 2">
            <a:extLst>
              <a:ext uri="{FF2B5EF4-FFF2-40B4-BE49-F238E27FC236}">
                <a16:creationId xmlns:a16="http://schemas.microsoft.com/office/drawing/2014/main" id="{086CC834-FE0F-4670-9C4B-274FA34B72C7}"/>
              </a:ext>
            </a:extLst>
          </p:cNvPr>
          <p:cNvSpPr>
            <a:spLocks noGrp="1"/>
          </p:cNvSpPr>
          <p:nvPr>
            <p:ph idx="1"/>
          </p:nvPr>
        </p:nvSpPr>
        <p:spPr/>
        <p:txBody>
          <a:bodyPr/>
          <a:lstStyle/>
          <a:p>
            <a:pPr algn="just"/>
            <a:r>
              <a:rPr lang="en-US" altLang="zh-TW" dirty="0"/>
              <a:t>A parcel lifted from the convection starting level (CSL) without entrainment must reach the level of free convection within the range of 120–180 </a:t>
            </a:r>
            <a:r>
              <a:rPr lang="en-US" altLang="zh-TW" dirty="0" err="1"/>
              <a:t>hPa</a:t>
            </a:r>
            <a:r>
              <a:rPr lang="en-US" altLang="zh-TW" dirty="0"/>
              <a:t>.</a:t>
            </a:r>
          </a:p>
          <a:p>
            <a:r>
              <a:rPr lang="en-US" altLang="zh-TW" dirty="0"/>
              <a:t>convective inhibition (CIN):</a:t>
            </a:r>
            <a:endParaRPr lang="zh-TW" altLang="en-US" dirty="0"/>
          </a:p>
        </p:txBody>
      </p:sp>
      <p:pic>
        <p:nvPicPr>
          <p:cNvPr id="5" name="圖片 4">
            <a:extLst>
              <a:ext uri="{FF2B5EF4-FFF2-40B4-BE49-F238E27FC236}">
                <a16:creationId xmlns:a16="http://schemas.microsoft.com/office/drawing/2014/main" id="{A8B5B917-6C2D-4F1E-BD9E-9001F31F2C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49" y="3639293"/>
            <a:ext cx="6085193" cy="949640"/>
          </a:xfrm>
          <a:prstGeom prst="rect">
            <a:avLst/>
          </a:prstGeom>
        </p:spPr>
      </p:pic>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CA67D686-A15E-46CA-A1A8-DA380D448143}"/>
                  </a:ext>
                </a:extLst>
              </p:cNvPr>
              <p:cNvSpPr txBox="1"/>
              <p:nvPr/>
            </p:nvSpPr>
            <p:spPr>
              <a:xfrm>
                <a:off x="635349" y="5471663"/>
                <a:ext cx="1535933" cy="64633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14:m>
                  <m:oMath xmlns:m="http://schemas.openxmlformats.org/officeDocument/2006/math">
                    <m:sSub>
                      <m:sSubPr>
                        <m:ctrlPr>
                          <a:rPr lang="en-US" altLang="zh-TW" i="1" smtClean="0">
                            <a:solidFill>
                              <a:schemeClr val="tx1"/>
                            </a:solidFill>
                            <a:latin typeface="Cambria Math" panose="02040503050406030204" pitchFamily="18" charset="0"/>
                          </a:rPr>
                        </m:ctrlPr>
                      </m:sSubPr>
                      <m:e>
                        <m:r>
                          <a:rPr lang="en-US" altLang="zh-TW" b="0" i="1" smtClean="0">
                            <a:solidFill>
                              <a:schemeClr val="tx1"/>
                            </a:solidFill>
                            <a:latin typeface="Cambria Math" panose="02040503050406030204" pitchFamily="18" charset="0"/>
                          </a:rPr>
                          <m:t>𝑍</m:t>
                        </m:r>
                      </m:e>
                      <m:sub>
                        <m:r>
                          <a:rPr lang="en-US" altLang="zh-TW" b="0" i="1" smtClean="0">
                            <a:solidFill>
                              <a:schemeClr val="tx1"/>
                            </a:solidFill>
                            <a:latin typeface="Cambria Math" panose="02040503050406030204" pitchFamily="18" charset="0"/>
                          </a:rPr>
                          <m:t>𝑠</m:t>
                        </m:r>
                      </m:sub>
                    </m:sSub>
                  </m:oMath>
                </a14:m>
                <a:r>
                  <a:rPr lang="en-US" altLang="zh-TW" dirty="0">
                    <a:solidFill>
                      <a:schemeClr val="tx1"/>
                    </a:solidFill>
                  </a:rPr>
                  <a:t>:</a:t>
                </a:r>
                <a:r>
                  <a:rPr lang="zh-TW" altLang="en-US" dirty="0">
                    <a:solidFill>
                      <a:schemeClr val="tx1"/>
                    </a:solidFill>
                  </a:rPr>
                  <a:t> </a:t>
                </a:r>
                <a:r>
                  <a:rPr lang="en-US" altLang="zh-TW" dirty="0">
                    <a:solidFill>
                      <a:schemeClr val="tx1"/>
                    </a:solidFill>
                  </a:rPr>
                  <a:t>CSL</a:t>
                </a:r>
              </a:p>
              <a:p>
                <a14:m>
                  <m:oMath xmlns:m="http://schemas.openxmlformats.org/officeDocument/2006/math">
                    <m:sSub>
                      <m:sSubPr>
                        <m:ctrlPr>
                          <a:rPr lang="en-US" altLang="zh-TW" i="1" smtClean="0">
                            <a:solidFill>
                              <a:schemeClr val="tx1"/>
                            </a:solidFill>
                            <a:latin typeface="Cambria Math" panose="02040503050406030204" pitchFamily="18" charset="0"/>
                          </a:rPr>
                        </m:ctrlPr>
                      </m:sSubPr>
                      <m:e>
                        <m:r>
                          <m:rPr>
                            <m:sty m:val="p"/>
                          </m:rPr>
                          <a:rPr lang="en-US" altLang="zh-TW" i="1">
                            <a:solidFill>
                              <a:schemeClr val="tx1"/>
                            </a:solidFill>
                            <a:latin typeface="Cambria Math" panose="02040503050406030204" pitchFamily="18" charset="0"/>
                          </a:rPr>
                          <m:t>Z</m:t>
                        </m:r>
                      </m:e>
                      <m:sub>
                        <m:r>
                          <m:rPr>
                            <m:sty m:val="p"/>
                          </m:rPr>
                          <a:rPr lang="en-US" altLang="zh-TW" i="1">
                            <a:solidFill>
                              <a:schemeClr val="tx1"/>
                            </a:solidFill>
                            <a:latin typeface="Cambria Math" panose="02040503050406030204" pitchFamily="18" charset="0"/>
                          </a:rPr>
                          <m:t>B</m:t>
                        </m:r>
                      </m:sub>
                    </m:sSub>
                  </m:oMath>
                </a14:m>
                <a:r>
                  <a:rPr lang="en-US" altLang="zh-TW" dirty="0">
                    <a:solidFill>
                      <a:schemeClr val="tx1"/>
                    </a:solidFill>
                  </a:rPr>
                  <a:t>:</a:t>
                </a:r>
                <a:r>
                  <a:rPr lang="zh-TW" altLang="en-US" dirty="0">
                    <a:solidFill>
                      <a:schemeClr val="tx1"/>
                    </a:solidFill>
                  </a:rPr>
                  <a:t> </a:t>
                </a:r>
                <a:r>
                  <a:rPr lang="en-US" altLang="zh-TW" dirty="0">
                    <a:solidFill>
                      <a:schemeClr val="tx1"/>
                    </a:solidFill>
                  </a:rPr>
                  <a:t>cloud base</a:t>
                </a:r>
                <a:endParaRPr lang="zh-TW" altLang="en-US" dirty="0">
                  <a:solidFill>
                    <a:schemeClr val="tx1"/>
                  </a:solidFill>
                </a:endParaRPr>
              </a:p>
            </p:txBody>
          </p:sp>
        </mc:Choice>
        <mc:Fallback xmlns="">
          <p:sp>
            <p:nvSpPr>
              <p:cNvPr id="6" name="文字方塊 5">
                <a:extLst>
                  <a:ext uri="{FF2B5EF4-FFF2-40B4-BE49-F238E27FC236}">
                    <a16:creationId xmlns:a16="http://schemas.microsoft.com/office/drawing/2014/main" id="{CA67D686-A15E-46CA-A1A8-DA380D448143}"/>
                  </a:ext>
                </a:extLst>
              </p:cNvPr>
              <p:cNvSpPr txBox="1">
                <a:spLocks noRot="1" noChangeAspect="1" noMove="1" noResize="1" noEditPoints="1" noAdjustHandles="1" noChangeArrowheads="1" noChangeShapeType="1" noTextEdit="1"/>
              </p:cNvSpPr>
              <p:nvPr/>
            </p:nvSpPr>
            <p:spPr>
              <a:xfrm>
                <a:off x="635349" y="5471663"/>
                <a:ext cx="1535933" cy="646331"/>
              </a:xfrm>
              <a:prstGeom prst="rect">
                <a:avLst/>
              </a:prstGeom>
              <a:blipFill>
                <a:blip r:embed="rId3"/>
                <a:stretch>
                  <a:fillRect t="-5660" r="-2778" b="-14151"/>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FA59315C-71C1-4672-A2E7-C793D244131F}"/>
                  </a:ext>
                </a:extLst>
              </p:cNvPr>
              <p:cNvSpPr txBox="1"/>
              <p:nvPr/>
            </p:nvSpPr>
            <p:spPr>
              <a:xfrm>
                <a:off x="635349" y="4845632"/>
                <a:ext cx="30584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ea typeface="Cambria Math" panose="02040503050406030204" pitchFamily="18" charset="0"/>
                        </a:rPr>
                        <m:t>−120 &lt;</m:t>
                      </m:r>
                      <m:r>
                        <a:rPr lang="en-US" altLang="zh-TW" b="0" i="1" smtClean="0">
                          <a:latin typeface="Cambria Math" panose="02040503050406030204" pitchFamily="18" charset="0"/>
                        </a:rPr>
                        <m:t>𝐶𝐼𝑁</m:t>
                      </m:r>
                      <m:r>
                        <a:rPr lang="en-US" altLang="zh-TW" b="0" i="1" smtClean="0">
                          <a:latin typeface="Cambria Math" panose="02040503050406030204" pitchFamily="18" charset="0"/>
                          <a:ea typeface="Cambria Math" panose="02040503050406030204" pitchFamily="18" charset="0"/>
                        </a:rPr>
                        <m:t>&lt;−80 (</m:t>
                      </m:r>
                      <m:sSup>
                        <m:sSupPr>
                          <m:ctrlPr>
                            <a:rPr lang="en-US" altLang="zh-TW" b="0" i="1" smtClean="0">
                              <a:latin typeface="Cambria Math" panose="02040503050406030204" pitchFamily="18" charset="0"/>
                              <a:ea typeface="Cambria Math" panose="02040503050406030204" pitchFamily="18" charset="0"/>
                            </a:rPr>
                          </m:ctrlPr>
                        </m:sSupPr>
                        <m:e>
                          <m:r>
                            <a:rPr lang="en-US" altLang="zh-TW" b="0" i="1" smtClean="0">
                              <a:latin typeface="Cambria Math" panose="02040503050406030204" pitchFamily="18" charset="0"/>
                              <a:ea typeface="Cambria Math" panose="02040503050406030204" pitchFamily="18" charset="0"/>
                            </a:rPr>
                            <m:t>𝑚</m:t>
                          </m:r>
                        </m:e>
                        <m:sup>
                          <m:r>
                            <a:rPr lang="en-US" altLang="zh-TW" b="0" i="1" smtClean="0">
                              <a:latin typeface="Cambria Math" panose="02040503050406030204" pitchFamily="18" charset="0"/>
                              <a:ea typeface="Cambria Math" panose="02040503050406030204" pitchFamily="18" charset="0"/>
                            </a:rPr>
                            <m:t>2</m:t>
                          </m:r>
                        </m:sup>
                      </m:sSup>
                      <m:sSup>
                        <m:sSupPr>
                          <m:ctrlPr>
                            <a:rPr lang="en-US" altLang="zh-TW" b="0" i="1" smtClean="0">
                              <a:latin typeface="Cambria Math" panose="02040503050406030204" pitchFamily="18" charset="0"/>
                              <a:ea typeface="Cambria Math" panose="02040503050406030204" pitchFamily="18" charset="0"/>
                            </a:rPr>
                          </m:ctrlPr>
                        </m:sSupPr>
                        <m:e>
                          <m:r>
                            <a:rPr lang="en-US" altLang="zh-TW" b="0" i="1" smtClean="0">
                              <a:latin typeface="Cambria Math" panose="02040503050406030204" pitchFamily="18" charset="0"/>
                              <a:ea typeface="Cambria Math" panose="02040503050406030204" pitchFamily="18" charset="0"/>
                            </a:rPr>
                            <m:t>𝑠</m:t>
                          </m:r>
                        </m:e>
                        <m:sup>
                          <m:r>
                            <a:rPr lang="en-US" altLang="zh-TW" b="0" i="1" smtClean="0">
                              <a:latin typeface="Cambria Math" panose="02040503050406030204" pitchFamily="18" charset="0"/>
                              <a:ea typeface="Cambria Math" panose="02040503050406030204" pitchFamily="18" charset="0"/>
                            </a:rPr>
                            <m:t>2</m:t>
                          </m:r>
                        </m:sup>
                      </m:sSup>
                      <m:r>
                        <a:rPr lang="en-US" altLang="zh-TW" b="0" i="1" smtClean="0">
                          <a:latin typeface="Cambria Math" panose="02040503050406030204" pitchFamily="18" charset="0"/>
                          <a:ea typeface="Cambria Math" panose="02040503050406030204" pitchFamily="18" charset="0"/>
                        </a:rPr>
                        <m:t>)</m:t>
                      </m:r>
                    </m:oMath>
                  </m:oMathPara>
                </a14:m>
                <a:endParaRPr lang="zh-TW" altLang="en-US" dirty="0"/>
              </a:p>
            </p:txBody>
          </p:sp>
        </mc:Choice>
        <mc:Fallback xmlns="">
          <p:sp>
            <p:nvSpPr>
              <p:cNvPr id="7" name="文字方塊 6">
                <a:extLst>
                  <a:ext uri="{FF2B5EF4-FFF2-40B4-BE49-F238E27FC236}">
                    <a16:creationId xmlns:a16="http://schemas.microsoft.com/office/drawing/2014/main" id="{FA59315C-71C1-4672-A2E7-C793D244131F}"/>
                  </a:ext>
                </a:extLst>
              </p:cNvPr>
              <p:cNvSpPr txBox="1">
                <a:spLocks noRot="1" noChangeAspect="1" noMove="1" noResize="1" noEditPoints="1" noAdjustHandles="1" noChangeArrowheads="1" noChangeShapeType="1" noTextEdit="1"/>
              </p:cNvSpPr>
              <p:nvPr/>
            </p:nvSpPr>
            <p:spPr>
              <a:xfrm>
                <a:off x="635349" y="4845632"/>
                <a:ext cx="3058465" cy="369332"/>
              </a:xfrm>
              <a:prstGeom prst="rect">
                <a:avLst/>
              </a:prstGeom>
              <a:blipFill>
                <a:blip r:embed="rId4"/>
                <a:stretch>
                  <a:fillRect b="-1500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91411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6770F26-FA80-4FF1-A397-2822EC8DBCAB}"/>
              </a:ext>
            </a:extLst>
          </p:cNvPr>
          <p:cNvSpPr>
            <a:spLocks noGrp="1"/>
          </p:cNvSpPr>
          <p:nvPr>
            <p:ph type="title"/>
          </p:nvPr>
        </p:nvSpPr>
        <p:spPr/>
        <p:txBody>
          <a:bodyPr/>
          <a:lstStyle/>
          <a:p>
            <a:r>
              <a:rPr lang="en-US" altLang="zh-TW" dirty="0"/>
              <a:t>Convection trigger function</a:t>
            </a:r>
            <a:endParaRPr lang="zh-TW" altLang="en-US" dirty="0"/>
          </a:p>
        </p:txBody>
      </p:sp>
      <p:pic>
        <p:nvPicPr>
          <p:cNvPr id="5" name="內容版面配置區 4">
            <a:extLst>
              <a:ext uri="{FF2B5EF4-FFF2-40B4-BE49-F238E27FC236}">
                <a16:creationId xmlns:a16="http://schemas.microsoft.com/office/drawing/2014/main" id="{DE842327-0F2F-4ED4-B359-DDB977ACE42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3895" y="2141536"/>
            <a:ext cx="7016210" cy="4351338"/>
          </a:xfrm>
        </p:spPr>
      </p:pic>
      <p:sp>
        <p:nvSpPr>
          <p:cNvPr id="6" name="矩形 5">
            <a:extLst>
              <a:ext uri="{FF2B5EF4-FFF2-40B4-BE49-F238E27FC236}">
                <a16:creationId xmlns:a16="http://schemas.microsoft.com/office/drawing/2014/main" id="{93270967-38E8-4A3C-AE65-98B4E38F1EAF}"/>
              </a:ext>
            </a:extLst>
          </p:cNvPr>
          <p:cNvSpPr/>
          <p:nvPr/>
        </p:nvSpPr>
        <p:spPr>
          <a:xfrm>
            <a:off x="628650" y="1506023"/>
            <a:ext cx="7886700" cy="369332"/>
          </a:xfrm>
          <a:prstGeom prst="rect">
            <a:avLst/>
          </a:prstGeom>
        </p:spPr>
        <p:txBody>
          <a:bodyPr wrap="square">
            <a:spAutoFit/>
          </a:bodyPr>
          <a:lstStyle/>
          <a:p>
            <a:r>
              <a:rPr lang="en-US" altLang="zh-TW" dirty="0"/>
              <a:t>unrealistically spotty rainfall over high terrain during summertime</a:t>
            </a:r>
            <a:endParaRPr lang="zh-TW" altLang="en-US" dirty="0"/>
          </a:p>
        </p:txBody>
      </p:sp>
      <p:sp>
        <p:nvSpPr>
          <p:cNvPr id="7" name="矩形 6">
            <a:extLst>
              <a:ext uri="{FF2B5EF4-FFF2-40B4-BE49-F238E27FC236}">
                <a16:creationId xmlns:a16="http://schemas.microsoft.com/office/drawing/2014/main" id="{EB865C0D-F023-4CE9-B63D-EE9E62E0A22F}"/>
              </a:ext>
            </a:extLst>
          </p:cNvPr>
          <p:cNvSpPr/>
          <p:nvPr/>
        </p:nvSpPr>
        <p:spPr>
          <a:xfrm>
            <a:off x="4758266" y="4705646"/>
            <a:ext cx="4572000" cy="646331"/>
          </a:xfrm>
          <a:prstGeom prst="rect">
            <a:avLst/>
          </a:prstGeom>
        </p:spPr>
        <p:txBody>
          <a:bodyPr>
            <a:spAutoFit/>
          </a:bodyPr>
          <a:lstStyle/>
          <a:p>
            <a:r>
              <a:rPr lang="en-US" altLang="zh-TW" dirty="0"/>
              <a:t>convection triggering may be too easy over mountainous regions.</a:t>
            </a:r>
            <a:endParaRPr lang="zh-TW" altLang="en-US" dirty="0"/>
          </a:p>
        </p:txBody>
      </p:sp>
    </p:spTree>
    <p:extLst>
      <p:ext uri="{BB962C8B-B14F-4D97-AF65-F5344CB8AC3E}">
        <p14:creationId xmlns:p14="http://schemas.microsoft.com/office/powerpoint/2010/main" val="2801140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DAAEE52-FCAA-4857-8C6F-E6186E37B5DC}"/>
              </a:ext>
            </a:extLst>
          </p:cNvPr>
          <p:cNvSpPr>
            <a:spLocks noGrp="1"/>
          </p:cNvSpPr>
          <p:nvPr>
            <p:ph type="title"/>
          </p:nvPr>
        </p:nvSpPr>
        <p:spPr/>
        <p:txBody>
          <a:bodyPr/>
          <a:lstStyle/>
          <a:p>
            <a:r>
              <a:rPr lang="en-US" altLang="zh-TW" dirty="0"/>
              <a:t>Convective cloudiness enhancement</a:t>
            </a:r>
            <a:endParaRPr lang="zh-TW" altLang="en-US" dirty="0"/>
          </a:p>
        </p:txBody>
      </p:sp>
      <p:pic>
        <p:nvPicPr>
          <p:cNvPr id="5" name="內容版面配置區 4">
            <a:extLst>
              <a:ext uri="{FF2B5EF4-FFF2-40B4-BE49-F238E27FC236}">
                <a16:creationId xmlns:a16="http://schemas.microsoft.com/office/drawing/2014/main" id="{0AF59A6A-98F2-480F-B7F7-179F1F3AFCF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63624" y="1027907"/>
            <a:ext cx="3551726" cy="5626893"/>
          </a:xfrm>
        </p:spPr>
      </p:pic>
      <p:sp>
        <p:nvSpPr>
          <p:cNvPr id="3" name="矩形 2">
            <a:extLst>
              <a:ext uri="{FF2B5EF4-FFF2-40B4-BE49-F238E27FC236}">
                <a16:creationId xmlns:a16="http://schemas.microsoft.com/office/drawing/2014/main" id="{0389ED69-AB60-4D1E-BFDC-6384EBF20CED}"/>
              </a:ext>
            </a:extLst>
          </p:cNvPr>
          <p:cNvSpPr/>
          <p:nvPr/>
        </p:nvSpPr>
        <p:spPr>
          <a:xfrm>
            <a:off x="391624" y="1951672"/>
            <a:ext cx="4180376" cy="2677656"/>
          </a:xfrm>
          <a:prstGeom prst="rect">
            <a:avLst/>
          </a:prstGeom>
        </p:spPr>
        <p:txBody>
          <a:bodyPr wrap="square">
            <a:spAutoFit/>
          </a:bodyPr>
          <a:lstStyle/>
          <a:p>
            <a:pPr algn="just"/>
            <a:r>
              <a:rPr lang="en-US" altLang="zh-TW" sz="2400" dirty="0"/>
              <a:t>convective cloudiness in the GFS is taken into account by detraining cloud water from upper cumulus layers into the grid-scale cloud condensate, which helps to increase high cirrus clouds.</a:t>
            </a:r>
            <a:endParaRPr lang="zh-TW" altLang="en-US" sz="2400" dirty="0"/>
          </a:p>
        </p:txBody>
      </p:sp>
    </p:spTree>
    <p:extLst>
      <p:ext uri="{BB962C8B-B14F-4D97-AF65-F5344CB8AC3E}">
        <p14:creationId xmlns:p14="http://schemas.microsoft.com/office/powerpoint/2010/main" val="1681780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BA9D9AF-73A2-4B26-9CE1-2D86EEF3A000}"/>
              </a:ext>
            </a:extLst>
          </p:cNvPr>
          <p:cNvSpPr>
            <a:spLocks noGrp="1"/>
          </p:cNvSpPr>
          <p:nvPr>
            <p:ph type="title"/>
          </p:nvPr>
        </p:nvSpPr>
        <p:spPr/>
        <p:txBody>
          <a:bodyPr/>
          <a:lstStyle/>
          <a:p>
            <a:r>
              <a:rPr lang="fr-FR" altLang="zh-TW" dirty="0"/>
              <a:t>Entrainment enhancement in dry environments</a:t>
            </a:r>
            <a:endParaRPr lang="zh-TW" altLang="en-US" dirty="0"/>
          </a:p>
        </p:txBody>
      </p:sp>
      <p:sp>
        <p:nvSpPr>
          <p:cNvPr id="3" name="內容版面配置區 2">
            <a:extLst>
              <a:ext uri="{FF2B5EF4-FFF2-40B4-BE49-F238E27FC236}">
                <a16:creationId xmlns:a16="http://schemas.microsoft.com/office/drawing/2014/main" id="{FEBFA633-6958-4748-A4A9-CCC14ABE906E}"/>
              </a:ext>
            </a:extLst>
          </p:cNvPr>
          <p:cNvSpPr>
            <a:spLocks noGrp="1"/>
          </p:cNvSpPr>
          <p:nvPr>
            <p:ph idx="1"/>
          </p:nvPr>
        </p:nvSpPr>
        <p:spPr/>
        <p:txBody>
          <a:bodyPr/>
          <a:lstStyle/>
          <a:p>
            <a:r>
              <a:rPr lang="en-US" altLang="zh-TW" dirty="0"/>
              <a:t>more strongly suppress convection in a drier environment</a:t>
            </a:r>
          </a:p>
          <a:p>
            <a:r>
              <a:rPr lang="en-US" altLang="zh-TW" dirty="0"/>
              <a:t>entrainment rate:</a:t>
            </a:r>
            <a:endParaRPr lang="zh-TW" altLang="en-US" dirty="0"/>
          </a:p>
        </p:txBody>
      </p:sp>
      <p:pic>
        <p:nvPicPr>
          <p:cNvPr id="5" name="圖片 4">
            <a:extLst>
              <a:ext uri="{FF2B5EF4-FFF2-40B4-BE49-F238E27FC236}">
                <a16:creationId xmlns:a16="http://schemas.microsoft.com/office/drawing/2014/main" id="{5F178E76-F0E3-4279-821F-690D078E89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440" y="3144687"/>
            <a:ext cx="5422759" cy="1325563"/>
          </a:xfrm>
          <a:prstGeom prst="rect">
            <a:avLst/>
          </a:prstGeom>
        </p:spPr>
      </p:pic>
      <p:pic>
        <p:nvPicPr>
          <p:cNvPr id="6" name="圖片 5">
            <a:extLst>
              <a:ext uri="{FF2B5EF4-FFF2-40B4-BE49-F238E27FC236}">
                <a16:creationId xmlns:a16="http://schemas.microsoft.com/office/drawing/2014/main" id="{7973B103-5AB0-4158-800E-F8157B96FB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388" y="5127758"/>
            <a:ext cx="4017819" cy="794892"/>
          </a:xfrm>
          <a:prstGeom prst="rect">
            <a:avLst/>
          </a:prstGeom>
        </p:spPr>
      </p:pic>
      <mc:AlternateContent xmlns:mc="http://schemas.openxmlformats.org/markup-compatibility/2006">
        <mc:Choice xmlns:a14="http://schemas.microsoft.com/office/drawing/2010/main" Requires="a14">
          <p:sp>
            <p:nvSpPr>
              <p:cNvPr id="7" name="文字方塊 6">
                <a:extLst>
                  <a:ext uri="{FF2B5EF4-FFF2-40B4-BE49-F238E27FC236}">
                    <a16:creationId xmlns:a16="http://schemas.microsoft.com/office/drawing/2014/main" id="{97A7C8CE-6C3B-46DD-90E5-6F763EE2AF17}"/>
                  </a:ext>
                </a:extLst>
              </p:cNvPr>
              <p:cNvSpPr txBox="1"/>
              <p:nvPr/>
            </p:nvSpPr>
            <p:spPr>
              <a:xfrm>
                <a:off x="687388" y="5988733"/>
                <a:ext cx="4135299" cy="64633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14:m>
                  <m:oMath xmlns:m="http://schemas.openxmlformats.org/officeDocument/2006/math">
                    <m:sSub>
                      <m:sSubPr>
                        <m:ctrlPr>
                          <a:rPr lang="en-US" altLang="zh-TW" i="1" smtClean="0">
                            <a:solidFill>
                              <a:schemeClr val="tx1"/>
                            </a:solidFill>
                            <a:latin typeface="Cambria Math" panose="02040503050406030204" pitchFamily="18" charset="0"/>
                          </a:rPr>
                        </m:ctrlPr>
                      </m:sSubPr>
                      <m:e>
                        <m:r>
                          <a:rPr lang="en-US" altLang="zh-TW" b="0" i="1" smtClean="0">
                            <a:solidFill>
                              <a:schemeClr val="tx1"/>
                            </a:solidFill>
                            <a:latin typeface="Cambria Math" panose="02040503050406030204" pitchFamily="18" charset="0"/>
                          </a:rPr>
                          <m:t>𝑍</m:t>
                        </m:r>
                      </m:e>
                      <m:sub>
                        <m:r>
                          <a:rPr lang="en-US" altLang="zh-TW" b="0" i="1" smtClean="0">
                            <a:solidFill>
                              <a:schemeClr val="tx1"/>
                            </a:solidFill>
                            <a:latin typeface="Cambria Math" panose="02040503050406030204" pitchFamily="18" charset="0"/>
                          </a:rPr>
                          <m:t>𝐵</m:t>
                        </m:r>
                      </m:sub>
                    </m:sSub>
                  </m:oMath>
                </a14:m>
                <a:r>
                  <a:rPr lang="en-US" altLang="zh-TW" dirty="0">
                    <a:solidFill>
                      <a:schemeClr val="tx1"/>
                    </a:solidFill>
                  </a:rPr>
                  <a:t>: cloud base height</a:t>
                </a:r>
              </a:p>
              <a:p>
                <a14:m>
                  <m:oMath xmlns:m="http://schemas.openxmlformats.org/officeDocument/2006/math">
                    <m:sSub>
                      <m:sSubPr>
                        <m:ctrlPr>
                          <a:rPr lang="en-US" altLang="zh-TW" i="1" smtClean="0">
                            <a:solidFill>
                              <a:schemeClr val="tx1"/>
                            </a:solidFill>
                            <a:latin typeface="Cambria Math" panose="02040503050406030204" pitchFamily="18" charset="0"/>
                          </a:rPr>
                        </m:ctrlPr>
                      </m:sSubPr>
                      <m:e>
                        <m:r>
                          <a:rPr lang="en-US" altLang="zh-TW" b="0" i="1" smtClean="0">
                            <a:solidFill>
                              <a:schemeClr val="tx1"/>
                            </a:solidFill>
                            <a:latin typeface="Cambria Math" panose="02040503050406030204" pitchFamily="18" charset="0"/>
                          </a:rPr>
                          <m:t>𝐶</m:t>
                        </m:r>
                      </m:e>
                      <m:sub>
                        <m:r>
                          <a:rPr lang="en-US" altLang="zh-TW" b="0" i="1" smtClean="0">
                            <a:solidFill>
                              <a:schemeClr val="tx1"/>
                            </a:solidFill>
                            <a:latin typeface="Cambria Math" panose="02040503050406030204" pitchFamily="18" charset="0"/>
                          </a:rPr>
                          <m:t>0</m:t>
                        </m:r>
                      </m:sub>
                    </m:sSub>
                  </m:oMath>
                </a14:m>
                <a:r>
                  <a:rPr lang="en-US" altLang="zh-TW" dirty="0">
                    <a:solidFill>
                      <a:schemeClr val="tx1"/>
                    </a:solidFill>
                  </a:rPr>
                  <a:t>: constant (0.1 for deep, 0.3 for shallow)</a:t>
                </a:r>
              </a:p>
            </p:txBody>
          </p:sp>
        </mc:Choice>
        <mc:Fallback>
          <p:sp>
            <p:nvSpPr>
              <p:cNvPr id="7" name="文字方塊 6">
                <a:extLst>
                  <a:ext uri="{FF2B5EF4-FFF2-40B4-BE49-F238E27FC236}">
                    <a16:creationId xmlns:a16="http://schemas.microsoft.com/office/drawing/2014/main" id="{97A7C8CE-6C3B-46DD-90E5-6F763EE2AF17}"/>
                  </a:ext>
                </a:extLst>
              </p:cNvPr>
              <p:cNvSpPr txBox="1">
                <a:spLocks noRot="1" noChangeAspect="1" noMove="1" noResize="1" noEditPoints="1" noAdjustHandles="1" noChangeArrowheads="1" noChangeShapeType="1" noTextEdit="1"/>
              </p:cNvSpPr>
              <p:nvPr/>
            </p:nvSpPr>
            <p:spPr>
              <a:xfrm>
                <a:off x="687388" y="5988733"/>
                <a:ext cx="4135299" cy="646331"/>
              </a:xfrm>
              <a:prstGeom prst="rect">
                <a:avLst/>
              </a:prstGeom>
              <a:blipFill>
                <a:blip r:embed="rId4"/>
                <a:stretch>
                  <a:fillRect t="-4717" r="-590" b="-14151"/>
                </a:stretch>
              </a:blipFill>
              <a:ln>
                <a:noFill/>
              </a:ln>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8" name="文字方塊 7">
                <a:extLst>
                  <a:ext uri="{FF2B5EF4-FFF2-40B4-BE49-F238E27FC236}">
                    <a16:creationId xmlns:a16="http://schemas.microsoft.com/office/drawing/2014/main" id="{0A149F8B-CDD9-43F6-AF45-87EC816976EC}"/>
                  </a:ext>
                </a:extLst>
              </p:cNvPr>
              <p:cNvSpPr txBox="1"/>
              <p:nvPr/>
            </p:nvSpPr>
            <p:spPr>
              <a:xfrm>
                <a:off x="628649" y="4470250"/>
                <a:ext cx="7681911" cy="714876"/>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14:m>
                  <m:oMath xmlns:m="http://schemas.openxmlformats.org/officeDocument/2006/math">
                    <m:sSub>
                      <m:sSubPr>
                        <m:ctrlPr>
                          <a:rPr lang="en-US" altLang="zh-TW" sz="2000" b="1" i="1" smtClean="0">
                            <a:solidFill>
                              <a:schemeClr val="tx1"/>
                            </a:solidFill>
                            <a:latin typeface="Cambria Math" panose="02040503050406030204" pitchFamily="18" charset="0"/>
                          </a:rPr>
                        </m:ctrlPr>
                      </m:sSubPr>
                      <m:e>
                        <m:r>
                          <a:rPr lang="en-US" altLang="zh-TW" sz="2000" b="1" i="1" smtClean="0">
                            <a:solidFill>
                              <a:schemeClr val="tx1"/>
                            </a:solidFill>
                            <a:latin typeface="Cambria Math" panose="02040503050406030204" pitchFamily="18" charset="0"/>
                          </a:rPr>
                          <m:t>𝒅</m:t>
                        </m:r>
                      </m:e>
                      <m:sub>
                        <m:r>
                          <a:rPr lang="en-US" altLang="zh-TW" sz="2000" b="1" i="1" smtClean="0">
                            <a:solidFill>
                              <a:schemeClr val="tx1"/>
                            </a:solidFill>
                            <a:latin typeface="Cambria Math" panose="02040503050406030204" pitchFamily="18" charset="0"/>
                          </a:rPr>
                          <m:t>𝟏</m:t>
                        </m:r>
                      </m:sub>
                    </m:sSub>
                    <m:r>
                      <a:rPr lang="en-US" altLang="zh-TW" sz="2000" b="1" i="1" smtClean="0">
                        <a:solidFill>
                          <a:schemeClr val="tx1"/>
                        </a:solidFill>
                        <a:latin typeface="Cambria Math" panose="02040503050406030204" pitchFamily="18" charset="0"/>
                      </a:rPr>
                      <m:t>=</m:t>
                    </m:r>
                    <m:r>
                      <a:rPr lang="en-US" altLang="zh-TW" sz="2000" b="1" i="1" smtClean="0">
                        <a:solidFill>
                          <a:schemeClr val="tx1"/>
                        </a:solidFill>
                        <a:latin typeface="Cambria Math" panose="02040503050406030204" pitchFamily="18" charset="0"/>
                      </a:rPr>
                      <m:t>𝟏</m:t>
                    </m:r>
                    <m:r>
                      <a:rPr lang="en-US" altLang="zh-TW" sz="2000" b="1" i="1" smtClean="0">
                        <a:solidFill>
                          <a:schemeClr val="tx1"/>
                        </a:solidFill>
                        <a:latin typeface="Cambria Math" panose="02040503050406030204" pitchFamily="18" charset="0"/>
                      </a:rPr>
                      <m:t>.</m:t>
                    </m:r>
                    <m:r>
                      <a:rPr lang="en-US" altLang="zh-TW" sz="2000" b="1" i="1" smtClean="0">
                        <a:solidFill>
                          <a:schemeClr val="tx1"/>
                        </a:solidFill>
                        <a:latin typeface="Cambria Math" panose="02040503050406030204" pitchFamily="18" charset="0"/>
                      </a:rPr>
                      <m:t>𝟎</m:t>
                    </m:r>
                    <m:r>
                      <a:rPr lang="en-US" altLang="zh-TW" sz="2000" b="1" i="1" smtClean="0">
                        <a:solidFill>
                          <a:schemeClr val="tx1"/>
                        </a:solidFill>
                        <a:latin typeface="Cambria Math" panose="02040503050406030204" pitchFamily="18" charset="0"/>
                        <a:ea typeface="Cambria Math" panose="02040503050406030204" pitchFamily="18" charset="0"/>
                      </a:rPr>
                      <m:t>×</m:t>
                    </m:r>
                    <m:sSup>
                      <m:sSupPr>
                        <m:ctrlPr>
                          <a:rPr lang="en-US" altLang="zh-TW" sz="2000" b="1" i="1" smtClean="0">
                            <a:solidFill>
                              <a:schemeClr val="tx1"/>
                            </a:solidFill>
                            <a:latin typeface="Cambria Math" panose="02040503050406030204" pitchFamily="18" charset="0"/>
                            <a:ea typeface="Cambria Math" panose="02040503050406030204" pitchFamily="18" charset="0"/>
                          </a:rPr>
                        </m:ctrlPr>
                      </m:sSupPr>
                      <m:e>
                        <m:r>
                          <a:rPr lang="en-US" altLang="zh-TW" sz="2000" b="1" i="1" smtClean="0">
                            <a:solidFill>
                              <a:schemeClr val="tx1"/>
                            </a:solidFill>
                            <a:latin typeface="Cambria Math" panose="02040503050406030204" pitchFamily="18" charset="0"/>
                            <a:ea typeface="Cambria Math" panose="02040503050406030204" pitchFamily="18" charset="0"/>
                          </a:rPr>
                          <m:t>𝟏𝟎</m:t>
                        </m:r>
                      </m:e>
                      <m:sup>
                        <m:r>
                          <a:rPr lang="en-US" altLang="zh-TW" sz="2000" b="1" i="1" smtClean="0">
                            <a:solidFill>
                              <a:schemeClr val="tx1"/>
                            </a:solidFill>
                            <a:latin typeface="Cambria Math" panose="02040503050406030204" pitchFamily="18" charset="0"/>
                            <a:ea typeface="Cambria Math" panose="02040503050406030204" pitchFamily="18" charset="0"/>
                          </a:rPr>
                          <m:t>−</m:t>
                        </m:r>
                        <m:r>
                          <a:rPr lang="en-US" altLang="zh-TW" sz="2000" b="1" i="1" smtClean="0">
                            <a:solidFill>
                              <a:schemeClr val="tx1"/>
                            </a:solidFill>
                            <a:latin typeface="Cambria Math" panose="02040503050406030204" pitchFamily="18" charset="0"/>
                            <a:ea typeface="Cambria Math" panose="02040503050406030204" pitchFamily="18" charset="0"/>
                          </a:rPr>
                          <m:t>𝟒</m:t>
                        </m:r>
                      </m:sup>
                    </m:sSup>
                    <m:r>
                      <a:rPr lang="en-US" altLang="zh-TW" sz="2000" b="1" i="1" smtClean="0">
                        <a:solidFill>
                          <a:schemeClr val="tx1"/>
                        </a:solidFill>
                        <a:latin typeface="Cambria Math" panose="02040503050406030204" pitchFamily="18" charset="0"/>
                        <a:ea typeface="Cambria Math" panose="02040503050406030204" pitchFamily="18" charset="0"/>
                      </a:rPr>
                      <m:t>→</m:t>
                    </m:r>
                    <m:r>
                      <a:rPr lang="en-US" altLang="zh-TW" sz="2000" b="1" i="1" smtClean="0">
                        <a:solidFill>
                          <a:srgbClr val="C00000"/>
                        </a:solidFill>
                        <a:latin typeface="Cambria Math" panose="02040503050406030204" pitchFamily="18" charset="0"/>
                        <a:ea typeface="Cambria Math" panose="02040503050406030204" pitchFamily="18" charset="0"/>
                      </a:rPr>
                      <m:t>𝟏</m:t>
                    </m:r>
                    <m:r>
                      <a:rPr lang="en-US" altLang="zh-TW" sz="2000" b="1" i="1" smtClean="0">
                        <a:solidFill>
                          <a:srgbClr val="C00000"/>
                        </a:solidFill>
                        <a:latin typeface="Cambria Math" panose="02040503050406030204" pitchFamily="18" charset="0"/>
                        <a:ea typeface="Cambria Math" panose="02040503050406030204" pitchFamily="18" charset="0"/>
                      </a:rPr>
                      <m:t>.</m:t>
                    </m:r>
                    <m:r>
                      <a:rPr lang="en-US" altLang="zh-TW" sz="2000" b="1" i="1" smtClean="0">
                        <a:solidFill>
                          <a:srgbClr val="C00000"/>
                        </a:solidFill>
                        <a:latin typeface="Cambria Math" panose="02040503050406030204" pitchFamily="18" charset="0"/>
                        <a:ea typeface="Cambria Math" panose="02040503050406030204" pitchFamily="18" charset="0"/>
                      </a:rPr>
                      <m:t>𝟎</m:t>
                    </m:r>
                    <m:r>
                      <a:rPr lang="en-US" altLang="zh-TW" sz="2000" b="1" i="1" smtClean="0">
                        <a:solidFill>
                          <a:srgbClr val="C00000"/>
                        </a:solidFill>
                        <a:latin typeface="Cambria Math" panose="02040503050406030204" pitchFamily="18" charset="0"/>
                        <a:ea typeface="Cambria Math" panose="02040503050406030204" pitchFamily="18" charset="0"/>
                      </a:rPr>
                      <m:t>×</m:t>
                    </m:r>
                    <m:sSup>
                      <m:sSupPr>
                        <m:ctrlPr>
                          <a:rPr lang="en-US" altLang="zh-TW" sz="2000" b="1" i="1" smtClean="0">
                            <a:solidFill>
                              <a:srgbClr val="C00000"/>
                            </a:solidFill>
                            <a:latin typeface="Cambria Math" panose="02040503050406030204" pitchFamily="18" charset="0"/>
                            <a:ea typeface="Cambria Math" panose="02040503050406030204" pitchFamily="18" charset="0"/>
                          </a:rPr>
                        </m:ctrlPr>
                      </m:sSupPr>
                      <m:e>
                        <m:r>
                          <a:rPr lang="en-US" altLang="zh-TW" sz="2000" b="1" i="1" smtClean="0">
                            <a:solidFill>
                              <a:srgbClr val="C00000"/>
                            </a:solidFill>
                            <a:latin typeface="Cambria Math" panose="02040503050406030204" pitchFamily="18" charset="0"/>
                            <a:ea typeface="Cambria Math" panose="02040503050406030204" pitchFamily="18" charset="0"/>
                          </a:rPr>
                          <m:t>𝟏𝟎</m:t>
                        </m:r>
                      </m:e>
                      <m:sup>
                        <m:r>
                          <a:rPr lang="en-US" altLang="zh-TW" sz="2000" b="1" i="1" smtClean="0">
                            <a:solidFill>
                              <a:srgbClr val="C00000"/>
                            </a:solidFill>
                            <a:latin typeface="Cambria Math" panose="02040503050406030204" pitchFamily="18" charset="0"/>
                            <a:ea typeface="Cambria Math" panose="02040503050406030204" pitchFamily="18" charset="0"/>
                          </a:rPr>
                          <m:t>−</m:t>
                        </m:r>
                        <m:r>
                          <a:rPr lang="en-US" altLang="zh-TW" sz="2000" b="1" i="1" smtClean="0">
                            <a:solidFill>
                              <a:srgbClr val="C00000"/>
                            </a:solidFill>
                            <a:latin typeface="Cambria Math" panose="02040503050406030204" pitchFamily="18" charset="0"/>
                            <a:ea typeface="Cambria Math" panose="02040503050406030204" pitchFamily="18" charset="0"/>
                          </a:rPr>
                          <m:t>𝟑</m:t>
                        </m:r>
                      </m:sup>
                    </m:sSup>
                  </m:oMath>
                </a14:m>
                <a:r>
                  <a:rPr lang="en-US" altLang="zh-TW" sz="2000" b="1" dirty="0">
                    <a:solidFill>
                      <a:srgbClr val="C00000"/>
                    </a:solidFill>
                  </a:rPr>
                  <a:t> </a:t>
                </a:r>
              </a:p>
              <a:p>
                <a:r>
                  <a:rPr lang="en-US" altLang="zh-TW" sz="2000" dirty="0" err="1">
                    <a:solidFill>
                      <a:schemeClr val="tx1"/>
                    </a:solidFill>
                  </a:rPr>
                  <a:t>q</a:t>
                </a:r>
                <a:r>
                  <a:rPr lang="en-US" altLang="zh-TW" sz="2000" baseline="-25000" dirty="0" err="1">
                    <a:solidFill>
                      <a:schemeClr val="tx1"/>
                    </a:solidFill>
                  </a:rPr>
                  <a:t>s</a:t>
                </a:r>
                <a:r>
                  <a:rPr lang="en-US" altLang="zh-TW" sz="2000" dirty="0">
                    <a:solidFill>
                      <a:schemeClr val="tx1"/>
                    </a:solidFill>
                  </a:rPr>
                  <a:t>, </a:t>
                </a:r>
                <a:r>
                  <a:rPr lang="en-US" altLang="zh-TW" sz="2000" dirty="0" err="1">
                    <a:solidFill>
                      <a:schemeClr val="tx1"/>
                    </a:solidFill>
                  </a:rPr>
                  <a:t>q</a:t>
                </a:r>
                <a:r>
                  <a:rPr lang="en-US" altLang="zh-TW" sz="2000" baseline="-25000" dirty="0" err="1">
                    <a:solidFill>
                      <a:schemeClr val="tx1"/>
                    </a:solidFill>
                  </a:rPr>
                  <a:t>sb</a:t>
                </a:r>
                <a:r>
                  <a:rPr lang="en-US" altLang="zh-TW" sz="2000" dirty="0">
                    <a:solidFill>
                      <a:schemeClr val="tx1"/>
                    </a:solidFill>
                  </a:rPr>
                  <a:t> : saturation specific humidity at the parcel level and the cloud base</a:t>
                </a:r>
              </a:p>
            </p:txBody>
          </p:sp>
        </mc:Choice>
        <mc:Fallback>
          <p:sp>
            <p:nvSpPr>
              <p:cNvPr id="8" name="文字方塊 7">
                <a:extLst>
                  <a:ext uri="{FF2B5EF4-FFF2-40B4-BE49-F238E27FC236}">
                    <a16:creationId xmlns:a16="http://schemas.microsoft.com/office/drawing/2014/main" id="{0A149F8B-CDD9-43F6-AF45-87EC816976EC}"/>
                  </a:ext>
                </a:extLst>
              </p:cNvPr>
              <p:cNvSpPr txBox="1">
                <a:spLocks noRot="1" noChangeAspect="1" noMove="1" noResize="1" noEditPoints="1" noAdjustHandles="1" noChangeArrowheads="1" noChangeShapeType="1" noTextEdit="1"/>
              </p:cNvSpPr>
              <p:nvPr/>
            </p:nvSpPr>
            <p:spPr>
              <a:xfrm>
                <a:off x="628649" y="4470250"/>
                <a:ext cx="7681911" cy="714876"/>
              </a:xfrm>
              <a:prstGeom prst="rect">
                <a:avLst/>
              </a:prstGeom>
              <a:blipFill>
                <a:blip r:embed="rId5"/>
                <a:stretch>
                  <a:fillRect l="-794" b="-13559"/>
                </a:stretch>
              </a:blipFill>
              <a:ln>
                <a:noFill/>
              </a:ln>
            </p:spPr>
            <p:txBody>
              <a:bodyPr/>
              <a:lstStyle/>
              <a:p>
                <a:r>
                  <a:rPr lang="zh-TW" altLang="en-US">
                    <a:noFill/>
                  </a:rPr>
                  <a:t> </a:t>
                </a:r>
              </a:p>
            </p:txBody>
          </p:sp>
        </mc:Fallback>
      </mc:AlternateContent>
    </p:spTree>
    <p:extLst>
      <p:ext uri="{BB962C8B-B14F-4D97-AF65-F5344CB8AC3E}">
        <p14:creationId xmlns:p14="http://schemas.microsoft.com/office/powerpoint/2010/main" val="2456737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8FB9FB7-5613-4CF3-931B-AA36C1DD3F93}"/>
              </a:ext>
            </a:extLst>
          </p:cNvPr>
          <p:cNvSpPr>
            <a:spLocks noGrp="1"/>
          </p:cNvSpPr>
          <p:nvPr>
            <p:ph type="title"/>
          </p:nvPr>
        </p:nvSpPr>
        <p:spPr/>
        <p:txBody>
          <a:bodyPr/>
          <a:lstStyle/>
          <a:p>
            <a:r>
              <a:rPr lang="en-US" altLang="zh-TW" dirty="0"/>
              <a:t>Medium-range forecast results</a:t>
            </a:r>
            <a:endParaRPr lang="zh-TW" altLang="en-US" dirty="0"/>
          </a:p>
        </p:txBody>
      </p:sp>
      <p:sp>
        <p:nvSpPr>
          <p:cNvPr id="3" name="內容版面配置區 2">
            <a:extLst>
              <a:ext uri="{FF2B5EF4-FFF2-40B4-BE49-F238E27FC236}">
                <a16:creationId xmlns:a16="http://schemas.microsoft.com/office/drawing/2014/main" id="{2FDF66A6-B555-4340-B309-2F18225D15EE}"/>
              </a:ext>
            </a:extLst>
          </p:cNvPr>
          <p:cNvSpPr>
            <a:spLocks noGrp="1"/>
          </p:cNvSpPr>
          <p:nvPr>
            <p:ph idx="1"/>
          </p:nvPr>
        </p:nvSpPr>
        <p:spPr/>
        <p:txBody>
          <a:bodyPr/>
          <a:lstStyle/>
          <a:p>
            <a:r>
              <a:rPr lang="en-US" altLang="zh-TW" dirty="0"/>
              <a:t>6-day forecasts for the period of 1 July–31 October 2015</a:t>
            </a:r>
          </a:p>
          <a:p>
            <a:r>
              <a:rPr lang="en-US" altLang="zh-TW" dirty="0"/>
              <a:t>64 vertical sigma-pressure hybrid layers</a:t>
            </a:r>
          </a:p>
          <a:p>
            <a:r>
              <a:rPr lang="en-US" altLang="zh-TW" dirty="0"/>
              <a:t>semi-</a:t>
            </a:r>
            <a:r>
              <a:rPr lang="en-US" altLang="zh-TW" dirty="0" err="1"/>
              <a:t>Lagrangian</a:t>
            </a:r>
            <a:r>
              <a:rPr lang="en-US" altLang="zh-TW" dirty="0"/>
              <a:t> T1534 (about 13 km) horizontal resolution.</a:t>
            </a:r>
          </a:p>
          <a:p>
            <a:r>
              <a:rPr lang="en-US" altLang="zh-TW" dirty="0"/>
              <a:t>no data assimilation</a:t>
            </a:r>
            <a:endParaRPr lang="zh-TW" altLang="en-US" dirty="0"/>
          </a:p>
        </p:txBody>
      </p:sp>
    </p:spTree>
    <p:extLst>
      <p:ext uri="{BB962C8B-B14F-4D97-AF65-F5344CB8AC3E}">
        <p14:creationId xmlns:p14="http://schemas.microsoft.com/office/powerpoint/2010/main" val="565377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a:extLst>
              <a:ext uri="{FF2B5EF4-FFF2-40B4-BE49-F238E27FC236}">
                <a16:creationId xmlns:a16="http://schemas.microsoft.com/office/drawing/2014/main" id="{A2DB2E5F-23D7-4959-B856-6D3B4395967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30102" y="1125564"/>
            <a:ext cx="3483795" cy="5345536"/>
          </a:xfrm>
        </p:spPr>
      </p:pic>
      <p:sp>
        <p:nvSpPr>
          <p:cNvPr id="6" name="矩形 5">
            <a:extLst>
              <a:ext uri="{FF2B5EF4-FFF2-40B4-BE49-F238E27FC236}">
                <a16:creationId xmlns:a16="http://schemas.microsoft.com/office/drawing/2014/main" id="{CA032CFB-478C-497F-B94A-1B77EE21A888}"/>
              </a:ext>
            </a:extLst>
          </p:cNvPr>
          <p:cNvSpPr/>
          <p:nvPr/>
        </p:nvSpPr>
        <p:spPr>
          <a:xfrm>
            <a:off x="2116666" y="590100"/>
            <a:ext cx="6366933" cy="369332"/>
          </a:xfrm>
          <a:prstGeom prst="rect">
            <a:avLst/>
          </a:prstGeom>
        </p:spPr>
        <p:txBody>
          <a:bodyPr wrap="square">
            <a:spAutoFit/>
          </a:bodyPr>
          <a:lstStyle/>
          <a:p>
            <a:r>
              <a:rPr lang="en-US" altLang="zh-TW" dirty="0"/>
              <a:t>Mean differences in anomaly correlation of 500-hPa height</a:t>
            </a:r>
            <a:endParaRPr lang="zh-TW" altLang="en-US" dirty="0"/>
          </a:p>
        </p:txBody>
      </p:sp>
      <p:sp>
        <p:nvSpPr>
          <p:cNvPr id="7" name="矩形 6">
            <a:extLst>
              <a:ext uri="{FF2B5EF4-FFF2-40B4-BE49-F238E27FC236}">
                <a16:creationId xmlns:a16="http://schemas.microsoft.com/office/drawing/2014/main" id="{2BA05FEC-1498-4C98-B57A-5CA3B2BFDB5B}"/>
              </a:ext>
            </a:extLst>
          </p:cNvPr>
          <p:cNvSpPr/>
          <p:nvPr/>
        </p:nvSpPr>
        <p:spPr>
          <a:xfrm>
            <a:off x="6720296" y="6286434"/>
            <a:ext cx="2491436" cy="369332"/>
          </a:xfrm>
          <a:prstGeom prst="rect">
            <a:avLst/>
          </a:prstGeom>
        </p:spPr>
        <p:txBody>
          <a:bodyPr wrap="square">
            <a:spAutoFit/>
          </a:bodyPr>
          <a:lstStyle/>
          <a:p>
            <a:r>
              <a:rPr lang="en-US" altLang="zh-TW" dirty="0">
                <a:latin typeface="AdvPSTIM10-R"/>
              </a:rPr>
              <a:t>&lt; 95% confidence level</a:t>
            </a:r>
            <a:endParaRPr lang="zh-TW" altLang="en-US" dirty="0"/>
          </a:p>
        </p:txBody>
      </p:sp>
      <p:sp>
        <p:nvSpPr>
          <p:cNvPr id="2" name="矩形 1">
            <a:extLst>
              <a:ext uri="{FF2B5EF4-FFF2-40B4-BE49-F238E27FC236}">
                <a16:creationId xmlns:a16="http://schemas.microsoft.com/office/drawing/2014/main" id="{90D557A0-C56C-46D3-A8BE-1293ABDE8B44}"/>
              </a:ext>
            </a:extLst>
          </p:cNvPr>
          <p:cNvSpPr/>
          <p:nvPr/>
        </p:nvSpPr>
        <p:spPr>
          <a:xfrm>
            <a:off x="6076830" y="6382200"/>
            <a:ext cx="643466" cy="177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55850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內容版面配置區 4">
            <a:extLst>
              <a:ext uri="{FF2B5EF4-FFF2-40B4-BE49-F238E27FC236}">
                <a16:creationId xmlns:a16="http://schemas.microsoft.com/office/drawing/2014/main" id="{CA974513-EAA3-4CA6-BAC2-960A4A26E13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3548" y="1012799"/>
            <a:ext cx="7096902" cy="5571067"/>
          </a:xfrm>
          <a:prstGeom prst="rect">
            <a:avLst/>
          </a:prstGeom>
        </p:spPr>
      </p:pic>
      <p:sp>
        <p:nvSpPr>
          <p:cNvPr id="6" name="矩形 5">
            <a:extLst>
              <a:ext uri="{FF2B5EF4-FFF2-40B4-BE49-F238E27FC236}">
                <a16:creationId xmlns:a16="http://schemas.microsoft.com/office/drawing/2014/main" id="{65632E93-4E59-4081-9F36-728A26A9634F}"/>
              </a:ext>
            </a:extLst>
          </p:cNvPr>
          <p:cNvSpPr/>
          <p:nvPr/>
        </p:nvSpPr>
        <p:spPr>
          <a:xfrm>
            <a:off x="1769532" y="643467"/>
            <a:ext cx="5604934" cy="369332"/>
          </a:xfrm>
          <a:prstGeom prst="rect">
            <a:avLst/>
          </a:prstGeom>
        </p:spPr>
        <p:txBody>
          <a:bodyPr wrap="square">
            <a:spAutoFit/>
          </a:bodyPr>
          <a:lstStyle/>
          <a:p>
            <a:r>
              <a:rPr lang="en-US" altLang="zh-TW" dirty="0">
                <a:latin typeface="AdvPSTIM10-R"/>
              </a:rPr>
              <a:t>60–84-h precipitation forecasts over the continental U.S.</a:t>
            </a:r>
            <a:endParaRPr lang="zh-TW" altLang="en-US" dirty="0"/>
          </a:p>
        </p:txBody>
      </p:sp>
      <p:sp>
        <p:nvSpPr>
          <p:cNvPr id="7" name="文字方塊 6">
            <a:extLst>
              <a:ext uri="{FF2B5EF4-FFF2-40B4-BE49-F238E27FC236}">
                <a16:creationId xmlns:a16="http://schemas.microsoft.com/office/drawing/2014/main" id="{BD75F22F-45B7-4391-8DB3-E7B5C42B5881}"/>
              </a:ext>
            </a:extLst>
          </p:cNvPr>
          <p:cNvSpPr txBox="1"/>
          <p:nvPr/>
        </p:nvSpPr>
        <p:spPr>
          <a:xfrm>
            <a:off x="6249799" y="1219200"/>
            <a:ext cx="2249334" cy="646331"/>
          </a:xfrm>
          <a:prstGeom prst="rect">
            <a:avLst/>
          </a:prstGeom>
          <a:noFill/>
        </p:spPr>
        <p:txBody>
          <a:bodyPr wrap="none" rtlCol="0">
            <a:spAutoFit/>
          </a:bodyPr>
          <a:lstStyle/>
          <a:p>
            <a:r>
              <a:rPr lang="en-US" altLang="zh-TW" dirty="0">
                <a:solidFill>
                  <a:srgbClr val="C00000"/>
                </a:solidFill>
              </a:rPr>
              <a:t>Red: updated schemes</a:t>
            </a:r>
          </a:p>
          <a:p>
            <a:r>
              <a:rPr lang="en-US" altLang="zh-TW" dirty="0">
                <a:solidFill>
                  <a:srgbClr val="0070C0"/>
                </a:solidFill>
              </a:rPr>
              <a:t>Blue: CTL</a:t>
            </a:r>
            <a:endParaRPr lang="zh-TW" altLang="en-US" dirty="0">
              <a:solidFill>
                <a:srgbClr val="0070C0"/>
              </a:solidFill>
            </a:endParaRPr>
          </a:p>
        </p:txBody>
      </p:sp>
    </p:spTree>
    <p:extLst>
      <p:ext uri="{BB962C8B-B14F-4D97-AF65-F5344CB8AC3E}">
        <p14:creationId xmlns:p14="http://schemas.microsoft.com/office/powerpoint/2010/main" val="1421964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001D840-BFB8-4E52-98A4-D1DD15780B4F}"/>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BD068DD5-181F-4092-B99A-2D05A3885E3A}"/>
              </a:ext>
            </a:extLst>
          </p:cNvPr>
          <p:cNvSpPr>
            <a:spLocks noGrp="1"/>
          </p:cNvSpPr>
          <p:nvPr>
            <p:ph idx="1"/>
          </p:nvPr>
        </p:nvSpPr>
        <p:spPr/>
        <p:txBody>
          <a:bodyPr>
            <a:normAutofit/>
          </a:bodyPr>
          <a:lstStyle/>
          <a:p>
            <a:pPr algn="just"/>
            <a:r>
              <a:rPr lang="en-US" altLang="zh-TW" dirty="0"/>
              <a:t>The current version of the NCEP</a:t>
            </a:r>
            <a:r>
              <a:rPr lang="zh-TW" altLang="en-US" dirty="0"/>
              <a:t> </a:t>
            </a:r>
            <a:r>
              <a:rPr lang="en-US" altLang="zh-TW" dirty="0"/>
              <a:t>GFS</a:t>
            </a:r>
            <a:r>
              <a:rPr lang="zh-TW" altLang="en-US" dirty="0"/>
              <a:t> </a:t>
            </a:r>
            <a:r>
              <a:rPr lang="en-US" altLang="zh-TW" dirty="0"/>
              <a:t>deep convection scheme is based on Pan and Wu (1995), which uses Arakawa and Schubert’s (1974) quasi-equilibrium assumption as a closure</a:t>
            </a:r>
            <a:endParaRPr lang="zh-TW" altLang="en-US" dirty="0"/>
          </a:p>
          <a:p>
            <a:pPr algn="just"/>
            <a:endParaRPr lang="en-US" altLang="zh-TW" dirty="0"/>
          </a:p>
          <a:p>
            <a:pPr algn="just"/>
            <a:r>
              <a:rPr lang="en-US" altLang="zh-TW" dirty="0"/>
              <a:t>The cumulus convection schemes in NCEP GFS have been developed under the assumption that the fractional areas of convective updrafts over the grid box are negligibly small.</a:t>
            </a:r>
          </a:p>
        </p:txBody>
      </p:sp>
    </p:spTree>
    <p:extLst>
      <p:ext uri="{BB962C8B-B14F-4D97-AF65-F5344CB8AC3E}">
        <p14:creationId xmlns:p14="http://schemas.microsoft.com/office/powerpoint/2010/main" val="2027038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a:extLst>
              <a:ext uri="{FF2B5EF4-FFF2-40B4-BE49-F238E27FC236}">
                <a16:creationId xmlns:a16="http://schemas.microsoft.com/office/drawing/2014/main" id="{9FD280D7-9A05-4625-847F-02D8ABCFF31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45773" y="632724"/>
            <a:ext cx="3852453" cy="5592551"/>
          </a:xfrm>
        </p:spPr>
      </p:pic>
      <p:sp>
        <p:nvSpPr>
          <p:cNvPr id="2" name="文字方塊 1">
            <a:extLst>
              <a:ext uri="{FF2B5EF4-FFF2-40B4-BE49-F238E27FC236}">
                <a16:creationId xmlns:a16="http://schemas.microsoft.com/office/drawing/2014/main" id="{BEC10669-8544-49F2-84B0-5405718ABD6E}"/>
              </a:ext>
            </a:extLst>
          </p:cNvPr>
          <p:cNvSpPr txBox="1"/>
          <p:nvPr/>
        </p:nvSpPr>
        <p:spPr>
          <a:xfrm>
            <a:off x="5621867" y="3295132"/>
            <a:ext cx="2537874" cy="369332"/>
          </a:xfrm>
          <a:prstGeom prst="rect">
            <a:avLst/>
          </a:prstGeom>
          <a:noFill/>
        </p:spPr>
        <p:txBody>
          <a:bodyPr wrap="none" rtlCol="0">
            <a:spAutoFit/>
          </a:bodyPr>
          <a:lstStyle/>
          <a:p>
            <a:r>
              <a:rPr lang="en-US" altLang="zh-TW" dirty="0"/>
              <a:t>(updated schemes - CTL)</a:t>
            </a:r>
            <a:endParaRPr lang="zh-TW" altLang="en-US" dirty="0"/>
          </a:p>
        </p:txBody>
      </p:sp>
    </p:spTree>
    <p:extLst>
      <p:ext uri="{BB962C8B-B14F-4D97-AF65-F5344CB8AC3E}">
        <p14:creationId xmlns:p14="http://schemas.microsoft.com/office/powerpoint/2010/main" val="4004685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64ACE0A6-7E62-459B-B294-7AC9355C1E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592" y="1066800"/>
            <a:ext cx="6762815" cy="5044192"/>
          </a:xfrm>
          <a:prstGeom prst="rect">
            <a:avLst/>
          </a:prstGeom>
        </p:spPr>
      </p:pic>
      <p:sp>
        <p:nvSpPr>
          <p:cNvPr id="10" name="矩形 9">
            <a:extLst>
              <a:ext uri="{FF2B5EF4-FFF2-40B4-BE49-F238E27FC236}">
                <a16:creationId xmlns:a16="http://schemas.microsoft.com/office/drawing/2014/main" id="{A07146CA-7A8C-435D-88E8-088C49A45188}"/>
              </a:ext>
            </a:extLst>
          </p:cNvPr>
          <p:cNvSpPr/>
          <p:nvPr/>
        </p:nvSpPr>
        <p:spPr>
          <a:xfrm>
            <a:off x="3191932" y="697468"/>
            <a:ext cx="2760133" cy="369332"/>
          </a:xfrm>
          <a:prstGeom prst="rect">
            <a:avLst/>
          </a:prstGeom>
        </p:spPr>
        <p:txBody>
          <a:bodyPr wrap="square">
            <a:spAutoFit/>
          </a:bodyPr>
          <a:lstStyle/>
          <a:p>
            <a:r>
              <a:rPr lang="en-US" altLang="zh-TW" dirty="0"/>
              <a:t>mean hurricane track errors</a:t>
            </a:r>
            <a:endParaRPr lang="zh-TW" altLang="en-US" dirty="0"/>
          </a:p>
        </p:txBody>
      </p:sp>
      <p:sp>
        <p:nvSpPr>
          <p:cNvPr id="11" name="矩形 10">
            <a:extLst>
              <a:ext uri="{FF2B5EF4-FFF2-40B4-BE49-F238E27FC236}">
                <a16:creationId xmlns:a16="http://schemas.microsoft.com/office/drawing/2014/main" id="{6A7EB4CF-E44C-422D-ABE3-7845E637181C}"/>
              </a:ext>
            </a:extLst>
          </p:cNvPr>
          <p:cNvSpPr/>
          <p:nvPr/>
        </p:nvSpPr>
        <p:spPr>
          <a:xfrm>
            <a:off x="2107099" y="1151465"/>
            <a:ext cx="928459" cy="369332"/>
          </a:xfrm>
          <a:prstGeom prst="rect">
            <a:avLst/>
          </a:prstGeom>
        </p:spPr>
        <p:txBody>
          <a:bodyPr wrap="none">
            <a:spAutoFit/>
          </a:bodyPr>
          <a:lstStyle/>
          <a:p>
            <a:r>
              <a:rPr lang="en-US" altLang="zh-TW" dirty="0"/>
              <a:t>Atlantic</a:t>
            </a:r>
            <a:endParaRPr lang="zh-TW" altLang="en-US" dirty="0"/>
          </a:p>
        </p:txBody>
      </p:sp>
      <p:sp>
        <p:nvSpPr>
          <p:cNvPr id="12" name="矩形 11">
            <a:extLst>
              <a:ext uri="{FF2B5EF4-FFF2-40B4-BE49-F238E27FC236}">
                <a16:creationId xmlns:a16="http://schemas.microsoft.com/office/drawing/2014/main" id="{3ED7DE84-1464-48D8-8F08-7040ED47F76A}"/>
              </a:ext>
            </a:extLst>
          </p:cNvPr>
          <p:cNvSpPr/>
          <p:nvPr/>
        </p:nvSpPr>
        <p:spPr>
          <a:xfrm>
            <a:off x="5520981" y="1151465"/>
            <a:ext cx="1242648" cy="369332"/>
          </a:xfrm>
          <a:prstGeom prst="rect">
            <a:avLst/>
          </a:prstGeom>
        </p:spPr>
        <p:txBody>
          <a:bodyPr wrap="none">
            <a:spAutoFit/>
          </a:bodyPr>
          <a:lstStyle/>
          <a:p>
            <a:r>
              <a:rPr lang="en-US" altLang="zh-TW" dirty="0"/>
              <a:t>east Pacific</a:t>
            </a:r>
            <a:endParaRPr lang="zh-TW" altLang="en-US" dirty="0"/>
          </a:p>
        </p:txBody>
      </p:sp>
      <p:sp>
        <p:nvSpPr>
          <p:cNvPr id="13" name="矩形 12">
            <a:extLst>
              <a:ext uri="{FF2B5EF4-FFF2-40B4-BE49-F238E27FC236}">
                <a16:creationId xmlns:a16="http://schemas.microsoft.com/office/drawing/2014/main" id="{8B22083A-7A25-442B-9105-EF7BB3224576}"/>
              </a:ext>
            </a:extLst>
          </p:cNvPr>
          <p:cNvSpPr/>
          <p:nvPr/>
        </p:nvSpPr>
        <p:spPr>
          <a:xfrm>
            <a:off x="2090166" y="3749301"/>
            <a:ext cx="2133600" cy="369332"/>
          </a:xfrm>
          <a:prstGeom prst="rect">
            <a:avLst/>
          </a:prstGeom>
        </p:spPr>
        <p:txBody>
          <a:bodyPr wrap="square">
            <a:spAutoFit/>
          </a:bodyPr>
          <a:lstStyle/>
          <a:p>
            <a:r>
              <a:rPr lang="en-US" altLang="zh-TW" dirty="0"/>
              <a:t>West Pacific Ocean</a:t>
            </a:r>
            <a:endParaRPr lang="zh-TW" altLang="en-US" dirty="0"/>
          </a:p>
        </p:txBody>
      </p:sp>
      <p:sp>
        <p:nvSpPr>
          <p:cNvPr id="14" name="文字方塊 13">
            <a:extLst>
              <a:ext uri="{FF2B5EF4-FFF2-40B4-BE49-F238E27FC236}">
                <a16:creationId xmlns:a16="http://schemas.microsoft.com/office/drawing/2014/main" id="{673A4BF6-63F2-47D3-A6B5-CDD06A1E8525}"/>
              </a:ext>
            </a:extLst>
          </p:cNvPr>
          <p:cNvSpPr txBox="1"/>
          <p:nvPr/>
        </p:nvSpPr>
        <p:spPr>
          <a:xfrm>
            <a:off x="5017638" y="3933967"/>
            <a:ext cx="2249334" cy="646331"/>
          </a:xfrm>
          <a:prstGeom prst="rect">
            <a:avLst/>
          </a:prstGeom>
          <a:noFill/>
        </p:spPr>
        <p:txBody>
          <a:bodyPr wrap="none" rtlCol="0">
            <a:spAutoFit/>
          </a:bodyPr>
          <a:lstStyle/>
          <a:p>
            <a:r>
              <a:rPr lang="en-US" altLang="zh-TW" dirty="0">
                <a:solidFill>
                  <a:srgbClr val="C00000"/>
                </a:solidFill>
              </a:rPr>
              <a:t>Red: updated schemes</a:t>
            </a:r>
          </a:p>
          <a:p>
            <a:r>
              <a:rPr lang="en-US" altLang="zh-TW" dirty="0">
                <a:solidFill>
                  <a:srgbClr val="0070C0"/>
                </a:solidFill>
              </a:rPr>
              <a:t>Blue: CTL</a:t>
            </a:r>
            <a:endParaRPr lang="zh-TW" altLang="en-US" dirty="0">
              <a:solidFill>
                <a:srgbClr val="0070C0"/>
              </a:solidFill>
            </a:endParaRPr>
          </a:p>
        </p:txBody>
      </p:sp>
    </p:spTree>
    <p:extLst>
      <p:ext uri="{BB962C8B-B14F-4D97-AF65-F5344CB8AC3E}">
        <p14:creationId xmlns:p14="http://schemas.microsoft.com/office/powerpoint/2010/main" val="3467245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868A83F9-54FF-4859-9B41-BB0DAED87E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212" y="987906"/>
            <a:ext cx="6531575" cy="4882187"/>
          </a:xfrm>
          <a:prstGeom prst="rect">
            <a:avLst/>
          </a:prstGeom>
        </p:spPr>
      </p:pic>
      <p:sp>
        <p:nvSpPr>
          <p:cNvPr id="4" name="文字方塊 3">
            <a:extLst>
              <a:ext uri="{FF2B5EF4-FFF2-40B4-BE49-F238E27FC236}">
                <a16:creationId xmlns:a16="http://schemas.microsoft.com/office/drawing/2014/main" id="{794919A3-8748-4327-B498-735706659576}"/>
              </a:ext>
            </a:extLst>
          </p:cNvPr>
          <p:cNvSpPr txBox="1"/>
          <p:nvPr/>
        </p:nvSpPr>
        <p:spPr>
          <a:xfrm>
            <a:off x="5017638" y="3933967"/>
            <a:ext cx="2249334" cy="646331"/>
          </a:xfrm>
          <a:prstGeom prst="rect">
            <a:avLst/>
          </a:prstGeom>
          <a:noFill/>
        </p:spPr>
        <p:txBody>
          <a:bodyPr wrap="none" rtlCol="0">
            <a:spAutoFit/>
          </a:bodyPr>
          <a:lstStyle/>
          <a:p>
            <a:r>
              <a:rPr lang="en-US" altLang="zh-TW" dirty="0">
                <a:solidFill>
                  <a:srgbClr val="C00000"/>
                </a:solidFill>
              </a:rPr>
              <a:t>Red: updated schemes</a:t>
            </a:r>
          </a:p>
          <a:p>
            <a:r>
              <a:rPr lang="en-US" altLang="zh-TW" dirty="0">
                <a:solidFill>
                  <a:srgbClr val="0070C0"/>
                </a:solidFill>
              </a:rPr>
              <a:t>Blue: CTL</a:t>
            </a:r>
            <a:endParaRPr lang="zh-TW" altLang="en-US" dirty="0">
              <a:solidFill>
                <a:srgbClr val="0070C0"/>
              </a:solidFill>
            </a:endParaRPr>
          </a:p>
        </p:txBody>
      </p:sp>
      <p:sp>
        <p:nvSpPr>
          <p:cNvPr id="5" name="矩形 4">
            <a:extLst>
              <a:ext uri="{FF2B5EF4-FFF2-40B4-BE49-F238E27FC236}">
                <a16:creationId xmlns:a16="http://schemas.microsoft.com/office/drawing/2014/main" id="{E899F3D1-EC7E-4A27-8A40-4C47A3AD4B62}"/>
              </a:ext>
            </a:extLst>
          </p:cNvPr>
          <p:cNvSpPr/>
          <p:nvPr/>
        </p:nvSpPr>
        <p:spPr>
          <a:xfrm>
            <a:off x="2971799" y="618574"/>
            <a:ext cx="3200400" cy="369332"/>
          </a:xfrm>
          <a:prstGeom prst="rect">
            <a:avLst/>
          </a:prstGeom>
        </p:spPr>
        <p:txBody>
          <a:bodyPr wrap="square">
            <a:spAutoFit/>
          </a:bodyPr>
          <a:lstStyle/>
          <a:p>
            <a:r>
              <a:rPr lang="en-US" altLang="zh-TW" dirty="0"/>
              <a:t>mean hurricane intensity errors</a:t>
            </a:r>
            <a:endParaRPr lang="zh-TW" altLang="en-US" dirty="0"/>
          </a:p>
        </p:txBody>
      </p:sp>
      <p:sp>
        <p:nvSpPr>
          <p:cNvPr id="6" name="矩形 5">
            <a:extLst>
              <a:ext uri="{FF2B5EF4-FFF2-40B4-BE49-F238E27FC236}">
                <a16:creationId xmlns:a16="http://schemas.microsoft.com/office/drawing/2014/main" id="{1FE9EB1C-2CF8-4AED-99AC-158EDEDF02F2}"/>
              </a:ext>
            </a:extLst>
          </p:cNvPr>
          <p:cNvSpPr/>
          <p:nvPr/>
        </p:nvSpPr>
        <p:spPr>
          <a:xfrm>
            <a:off x="3444826" y="2404532"/>
            <a:ext cx="928459" cy="369332"/>
          </a:xfrm>
          <a:prstGeom prst="rect">
            <a:avLst/>
          </a:prstGeom>
        </p:spPr>
        <p:txBody>
          <a:bodyPr wrap="none">
            <a:spAutoFit/>
          </a:bodyPr>
          <a:lstStyle/>
          <a:p>
            <a:r>
              <a:rPr lang="en-US" altLang="zh-TW" dirty="0"/>
              <a:t>Atlantic</a:t>
            </a:r>
            <a:endParaRPr lang="zh-TW" altLang="en-US" dirty="0"/>
          </a:p>
        </p:txBody>
      </p:sp>
      <p:sp>
        <p:nvSpPr>
          <p:cNvPr id="7" name="矩形 6">
            <a:extLst>
              <a:ext uri="{FF2B5EF4-FFF2-40B4-BE49-F238E27FC236}">
                <a16:creationId xmlns:a16="http://schemas.microsoft.com/office/drawing/2014/main" id="{1C91B79E-3F26-4A54-8901-1ADE24DEBF27}"/>
              </a:ext>
            </a:extLst>
          </p:cNvPr>
          <p:cNvSpPr/>
          <p:nvPr/>
        </p:nvSpPr>
        <p:spPr>
          <a:xfrm>
            <a:off x="6461100" y="2425640"/>
            <a:ext cx="1242648" cy="369332"/>
          </a:xfrm>
          <a:prstGeom prst="rect">
            <a:avLst/>
          </a:prstGeom>
        </p:spPr>
        <p:txBody>
          <a:bodyPr wrap="none">
            <a:spAutoFit/>
          </a:bodyPr>
          <a:lstStyle/>
          <a:p>
            <a:r>
              <a:rPr lang="en-US" altLang="zh-TW" dirty="0"/>
              <a:t>east Pacific</a:t>
            </a:r>
            <a:endParaRPr lang="zh-TW" altLang="en-US" dirty="0"/>
          </a:p>
        </p:txBody>
      </p:sp>
      <p:sp>
        <p:nvSpPr>
          <p:cNvPr id="8" name="矩形 7">
            <a:extLst>
              <a:ext uri="{FF2B5EF4-FFF2-40B4-BE49-F238E27FC236}">
                <a16:creationId xmlns:a16="http://schemas.microsoft.com/office/drawing/2014/main" id="{133C7FD1-620E-44D0-BB20-65C081449047}"/>
              </a:ext>
            </a:extLst>
          </p:cNvPr>
          <p:cNvSpPr/>
          <p:nvPr/>
        </p:nvSpPr>
        <p:spPr>
          <a:xfrm>
            <a:off x="2252135" y="4934635"/>
            <a:ext cx="2133600" cy="369332"/>
          </a:xfrm>
          <a:prstGeom prst="rect">
            <a:avLst/>
          </a:prstGeom>
        </p:spPr>
        <p:txBody>
          <a:bodyPr wrap="square">
            <a:spAutoFit/>
          </a:bodyPr>
          <a:lstStyle/>
          <a:p>
            <a:r>
              <a:rPr lang="en-US" altLang="zh-TW" dirty="0"/>
              <a:t>West Pacific Ocean</a:t>
            </a:r>
            <a:endParaRPr lang="zh-TW" altLang="en-US" dirty="0"/>
          </a:p>
        </p:txBody>
      </p:sp>
    </p:spTree>
    <p:extLst>
      <p:ext uri="{BB962C8B-B14F-4D97-AF65-F5344CB8AC3E}">
        <p14:creationId xmlns:p14="http://schemas.microsoft.com/office/powerpoint/2010/main" val="2682538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9A84532-FDFE-4AA9-9C41-1CEB90750CC5}"/>
              </a:ext>
            </a:extLst>
          </p:cNvPr>
          <p:cNvSpPr>
            <a:spLocks noGrp="1"/>
          </p:cNvSpPr>
          <p:nvPr>
            <p:ph type="title"/>
          </p:nvPr>
        </p:nvSpPr>
        <p:spPr/>
        <p:txBody>
          <a:bodyPr/>
          <a:lstStyle/>
          <a:p>
            <a:r>
              <a:rPr lang="en-US" altLang="zh-TW" dirty="0"/>
              <a:t>Summary and discussion</a:t>
            </a:r>
            <a:endParaRPr lang="zh-TW" altLang="en-US" dirty="0"/>
          </a:p>
        </p:txBody>
      </p:sp>
      <p:sp>
        <p:nvSpPr>
          <p:cNvPr id="3" name="內容版面配置區 2">
            <a:extLst>
              <a:ext uri="{FF2B5EF4-FFF2-40B4-BE49-F238E27FC236}">
                <a16:creationId xmlns:a16="http://schemas.microsoft.com/office/drawing/2014/main" id="{1735BB0C-CAF5-4B71-B8F7-9FEFEFD770E4}"/>
              </a:ext>
            </a:extLst>
          </p:cNvPr>
          <p:cNvSpPr>
            <a:spLocks noGrp="1"/>
          </p:cNvSpPr>
          <p:nvPr>
            <p:ph idx="1"/>
          </p:nvPr>
        </p:nvSpPr>
        <p:spPr/>
        <p:txBody>
          <a:bodyPr/>
          <a:lstStyle/>
          <a:p>
            <a:pPr marL="514350" indent="-514350" algn="just">
              <a:buFont typeface="+mj-lt"/>
              <a:buAutoNum type="alphaLcParenR"/>
            </a:pPr>
            <a:r>
              <a:rPr lang="en-US" altLang="zh-TW" b="1" dirty="0"/>
              <a:t>scale-aware parameterization:</a:t>
            </a:r>
          </a:p>
          <a:p>
            <a:pPr marL="514350" indent="-514350" algn="just">
              <a:buFont typeface="+mj-lt"/>
              <a:buAutoNum type="arabicPeriod"/>
            </a:pPr>
            <a:r>
              <a:rPr lang="en-US" altLang="zh-TW" dirty="0"/>
              <a:t>cloud mass flux decreases with increasing grid resolution</a:t>
            </a:r>
          </a:p>
          <a:p>
            <a:pPr marL="514350" indent="-514350" algn="just">
              <a:buFont typeface="+mj-lt"/>
              <a:buAutoNum type="arabicPeriod"/>
            </a:pPr>
            <a:r>
              <a:rPr lang="en-US" altLang="zh-TW" dirty="0"/>
              <a:t>The ratio of advective time to convective turnover time</a:t>
            </a:r>
          </a:p>
          <a:p>
            <a:pPr marL="514350" indent="-514350" algn="just">
              <a:buFont typeface="+mj-lt"/>
              <a:buAutoNum type="alphaLcParenR" startAt="2"/>
            </a:pPr>
            <a:r>
              <a:rPr lang="en-US" altLang="zh-TW" b="1" dirty="0"/>
              <a:t>aerosol-aware parameterization:</a:t>
            </a:r>
          </a:p>
          <a:p>
            <a:pPr marL="514350" indent="-514350" algn="just">
              <a:buFont typeface="+mj-lt"/>
              <a:buAutoNum type="arabicPeriod"/>
            </a:pPr>
            <a:r>
              <a:rPr lang="en-US" altLang="zh-TW" dirty="0"/>
              <a:t>rain conversion in the convective updraft is modified by aerosol number concentration</a:t>
            </a:r>
          </a:p>
          <a:p>
            <a:pPr algn="just"/>
            <a:endParaRPr lang="en-US" altLang="zh-TW" dirty="0"/>
          </a:p>
          <a:p>
            <a:pPr algn="just"/>
            <a:endParaRPr lang="zh-TW" altLang="en-US" dirty="0"/>
          </a:p>
        </p:txBody>
      </p:sp>
    </p:spTree>
    <p:extLst>
      <p:ext uri="{BB962C8B-B14F-4D97-AF65-F5344CB8AC3E}">
        <p14:creationId xmlns:p14="http://schemas.microsoft.com/office/powerpoint/2010/main" val="389711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F8538D5-9A6B-494E-9649-669083314DB8}"/>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0BF27BAD-7307-454F-AC4D-37A6E86ED2EE}"/>
              </a:ext>
            </a:extLst>
          </p:cNvPr>
          <p:cNvSpPr>
            <a:spLocks noGrp="1"/>
          </p:cNvSpPr>
          <p:nvPr>
            <p:ph idx="1"/>
          </p:nvPr>
        </p:nvSpPr>
        <p:spPr/>
        <p:txBody>
          <a:bodyPr>
            <a:normAutofit lnSpcReduction="10000"/>
          </a:bodyPr>
          <a:lstStyle/>
          <a:p>
            <a:pPr marL="514350" indent="-514350">
              <a:buFont typeface="+mj-lt"/>
              <a:buAutoNum type="alphaLcParenR" startAt="3"/>
            </a:pPr>
            <a:r>
              <a:rPr lang="en-US" altLang="zh-TW" b="1" dirty="0"/>
              <a:t>Other updates:</a:t>
            </a:r>
          </a:p>
          <a:p>
            <a:pPr marL="514350" indent="-514350">
              <a:buFont typeface="+mj-lt"/>
              <a:buAutoNum type="arabicPeriod"/>
            </a:pPr>
            <a:r>
              <a:rPr lang="en-US" altLang="zh-TW" dirty="0"/>
              <a:t>Quasi-equilibrium closure</a:t>
            </a:r>
          </a:p>
          <a:p>
            <a:pPr marL="514350" indent="-514350">
              <a:buFont typeface="+mj-lt"/>
              <a:buAutoNum type="arabicPeriod"/>
            </a:pPr>
            <a:r>
              <a:rPr lang="en-US" altLang="zh-TW" dirty="0"/>
              <a:t>convective trigger function</a:t>
            </a:r>
          </a:p>
          <a:p>
            <a:pPr marL="514350" indent="-514350">
              <a:buFont typeface="+mj-lt"/>
              <a:buAutoNum type="arabicPeriod"/>
            </a:pPr>
            <a:r>
              <a:rPr lang="en-US" altLang="zh-TW" dirty="0"/>
              <a:t>convective cloudiness</a:t>
            </a:r>
          </a:p>
          <a:p>
            <a:pPr marL="514350" indent="-514350">
              <a:buFont typeface="+mj-lt"/>
              <a:buAutoNum type="arabicPeriod"/>
            </a:pPr>
            <a:r>
              <a:rPr lang="en-US" altLang="zh-TW" dirty="0"/>
              <a:t>lateral entrainment rate</a:t>
            </a:r>
          </a:p>
          <a:p>
            <a:pPr marL="514350" indent="-514350">
              <a:buFont typeface="+mj-lt"/>
              <a:buAutoNum type="arabicPeriod"/>
            </a:pPr>
            <a:endParaRPr lang="en-US" altLang="zh-TW" dirty="0"/>
          </a:p>
          <a:p>
            <a:pPr algn="just"/>
            <a:r>
              <a:rPr lang="en-US" altLang="zh-TW" dirty="0"/>
              <a:t>The updated NCEP GFS cumulus convection schemes display significant improvements especially in the summertime continental U.S. precipitation forecasts.</a:t>
            </a:r>
          </a:p>
          <a:p>
            <a:pPr marL="0" indent="0">
              <a:buNone/>
            </a:pPr>
            <a:endParaRPr lang="zh-TW" altLang="en-US" dirty="0"/>
          </a:p>
        </p:txBody>
      </p:sp>
    </p:spTree>
    <p:extLst>
      <p:ext uri="{BB962C8B-B14F-4D97-AF65-F5344CB8AC3E}">
        <p14:creationId xmlns:p14="http://schemas.microsoft.com/office/powerpoint/2010/main" val="1075051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8D9FCA5-5A99-4D5D-9D96-5C6D61F624D9}"/>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0752FCD7-CA81-4FDB-A65C-A7DB916AC771}"/>
              </a:ext>
            </a:extLst>
          </p:cNvPr>
          <p:cNvSpPr>
            <a:spLocks noGrp="1"/>
          </p:cNvSpPr>
          <p:nvPr>
            <p:ph idx="1"/>
          </p:nvPr>
        </p:nvSpPr>
        <p:spPr/>
        <p:txBody>
          <a:bodyPr/>
          <a:lstStyle/>
          <a:p>
            <a:endParaRPr lang="zh-TW" altLang="en-US"/>
          </a:p>
        </p:txBody>
      </p:sp>
    </p:spTree>
    <p:extLst>
      <p:ext uri="{BB962C8B-B14F-4D97-AF65-F5344CB8AC3E}">
        <p14:creationId xmlns:p14="http://schemas.microsoft.com/office/powerpoint/2010/main" val="1302754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FC05A7A-D376-47F8-9D1D-547006C08ADD}"/>
              </a:ext>
            </a:extLst>
          </p:cNvPr>
          <p:cNvSpPr>
            <a:spLocks noGrp="1"/>
          </p:cNvSpPr>
          <p:nvPr>
            <p:ph type="title"/>
          </p:nvPr>
        </p:nvSpPr>
        <p:spPr/>
        <p:txBody>
          <a:bodyPr/>
          <a:lstStyle/>
          <a:p>
            <a:r>
              <a:rPr lang="en-US" altLang="zh-TW" dirty="0"/>
              <a:t>abstract</a:t>
            </a:r>
            <a:endParaRPr lang="zh-TW" altLang="en-US" dirty="0"/>
          </a:p>
        </p:txBody>
      </p:sp>
      <p:sp>
        <p:nvSpPr>
          <p:cNvPr id="3" name="內容版面配置區 2">
            <a:extLst>
              <a:ext uri="{FF2B5EF4-FFF2-40B4-BE49-F238E27FC236}">
                <a16:creationId xmlns:a16="http://schemas.microsoft.com/office/drawing/2014/main" id="{98F9CC23-E622-45AE-A6ED-6A6D1CF963ED}"/>
              </a:ext>
            </a:extLst>
          </p:cNvPr>
          <p:cNvSpPr>
            <a:spLocks noGrp="1"/>
          </p:cNvSpPr>
          <p:nvPr>
            <p:ph idx="1"/>
          </p:nvPr>
        </p:nvSpPr>
        <p:spPr/>
        <p:txBody>
          <a:bodyPr>
            <a:noAutofit/>
          </a:bodyPr>
          <a:lstStyle/>
          <a:p>
            <a:pPr algn="just"/>
            <a:r>
              <a:rPr lang="en-US" altLang="zh-TW" sz="1600" dirty="0"/>
              <a:t>NCEP GFS cumulus convection schemes are updated with a scale-aware parameterization where the cloud mass flux decreases with increasing grid resolution.</a:t>
            </a:r>
          </a:p>
          <a:p>
            <a:r>
              <a:rPr lang="en-US" altLang="zh-TW" sz="1600" dirty="0"/>
              <a:t>The ratio of advective time to convective turnover time is also taken into account for the scale-aware parameterization.</a:t>
            </a:r>
          </a:p>
          <a:p>
            <a:r>
              <a:rPr lang="en-US" altLang="zh-TW" sz="1600" dirty="0"/>
              <a:t>A simple aerosol-aware parameterization where rain conversion in the convective updraft is modified by aerosol number concentration is also included in the update.</a:t>
            </a:r>
          </a:p>
          <a:p>
            <a:r>
              <a:rPr lang="en-US" altLang="zh-TW" sz="1600" dirty="0"/>
              <a:t>The cloud-base mass-flux computation in the deep convection scheme is modified to use convective turnover time as the convective adjustment time scale. </a:t>
            </a:r>
          </a:p>
          <a:p>
            <a:r>
              <a:rPr lang="en-US" altLang="zh-TW" sz="1600" dirty="0"/>
              <a:t>The rain conversion rate is modified to decrease with decreasing air temperature above the freezing level.</a:t>
            </a:r>
          </a:p>
          <a:p>
            <a:r>
              <a:rPr lang="en-US" altLang="zh-TW" sz="1600" dirty="0"/>
              <a:t>Convective inhibition in the subcloud layer is used as an additional trigger condition.</a:t>
            </a:r>
          </a:p>
          <a:p>
            <a:r>
              <a:rPr lang="en-US" altLang="zh-TW" sz="1600" dirty="0"/>
              <a:t>Convective cloudiness is enhanced by considering suspended cloud condensate in the updraft. The lateral entrainment in the deep convection scheme is also enhanced to more strongly suppress convection in a drier environment.</a:t>
            </a:r>
          </a:p>
          <a:p>
            <a:r>
              <a:rPr lang="en-US" altLang="zh-TW" sz="1600" dirty="0"/>
              <a:t>The updated NCEP GFS cumulus convection schemes display significant improvements especially in the summertime continental U.S. precipitation forecasts.</a:t>
            </a:r>
            <a:endParaRPr lang="zh-TW" altLang="en-US" sz="1600" dirty="0"/>
          </a:p>
        </p:txBody>
      </p:sp>
    </p:spTree>
    <p:extLst>
      <p:ext uri="{BB962C8B-B14F-4D97-AF65-F5344CB8AC3E}">
        <p14:creationId xmlns:p14="http://schemas.microsoft.com/office/powerpoint/2010/main" val="152184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15730F69-6C4F-40FC-A0E9-83114A703919}"/>
              </a:ext>
            </a:extLst>
          </p:cNvPr>
          <p:cNvSpPr txBox="1"/>
          <p:nvPr/>
        </p:nvSpPr>
        <p:spPr>
          <a:xfrm>
            <a:off x="575733" y="660400"/>
            <a:ext cx="3747821" cy="369332"/>
          </a:xfrm>
          <a:prstGeom prst="rect">
            <a:avLst/>
          </a:prstGeom>
          <a:noFill/>
        </p:spPr>
        <p:txBody>
          <a:bodyPr wrap="none" rtlCol="0">
            <a:spAutoFit/>
          </a:bodyPr>
          <a:lstStyle/>
          <a:p>
            <a:r>
              <a:rPr lang="en-US" altLang="zh-TW" dirty="0"/>
              <a:t>Following </a:t>
            </a:r>
            <a:r>
              <a:rPr lang="en-US" altLang="zh-TW" b="1" dirty="0"/>
              <a:t>Arakawa and Wu (2013):</a:t>
            </a:r>
            <a:r>
              <a:rPr lang="en-US" altLang="zh-TW" dirty="0"/>
              <a:t> </a:t>
            </a:r>
            <a:endParaRPr lang="zh-TW" altLang="en-US" dirty="0"/>
          </a:p>
        </p:txBody>
      </p:sp>
      <p:pic>
        <p:nvPicPr>
          <p:cNvPr id="5" name="圖片 4">
            <a:extLst>
              <a:ext uri="{FF2B5EF4-FFF2-40B4-BE49-F238E27FC236}">
                <a16:creationId xmlns:a16="http://schemas.microsoft.com/office/drawing/2014/main" id="{B33B0061-D149-4F7A-9A86-39C29D6B0163}"/>
              </a:ext>
            </a:extLst>
          </p:cNvPr>
          <p:cNvPicPr>
            <a:picLocks noChangeAspect="1"/>
          </p:cNvPicPr>
          <p:nvPr/>
        </p:nvPicPr>
        <p:blipFill rotWithShape="1">
          <a:blip r:embed="rId2">
            <a:extLst>
              <a:ext uri="{28A0092B-C50C-407E-A947-70E740481C1C}">
                <a14:useLocalDpi xmlns:a14="http://schemas.microsoft.com/office/drawing/2010/main" val="0"/>
              </a:ext>
            </a:extLst>
          </a:blip>
          <a:srcRect r="30834"/>
          <a:stretch/>
        </p:blipFill>
        <p:spPr>
          <a:xfrm>
            <a:off x="575733" y="1256918"/>
            <a:ext cx="3464505" cy="1288027"/>
          </a:xfrm>
          <a:prstGeom prst="rect">
            <a:avLst/>
          </a:prstGeom>
        </p:spPr>
      </p:pic>
      <p:pic>
        <p:nvPicPr>
          <p:cNvPr id="7" name="圖片 6">
            <a:extLst>
              <a:ext uri="{FF2B5EF4-FFF2-40B4-BE49-F238E27FC236}">
                <a16:creationId xmlns:a16="http://schemas.microsoft.com/office/drawing/2014/main" id="{A07D186A-93BD-4035-A073-ECD723FA2B63}"/>
              </a:ext>
            </a:extLst>
          </p:cNvPr>
          <p:cNvPicPr>
            <a:picLocks noChangeAspect="1"/>
          </p:cNvPicPr>
          <p:nvPr/>
        </p:nvPicPr>
        <p:blipFill rotWithShape="1">
          <a:blip r:embed="rId3">
            <a:extLst>
              <a:ext uri="{28A0092B-C50C-407E-A947-70E740481C1C}">
                <a14:useLocalDpi xmlns:a14="http://schemas.microsoft.com/office/drawing/2010/main" val="0"/>
              </a:ext>
            </a:extLst>
          </a:blip>
          <a:srcRect r="21271" b="4874"/>
          <a:stretch/>
        </p:blipFill>
        <p:spPr>
          <a:xfrm>
            <a:off x="1066800" y="3618141"/>
            <a:ext cx="3523014" cy="529153"/>
          </a:xfrm>
          <a:prstGeom prst="rect">
            <a:avLst/>
          </a:prstGeom>
        </p:spPr>
      </p:pic>
      <p:pic>
        <p:nvPicPr>
          <p:cNvPr id="9" name="圖片 8">
            <a:extLst>
              <a:ext uri="{FF2B5EF4-FFF2-40B4-BE49-F238E27FC236}">
                <a16:creationId xmlns:a16="http://schemas.microsoft.com/office/drawing/2014/main" id="{854EEBEA-930A-4F75-AD9E-F84520612E4F}"/>
              </a:ext>
            </a:extLst>
          </p:cNvPr>
          <p:cNvPicPr>
            <a:picLocks noChangeAspect="1"/>
          </p:cNvPicPr>
          <p:nvPr/>
        </p:nvPicPr>
        <p:blipFill rotWithShape="1">
          <a:blip r:embed="rId4">
            <a:extLst>
              <a:ext uri="{28A0092B-C50C-407E-A947-70E740481C1C}">
                <a14:useLocalDpi xmlns:a14="http://schemas.microsoft.com/office/drawing/2010/main" val="0"/>
              </a:ext>
            </a:extLst>
          </a:blip>
          <a:srcRect r="52989" b="-28442"/>
          <a:stretch/>
        </p:blipFill>
        <p:spPr>
          <a:xfrm>
            <a:off x="1066800" y="2772131"/>
            <a:ext cx="1656223" cy="619218"/>
          </a:xfrm>
          <a:prstGeom prst="rect">
            <a:avLst/>
          </a:prstGeom>
        </p:spPr>
      </p:pic>
      <p:sp>
        <p:nvSpPr>
          <p:cNvPr id="10" name="文字方塊 9">
            <a:extLst>
              <a:ext uri="{FF2B5EF4-FFF2-40B4-BE49-F238E27FC236}">
                <a16:creationId xmlns:a16="http://schemas.microsoft.com/office/drawing/2014/main" id="{D0A30C9C-6276-4352-9E74-4EFD1B46646A}"/>
              </a:ext>
            </a:extLst>
          </p:cNvPr>
          <p:cNvSpPr txBox="1"/>
          <p:nvPr/>
        </p:nvSpPr>
        <p:spPr>
          <a:xfrm>
            <a:off x="4756613" y="3618141"/>
            <a:ext cx="1656223" cy="64633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altLang="zh-TW" dirty="0">
                <a:solidFill>
                  <a:schemeClr val="tx1"/>
                </a:solidFill>
              </a:rPr>
              <a:t>c : updraft</a:t>
            </a:r>
          </a:p>
          <a:p>
            <a:r>
              <a:rPr lang="en-US" altLang="zh-TW" dirty="0">
                <a:solidFill>
                  <a:schemeClr val="tx1"/>
                </a:solidFill>
              </a:rPr>
              <a:t>~ : environment</a:t>
            </a:r>
            <a:endParaRPr lang="zh-TW" altLang="en-US" dirty="0">
              <a:solidFill>
                <a:schemeClr val="tx1"/>
              </a:solidFill>
            </a:endParaRPr>
          </a:p>
        </p:txBody>
      </p:sp>
      <mc:AlternateContent xmlns:mc="http://schemas.openxmlformats.org/markup-compatibility/2006" xmlns:a14="http://schemas.microsoft.com/office/drawing/2010/main">
        <mc:Choice Requires="a14">
          <p:sp>
            <p:nvSpPr>
              <p:cNvPr id="11" name="文字方塊 10">
                <a:extLst>
                  <a:ext uri="{FF2B5EF4-FFF2-40B4-BE49-F238E27FC236}">
                    <a16:creationId xmlns:a16="http://schemas.microsoft.com/office/drawing/2014/main" id="{E2EA4D9E-BE92-4362-A10D-B595C98CFFFC}"/>
                  </a:ext>
                </a:extLst>
              </p:cNvPr>
              <p:cNvSpPr txBox="1"/>
              <p:nvPr/>
            </p:nvSpPr>
            <p:spPr>
              <a:xfrm>
                <a:off x="2923551" y="2873734"/>
                <a:ext cx="4130233" cy="41601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14:m>
                  <m:oMath xmlns:m="http://schemas.openxmlformats.org/officeDocument/2006/math">
                    <m:d>
                      <m:dPr>
                        <m:ctrlPr>
                          <a:rPr lang="en-US" altLang="zh-TW" i="1" smtClean="0">
                            <a:solidFill>
                              <a:schemeClr val="tx1"/>
                            </a:solidFill>
                            <a:latin typeface="Cambria Math" panose="02040503050406030204" pitchFamily="18" charset="0"/>
                          </a:rPr>
                        </m:ctrlPr>
                      </m:dPr>
                      <m:e>
                        <m:acc>
                          <m:accPr>
                            <m:chr m:val="̅"/>
                            <m:ctrlPr>
                              <a:rPr lang="en-US" altLang="zh-TW" i="1" smtClean="0">
                                <a:solidFill>
                                  <a:schemeClr val="tx1"/>
                                </a:solidFill>
                                <a:latin typeface="Cambria Math" panose="02040503050406030204" pitchFamily="18" charset="0"/>
                              </a:rPr>
                            </m:ctrlPr>
                          </m:accPr>
                          <m:e/>
                        </m:acc>
                      </m:e>
                    </m:d>
                  </m:oMath>
                </a14:m>
                <a:r>
                  <a:rPr lang="en-US" altLang="zh-TW" dirty="0">
                    <a:solidFill>
                      <a:schemeClr val="tx1"/>
                    </a:solidFill>
                  </a:rPr>
                  <a:t>: average of w over the entire grid cell</a:t>
                </a:r>
                <a:endParaRPr lang="zh-TW" altLang="en-US" dirty="0">
                  <a:solidFill>
                    <a:schemeClr val="tx1"/>
                  </a:solidFill>
                </a:endParaRPr>
              </a:p>
            </p:txBody>
          </p:sp>
        </mc:Choice>
        <mc:Fallback xmlns="">
          <p:sp>
            <p:nvSpPr>
              <p:cNvPr id="11" name="文字方塊 10">
                <a:extLst>
                  <a:ext uri="{FF2B5EF4-FFF2-40B4-BE49-F238E27FC236}">
                    <a16:creationId xmlns:a16="http://schemas.microsoft.com/office/drawing/2014/main" id="{E2EA4D9E-BE92-4362-A10D-B595C98CFFFC}"/>
                  </a:ext>
                </a:extLst>
              </p:cNvPr>
              <p:cNvSpPr txBox="1">
                <a:spLocks noRot="1" noChangeAspect="1" noMove="1" noResize="1" noEditPoints="1" noAdjustHandles="1" noChangeArrowheads="1" noChangeShapeType="1" noTextEdit="1"/>
              </p:cNvSpPr>
              <p:nvPr/>
            </p:nvSpPr>
            <p:spPr>
              <a:xfrm>
                <a:off x="2923551" y="2873734"/>
                <a:ext cx="4130233" cy="416011"/>
              </a:xfrm>
              <a:prstGeom prst="rect">
                <a:avLst/>
              </a:prstGeom>
              <a:blipFill>
                <a:blip r:embed="rId5"/>
                <a:stretch>
                  <a:fillRect r="-443" b="-17391"/>
                </a:stretch>
              </a:blipFill>
              <a:ln>
                <a:noFill/>
              </a:ln>
            </p:spPr>
            <p:txBody>
              <a:bodyPr/>
              <a:lstStyle/>
              <a:p>
                <a:r>
                  <a:rPr lang="zh-TW" altLang="en-US">
                    <a:noFill/>
                  </a:rPr>
                  <a:t> </a:t>
                </a:r>
              </a:p>
            </p:txBody>
          </p:sp>
        </mc:Fallback>
      </mc:AlternateContent>
      <p:cxnSp>
        <p:nvCxnSpPr>
          <p:cNvPr id="13" name="直線單箭頭接點 12">
            <a:extLst>
              <a:ext uri="{FF2B5EF4-FFF2-40B4-BE49-F238E27FC236}">
                <a16:creationId xmlns:a16="http://schemas.microsoft.com/office/drawing/2014/main" id="{8B4C5ACD-34C5-4B9A-8739-2E2CB45060BE}"/>
              </a:ext>
            </a:extLst>
          </p:cNvPr>
          <p:cNvCxnSpPr/>
          <p:nvPr/>
        </p:nvCxnSpPr>
        <p:spPr>
          <a:xfrm>
            <a:off x="897467" y="2544945"/>
            <a:ext cx="0" cy="20947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19009949-77D9-4E28-905D-62B8D185BB08}"/>
                  </a:ext>
                </a:extLst>
              </p:cNvPr>
              <p:cNvSpPr txBox="1"/>
              <p:nvPr/>
            </p:nvSpPr>
            <p:spPr>
              <a:xfrm>
                <a:off x="587823" y="4728025"/>
                <a:ext cx="209711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i="1" smtClean="0">
                          <a:latin typeface="Cambria Math" panose="02040503050406030204" pitchFamily="18" charset="0"/>
                        </a:rPr>
                        <m:t>𝛿</m:t>
                      </m:r>
                      <m:r>
                        <a:rPr lang="en-US" altLang="zh-TW" b="0" i="1" smtClean="0">
                          <a:latin typeface="Cambria Math" panose="02040503050406030204" pitchFamily="18" charset="0"/>
                        </a:rPr>
                        <m:t>𝑤</m:t>
                      </m:r>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𝑤</m:t>
                          </m:r>
                        </m:e>
                        <m:sub>
                          <m:r>
                            <a:rPr lang="en-US" altLang="zh-TW" b="0" i="1" smtClean="0">
                              <a:latin typeface="Cambria Math" panose="02040503050406030204" pitchFamily="18" charset="0"/>
                            </a:rPr>
                            <m:t>𝑐</m:t>
                          </m:r>
                        </m:sub>
                      </m:sSub>
                      <m:r>
                        <a:rPr lang="en-US" altLang="zh-TW" b="0" i="1" smtClean="0">
                          <a:latin typeface="Cambria Math" panose="02040503050406030204" pitchFamily="18" charset="0"/>
                        </a:rPr>
                        <m:t>−</m:t>
                      </m:r>
                      <m:acc>
                        <m:accPr>
                          <m:chr m:val="̃"/>
                          <m:ctrlPr>
                            <a:rPr lang="en-US" altLang="zh-TW" b="0" i="1" smtClean="0">
                              <a:latin typeface="Cambria Math" panose="02040503050406030204" pitchFamily="18" charset="0"/>
                            </a:rPr>
                          </m:ctrlPr>
                        </m:accPr>
                        <m:e>
                          <m:r>
                            <a:rPr lang="en-US" altLang="zh-TW" b="0" i="1" smtClean="0">
                              <a:latin typeface="Cambria Math" panose="02040503050406030204" pitchFamily="18" charset="0"/>
                            </a:rPr>
                            <m:t>𝑤</m:t>
                          </m:r>
                        </m:e>
                      </m:acc>
                      <m:r>
                        <a:rPr lang="en-US" altLang="zh-TW" b="0" i="1" smtClean="0">
                          <a:latin typeface="Cambria Math" panose="02040503050406030204" pitchFamily="18" charset="0"/>
                        </a:rPr>
                        <m:t>+</m:t>
                      </m:r>
                      <m:r>
                        <a:rPr lang="zh-TW" altLang="en-US" b="0" i="1" smtClean="0">
                          <a:latin typeface="Cambria Math" panose="02040503050406030204" pitchFamily="18" charset="0"/>
                        </a:rPr>
                        <m:t>𝜎</m:t>
                      </m:r>
                      <m:r>
                        <a:rPr lang="zh-TW" altLang="en-US" b="0" i="1" smtClean="0">
                          <a:latin typeface="Cambria Math" panose="02040503050406030204" pitchFamily="18" charset="0"/>
                        </a:rPr>
                        <m:t>∆</m:t>
                      </m:r>
                      <m:r>
                        <a:rPr lang="en-US" altLang="zh-TW" b="0" i="1" smtClean="0">
                          <a:latin typeface="Cambria Math" panose="02040503050406030204" pitchFamily="18" charset="0"/>
                        </a:rPr>
                        <m:t>𝑤</m:t>
                      </m:r>
                    </m:oMath>
                  </m:oMathPara>
                </a14:m>
                <a:endParaRPr lang="en-US" altLang="zh-TW" b="0" dirty="0"/>
              </a:p>
            </p:txBody>
          </p:sp>
        </mc:Choice>
        <mc:Fallback xmlns="">
          <p:sp>
            <p:nvSpPr>
              <p:cNvPr id="14" name="文字方塊 13">
                <a:extLst>
                  <a:ext uri="{FF2B5EF4-FFF2-40B4-BE49-F238E27FC236}">
                    <a16:creationId xmlns:a16="http://schemas.microsoft.com/office/drawing/2014/main" id="{19009949-77D9-4E28-905D-62B8D185BB08}"/>
                  </a:ext>
                </a:extLst>
              </p:cNvPr>
              <p:cNvSpPr txBox="1">
                <a:spLocks noRot="1" noChangeAspect="1" noMove="1" noResize="1" noEditPoints="1" noAdjustHandles="1" noChangeArrowheads="1" noChangeShapeType="1" noTextEdit="1"/>
              </p:cNvSpPr>
              <p:nvPr/>
            </p:nvSpPr>
            <p:spPr>
              <a:xfrm>
                <a:off x="587823" y="4728025"/>
                <a:ext cx="2097113" cy="276999"/>
              </a:xfrm>
              <a:prstGeom prst="rect">
                <a:avLst/>
              </a:prstGeom>
              <a:blipFill>
                <a:blip r:embed="rId6"/>
                <a:stretch>
                  <a:fillRect l="-2326" t="-8889" r="-1163" b="-13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文字方塊 14">
                <a:extLst>
                  <a:ext uri="{FF2B5EF4-FFF2-40B4-BE49-F238E27FC236}">
                    <a16:creationId xmlns:a16="http://schemas.microsoft.com/office/drawing/2014/main" id="{FDCEE173-71B4-46C4-9425-C992321FD2F9}"/>
                  </a:ext>
                </a:extLst>
              </p:cNvPr>
              <p:cNvSpPr txBox="1"/>
              <p:nvPr/>
            </p:nvSpPr>
            <p:spPr>
              <a:xfrm>
                <a:off x="948706" y="5175275"/>
                <a:ext cx="231819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𝑤</m:t>
                          </m:r>
                        </m:e>
                        <m:sub>
                          <m:r>
                            <a:rPr lang="en-US" altLang="zh-TW" i="1">
                              <a:latin typeface="Cambria Math" panose="02040503050406030204" pitchFamily="18" charset="0"/>
                            </a:rPr>
                            <m:t>𝑐</m:t>
                          </m:r>
                        </m:sub>
                      </m:sSub>
                      <m:r>
                        <a:rPr lang="en-US" altLang="zh-TW" i="1">
                          <a:latin typeface="Cambria Math" panose="02040503050406030204" pitchFamily="18" charset="0"/>
                        </a:rPr>
                        <m:t>−</m:t>
                      </m:r>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𝑤</m:t>
                          </m:r>
                        </m:e>
                      </m:acc>
                      <m:r>
                        <a:rPr lang="en-US" altLang="zh-TW" i="1">
                          <a:latin typeface="Cambria Math" panose="02040503050406030204" pitchFamily="18" charset="0"/>
                        </a:rPr>
                        <m:t>+</m:t>
                      </m:r>
                      <m:r>
                        <a:rPr lang="zh-TW" altLang="en-US" i="1">
                          <a:latin typeface="Cambria Math" panose="02040503050406030204" pitchFamily="18" charset="0"/>
                        </a:rPr>
                        <m:t>𝜎</m:t>
                      </m:r>
                      <m:r>
                        <a:rPr lang="en-US" altLang="zh-TW" b="0" i="1" smtClean="0">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𝑤</m:t>
                          </m:r>
                        </m:e>
                        <m:sub>
                          <m:r>
                            <a:rPr lang="en-US" altLang="zh-TW" i="1">
                              <a:latin typeface="Cambria Math" panose="02040503050406030204" pitchFamily="18" charset="0"/>
                            </a:rPr>
                            <m:t>𝑐</m:t>
                          </m:r>
                        </m:sub>
                      </m:sSub>
                      <m:r>
                        <a:rPr lang="en-US" altLang="zh-TW" b="0" i="1" smtClean="0">
                          <a:latin typeface="Cambria Math" panose="02040503050406030204" pitchFamily="18" charset="0"/>
                        </a:rPr>
                        <m:t>−</m:t>
                      </m:r>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𝑤</m:t>
                          </m:r>
                        </m:e>
                      </m:acc>
                      <m:r>
                        <a:rPr lang="en-US" altLang="zh-TW" b="0" i="1" smtClean="0">
                          <a:latin typeface="Cambria Math" panose="02040503050406030204" pitchFamily="18" charset="0"/>
                        </a:rPr>
                        <m:t>)</m:t>
                      </m:r>
                    </m:oMath>
                  </m:oMathPara>
                </a14:m>
                <a:endParaRPr lang="zh-TW" altLang="en-US" dirty="0"/>
              </a:p>
            </p:txBody>
          </p:sp>
        </mc:Choice>
        <mc:Fallback xmlns="">
          <p:sp>
            <p:nvSpPr>
              <p:cNvPr id="15" name="文字方塊 14">
                <a:extLst>
                  <a:ext uri="{FF2B5EF4-FFF2-40B4-BE49-F238E27FC236}">
                    <a16:creationId xmlns:a16="http://schemas.microsoft.com/office/drawing/2014/main" id="{FDCEE173-71B4-46C4-9425-C992321FD2F9}"/>
                  </a:ext>
                </a:extLst>
              </p:cNvPr>
              <p:cNvSpPr txBox="1">
                <a:spLocks noRot="1" noChangeAspect="1" noMove="1" noResize="1" noEditPoints="1" noAdjustHandles="1" noChangeArrowheads="1" noChangeShapeType="1" noTextEdit="1"/>
              </p:cNvSpPr>
              <p:nvPr/>
            </p:nvSpPr>
            <p:spPr>
              <a:xfrm>
                <a:off x="948706" y="5175275"/>
                <a:ext cx="2318199" cy="276999"/>
              </a:xfrm>
              <a:prstGeom prst="rect">
                <a:avLst/>
              </a:prstGeom>
              <a:blipFill>
                <a:blip r:embed="rId7"/>
                <a:stretch>
                  <a:fillRect l="-789" t="-8889" r="-13421" b="-3777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文字方塊 15">
                <a:extLst>
                  <a:ext uri="{FF2B5EF4-FFF2-40B4-BE49-F238E27FC236}">
                    <a16:creationId xmlns:a16="http://schemas.microsoft.com/office/drawing/2014/main" id="{DE8DA0C6-72E0-4AA4-A1E3-8E22B48ABF47}"/>
                  </a:ext>
                </a:extLst>
              </p:cNvPr>
              <p:cNvSpPr txBox="1"/>
              <p:nvPr/>
            </p:nvSpPr>
            <p:spPr>
              <a:xfrm>
                <a:off x="948706" y="5688931"/>
                <a:ext cx="20989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m:t>
                      </m:r>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1−</m:t>
                          </m:r>
                          <m:r>
                            <a:rPr lang="zh-TW" altLang="en-US" b="0" i="1" smtClean="0">
                              <a:latin typeface="Cambria Math" panose="02040503050406030204" pitchFamily="18" charset="0"/>
                            </a:rPr>
                            <m:t>𝜎</m:t>
                          </m:r>
                        </m:e>
                      </m:d>
                      <m:r>
                        <a:rPr lang="en-US" altLang="zh-TW"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𝑤</m:t>
                          </m:r>
                        </m:e>
                        <m:sub>
                          <m:r>
                            <a:rPr lang="en-US" altLang="zh-TW" i="1">
                              <a:latin typeface="Cambria Math" panose="02040503050406030204" pitchFamily="18" charset="0"/>
                            </a:rPr>
                            <m:t>𝑐</m:t>
                          </m:r>
                        </m:sub>
                      </m:sSub>
                      <m:r>
                        <a:rPr lang="en-US" altLang="zh-TW" b="0" i="1" smtClean="0">
                          <a:latin typeface="Cambria Math" panose="02040503050406030204" pitchFamily="18" charset="0"/>
                        </a:rPr>
                        <m:t>−</m:t>
                      </m:r>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𝑤</m:t>
                          </m:r>
                        </m:e>
                      </m:acc>
                      <m:r>
                        <a:rPr lang="en-US" altLang="zh-TW" b="0" i="1" smtClean="0">
                          <a:latin typeface="Cambria Math" panose="02040503050406030204" pitchFamily="18" charset="0"/>
                        </a:rPr>
                        <m:t>)</m:t>
                      </m:r>
                    </m:oMath>
                  </m:oMathPara>
                </a14:m>
                <a:endParaRPr lang="zh-TW" altLang="en-US" dirty="0"/>
              </a:p>
            </p:txBody>
          </p:sp>
        </mc:Choice>
        <mc:Fallback xmlns="">
          <p:sp>
            <p:nvSpPr>
              <p:cNvPr id="16" name="文字方塊 15">
                <a:extLst>
                  <a:ext uri="{FF2B5EF4-FFF2-40B4-BE49-F238E27FC236}">
                    <a16:creationId xmlns:a16="http://schemas.microsoft.com/office/drawing/2014/main" id="{DE8DA0C6-72E0-4AA4-A1E3-8E22B48ABF47}"/>
                  </a:ext>
                </a:extLst>
              </p:cNvPr>
              <p:cNvSpPr txBox="1">
                <a:spLocks noRot="1" noChangeAspect="1" noMove="1" noResize="1" noEditPoints="1" noAdjustHandles="1" noChangeArrowheads="1" noChangeShapeType="1" noTextEdit="1"/>
              </p:cNvSpPr>
              <p:nvPr/>
            </p:nvSpPr>
            <p:spPr>
              <a:xfrm>
                <a:off x="948706" y="5688931"/>
                <a:ext cx="2098908" cy="276999"/>
              </a:xfrm>
              <a:prstGeom prst="rect">
                <a:avLst/>
              </a:prstGeom>
              <a:blipFill>
                <a:blip r:embed="rId8"/>
                <a:stretch>
                  <a:fillRect l="-872" t="-6522" r="-15116" b="-3478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7" name="文字方塊 16">
                <a:extLst>
                  <a:ext uri="{FF2B5EF4-FFF2-40B4-BE49-F238E27FC236}">
                    <a16:creationId xmlns:a16="http://schemas.microsoft.com/office/drawing/2014/main" id="{7B510F7D-2860-452A-9692-496EBBB5EB18}"/>
                  </a:ext>
                </a:extLst>
              </p:cNvPr>
              <p:cNvSpPr txBox="1"/>
              <p:nvPr/>
            </p:nvSpPr>
            <p:spPr>
              <a:xfrm>
                <a:off x="981321" y="6197600"/>
                <a:ext cx="13453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m:t>
                      </m:r>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1−</m:t>
                          </m:r>
                          <m:r>
                            <a:rPr lang="zh-TW" altLang="en-US" b="0" i="1" smtClean="0">
                              <a:latin typeface="Cambria Math" panose="02040503050406030204" pitchFamily="18" charset="0"/>
                            </a:rPr>
                            <m:t>𝜎</m:t>
                          </m:r>
                        </m:e>
                      </m:d>
                      <m:r>
                        <a:rPr lang="en-US" altLang="zh-TW" i="1">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𝑤</m:t>
                      </m:r>
                    </m:oMath>
                  </m:oMathPara>
                </a14:m>
                <a:endParaRPr lang="zh-TW" altLang="en-US" dirty="0"/>
              </a:p>
            </p:txBody>
          </p:sp>
        </mc:Choice>
        <mc:Fallback xmlns="">
          <p:sp>
            <p:nvSpPr>
              <p:cNvPr id="17" name="文字方塊 16">
                <a:extLst>
                  <a:ext uri="{FF2B5EF4-FFF2-40B4-BE49-F238E27FC236}">
                    <a16:creationId xmlns:a16="http://schemas.microsoft.com/office/drawing/2014/main" id="{7B510F7D-2860-452A-9692-496EBBB5EB18}"/>
                  </a:ext>
                </a:extLst>
              </p:cNvPr>
              <p:cNvSpPr txBox="1">
                <a:spLocks noRot="1" noChangeAspect="1" noMove="1" noResize="1" noEditPoints="1" noAdjustHandles="1" noChangeArrowheads="1" noChangeShapeType="1" noTextEdit="1"/>
              </p:cNvSpPr>
              <p:nvPr/>
            </p:nvSpPr>
            <p:spPr>
              <a:xfrm>
                <a:off x="981321" y="6197600"/>
                <a:ext cx="1345304" cy="276999"/>
              </a:xfrm>
              <a:prstGeom prst="rect">
                <a:avLst/>
              </a:prstGeom>
              <a:blipFill>
                <a:blip r:embed="rId9"/>
                <a:stretch>
                  <a:fillRect l="-1357" r="-1810" b="-888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8" name="文字方塊 17">
                <a:extLst>
                  <a:ext uri="{FF2B5EF4-FFF2-40B4-BE49-F238E27FC236}">
                    <a16:creationId xmlns:a16="http://schemas.microsoft.com/office/drawing/2014/main" id="{09793412-1E5C-47DA-81B4-0DFF119548FD}"/>
                  </a:ext>
                </a:extLst>
              </p:cNvPr>
              <p:cNvSpPr txBox="1"/>
              <p:nvPr/>
            </p:nvSpPr>
            <p:spPr>
              <a:xfrm>
                <a:off x="4756613" y="4639733"/>
                <a:ext cx="239546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i="1" smtClean="0">
                          <a:latin typeface="Cambria Math" panose="02040503050406030204" pitchFamily="18" charset="0"/>
                        </a:rPr>
                        <m:t>𝛿</m:t>
                      </m:r>
                      <m:r>
                        <a:rPr lang="en-US" altLang="zh-TW" b="0" i="1" smtClean="0">
                          <a:latin typeface="Cambria Math" panose="02040503050406030204" pitchFamily="18" charset="0"/>
                        </a:rPr>
                        <m:t>𝑤</m:t>
                      </m:r>
                      <m:r>
                        <a:rPr lang="zh-TW" altLang="en-US" b="0" i="1" smtClean="0">
                          <a:latin typeface="Cambria Math" panose="02040503050406030204" pitchFamily="18" charset="0"/>
                        </a:rPr>
                        <m:t>𝛿𝜑</m:t>
                      </m:r>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d>
                            <m:dPr>
                              <m:ctrlPr>
                                <a:rPr lang="en-US" altLang="zh-TW" b="0" i="1" smtClean="0">
                                  <a:latin typeface="Cambria Math" panose="02040503050406030204" pitchFamily="18" charset="0"/>
                                </a:rPr>
                              </m:ctrlPr>
                            </m:dPr>
                            <m:e>
                              <m:r>
                                <a:rPr lang="en-US" altLang="zh-TW" i="1">
                                  <a:latin typeface="Cambria Math" panose="02040503050406030204" pitchFamily="18" charset="0"/>
                                </a:rPr>
                                <m:t>1</m:t>
                              </m:r>
                              <m:r>
                                <a:rPr lang="en-US" altLang="zh-TW" i="1" smtClean="0">
                                  <a:latin typeface="Cambria Math" panose="02040503050406030204" pitchFamily="18" charset="0"/>
                                  <a:ea typeface="Cambria Math" panose="02040503050406030204" pitchFamily="18" charset="0"/>
                                </a:rPr>
                                <m:t>−</m:t>
                              </m:r>
                              <m:r>
                                <a:rPr lang="zh-TW" altLang="en-US" i="1" smtClean="0">
                                  <a:latin typeface="Cambria Math" panose="02040503050406030204" pitchFamily="18" charset="0"/>
                                  <a:ea typeface="Cambria Math" panose="02040503050406030204" pitchFamily="18" charset="0"/>
                                </a:rPr>
                                <m:t>𝜎</m:t>
                              </m:r>
                            </m:e>
                          </m:d>
                        </m:e>
                        <m:sup>
                          <m:r>
                            <a:rPr lang="en-US" altLang="zh-TW" i="1">
                              <a:latin typeface="Cambria Math" panose="02040503050406030204" pitchFamily="18" charset="0"/>
                            </a:rPr>
                            <m:t>2</m:t>
                          </m:r>
                        </m:sup>
                      </m:sSup>
                      <m:r>
                        <a:rPr lang="en-US" altLang="zh-TW"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𝑤</m:t>
                      </m:r>
                      <m:r>
                        <a:rPr lang="en-US" altLang="zh-TW" b="0" i="1" smtClean="0">
                          <a:latin typeface="Cambria Math" panose="02040503050406030204" pitchFamily="18" charset="0"/>
                          <a:ea typeface="Cambria Math" panose="02040503050406030204" pitchFamily="18" charset="0"/>
                        </a:rPr>
                        <m:t>∆</m:t>
                      </m:r>
                      <m:r>
                        <a:rPr lang="zh-TW" altLang="en-US" b="0" i="1" smtClean="0">
                          <a:latin typeface="Cambria Math" panose="02040503050406030204" pitchFamily="18" charset="0"/>
                          <a:ea typeface="Cambria Math" panose="02040503050406030204" pitchFamily="18" charset="0"/>
                        </a:rPr>
                        <m:t>𝜑</m:t>
                      </m:r>
                    </m:oMath>
                  </m:oMathPara>
                </a14:m>
                <a:endParaRPr lang="zh-TW" altLang="en-US" dirty="0"/>
              </a:p>
            </p:txBody>
          </p:sp>
        </mc:Choice>
        <mc:Fallback xmlns="">
          <p:sp>
            <p:nvSpPr>
              <p:cNvPr id="18" name="文字方塊 17">
                <a:extLst>
                  <a:ext uri="{FF2B5EF4-FFF2-40B4-BE49-F238E27FC236}">
                    <a16:creationId xmlns:a16="http://schemas.microsoft.com/office/drawing/2014/main" id="{09793412-1E5C-47DA-81B4-0DFF119548FD}"/>
                  </a:ext>
                </a:extLst>
              </p:cNvPr>
              <p:cNvSpPr txBox="1">
                <a:spLocks noRot="1" noChangeAspect="1" noMove="1" noResize="1" noEditPoints="1" noAdjustHandles="1" noChangeArrowheads="1" noChangeShapeType="1" noTextEdit="1"/>
              </p:cNvSpPr>
              <p:nvPr/>
            </p:nvSpPr>
            <p:spPr>
              <a:xfrm>
                <a:off x="4756613" y="4639733"/>
                <a:ext cx="2395464" cy="276999"/>
              </a:xfrm>
              <a:prstGeom prst="rect">
                <a:avLst/>
              </a:prstGeom>
              <a:blipFill>
                <a:blip r:embed="rId10"/>
                <a:stretch>
                  <a:fillRect l="-2036" t="-2174" r="-1781" b="-34783"/>
                </a:stretch>
              </a:blipFill>
            </p:spPr>
            <p:txBody>
              <a:bodyPr/>
              <a:lstStyle/>
              <a:p>
                <a:r>
                  <a:rPr lang="zh-TW" altLang="en-US">
                    <a:noFill/>
                  </a:rPr>
                  <a:t> </a:t>
                </a:r>
              </a:p>
            </p:txBody>
          </p:sp>
        </mc:Fallback>
      </mc:AlternateContent>
      <p:sp>
        <p:nvSpPr>
          <p:cNvPr id="19" name="箭號: 向右 18">
            <a:extLst>
              <a:ext uri="{FF2B5EF4-FFF2-40B4-BE49-F238E27FC236}">
                <a16:creationId xmlns:a16="http://schemas.microsoft.com/office/drawing/2014/main" id="{44468E63-2509-47CB-9D06-3D16C383A098}"/>
              </a:ext>
            </a:extLst>
          </p:cNvPr>
          <p:cNvSpPr/>
          <p:nvPr/>
        </p:nvSpPr>
        <p:spPr>
          <a:xfrm>
            <a:off x="4494162" y="1466550"/>
            <a:ext cx="609600" cy="416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1" name="圖片 20">
            <a:extLst>
              <a:ext uri="{FF2B5EF4-FFF2-40B4-BE49-F238E27FC236}">
                <a16:creationId xmlns:a16="http://schemas.microsoft.com/office/drawing/2014/main" id="{7287ECAB-7C3E-4B56-B279-412E6D4C2320}"/>
              </a:ext>
            </a:extLst>
          </p:cNvPr>
          <p:cNvPicPr>
            <a:picLocks noChangeAspect="1"/>
          </p:cNvPicPr>
          <p:nvPr/>
        </p:nvPicPr>
        <p:blipFill rotWithShape="1">
          <a:blip r:embed="rId11">
            <a:extLst>
              <a:ext uri="{28A0092B-C50C-407E-A947-70E740481C1C}">
                <a14:useLocalDpi xmlns:a14="http://schemas.microsoft.com/office/drawing/2010/main" val="0"/>
              </a:ext>
            </a:extLst>
          </a:blip>
          <a:srcRect r="34287"/>
          <a:stretch/>
        </p:blipFill>
        <p:spPr>
          <a:xfrm>
            <a:off x="5459362" y="1115350"/>
            <a:ext cx="3108905" cy="1062660"/>
          </a:xfrm>
          <a:prstGeom prst="rect">
            <a:avLst/>
          </a:prstGeom>
        </p:spPr>
      </p:pic>
    </p:spTree>
    <p:extLst>
      <p:ext uri="{BB962C8B-B14F-4D97-AF65-F5344CB8AC3E}">
        <p14:creationId xmlns:p14="http://schemas.microsoft.com/office/powerpoint/2010/main" val="489603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8D31E3D-0680-438B-A7F3-81C0ECBBAF4D}"/>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815BAA93-4DF7-4268-AEF9-AF55716523E7}"/>
              </a:ext>
            </a:extLst>
          </p:cNvPr>
          <p:cNvSpPr>
            <a:spLocks noGrp="1"/>
          </p:cNvSpPr>
          <p:nvPr>
            <p:ph idx="1"/>
          </p:nvPr>
        </p:nvSpPr>
        <p:spPr/>
        <p:txBody>
          <a:bodyPr/>
          <a:lstStyle/>
          <a:p>
            <a:pPr algn="just"/>
            <a:r>
              <a:rPr lang="en-US" altLang="zh-TW" dirty="0"/>
              <a:t>a scale-aware parameterization is necessary for cumulus convection at the grid sizes (e.g., sizes of 500 m–10 km) where the convective updrafts are not negligibly small and are partially resolved </a:t>
            </a:r>
            <a:r>
              <a:rPr lang="en-US" altLang="zh-TW" dirty="0">
                <a:solidFill>
                  <a:schemeClr val="bg1">
                    <a:lumMod val="50000"/>
                  </a:schemeClr>
                </a:solidFill>
              </a:rPr>
              <a:t>(Hong and </a:t>
            </a:r>
            <a:r>
              <a:rPr lang="en-US" altLang="zh-TW" dirty="0" err="1">
                <a:solidFill>
                  <a:schemeClr val="bg1">
                    <a:lumMod val="50000"/>
                  </a:schemeClr>
                </a:solidFill>
              </a:rPr>
              <a:t>Dudhia</a:t>
            </a:r>
            <a:r>
              <a:rPr lang="en-US" altLang="zh-TW" dirty="0">
                <a:solidFill>
                  <a:schemeClr val="bg1">
                    <a:lumMod val="50000"/>
                  </a:schemeClr>
                </a:solidFill>
              </a:rPr>
              <a:t> 2012)</a:t>
            </a:r>
            <a:r>
              <a:rPr lang="en-US" altLang="zh-TW" dirty="0"/>
              <a:t>.</a:t>
            </a:r>
          </a:p>
          <a:p>
            <a:r>
              <a:rPr lang="en-US" altLang="zh-TW" dirty="0"/>
              <a:t>rain conversion and cloud condensate detrainment in the convective updraft are given by a function of the cloud condensation nuclei (CCN) number concentration. </a:t>
            </a:r>
            <a:r>
              <a:rPr lang="en-US" altLang="zh-TW" dirty="0">
                <a:solidFill>
                  <a:schemeClr val="bg1">
                    <a:lumMod val="50000"/>
                  </a:schemeClr>
                </a:solidFill>
              </a:rPr>
              <a:t>[Lim (2011) and Han et al. (2016)]</a:t>
            </a:r>
          </a:p>
          <a:p>
            <a:endParaRPr lang="zh-TW" altLang="en-US" dirty="0"/>
          </a:p>
        </p:txBody>
      </p:sp>
    </p:spTree>
    <p:extLst>
      <p:ext uri="{BB962C8B-B14F-4D97-AF65-F5344CB8AC3E}">
        <p14:creationId xmlns:p14="http://schemas.microsoft.com/office/powerpoint/2010/main" val="1645533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97C970F-92FE-4A5C-A1DE-F35820C8768B}"/>
              </a:ext>
            </a:extLst>
          </p:cNvPr>
          <p:cNvSpPr>
            <a:spLocks noGrp="1"/>
          </p:cNvSpPr>
          <p:nvPr>
            <p:ph type="title"/>
          </p:nvPr>
        </p:nvSpPr>
        <p:spPr/>
        <p:txBody>
          <a:bodyPr/>
          <a:lstStyle/>
          <a:p>
            <a:r>
              <a:rPr lang="en-US" altLang="zh-TW" dirty="0"/>
              <a:t>Scale-aware parameterization</a:t>
            </a:r>
            <a:endParaRPr lang="zh-TW" altLang="en-US" dirty="0"/>
          </a:p>
        </p:txBody>
      </p:sp>
      <p:pic>
        <p:nvPicPr>
          <p:cNvPr id="5" name="內容版面配置區 4">
            <a:extLst>
              <a:ext uri="{FF2B5EF4-FFF2-40B4-BE49-F238E27FC236}">
                <a16:creationId xmlns:a16="http://schemas.microsoft.com/office/drawing/2014/main" id="{89A46E6A-EB40-426F-B1D1-D68719A2D9E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2694398"/>
            <a:ext cx="4273134" cy="563634"/>
          </a:xfrm>
        </p:spPr>
      </p:pic>
      <p:sp>
        <p:nvSpPr>
          <p:cNvPr id="7" name="文字方塊 6">
            <a:extLst>
              <a:ext uri="{FF2B5EF4-FFF2-40B4-BE49-F238E27FC236}">
                <a16:creationId xmlns:a16="http://schemas.microsoft.com/office/drawing/2014/main" id="{56715836-C6F6-4326-BF30-27FAF286A9BB}"/>
              </a:ext>
            </a:extLst>
          </p:cNvPr>
          <p:cNvSpPr txBox="1"/>
          <p:nvPr/>
        </p:nvSpPr>
        <p:spPr>
          <a:xfrm>
            <a:off x="462509" y="1690689"/>
            <a:ext cx="8321727" cy="1015663"/>
          </a:xfrm>
          <a:prstGeom prst="rect">
            <a:avLst/>
          </a:prstGeom>
          <a:noFill/>
        </p:spPr>
        <p:txBody>
          <a:bodyPr wrap="square" rtlCol="0">
            <a:spAutoFit/>
          </a:bodyPr>
          <a:lstStyle/>
          <a:p>
            <a:pPr marL="285750" indent="-285750">
              <a:buFont typeface="Arial" panose="020B0604020202020204" pitchFamily="34" charset="0"/>
              <a:buChar char="•"/>
            </a:pPr>
            <a:r>
              <a:rPr lang="en-US" altLang="zh-TW" sz="2000" dirty="0"/>
              <a:t>cloud mass flux decreases with increasing grid resolution.</a:t>
            </a:r>
          </a:p>
          <a:p>
            <a:pPr marL="285750" indent="-285750">
              <a:buFont typeface="Arial" panose="020B0604020202020204" pitchFamily="34" charset="0"/>
              <a:buChar char="•"/>
            </a:pPr>
            <a:r>
              <a:rPr lang="en-US" altLang="zh-TW" sz="2000" dirty="0"/>
              <a:t>Vertical convective eddy transport decreases with increasing fractional updraft area. </a:t>
            </a:r>
            <a:r>
              <a:rPr lang="en-US" altLang="zh-TW" sz="2000" b="1" dirty="0"/>
              <a:t>[Arakawa and Wu (2013)]</a:t>
            </a:r>
            <a:endParaRPr lang="zh-TW" altLang="en-US" sz="2000" b="1" dirty="0"/>
          </a:p>
        </p:txBody>
      </p:sp>
      <p:pic>
        <p:nvPicPr>
          <p:cNvPr id="10" name="圖片 9">
            <a:extLst>
              <a:ext uri="{FF2B5EF4-FFF2-40B4-BE49-F238E27FC236}">
                <a16:creationId xmlns:a16="http://schemas.microsoft.com/office/drawing/2014/main" id="{B6D6DA58-406A-49CA-ABA1-1EF27ECB5B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 y="4398215"/>
            <a:ext cx="5008992" cy="1288027"/>
          </a:xfrm>
          <a:prstGeom prst="rect">
            <a:avLst/>
          </a:prstGeom>
        </p:spPr>
      </p:pic>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2EDFFF80-E576-4DEE-A095-C329298A0D95}"/>
                  </a:ext>
                </a:extLst>
              </p:cNvPr>
              <p:cNvSpPr/>
              <p:nvPr/>
            </p:nvSpPr>
            <p:spPr>
              <a:xfrm>
                <a:off x="628650" y="5848218"/>
                <a:ext cx="7886700" cy="369332"/>
              </a:xfrm>
              <a:prstGeom prst="rect">
                <a:avLst/>
              </a:prstGeom>
            </p:spPr>
            <p:txBody>
              <a:bodyPr wrap="square">
                <a:spAutoFit/>
              </a:bodyPr>
              <a:lstStyle/>
              <a:p>
                <a:r>
                  <a:rPr lang="en-US" altLang="zh-TW" dirty="0"/>
                  <a:t>Eq. (3) tends to produce unrealistically small </a:t>
                </a:r>
                <a14:m>
                  <m:oMath xmlns:m="http://schemas.openxmlformats.org/officeDocument/2006/math">
                    <m:sSub>
                      <m:sSubPr>
                        <m:ctrlPr>
                          <a:rPr lang="en-US" altLang="zh-TW" i="1">
                            <a:latin typeface="Cambria Math" panose="02040503050406030204" pitchFamily="18" charset="0"/>
                          </a:rPr>
                        </m:ctrlPr>
                      </m:sSubPr>
                      <m:e>
                        <m:r>
                          <a:rPr lang="zh-TW" altLang="en-US" i="1">
                            <a:latin typeface="Cambria Math" panose="02040503050406030204" pitchFamily="18" charset="0"/>
                          </a:rPr>
                          <m:t>𝜎</m:t>
                        </m:r>
                      </m:e>
                      <m:sub>
                        <m:r>
                          <a:rPr lang="en-US" altLang="zh-TW" i="1">
                            <a:latin typeface="Cambria Math" panose="02040503050406030204" pitchFamily="18" charset="0"/>
                          </a:rPr>
                          <m:t>𝑢</m:t>
                        </m:r>
                      </m:sub>
                    </m:sSub>
                  </m:oMath>
                </a14:m>
                <a:r>
                  <a:rPr lang="en-US" altLang="zh-TW" dirty="0"/>
                  <a:t> (&lt;0.1) even for 2-km resolution.</a:t>
                </a:r>
                <a:endParaRPr lang="zh-TW" altLang="en-US" dirty="0"/>
              </a:p>
            </p:txBody>
          </p:sp>
        </mc:Choice>
        <mc:Fallback xmlns="">
          <p:sp>
            <p:nvSpPr>
              <p:cNvPr id="3" name="矩形 2">
                <a:extLst>
                  <a:ext uri="{FF2B5EF4-FFF2-40B4-BE49-F238E27FC236}">
                    <a16:creationId xmlns:a16="http://schemas.microsoft.com/office/drawing/2014/main" id="{2EDFFF80-E576-4DEE-A095-C329298A0D95}"/>
                  </a:ext>
                </a:extLst>
              </p:cNvPr>
              <p:cNvSpPr>
                <a:spLocks noRot="1" noChangeAspect="1" noMove="1" noResize="1" noEditPoints="1" noAdjustHandles="1" noChangeArrowheads="1" noChangeShapeType="1" noTextEdit="1"/>
              </p:cNvSpPr>
              <p:nvPr/>
            </p:nvSpPr>
            <p:spPr>
              <a:xfrm>
                <a:off x="628650" y="5848218"/>
                <a:ext cx="7886700" cy="369332"/>
              </a:xfrm>
              <a:prstGeom prst="rect">
                <a:avLst/>
              </a:prstGeom>
              <a:blipFill>
                <a:blip r:embed="rId6"/>
                <a:stretch>
                  <a:fillRect l="-618" t="-8197" b="-2459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6CAE55FF-D2E5-492F-912E-676DECBDB915}"/>
                  </a:ext>
                </a:extLst>
              </p:cNvPr>
              <p:cNvSpPr txBox="1"/>
              <p:nvPr/>
            </p:nvSpPr>
            <p:spPr>
              <a:xfrm>
                <a:off x="4901784" y="2881326"/>
                <a:ext cx="4038285" cy="1754326"/>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altLang="zh-TW" dirty="0">
                    <a:solidFill>
                      <a:schemeClr val="tx1"/>
                    </a:solidFill>
                  </a:rPr>
                  <a:t>W : vertical velocity</a:t>
                </a:r>
              </a:p>
              <a:p>
                <a14:m>
                  <m:oMath xmlns:m="http://schemas.openxmlformats.org/officeDocument/2006/math">
                    <m:r>
                      <a:rPr lang="zh-TW" altLang="en-US" i="1" smtClean="0">
                        <a:solidFill>
                          <a:schemeClr val="tx1"/>
                        </a:solidFill>
                        <a:latin typeface="Cambria Math" panose="02040503050406030204" pitchFamily="18" charset="0"/>
                      </a:rPr>
                      <m:t>𝜑</m:t>
                    </m:r>
                  </m:oMath>
                </a14:m>
                <a:r>
                  <a:rPr lang="en-US" altLang="zh-TW" dirty="0">
                    <a:solidFill>
                      <a:schemeClr val="tx1"/>
                    </a:solidFill>
                  </a:rPr>
                  <a:t> : variable ( T, q )</a:t>
                </a:r>
              </a:p>
              <a:p>
                <a14:m>
                  <m:oMath xmlns:m="http://schemas.openxmlformats.org/officeDocument/2006/math">
                    <m:sSub>
                      <m:sSubPr>
                        <m:ctrlPr>
                          <a:rPr lang="en-US" altLang="zh-TW" i="1">
                            <a:solidFill>
                              <a:schemeClr val="tx1"/>
                            </a:solidFill>
                            <a:latin typeface="Cambria Math" panose="02040503050406030204" pitchFamily="18" charset="0"/>
                          </a:rPr>
                        </m:ctrlPr>
                      </m:sSubPr>
                      <m:e>
                        <m:r>
                          <a:rPr lang="zh-TW" altLang="en-US" i="1">
                            <a:solidFill>
                              <a:schemeClr val="tx1"/>
                            </a:solidFill>
                            <a:latin typeface="Cambria Math" panose="02040503050406030204" pitchFamily="18" charset="0"/>
                          </a:rPr>
                          <m:t>𝜎</m:t>
                        </m:r>
                      </m:e>
                      <m:sub>
                        <m:r>
                          <a:rPr lang="en-US" altLang="zh-TW" i="1">
                            <a:solidFill>
                              <a:schemeClr val="tx1"/>
                            </a:solidFill>
                            <a:latin typeface="Cambria Math" panose="02040503050406030204" pitchFamily="18" charset="0"/>
                          </a:rPr>
                          <m:t>𝑢</m:t>
                        </m:r>
                      </m:sub>
                    </m:sSub>
                  </m:oMath>
                </a14:m>
                <a:r>
                  <a:rPr lang="en-US" altLang="zh-TW" dirty="0">
                    <a:solidFill>
                      <a:schemeClr val="tx1"/>
                    </a:solidFill>
                  </a:rPr>
                  <a:t>:</a:t>
                </a:r>
                <a:r>
                  <a:rPr lang="zh-TW" altLang="en-US" dirty="0">
                    <a:solidFill>
                      <a:schemeClr val="tx1"/>
                    </a:solidFill>
                  </a:rPr>
                  <a:t> </a:t>
                </a:r>
                <a:r>
                  <a:rPr lang="en-US" altLang="zh-TW" dirty="0">
                    <a:solidFill>
                      <a:schemeClr val="tx1"/>
                    </a:solidFill>
                  </a:rPr>
                  <a:t>fractional updraft area</a:t>
                </a:r>
              </a:p>
              <a:p>
                <a:r>
                  <a:rPr lang="en-US" altLang="zh-TW" dirty="0">
                    <a:solidFill>
                      <a:schemeClr val="tx1"/>
                    </a:solidFill>
                  </a:rPr>
                  <a:t>Overbar: grid average</a:t>
                </a:r>
              </a:p>
              <a:p>
                <a:r>
                  <a:rPr lang="en-US" altLang="zh-TW" dirty="0">
                    <a:solidFill>
                      <a:schemeClr val="tx1"/>
                    </a:solidFill>
                  </a:rPr>
                  <a:t>Prime: perturbation from the grid average</a:t>
                </a:r>
              </a:p>
              <a:p>
                <a:r>
                  <a:rPr lang="en-US" altLang="zh-TW" dirty="0">
                    <a:solidFill>
                      <a:schemeClr val="tx1"/>
                    </a:solidFill>
                  </a:rPr>
                  <a:t>E : when </a:t>
                </a:r>
                <a14:m>
                  <m:oMath xmlns:m="http://schemas.openxmlformats.org/officeDocument/2006/math">
                    <m:sSub>
                      <m:sSubPr>
                        <m:ctrlPr>
                          <a:rPr lang="en-US" altLang="zh-TW" i="1" smtClean="0">
                            <a:solidFill>
                              <a:schemeClr val="tx1"/>
                            </a:solidFill>
                            <a:latin typeface="Cambria Math" panose="02040503050406030204" pitchFamily="18" charset="0"/>
                          </a:rPr>
                        </m:ctrlPr>
                      </m:sSubPr>
                      <m:e>
                        <m:r>
                          <a:rPr lang="zh-TW" altLang="en-US" i="1" smtClean="0">
                            <a:solidFill>
                              <a:schemeClr val="tx1"/>
                            </a:solidFill>
                            <a:latin typeface="Cambria Math" panose="02040503050406030204" pitchFamily="18" charset="0"/>
                          </a:rPr>
                          <m:t>𝜎</m:t>
                        </m:r>
                      </m:e>
                      <m:sub>
                        <m:r>
                          <a:rPr lang="en-US" altLang="zh-TW" b="0" i="1" smtClean="0">
                            <a:solidFill>
                              <a:schemeClr val="tx1"/>
                            </a:solidFill>
                            <a:latin typeface="Cambria Math" panose="02040503050406030204" pitchFamily="18" charset="0"/>
                          </a:rPr>
                          <m:t>𝑢</m:t>
                        </m:r>
                      </m:sub>
                    </m:sSub>
                    <m:r>
                      <a:rPr lang="en-US" altLang="zh-TW" i="1" smtClean="0">
                        <a:solidFill>
                          <a:schemeClr val="tx1"/>
                        </a:solidFill>
                        <a:latin typeface="Cambria Math" panose="02040503050406030204" pitchFamily="18" charset="0"/>
                        <a:ea typeface="Cambria Math" panose="02040503050406030204" pitchFamily="18" charset="0"/>
                      </a:rPr>
                      <m:t>≪</m:t>
                    </m:r>
                    <m:r>
                      <a:rPr lang="en-US" altLang="zh-TW" b="0" i="1" smtClean="0">
                        <a:solidFill>
                          <a:schemeClr val="tx1"/>
                        </a:solidFill>
                        <a:latin typeface="Cambria Math" panose="02040503050406030204" pitchFamily="18" charset="0"/>
                        <a:ea typeface="Cambria Math" panose="02040503050406030204" pitchFamily="18" charset="0"/>
                      </a:rPr>
                      <m:t>1</m:t>
                    </m:r>
                  </m:oMath>
                </a14:m>
                <a:endParaRPr lang="zh-TW" altLang="en-US" dirty="0">
                  <a:solidFill>
                    <a:schemeClr val="tx1"/>
                  </a:solidFill>
                </a:endParaRPr>
              </a:p>
            </p:txBody>
          </p:sp>
        </mc:Choice>
        <mc:Fallback xmlns="">
          <p:sp>
            <p:nvSpPr>
              <p:cNvPr id="6" name="文字方塊 5">
                <a:extLst>
                  <a:ext uri="{FF2B5EF4-FFF2-40B4-BE49-F238E27FC236}">
                    <a16:creationId xmlns:a16="http://schemas.microsoft.com/office/drawing/2014/main" id="{6CAE55FF-D2E5-492F-912E-676DECBDB915}"/>
                  </a:ext>
                </a:extLst>
              </p:cNvPr>
              <p:cNvSpPr txBox="1">
                <a:spLocks noRot="1" noChangeAspect="1" noMove="1" noResize="1" noEditPoints="1" noAdjustHandles="1" noChangeArrowheads="1" noChangeShapeType="1" noTextEdit="1"/>
              </p:cNvSpPr>
              <p:nvPr/>
            </p:nvSpPr>
            <p:spPr>
              <a:xfrm>
                <a:off x="4901784" y="2881326"/>
                <a:ext cx="4038285" cy="1754326"/>
              </a:xfrm>
              <a:prstGeom prst="rect">
                <a:avLst/>
              </a:prstGeom>
              <a:blipFill>
                <a:blip r:embed="rId7"/>
                <a:stretch>
                  <a:fillRect l="-1207" t="-2091" r="-302" b="-4878"/>
                </a:stretch>
              </a:blipFill>
              <a:ln>
                <a:noFill/>
              </a:ln>
            </p:spPr>
            <p:txBody>
              <a:bodyPr/>
              <a:lstStyle/>
              <a:p>
                <a:r>
                  <a:rPr lang="zh-TW" altLang="en-US">
                    <a:noFill/>
                  </a:rPr>
                  <a:t> </a:t>
                </a:r>
              </a:p>
            </p:txBody>
          </p:sp>
        </mc:Fallback>
      </mc:AlternateContent>
    </p:spTree>
    <p:extLst>
      <p:ext uri="{BB962C8B-B14F-4D97-AF65-F5344CB8AC3E}">
        <p14:creationId xmlns:p14="http://schemas.microsoft.com/office/powerpoint/2010/main" val="3411242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77FF3C5-1685-4A37-B6F6-CB4CB3B475D8}"/>
              </a:ext>
            </a:extLst>
          </p:cNvPr>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6CFB2028-0447-4654-88DE-74802944E8AD}"/>
                  </a:ext>
                </a:extLst>
              </p:cNvPr>
              <p:cNvSpPr>
                <a:spLocks noGrp="1"/>
              </p:cNvSpPr>
              <p:nvPr>
                <p:ph idx="1"/>
              </p:nvPr>
            </p:nvSpPr>
            <p:spPr/>
            <p:txBody>
              <a:bodyPr/>
              <a:lstStyle/>
              <a:p>
                <a:r>
                  <a:rPr lang="en-US" altLang="zh-TW" dirty="0"/>
                  <a:t>Following GF (Grell and Freitas, 2014), </a:t>
                </a:r>
                <a14:m>
                  <m:oMath xmlns:m="http://schemas.openxmlformats.org/officeDocument/2006/math">
                    <m:sSub>
                      <m:sSubPr>
                        <m:ctrlPr>
                          <a:rPr lang="en-US" altLang="zh-TW" i="1" smtClean="0">
                            <a:latin typeface="Cambria Math" panose="02040503050406030204" pitchFamily="18" charset="0"/>
                          </a:rPr>
                        </m:ctrlPr>
                      </m:sSubPr>
                      <m:e>
                        <m:r>
                          <a:rPr lang="zh-TW" altLang="en-US" i="1" smtClean="0">
                            <a:latin typeface="Cambria Math" panose="02040503050406030204" pitchFamily="18" charset="0"/>
                          </a:rPr>
                          <m:t>𝜎</m:t>
                        </m:r>
                      </m:e>
                      <m:sub>
                        <m:r>
                          <a:rPr lang="en-US" altLang="zh-TW" b="0" i="1" smtClean="0">
                            <a:latin typeface="Cambria Math" panose="02040503050406030204" pitchFamily="18" charset="0"/>
                          </a:rPr>
                          <m:t>𝑢</m:t>
                        </m:r>
                      </m:sub>
                    </m:sSub>
                  </m:oMath>
                </a14:m>
                <a:r>
                  <a:rPr lang="en-US" altLang="zh-TW" dirty="0"/>
                  <a:t> is given as:</a:t>
                </a:r>
              </a:p>
              <a:p>
                <a:endParaRPr lang="zh-TW" altLang="en-US" dirty="0"/>
              </a:p>
            </p:txBody>
          </p:sp>
        </mc:Choice>
        <mc:Fallback xmlns="">
          <p:sp>
            <p:nvSpPr>
              <p:cNvPr id="3" name="內容版面配置區 2">
                <a:extLst>
                  <a:ext uri="{FF2B5EF4-FFF2-40B4-BE49-F238E27FC236}">
                    <a16:creationId xmlns:a16="http://schemas.microsoft.com/office/drawing/2014/main" id="{6CFB2028-0447-4654-88DE-74802944E8AD}"/>
                  </a:ext>
                </a:extLst>
              </p:cNvPr>
              <p:cNvSpPr>
                <a:spLocks noGrp="1" noRot="1" noChangeAspect="1" noMove="1" noResize="1" noEditPoints="1" noAdjustHandles="1" noChangeArrowheads="1" noChangeShapeType="1" noTextEdit="1"/>
              </p:cNvSpPr>
              <p:nvPr>
                <p:ph idx="1"/>
              </p:nvPr>
            </p:nvSpPr>
            <p:spPr>
              <a:blipFill>
                <a:blip r:embed="rId2"/>
                <a:stretch>
                  <a:fillRect l="-1391" t="-2381" r="-1314"/>
                </a:stretch>
              </a:blipFill>
            </p:spPr>
            <p:txBody>
              <a:bodyPr/>
              <a:lstStyle/>
              <a:p>
                <a:r>
                  <a:rPr lang="zh-TW" altLang="en-US">
                    <a:noFill/>
                  </a:rPr>
                  <a:t> </a:t>
                </a:r>
              </a:p>
            </p:txBody>
          </p:sp>
        </mc:Fallback>
      </mc:AlternateContent>
      <p:pic>
        <p:nvPicPr>
          <p:cNvPr id="5" name="圖片 4">
            <a:extLst>
              <a:ext uri="{FF2B5EF4-FFF2-40B4-BE49-F238E27FC236}">
                <a16:creationId xmlns:a16="http://schemas.microsoft.com/office/drawing/2014/main" id="{F277A6FB-6D44-4B32-A116-73B36C17EF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48" y="2852289"/>
            <a:ext cx="4201571" cy="794892"/>
          </a:xfrm>
          <a:prstGeom prst="rect">
            <a:avLst/>
          </a:prstGeom>
        </p:spPr>
      </p:pic>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8BA7650D-272B-4BB8-BDEB-AAAB42E84106}"/>
                  </a:ext>
                </a:extLst>
              </p:cNvPr>
              <p:cNvSpPr txBox="1"/>
              <p:nvPr/>
            </p:nvSpPr>
            <p:spPr>
              <a:xfrm>
                <a:off x="628648" y="3727945"/>
                <a:ext cx="4862934" cy="9459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14:m>
                  <m:oMath xmlns:m="http://schemas.openxmlformats.org/officeDocument/2006/math">
                    <m:sSub>
                      <m:sSubPr>
                        <m:ctrlPr>
                          <a:rPr lang="en-US" altLang="zh-TW" i="1" smtClean="0">
                            <a:solidFill>
                              <a:schemeClr val="tx1"/>
                            </a:solidFill>
                            <a:latin typeface="Cambria Math" panose="02040503050406030204" pitchFamily="18" charset="0"/>
                          </a:rPr>
                        </m:ctrlPr>
                      </m:sSubPr>
                      <m:e>
                        <m:r>
                          <a:rPr lang="en-US" altLang="zh-TW" b="0" i="1" smtClean="0">
                            <a:solidFill>
                              <a:schemeClr val="tx1"/>
                            </a:solidFill>
                            <a:latin typeface="Cambria Math" panose="02040503050406030204" pitchFamily="18" charset="0"/>
                          </a:rPr>
                          <m:t>𝐴</m:t>
                        </m:r>
                      </m:e>
                      <m:sub>
                        <m:r>
                          <a:rPr lang="en-US" altLang="zh-TW" b="0" i="1" smtClean="0">
                            <a:solidFill>
                              <a:schemeClr val="tx1"/>
                            </a:solidFill>
                            <a:latin typeface="Cambria Math" panose="02040503050406030204" pitchFamily="18" charset="0"/>
                          </a:rPr>
                          <m:t>𝑔𝑟𝑖𝑑</m:t>
                        </m:r>
                      </m:sub>
                    </m:sSub>
                  </m:oMath>
                </a14:m>
                <a:r>
                  <a:rPr lang="en-US" altLang="zh-TW" dirty="0">
                    <a:solidFill>
                      <a:schemeClr val="tx1"/>
                    </a:solidFill>
                  </a:rPr>
                  <a:t>: grid-box area</a:t>
                </a:r>
              </a:p>
              <a:p>
                <a14:m>
                  <m:oMath xmlns:m="http://schemas.openxmlformats.org/officeDocument/2006/math">
                    <m:sSub>
                      <m:sSubPr>
                        <m:ctrlPr>
                          <a:rPr lang="en-US" altLang="zh-TW" i="1" smtClean="0">
                            <a:solidFill>
                              <a:schemeClr val="tx1"/>
                            </a:solidFill>
                            <a:latin typeface="Cambria Math" panose="02040503050406030204" pitchFamily="18" charset="0"/>
                          </a:rPr>
                        </m:ctrlPr>
                      </m:sSubPr>
                      <m:e>
                        <m:r>
                          <a:rPr lang="en-US" altLang="zh-TW" b="0" i="1" smtClean="0">
                            <a:solidFill>
                              <a:schemeClr val="tx1"/>
                            </a:solidFill>
                            <a:latin typeface="Cambria Math" panose="02040503050406030204" pitchFamily="18" charset="0"/>
                          </a:rPr>
                          <m:t>𝑅</m:t>
                        </m:r>
                      </m:e>
                      <m:sub>
                        <m:r>
                          <a:rPr lang="en-US" altLang="zh-TW" b="0" i="1" smtClean="0">
                            <a:solidFill>
                              <a:schemeClr val="tx1"/>
                            </a:solidFill>
                            <a:latin typeface="Cambria Math" panose="02040503050406030204" pitchFamily="18" charset="0"/>
                          </a:rPr>
                          <m:t>𝑐</m:t>
                        </m:r>
                      </m:sub>
                    </m:sSub>
                  </m:oMath>
                </a14:m>
                <a:r>
                  <a:rPr lang="en-US" altLang="zh-TW" dirty="0">
                    <a:solidFill>
                      <a:schemeClr val="tx1"/>
                    </a:solidFill>
                  </a:rPr>
                  <a:t>: radius of the convective updraft</a:t>
                </a:r>
              </a:p>
              <a:p>
                <a14:m>
                  <m:oMath xmlns:m="http://schemas.openxmlformats.org/officeDocument/2006/math">
                    <m:sSub>
                      <m:sSubPr>
                        <m:ctrlPr>
                          <a:rPr lang="en-US" altLang="zh-TW" i="1" smtClean="0">
                            <a:solidFill>
                              <a:schemeClr val="tx1"/>
                            </a:solidFill>
                            <a:latin typeface="Cambria Math" panose="02040503050406030204" pitchFamily="18" charset="0"/>
                          </a:rPr>
                        </m:ctrlPr>
                      </m:sSubPr>
                      <m:e>
                        <m:r>
                          <a:rPr lang="zh-TW" altLang="en-US" i="1" smtClean="0">
                            <a:solidFill>
                              <a:schemeClr val="tx1"/>
                            </a:solidFill>
                            <a:latin typeface="Cambria Math" panose="02040503050406030204" pitchFamily="18" charset="0"/>
                          </a:rPr>
                          <m:t>𝜀</m:t>
                        </m:r>
                      </m:e>
                      <m:sub>
                        <m:r>
                          <a:rPr lang="en-US" altLang="zh-TW" b="0" i="1" smtClean="0">
                            <a:solidFill>
                              <a:schemeClr val="tx1"/>
                            </a:solidFill>
                            <a:latin typeface="Cambria Math" panose="02040503050406030204" pitchFamily="18" charset="0"/>
                          </a:rPr>
                          <m:t>0</m:t>
                        </m:r>
                      </m:sub>
                    </m:sSub>
                  </m:oMath>
                </a14:m>
                <a:r>
                  <a:rPr lang="en-US" altLang="zh-TW" dirty="0">
                    <a:solidFill>
                      <a:schemeClr val="tx1"/>
                    </a:solidFill>
                  </a:rPr>
                  <a:t>: turbulent lateral entrainment rate of the updraft</a:t>
                </a:r>
                <a:endParaRPr lang="zh-TW" altLang="en-US" dirty="0">
                  <a:solidFill>
                    <a:schemeClr val="tx1"/>
                  </a:solidFill>
                </a:endParaRPr>
              </a:p>
            </p:txBody>
          </p:sp>
        </mc:Choice>
        <mc:Fallback xmlns="">
          <p:sp>
            <p:nvSpPr>
              <p:cNvPr id="6" name="文字方塊 5">
                <a:extLst>
                  <a:ext uri="{FF2B5EF4-FFF2-40B4-BE49-F238E27FC236}">
                    <a16:creationId xmlns:a16="http://schemas.microsoft.com/office/drawing/2014/main" id="{8BA7650D-272B-4BB8-BDEB-AAAB42E84106}"/>
                  </a:ext>
                </a:extLst>
              </p:cNvPr>
              <p:cNvSpPr txBox="1">
                <a:spLocks noRot="1" noChangeAspect="1" noMove="1" noResize="1" noEditPoints="1" noAdjustHandles="1" noChangeArrowheads="1" noChangeShapeType="1" noTextEdit="1"/>
              </p:cNvSpPr>
              <p:nvPr/>
            </p:nvSpPr>
            <p:spPr>
              <a:xfrm>
                <a:off x="628648" y="3727945"/>
                <a:ext cx="4862934" cy="945900"/>
              </a:xfrm>
              <a:prstGeom prst="rect">
                <a:avLst/>
              </a:prstGeom>
              <a:blipFill>
                <a:blip r:embed="rId4"/>
                <a:stretch>
                  <a:fillRect t="-3871" r="-376" b="-9677"/>
                </a:stretch>
              </a:blipFill>
              <a:ln>
                <a:noFill/>
              </a:ln>
            </p:spPr>
            <p:txBody>
              <a:bodyPr/>
              <a:lstStyle/>
              <a:p>
                <a:r>
                  <a:rPr lang="zh-TW" altLang="en-US">
                    <a:noFill/>
                  </a:rPr>
                  <a:t> </a:t>
                </a:r>
              </a:p>
            </p:txBody>
          </p:sp>
        </mc:Fallback>
      </mc:AlternateContent>
      <p:pic>
        <p:nvPicPr>
          <p:cNvPr id="8" name="圖片 7">
            <a:extLst>
              <a:ext uri="{FF2B5EF4-FFF2-40B4-BE49-F238E27FC236}">
                <a16:creationId xmlns:a16="http://schemas.microsoft.com/office/drawing/2014/main" id="{BD3E7CB3-6175-4492-AC98-C09918CFF7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647" y="4901456"/>
            <a:ext cx="4017819" cy="794892"/>
          </a:xfrm>
          <a:prstGeom prst="rect">
            <a:avLst/>
          </a:prstGeom>
        </p:spPr>
      </p:pic>
      <mc:AlternateContent xmlns:mc="http://schemas.openxmlformats.org/markup-compatibility/2006" xmlns:a14="http://schemas.microsoft.com/office/drawing/2010/main">
        <mc:Choice Requires="a14">
          <p:sp>
            <p:nvSpPr>
              <p:cNvPr id="9" name="文字方塊 8">
                <a:extLst>
                  <a:ext uri="{FF2B5EF4-FFF2-40B4-BE49-F238E27FC236}">
                    <a16:creationId xmlns:a16="http://schemas.microsoft.com/office/drawing/2014/main" id="{4E84111A-8DC9-405C-8C01-190E720B1D07}"/>
                  </a:ext>
                </a:extLst>
              </p:cNvPr>
              <p:cNvSpPr txBox="1"/>
              <p:nvPr/>
            </p:nvSpPr>
            <p:spPr>
              <a:xfrm>
                <a:off x="628647" y="5758243"/>
                <a:ext cx="4135299" cy="64633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14:m>
                  <m:oMath xmlns:m="http://schemas.openxmlformats.org/officeDocument/2006/math">
                    <m:sSub>
                      <m:sSubPr>
                        <m:ctrlPr>
                          <a:rPr lang="en-US" altLang="zh-TW" i="1" smtClean="0">
                            <a:solidFill>
                              <a:schemeClr val="tx1"/>
                            </a:solidFill>
                            <a:latin typeface="Cambria Math" panose="02040503050406030204" pitchFamily="18" charset="0"/>
                          </a:rPr>
                        </m:ctrlPr>
                      </m:sSubPr>
                      <m:e>
                        <m:r>
                          <a:rPr lang="en-US" altLang="zh-TW" b="0" i="1" smtClean="0">
                            <a:solidFill>
                              <a:schemeClr val="tx1"/>
                            </a:solidFill>
                            <a:latin typeface="Cambria Math" panose="02040503050406030204" pitchFamily="18" charset="0"/>
                          </a:rPr>
                          <m:t>𝑍</m:t>
                        </m:r>
                      </m:e>
                      <m:sub>
                        <m:r>
                          <a:rPr lang="en-US" altLang="zh-TW" b="0" i="1" smtClean="0">
                            <a:solidFill>
                              <a:schemeClr val="tx1"/>
                            </a:solidFill>
                            <a:latin typeface="Cambria Math" panose="02040503050406030204" pitchFamily="18" charset="0"/>
                          </a:rPr>
                          <m:t>𝐵</m:t>
                        </m:r>
                      </m:sub>
                    </m:sSub>
                  </m:oMath>
                </a14:m>
                <a:r>
                  <a:rPr lang="en-US" altLang="zh-TW" dirty="0">
                    <a:solidFill>
                      <a:schemeClr val="tx1"/>
                    </a:solidFill>
                  </a:rPr>
                  <a:t>: cloud base height</a:t>
                </a:r>
              </a:p>
              <a:p>
                <a14:m>
                  <m:oMath xmlns:m="http://schemas.openxmlformats.org/officeDocument/2006/math">
                    <m:sSub>
                      <m:sSubPr>
                        <m:ctrlPr>
                          <a:rPr lang="en-US" altLang="zh-TW" i="1" smtClean="0">
                            <a:solidFill>
                              <a:schemeClr val="tx1"/>
                            </a:solidFill>
                            <a:latin typeface="Cambria Math" panose="02040503050406030204" pitchFamily="18" charset="0"/>
                          </a:rPr>
                        </m:ctrlPr>
                      </m:sSubPr>
                      <m:e>
                        <m:r>
                          <a:rPr lang="en-US" altLang="zh-TW" b="0" i="1" smtClean="0">
                            <a:solidFill>
                              <a:schemeClr val="tx1"/>
                            </a:solidFill>
                            <a:latin typeface="Cambria Math" panose="02040503050406030204" pitchFamily="18" charset="0"/>
                          </a:rPr>
                          <m:t>𝐶</m:t>
                        </m:r>
                      </m:e>
                      <m:sub>
                        <m:r>
                          <a:rPr lang="en-US" altLang="zh-TW" b="0" i="1" smtClean="0">
                            <a:solidFill>
                              <a:schemeClr val="tx1"/>
                            </a:solidFill>
                            <a:latin typeface="Cambria Math" panose="02040503050406030204" pitchFamily="18" charset="0"/>
                          </a:rPr>
                          <m:t>0</m:t>
                        </m:r>
                      </m:sub>
                    </m:sSub>
                  </m:oMath>
                </a14:m>
                <a:r>
                  <a:rPr lang="en-US" altLang="zh-TW" dirty="0">
                    <a:solidFill>
                      <a:schemeClr val="tx1"/>
                    </a:solidFill>
                  </a:rPr>
                  <a:t>: constant (0.1 for deep, 0.3 for shallow)</a:t>
                </a:r>
              </a:p>
            </p:txBody>
          </p:sp>
        </mc:Choice>
        <mc:Fallback xmlns="">
          <p:sp>
            <p:nvSpPr>
              <p:cNvPr id="9" name="文字方塊 8">
                <a:extLst>
                  <a:ext uri="{FF2B5EF4-FFF2-40B4-BE49-F238E27FC236}">
                    <a16:creationId xmlns:a16="http://schemas.microsoft.com/office/drawing/2014/main" id="{4E84111A-8DC9-405C-8C01-190E720B1D07}"/>
                  </a:ext>
                </a:extLst>
              </p:cNvPr>
              <p:cNvSpPr txBox="1">
                <a:spLocks noRot="1" noChangeAspect="1" noMove="1" noResize="1" noEditPoints="1" noAdjustHandles="1" noChangeArrowheads="1" noChangeShapeType="1" noTextEdit="1"/>
              </p:cNvSpPr>
              <p:nvPr/>
            </p:nvSpPr>
            <p:spPr>
              <a:xfrm>
                <a:off x="628647" y="5758243"/>
                <a:ext cx="4135299" cy="646331"/>
              </a:xfrm>
              <a:prstGeom prst="rect">
                <a:avLst/>
              </a:prstGeom>
              <a:blipFill>
                <a:blip r:embed="rId6"/>
                <a:stretch>
                  <a:fillRect t="-5660" r="-737" b="-14151"/>
                </a:stretch>
              </a:blipFill>
              <a:ln>
                <a:noFill/>
              </a:ln>
            </p:spPr>
            <p:txBody>
              <a:bodyPr/>
              <a:lstStyle/>
              <a:p>
                <a:r>
                  <a:rPr lang="zh-TW" altLang="en-US">
                    <a:noFill/>
                  </a:rPr>
                  <a:t> </a:t>
                </a:r>
              </a:p>
            </p:txBody>
          </p:sp>
        </mc:Fallback>
      </mc:AlternateContent>
    </p:spTree>
    <p:extLst>
      <p:ext uri="{BB962C8B-B14F-4D97-AF65-F5344CB8AC3E}">
        <p14:creationId xmlns:p14="http://schemas.microsoft.com/office/powerpoint/2010/main" val="1436436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a:extLst>
              <a:ext uri="{FF2B5EF4-FFF2-40B4-BE49-F238E27FC236}">
                <a16:creationId xmlns:a16="http://schemas.microsoft.com/office/drawing/2014/main" id="{32110A2B-3C54-4F81-B74F-A84B2721F5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1431" y="826558"/>
            <a:ext cx="3781137" cy="5629694"/>
          </a:xfrm>
        </p:spPr>
      </p:pic>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C8246794-80FA-4299-88C2-E29C7FFC203D}"/>
                  </a:ext>
                </a:extLst>
              </p:cNvPr>
              <p:cNvSpPr txBox="1"/>
              <p:nvPr/>
            </p:nvSpPr>
            <p:spPr>
              <a:xfrm>
                <a:off x="1390743" y="418707"/>
                <a:ext cx="6362511" cy="369332"/>
              </a:xfrm>
              <a:prstGeom prst="rect">
                <a:avLst/>
              </a:prstGeom>
              <a:noFill/>
            </p:spPr>
            <p:txBody>
              <a:bodyPr wrap="none" rtlCol="0">
                <a:spAutoFit/>
              </a:bodyPr>
              <a:lstStyle/>
              <a:p>
                <a14:m>
                  <m:oMath xmlns:m="http://schemas.openxmlformats.org/officeDocument/2006/math">
                    <m:sSub>
                      <m:sSubPr>
                        <m:ctrlPr>
                          <a:rPr lang="en-US" altLang="zh-TW" i="1" smtClean="0">
                            <a:latin typeface="Cambria Math" panose="02040503050406030204" pitchFamily="18" charset="0"/>
                          </a:rPr>
                        </m:ctrlPr>
                      </m:sSubPr>
                      <m:e>
                        <m:r>
                          <a:rPr lang="zh-TW" altLang="en-US" i="1" smtClean="0">
                            <a:latin typeface="Cambria Math" panose="02040503050406030204" pitchFamily="18" charset="0"/>
                          </a:rPr>
                          <m:t>𝜎</m:t>
                        </m:r>
                      </m:e>
                      <m:sub>
                        <m:r>
                          <a:rPr lang="en-US" altLang="zh-TW" b="0" i="1" smtClean="0">
                            <a:latin typeface="Cambria Math" panose="02040503050406030204" pitchFamily="18" charset="0"/>
                          </a:rPr>
                          <m:t>𝑢</m:t>
                        </m:r>
                      </m:sub>
                    </m:sSub>
                  </m:oMath>
                </a14:m>
                <a:r>
                  <a:rPr lang="en-US" altLang="zh-TW" dirty="0"/>
                  <a:t> distributions of the convective updrafts, 6-h HWRF Model runs</a:t>
                </a:r>
                <a:endParaRPr lang="zh-TW" altLang="en-US" dirty="0"/>
              </a:p>
            </p:txBody>
          </p:sp>
        </mc:Choice>
        <mc:Fallback xmlns="">
          <p:sp>
            <p:nvSpPr>
              <p:cNvPr id="6" name="文字方塊 5">
                <a:extLst>
                  <a:ext uri="{FF2B5EF4-FFF2-40B4-BE49-F238E27FC236}">
                    <a16:creationId xmlns:a16="http://schemas.microsoft.com/office/drawing/2014/main" id="{C8246794-80FA-4299-88C2-E29C7FFC203D}"/>
                  </a:ext>
                </a:extLst>
              </p:cNvPr>
              <p:cNvSpPr txBox="1">
                <a:spLocks noRot="1" noChangeAspect="1" noMove="1" noResize="1" noEditPoints="1" noAdjustHandles="1" noChangeArrowheads="1" noChangeShapeType="1" noTextEdit="1"/>
              </p:cNvSpPr>
              <p:nvPr/>
            </p:nvSpPr>
            <p:spPr>
              <a:xfrm>
                <a:off x="1390743" y="418707"/>
                <a:ext cx="6362511" cy="369332"/>
              </a:xfrm>
              <a:prstGeom prst="rect">
                <a:avLst/>
              </a:prstGeom>
              <a:blipFill>
                <a:blip r:embed="rId3"/>
                <a:stretch>
                  <a:fillRect t="-10000" b="-26667"/>
                </a:stretch>
              </a:blipFill>
            </p:spPr>
            <p:txBody>
              <a:bodyPr/>
              <a:lstStyle/>
              <a:p>
                <a:r>
                  <a:rPr lang="zh-TW" altLang="en-US">
                    <a:noFill/>
                  </a:rPr>
                  <a:t> </a:t>
                </a:r>
              </a:p>
            </p:txBody>
          </p:sp>
        </mc:Fallback>
      </mc:AlternateContent>
      <p:sp>
        <p:nvSpPr>
          <p:cNvPr id="7" name="文字方塊 6">
            <a:extLst>
              <a:ext uri="{FF2B5EF4-FFF2-40B4-BE49-F238E27FC236}">
                <a16:creationId xmlns:a16="http://schemas.microsoft.com/office/drawing/2014/main" id="{E86CB398-0706-4C06-A841-AC8CAD12A031}"/>
              </a:ext>
            </a:extLst>
          </p:cNvPr>
          <p:cNvSpPr txBox="1"/>
          <p:nvPr/>
        </p:nvSpPr>
        <p:spPr>
          <a:xfrm>
            <a:off x="6891867" y="2048933"/>
            <a:ext cx="671979" cy="369332"/>
          </a:xfrm>
          <a:prstGeom prst="rect">
            <a:avLst/>
          </a:prstGeom>
          <a:noFill/>
        </p:spPr>
        <p:txBody>
          <a:bodyPr wrap="none" rtlCol="0">
            <a:spAutoFit/>
          </a:bodyPr>
          <a:lstStyle/>
          <a:p>
            <a:r>
              <a:rPr lang="en-US" altLang="zh-TW" dirty="0"/>
              <a:t>2-km</a:t>
            </a:r>
            <a:endParaRPr lang="zh-TW" altLang="en-US" dirty="0"/>
          </a:p>
        </p:txBody>
      </p:sp>
      <p:sp>
        <p:nvSpPr>
          <p:cNvPr id="8" name="文字方塊 7">
            <a:extLst>
              <a:ext uri="{FF2B5EF4-FFF2-40B4-BE49-F238E27FC236}">
                <a16:creationId xmlns:a16="http://schemas.microsoft.com/office/drawing/2014/main" id="{CE1A6210-AA28-4FD2-96C3-00ABC40E4AF9}"/>
              </a:ext>
            </a:extLst>
          </p:cNvPr>
          <p:cNvSpPr txBox="1"/>
          <p:nvPr/>
        </p:nvSpPr>
        <p:spPr>
          <a:xfrm>
            <a:off x="6891866" y="4724399"/>
            <a:ext cx="671979" cy="369332"/>
          </a:xfrm>
          <a:prstGeom prst="rect">
            <a:avLst/>
          </a:prstGeom>
          <a:noFill/>
        </p:spPr>
        <p:txBody>
          <a:bodyPr wrap="none" rtlCol="0">
            <a:spAutoFit/>
          </a:bodyPr>
          <a:lstStyle/>
          <a:p>
            <a:r>
              <a:rPr lang="en-US" altLang="zh-TW" dirty="0"/>
              <a:t>6-km</a:t>
            </a:r>
            <a:endParaRPr lang="zh-TW" altLang="en-US" dirty="0"/>
          </a:p>
        </p:txBody>
      </p:sp>
    </p:spTree>
    <p:extLst>
      <p:ext uri="{BB962C8B-B14F-4D97-AF65-F5344CB8AC3E}">
        <p14:creationId xmlns:p14="http://schemas.microsoft.com/office/powerpoint/2010/main" val="944629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a:extLst>
              <a:ext uri="{FF2B5EF4-FFF2-40B4-BE49-F238E27FC236}">
                <a16:creationId xmlns:a16="http://schemas.microsoft.com/office/drawing/2014/main" id="{A23E7482-E35F-45A7-A8A5-1449649583F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52698" y="1006739"/>
            <a:ext cx="6742103" cy="4844521"/>
          </a:xfrm>
        </p:spPr>
      </p:pic>
      <p:sp>
        <p:nvSpPr>
          <p:cNvPr id="6" name="文字方塊 5">
            <a:extLst>
              <a:ext uri="{FF2B5EF4-FFF2-40B4-BE49-F238E27FC236}">
                <a16:creationId xmlns:a16="http://schemas.microsoft.com/office/drawing/2014/main" id="{9FB4A072-27C7-492A-998E-30B315E56354}"/>
              </a:ext>
            </a:extLst>
          </p:cNvPr>
          <p:cNvSpPr txBox="1"/>
          <p:nvPr/>
        </p:nvSpPr>
        <p:spPr>
          <a:xfrm>
            <a:off x="967936" y="619668"/>
            <a:ext cx="7208127" cy="369332"/>
          </a:xfrm>
          <a:prstGeom prst="rect">
            <a:avLst/>
          </a:prstGeom>
          <a:noFill/>
        </p:spPr>
        <p:txBody>
          <a:bodyPr wrap="none" rtlCol="0">
            <a:spAutoFit/>
          </a:bodyPr>
          <a:lstStyle/>
          <a:p>
            <a:r>
              <a:rPr lang="en-US" altLang="zh-TW" b="1" dirty="0"/>
              <a:t>6-h accumulated precipitation, 2-km resolution, 6-h HWRF Model runs</a:t>
            </a:r>
            <a:endParaRPr lang="zh-TW" altLang="en-US" b="1" dirty="0"/>
          </a:p>
        </p:txBody>
      </p:sp>
      <p:sp>
        <p:nvSpPr>
          <p:cNvPr id="7" name="文字方塊 6">
            <a:extLst>
              <a:ext uri="{FF2B5EF4-FFF2-40B4-BE49-F238E27FC236}">
                <a16:creationId xmlns:a16="http://schemas.microsoft.com/office/drawing/2014/main" id="{7DDD8F81-1C11-4BFD-90FD-D62BDD57B5D9}"/>
              </a:ext>
            </a:extLst>
          </p:cNvPr>
          <p:cNvSpPr txBox="1"/>
          <p:nvPr/>
        </p:nvSpPr>
        <p:spPr>
          <a:xfrm>
            <a:off x="524933" y="2116667"/>
            <a:ext cx="1184940" cy="369332"/>
          </a:xfrm>
          <a:prstGeom prst="rect">
            <a:avLst/>
          </a:prstGeom>
          <a:noFill/>
        </p:spPr>
        <p:txBody>
          <a:bodyPr wrap="none" rtlCol="0">
            <a:spAutoFit/>
          </a:bodyPr>
          <a:lstStyle/>
          <a:p>
            <a:r>
              <a:rPr lang="en-US" altLang="zh-TW" dirty="0"/>
              <a:t>convective</a:t>
            </a:r>
            <a:endParaRPr lang="zh-TW" altLang="en-US" dirty="0"/>
          </a:p>
        </p:txBody>
      </p:sp>
      <p:sp>
        <p:nvSpPr>
          <p:cNvPr id="8" name="文字方塊 7">
            <a:extLst>
              <a:ext uri="{FF2B5EF4-FFF2-40B4-BE49-F238E27FC236}">
                <a16:creationId xmlns:a16="http://schemas.microsoft.com/office/drawing/2014/main" id="{3D44CAD4-E7DB-4BBF-A4BE-466FBBCEDB54}"/>
              </a:ext>
            </a:extLst>
          </p:cNvPr>
          <p:cNvSpPr txBox="1"/>
          <p:nvPr/>
        </p:nvSpPr>
        <p:spPr>
          <a:xfrm>
            <a:off x="47205" y="4372002"/>
            <a:ext cx="2475358" cy="646331"/>
          </a:xfrm>
          <a:prstGeom prst="rect">
            <a:avLst/>
          </a:prstGeom>
          <a:noFill/>
        </p:spPr>
        <p:txBody>
          <a:bodyPr wrap="none" rtlCol="0">
            <a:spAutoFit/>
          </a:bodyPr>
          <a:lstStyle/>
          <a:p>
            <a:pPr algn="ctr"/>
            <a:r>
              <a:rPr lang="en-US" altLang="zh-TW" dirty="0"/>
              <a:t>Total</a:t>
            </a:r>
          </a:p>
          <a:p>
            <a:pPr algn="ctr"/>
            <a:r>
              <a:rPr lang="en-US" altLang="zh-TW" dirty="0"/>
              <a:t>(convective + grid scale)</a:t>
            </a:r>
            <a:endParaRPr lang="zh-TW" altLang="en-US" dirty="0"/>
          </a:p>
        </p:txBody>
      </p:sp>
      <p:sp>
        <p:nvSpPr>
          <p:cNvPr id="10" name="文字方塊 9">
            <a:extLst>
              <a:ext uri="{FF2B5EF4-FFF2-40B4-BE49-F238E27FC236}">
                <a16:creationId xmlns:a16="http://schemas.microsoft.com/office/drawing/2014/main" id="{853D4999-5659-4D6E-A006-0F5CFC0899D5}"/>
              </a:ext>
            </a:extLst>
          </p:cNvPr>
          <p:cNvSpPr txBox="1"/>
          <p:nvPr/>
        </p:nvSpPr>
        <p:spPr>
          <a:xfrm>
            <a:off x="2676031" y="5869000"/>
            <a:ext cx="2163156" cy="369332"/>
          </a:xfrm>
          <a:prstGeom prst="rect">
            <a:avLst/>
          </a:prstGeom>
          <a:noFill/>
        </p:spPr>
        <p:txBody>
          <a:bodyPr wrap="none" rtlCol="0">
            <a:spAutoFit/>
          </a:bodyPr>
          <a:lstStyle/>
          <a:p>
            <a:r>
              <a:rPr lang="en-US" altLang="zh-TW" dirty="0"/>
              <a:t>with scale awareness</a:t>
            </a:r>
            <a:endParaRPr lang="zh-TW" altLang="en-US" dirty="0"/>
          </a:p>
        </p:txBody>
      </p:sp>
      <p:sp>
        <p:nvSpPr>
          <p:cNvPr id="11" name="文字方塊 10">
            <a:extLst>
              <a:ext uri="{FF2B5EF4-FFF2-40B4-BE49-F238E27FC236}">
                <a16:creationId xmlns:a16="http://schemas.microsoft.com/office/drawing/2014/main" id="{1016EF36-863A-4CAD-98DC-8BA04AC49845}"/>
              </a:ext>
            </a:extLst>
          </p:cNvPr>
          <p:cNvSpPr txBox="1"/>
          <p:nvPr/>
        </p:nvSpPr>
        <p:spPr>
          <a:xfrm>
            <a:off x="5623749" y="5868999"/>
            <a:ext cx="2473754" cy="369332"/>
          </a:xfrm>
          <a:prstGeom prst="rect">
            <a:avLst/>
          </a:prstGeom>
          <a:noFill/>
        </p:spPr>
        <p:txBody>
          <a:bodyPr wrap="none" rtlCol="0">
            <a:spAutoFit/>
          </a:bodyPr>
          <a:lstStyle/>
          <a:p>
            <a:r>
              <a:rPr lang="en-US" altLang="zh-TW" dirty="0"/>
              <a:t>without scale awareness </a:t>
            </a:r>
            <a:endParaRPr lang="zh-TW" altLang="en-US" dirty="0"/>
          </a:p>
        </p:txBody>
      </p:sp>
    </p:spTree>
    <p:extLst>
      <p:ext uri="{BB962C8B-B14F-4D97-AF65-F5344CB8AC3E}">
        <p14:creationId xmlns:p14="http://schemas.microsoft.com/office/powerpoint/2010/main" val="1099706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a:extLst>
              <a:ext uri="{FF2B5EF4-FFF2-40B4-BE49-F238E27FC236}">
                <a16:creationId xmlns:a16="http://schemas.microsoft.com/office/drawing/2014/main" id="{A23E7482-E35F-45A7-A8A5-1449649583F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6191" y="1006739"/>
            <a:ext cx="6275117" cy="4844521"/>
          </a:xfrm>
        </p:spPr>
      </p:pic>
      <p:sp>
        <p:nvSpPr>
          <p:cNvPr id="6" name="文字方塊 5">
            <a:extLst>
              <a:ext uri="{FF2B5EF4-FFF2-40B4-BE49-F238E27FC236}">
                <a16:creationId xmlns:a16="http://schemas.microsoft.com/office/drawing/2014/main" id="{9FB4A072-27C7-492A-998E-30B315E56354}"/>
              </a:ext>
            </a:extLst>
          </p:cNvPr>
          <p:cNvSpPr txBox="1"/>
          <p:nvPr/>
        </p:nvSpPr>
        <p:spPr>
          <a:xfrm>
            <a:off x="967936" y="619668"/>
            <a:ext cx="7208127" cy="369332"/>
          </a:xfrm>
          <a:prstGeom prst="rect">
            <a:avLst/>
          </a:prstGeom>
          <a:noFill/>
        </p:spPr>
        <p:txBody>
          <a:bodyPr wrap="none" rtlCol="0">
            <a:spAutoFit/>
          </a:bodyPr>
          <a:lstStyle/>
          <a:p>
            <a:r>
              <a:rPr lang="en-US" altLang="zh-TW" b="1" dirty="0"/>
              <a:t>6-h accumulated precipitation, </a:t>
            </a:r>
            <a:r>
              <a:rPr lang="en-US" altLang="zh-TW" b="1" dirty="0">
                <a:solidFill>
                  <a:srgbClr val="C00000"/>
                </a:solidFill>
              </a:rPr>
              <a:t>6-km</a:t>
            </a:r>
            <a:r>
              <a:rPr lang="en-US" altLang="zh-TW" b="1" dirty="0"/>
              <a:t> resolution, 6-h HWRF Model runs</a:t>
            </a:r>
            <a:endParaRPr lang="zh-TW" altLang="en-US" b="1" dirty="0"/>
          </a:p>
        </p:txBody>
      </p:sp>
      <p:sp>
        <p:nvSpPr>
          <p:cNvPr id="7" name="文字方塊 6">
            <a:extLst>
              <a:ext uri="{FF2B5EF4-FFF2-40B4-BE49-F238E27FC236}">
                <a16:creationId xmlns:a16="http://schemas.microsoft.com/office/drawing/2014/main" id="{7DDD8F81-1C11-4BFD-90FD-D62BDD57B5D9}"/>
              </a:ext>
            </a:extLst>
          </p:cNvPr>
          <p:cNvSpPr txBox="1"/>
          <p:nvPr/>
        </p:nvSpPr>
        <p:spPr>
          <a:xfrm>
            <a:off x="524933" y="2116667"/>
            <a:ext cx="1184940" cy="369332"/>
          </a:xfrm>
          <a:prstGeom prst="rect">
            <a:avLst/>
          </a:prstGeom>
          <a:noFill/>
        </p:spPr>
        <p:txBody>
          <a:bodyPr wrap="none" rtlCol="0">
            <a:spAutoFit/>
          </a:bodyPr>
          <a:lstStyle/>
          <a:p>
            <a:r>
              <a:rPr lang="en-US" altLang="zh-TW" dirty="0"/>
              <a:t>convective</a:t>
            </a:r>
            <a:endParaRPr lang="zh-TW" altLang="en-US" dirty="0"/>
          </a:p>
        </p:txBody>
      </p:sp>
      <p:sp>
        <p:nvSpPr>
          <p:cNvPr id="8" name="文字方塊 7">
            <a:extLst>
              <a:ext uri="{FF2B5EF4-FFF2-40B4-BE49-F238E27FC236}">
                <a16:creationId xmlns:a16="http://schemas.microsoft.com/office/drawing/2014/main" id="{3D44CAD4-E7DB-4BBF-A4BE-466FBBCEDB54}"/>
              </a:ext>
            </a:extLst>
          </p:cNvPr>
          <p:cNvSpPr txBox="1"/>
          <p:nvPr/>
        </p:nvSpPr>
        <p:spPr>
          <a:xfrm>
            <a:off x="47205" y="4372002"/>
            <a:ext cx="2475358" cy="646331"/>
          </a:xfrm>
          <a:prstGeom prst="rect">
            <a:avLst/>
          </a:prstGeom>
          <a:noFill/>
        </p:spPr>
        <p:txBody>
          <a:bodyPr wrap="none" rtlCol="0">
            <a:spAutoFit/>
          </a:bodyPr>
          <a:lstStyle/>
          <a:p>
            <a:pPr algn="ctr"/>
            <a:r>
              <a:rPr lang="en-US" altLang="zh-TW" dirty="0"/>
              <a:t>Total</a:t>
            </a:r>
          </a:p>
          <a:p>
            <a:pPr algn="ctr"/>
            <a:r>
              <a:rPr lang="en-US" altLang="zh-TW" dirty="0"/>
              <a:t>(convective + grid scale)</a:t>
            </a:r>
            <a:endParaRPr lang="zh-TW" altLang="en-US" dirty="0"/>
          </a:p>
        </p:txBody>
      </p:sp>
      <p:sp>
        <p:nvSpPr>
          <p:cNvPr id="10" name="文字方塊 9">
            <a:extLst>
              <a:ext uri="{FF2B5EF4-FFF2-40B4-BE49-F238E27FC236}">
                <a16:creationId xmlns:a16="http://schemas.microsoft.com/office/drawing/2014/main" id="{853D4999-5659-4D6E-A006-0F5CFC0899D5}"/>
              </a:ext>
            </a:extLst>
          </p:cNvPr>
          <p:cNvSpPr txBox="1"/>
          <p:nvPr/>
        </p:nvSpPr>
        <p:spPr>
          <a:xfrm>
            <a:off x="2676031" y="5869000"/>
            <a:ext cx="2163156" cy="369332"/>
          </a:xfrm>
          <a:prstGeom prst="rect">
            <a:avLst/>
          </a:prstGeom>
          <a:noFill/>
        </p:spPr>
        <p:txBody>
          <a:bodyPr wrap="none" rtlCol="0">
            <a:spAutoFit/>
          </a:bodyPr>
          <a:lstStyle/>
          <a:p>
            <a:r>
              <a:rPr lang="en-US" altLang="zh-TW" dirty="0"/>
              <a:t>with scale awareness</a:t>
            </a:r>
            <a:endParaRPr lang="zh-TW" altLang="en-US" dirty="0"/>
          </a:p>
        </p:txBody>
      </p:sp>
      <p:sp>
        <p:nvSpPr>
          <p:cNvPr id="11" name="文字方塊 10">
            <a:extLst>
              <a:ext uri="{FF2B5EF4-FFF2-40B4-BE49-F238E27FC236}">
                <a16:creationId xmlns:a16="http://schemas.microsoft.com/office/drawing/2014/main" id="{1016EF36-863A-4CAD-98DC-8BA04AC49845}"/>
              </a:ext>
            </a:extLst>
          </p:cNvPr>
          <p:cNvSpPr txBox="1"/>
          <p:nvPr/>
        </p:nvSpPr>
        <p:spPr>
          <a:xfrm>
            <a:off x="5623749" y="5868999"/>
            <a:ext cx="2473754" cy="369332"/>
          </a:xfrm>
          <a:prstGeom prst="rect">
            <a:avLst/>
          </a:prstGeom>
          <a:noFill/>
        </p:spPr>
        <p:txBody>
          <a:bodyPr wrap="none" rtlCol="0">
            <a:spAutoFit/>
          </a:bodyPr>
          <a:lstStyle/>
          <a:p>
            <a:r>
              <a:rPr lang="en-US" altLang="zh-TW" dirty="0"/>
              <a:t>without scale awareness </a:t>
            </a:r>
            <a:endParaRPr lang="zh-TW" altLang="en-US" dirty="0"/>
          </a:p>
        </p:txBody>
      </p:sp>
    </p:spTree>
    <p:extLst>
      <p:ext uri="{BB962C8B-B14F-4D97-AF65-F5344CB8AC3E}">
        <p14:creationId xmlns:p14="http://schemas.microsoft.com/office/powerpoint/2010/main" val="3016960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6414BC7-4739-4D9B-B12C-96A419638EDC}"/>
              </a:ext>
            </a:extLst>
          </p:cNvPr>
          <p:cNvSpPr>
            <a:spLocks noGrp="1"/>
          </p:cNvSpPr>
          <p:nvPr>
            <p:ph type="title"/>
          </p:nvPr>
        </p:nvSpPr>
        <p:spPr/>
        <p:txBody>
          <a:bodyPr/>
          <a:lstStyle/>
          <a:p>
            <a:r>
              <a:rPr lang="en-US" altLang="zh-TW" dirty="0"/>
              <a:t>Aerosol-aware parameterization</a:t>
            </a:r>
            <a:endParaRPr lang="zh-TW" altLang="en-US" dirty="0"/>
          </a:p>
        </p:txBody>
      </p:sp>
      <p:sp>
        <p:nvSpPr>
          <p:cNvPr id="3" name="內容版面配置區 2">
            <a:extLst>
              <a:ext uri="{FF2B5EF4-FFF2-40B4-BE49-F238E27FC236}">
                <a16:creationId xmlns:a16="http://schemas.microsoft.com/office/drawing/2014/main" id="{0440294A-EF4F-4C10-B0BB-1FBE3EBA300C}"/>
              </a:ext>
            </a:extLst>
          </p:cNvPr>
          <p:cNvSpPr>
            <a:spLocks noGrp="1"/>
          </p:cNvSpPr>
          <p:nvPr>
            <p:ph idx="1"/>
          </p:nvPr>
        </p:nvSpPr>
        <p:spPr>
          <a:xfrm>
            <a:off x="628650" y="1470024"/>
            <a:ext cx="7886700" cy="5022849"/>
          </a:xfrm>
        </p:spPr>
        <p:txBody>
          <a:bodyPr>
            <a:normAutofit/>
          </a:bodyPr>
          <a:lstStyle/>
          <a:p>
            <a:r>
              <a:rPr lang="en-US" altLang="zh-TW" dirty="0"/>
              <a:t>rain conversion rate of the parcel in updrafts:</a:t>
            </a:r>
          </a:p>
          <a:p>
            <a:pPr marL="0" indent="0">
              <a:buNone/>
            </a:pPr>
            <a:r>
              <a:rPr lang="en-US" altLang="zh-TW" dirty="0"/>
              <a:t>Following Han et al. (2016),</a:t>
            </a:r>
          </a:p>
          <a:p>
            <a:pPr marL="0" indent="0">
              <a:buNone/>
            </a:pPr>
            <a:endParaRPr lang="en-US" altLang="zh-TW" dirty="0"/>
          </a:p>
          <a:p>
            <a:pPr marL="0" indent="0">
              <a:buNone/>
            </a:pPr>
            <a:endParaRPr lang="en-US" altLang="zh-TW" dirty="0"/>
          </a:p>
          <a:p>
            <a:endParaRPr lang="en-US" altLang="zh-TW" dirty="0"/>
          </a:p>
          <a:p>
            <a:pPr marL="0" indent="0">
              <a:buNone/>
            </a:pPr>
            <a:endParaRPr lang="en-US" altLang="zh-TW" dirty="0"/>
          </a:p>
          <a:p>
            <a:r>
              <a:rPr lang="en-US" altLang="zh-TW" dirty="0"/>
              <a:t>Because </a:t>
            </a:r>
            <a:r>
              <a:rPr lang="en-US" altLang="zh-TW" dirty="0" err="1"/>
              <a:t>N</a:t>
            </a:r>
            <a:r>
              <a:rPr lang="en-US" altLang="zh-TW" baseline="-25000" dirty="0" err="1"/>
              <a:t>ccn</a:t>
            </a:r>
            <a:r>
              <a:rPr lang="en-US" altLang="zh-TW" dirty="0"/>
              <a:t> varying with time and space is not currently</a:t>
            </a:r>
            <a:r>
              <a:rPr lang="zh-TW" altLang="en-US" dirty="0"/>
              <a:t> </a:t>
            </a:r>
            <a:r>
              <a:rPr lang="en-US" altLang="zh-TW" dirty="0"/>
              <a:t>available…</a:t>
            </a:r>
          </a:p>
          <a:p>
            <a:pPr marL="0" indent="0">
              <a:buNone/>
            </a:pPr>
            <a:endParaRPr lang="en-US" altLang="zh-TW" dirty="0"/>
          </a:p>
          <a:p>
            <a:endParaRPr lang="en-US" altLang="zh-TW" dirty="0"/>
          </a:p>
          <a:p>
            <a:pPr algn="just"/>
            <a:endParaRPr lang="zh-TW" altLang="en-US" dirty="0"/>
          </a:p>
        </p:txBody>
      </p:sp>
      <p:pic>
        <p:nvPicPr>
          <p:cNvPr id="5" name="圖片 4">
            <a:extLst>
              <a:ext uri="{FF2B5EF4-FFF2-40B4-BE49-F238E27FC236}">
                <a16:creationId xmlns:a16="http://schemas.microsoft.com/office/drawing/2014/main" id="{87118B61-FA68-4749-AE40-72501C0CF1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317" y="2509888"/>
            <a:ext cx="6137804" cy="919112"/>
          </a:xfrm>
          <a:prstGeom prst="rect">
            <a:avLst/>
          </a:prstGeom>
        </p:spPr>
      </p:pic>
      <p:pic>
        <p:nvPicPr>
          <p:cNvPr id="8" name="圖片 7">
            <a:extLst>
              <a:ext uri="{FF2B5EF4-FFF2-40B4-BE49-F238E27FC236}">
                <a16:creationId xmlns:a16="http://schemas.microsoft.com/office/drawing/2014/main" id="{A3848227-BC4A-4DE2-87A8-27915167A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317" y="3429000"/>
            <a:ext cx="5992284" cy="481410"/>
          </a:xfrm>
          <a:prstGeom prst="rect">
            <a:avLst/>
          </a:prstGeom>
        </p:spPr>
      </p:pic>
      <mc:AlternateContent xmlns:mc="http://schemas.openxmlformats.org/markup-compatibility/2006" xmlns:a14="http://schemas.microsoft.com/office/drawing/2010/main">
        <mc:Choice Requires="a14">
          <p:sp>
            <p:nvSpPr>
              <p:cNvPr id="9" name="文字方塊 8">
                <a:extLst>
                  <a:ext uri="{FF2B5EF4-FFF2-40B4-BE49-F238E27FC236}">
                    <a16:creationId xmlns:a16="http://schemas.microsoft.com/office/drawing/2014/main" id="{832175FF-14ED-44EE-8366-E0B6D64C00B6}"/>
                  </a:ext>
                </a:extLst>
              </p:cNvPr>
              <p:cNvSpPr txBox="1"/>
              <p:nvPr/>
            </p:nvSpPr>
            <p:spPr>
              <a:xfrm>
                <a:off x="713317" y="3900484"/>
                <a:ext cx="1286442" cy="64633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14:m>
                  <m:oMath xmlns:m="http://schemas.openxmlformats.org/officeDocument/2006/math">
                    <m:sSub>
                      <m:sSubPr>
                        <m:ctrlPr>
                          <a:rPr lang="en-US" altLang="zh-TW" i="1" smtClean="0">
                            <a:solidFill>
                              <a:schemeClr val="tx1"/>
                            </a:solidFill>
                            <a:latin typeface="Cambria Math" panose="02040503050406030204" pitchFamily="18" charset="0"/>
                          </a:rPr>
                        </m:ctrlPr>
                      </m:sSubPr>
                      <m:e>
                        <m:r>
                          <a:rPr lang="en-US" altLang="zh-TW" b="0" i="1" smtClean="0">
                            <a:solidFill>
                              <a:schemeClr val="tx1"/>
                            </a:solidFill>
                            <a:latin typeface="Cambria Math" panose="02040503050406030204" pitchFamily="18" charset="0"/>
                          </a:rPr>
                          <m:t>𝑎</m:t>
                        </m:r>
                      </m:e>
                      <m:sub>
                        <m:r>
                          <a:rPr lang="en-US" altLang="zh-TW" b="0" i="1" smtClean="0">
                            <a:solidFill>
                              <a:schemeClr val="tx1"/>
                            </a:solidFill>
                            <a:latin typeface="Cambria Math" panose="02040503050406030204" pitchFamily="18" charset="0"/>
                          </a:rPr>
                          <m:t>1</m:t>
                        </m:r>
                      </m:sub>
                    </m:sSub>
                    <m:r>
                      <a:rPr lang="en-US" altLang="zh-TW" b="0" i="1" smtClean="0">
                        <a:solidFill>
                          <a:schemeClr val="tx1"/>
                        </a:solidFill>
                        <a:latin typeface="Cambria Math" panose="02040503050406030204" pitchFamily="18" charset="0"/>
                      </a:rPr>
                      <m:t>=−0.7</m:t>
                    </m:r>
                  </m:oMath>
                </a14:m>
                <a:r>
                  <a:rPr lang="en-US" altLang="zh-TW" b="0" dirty="0">
                    <a:solidFill>
                      <a:schemeClr val="tx1"/>
                    </a:solidFill>
                  </a:rPr>
                  <a:t> </a:t>
                </a:r>
              </a:p>
              <a:p>
                <a14:m>
                  <m:oMath xmlns:m="http://schemas.openxmlformats.org/officeDocument/2006/math">
                    <m:sSub>
                      <m:sSubPr>
                        <m:ctrlPr>
                          <a:rPr lang="en-US" altLang="zh-TW" i="1" smtClean="0">
                            <a:solidFill>
                              <a:schemeClr val="tx1"/>
                            </a:solidFill>
                            <a:latin typeface="Cambria Math" panose="02040503050406030204" pitchFamily="18" charset="0"/>
                          </a:rPr>
                        </m:ctrlPr>
                      </m:sSubPr>
                      <m:e>
                        <m:r>
                          <a:rPr lang="en-US" altLang="zh-TW" b="0" i="1" smtClean="0">
                            <a:solidFill>
                              <a:schemeClr val="tx1"/>
                            </a:solidFill>
                            <a:latin typeface="Cambria Math" panose="02040503050406030204" pitchFamily="18" charset="0"/>
                          </a:rPr>
                          <m:t>𝑎</m:t>
                        </m:r>
                      </m:e>
                      <m:sub>
                        <m:r>
                          <a:rPr lang="en-US" altLang="zh-TW" b="0" i="1" smtClean="0">
                            <a:solidFill>
                              <a:schemeClr val="tx1"/>
                            </a:solidFill>
                            <a:latin typeface="Cambria Math" panose="02040503050406030204" pitchFamily="18" charset="0"/>
                          </a:rPr>
                          <m:t>2</m:t>
                        </m:r>
                      </m:sub>
                    </m:sSub>
                    <m:r>
                      <a:rPr lang="en-US" altLang="zh-TW" b="0" i="1" smtClean="0">
                        <a:solidFill>
                          <a:schemeClr val="tx1"/>
                        </a:solidFill>
                        <a:latin typeface="Cambria Math" panose="02040503050406030204" pitchFamily="18" charset="0"/>
                      </a:rPr>
                      <m:t>=24</m:t>
                    </m:r>
                  </m:oMath>
                </a14:m>
                <a:r>
                  <a:rPr lang="zh-TW" altLang="en-US" dirty="0">
                    <a:solidFill>
                      <a:schemeClr val="tx1"/>
                    </a:solidFill>
                  </a:rPr>
                  <a:t> </a:t>
                </a:r>
              </a:p>
            </p:txBody>
          </p:sp>
        </mc:Choice>
        <mc:Fallback xmlns="">
          <p:sp>
            <p:nvSpPr>
              <p:cNvPr id="9" name="文字方塊 8">
                <a:extLst>
                  <a:ext uri="{FF2B5EF4-FFF2-40B4-BE49-F238E27FC236}">
                    <a16:creationId xmlns:a16="http://schemas.microsoft.com/office/drawing/2014/main" id="{832175FF-14ED-44EE-8366-E0B6D64C00B6}"/>
                  </a:ext>
                </a:extLst>
              </p:cNvPr>
              <p:cNvSpPr txBox="1">
                <a:spLocks noRot="1" noChangeAspect="1" noMove="1" noResize="1" noEditPoints="1" noAdjustHandles="1" noChangeArrowheads="1" noChangeShapeType="1" noTextEdit="1"/>
              </p:cNvSpPr>
              <p:nvPr/>
            </p:nvSpPr>
            <p:spPr>
              <a:xfrm>
                <a:off x="713317" y="3900484"/>
                <a:ext cx="1286442" cy="646331"/>
              </a:xfrm>
              <a:prstGeom prst="rect">
                <a:avLst/>
              </a:prstGeom>
              <a:blipFill>
                <a:blip r:embed="rId5"/>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CD61B258-F99E-4D90-B0E2-CFFEEDBD9314}"/>
                  </a:ext>
                </a:extLst>
              </p:cNvPr>
              <p:cNvSpPr txBox="1"/>
              <p:nvPr/>
            </p:nvSpPr>
            <p:spPr>
              <a:xfrm>
                <a:off x="863261" y="5502271"/>
                <a:ext cx="214501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𝑁</m:t>
                          </m:r>
                        </m:e>
                        <m:sub>
                          <m:r>
                            <a:rPr lang="en-US" altLang="zh-TW" b="0" i="1" smtClean="0">
                              <a:latin typeface="Cambria Math" panose="02040503050406030204" pitchFamily="18" charset="0"/>
                            </a:rPr>
                            <m:t>𝑐𝑐𝑛</m:t>
                          </m:r>
                        </m:sub>
                      </m:sSub>
                      <m:r>
                        <a:rPr lang="en-US" altLang="zh-TW" b="0" i="1" smtClean="0">
                          <a:latin typeface="Cambria Math" panose="02040503050406030204" pitchFamily="18" charset="0"/>
                        </a:rPr>
                        <m:t>=100    </m:t>
                      </m:r>
                      <m:r>
                        <a:rPr lang="en-US" altLang="zh-TW" b="0" i="1" smtClean="0">
                          <a:latin typeface="Cambria Math" panose="02040503050406030204" pitchFamily="18" charset="0"/>
                        </a:rPr>
                        <m:t>𝑓𝑜𝑟</m:t>
                      </m:r>
                      <m:r>
                        <a:rPr lang="en-US" altLang="zh-TW" b="0" i="1" smtClean="0">
                          <a:latin typeface="Cambria Math" panose="02040503050406030204" pitchFamily="18" charset="0"/>
                        </a:rPr>
                        <m:t> </m:t>
                      </m:r>
                      <m:r>
                        <a:rPr lang="en-US" altLang="zh-TW" b="0" i="1" smtClean="0">
                          <a:latin typeface="Cambria Math" panose="02040503050406030204" pitchFamily="18" charset="0"/>
                        </a:rPr>
                        <m:t>𝑠𝑒𝑒</m:t>
                      </m:r>
                    </m:oMath>
                  </m:oMathPara>
                </a14:m>
                <a:endParaRPr lang="zh-TW" altLang="en-US" dirty="0"/>
              </a:p>
            </p:txBody>
          </p:sp>
        </mc:Choice>
        <mc:Fallback xmlns="">
          <p:sp>
            <p:nvSpPr>
              <p:cNvPr id="10" name="文字方塊 9">
                <a:extLst>
                  <a:ext uri="{FF2B5EF4-FFF2-40B4-BE49-F238E27FC236}">
                    <a16:creationId xmlns:a16="http://schemas.microsoft.com/office/drawing/2014/main" id="{CD61B258-F99E-4D90-B0E2-CFFEEDBD9314}"/>
                  </a:ext>
                </a:extLst>
              </p:cNvPr>
              <p:cNvSpPr txBox="1">
                <a:spLocks noRot="1" noChangeAspect="1" noMove="1" noResize="1" noEditPoints="1" noAdjustHandles="1" noChangeArrowheads="1" noChangeShapeType="1" noTextEdit="1"/>
              </p:cNvSpPr>
              <p:nvPr/>
            </p:nvSpPr>
            <p:spPr>
              <a:xfrm>
                <a:off x="863261" y="5502271"/>
                <a:ext cx="2145011" cy="276999"/>
              </a:xfrm>
              <a:prstGeom prst="rect">
                <a:avLst/>
              </a:prstGeom>
              <a:blipFill>
                <a:blip r:embed="rId6"/>
                <a:stretch>
                  <a:fillRect l="-2279" t="-2222" r="-1425" b="-3777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文字方塊 10">
                <a:extLst>
                  <a:ext uri="{FF2B5EF4-FFF2-40B4-BE49-F238E27FC236}">
                    <a16:creationId xmlns:a16="http://schemas.microsoft.com/office/drawing/2014/main" id="{B4D2B189-779D-49DD-A262-97DCE2A7F0A3}"/>
                  </a:ext>
                </a:extLst>
              </p:cNvPr>
              <p:cNvSpPr txBox="1"/>
              <p:nvPr/>
            </p:nvSpPr>
            <p:spPr>
              <a:xfrm>
                <a:off x="863261" y="6042835"/>
                <a:ext cx="2272995" cy="276999"/>
              </a:xfrm>
              <a:prstGeom prst="rect">
                <a:avLst/>
              </a:prstGeom>
              <a:noFill/>
            </p:spPr>
            <p:txBody>
              <a:bodyPr wrap="none" lIns="0" tIns="0" rIns="0" bIns="0" rtlCol="0">
                <a:spAutoFit/>
              </a:bodyPr>
              <a:lstStyle/>
              <a:p>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𝑁</m:t>
                        </m:r>
                      </m:e>
                      <m:sub>
                        <m:r>
                          <a:rPr lang="en-US" altLang="zh-TW" b="0" i="1" smtClean="0">
                            <a:latin typeface="Cambria Math" panose="02040503050406030204" pitchFamily="18" charset="0"/>
                          </a:rPr>
                          <m:t>𝑐𝑐𝑛</m:t>
                        </m:r>
                      </m:sub>
                    </m:sSub>
                    <m:r>
                      <a:rPr lang="en-US" altLang="zh-TW" b="0" i="1" smtClean="0">
                        <a:latin typeface="Cambria Math" panose="02040503050406030204" pitchFamily="18" charset="0"/>
                      </a:rPr>
                      <m:t>=7000    </m:t>
                    </m:r>
                    <m:r>
                      <a:rPr lang="en-US" altLang="zh-TW" b="0" i="1" smtClean="0">
                        <a:latin typeface="Cambria Math" panose="02040503050406030204" pitchFamily="18" charset="0"/>
                      </a:rPr>
                      <m:t>𝑓𝑜𝑟</m:t>
                    </m:r>
                    <m:r>
                      <a:rPr lang="en-US" altLang="zh-TW" b="0" i="1" smtClean="0">
                        <a:latin typeface="Cambria Math" panose="02040503050406030204" pitchFamily="18" charset="0"/>
                      </a:rPr>
                      <m:t> </m:t>
                    </m:r>
                  </m:oMath>
                </a14:m>
                <a:r>
                  <a:rPr lang="en-US" altLang="zh-TW" dirty="0"/>
                  <a:t>land</a:t>
                </a:r>
                <a:endParaRPr lang="zh-TW" altLang="en-US" dirty="0"/>
              </a:p>
            </p:txBody>
          </p:sp>
        </mc:Choice>
        <mc:Fallback xmlns="">
          <p:sp>
            <p:nvSpPr>
              <p:cNvPr id="11" name="文字方塊 10">
                <a:extLst>
                  <a:ext uri="{FF2B5EF4-FFF2-40B4-BE49-F238E27FC236}">
                    <a16:creationId xmlns:a16="http://schemas.microsoft.com/office/drawing/2014/main" id="{B4D2B189-779D-49DD-A262-97DCE2A7F0A3}"/>
                  </a:ext>
                </a:extLst>
              </p:cNvPr>
              <p:cNvSpPr txBox="1">
                <a:spLocks noRot="1" noChangeAspect="1" noMove="1" noResize="1" noEditPoints="1" noAdjustHandles="1" noChangeArrowheads="1" noChangeShapeType="1" noTextEdit="1"/>
              </p:cNvSpPr>
              <p:nvPr/>
            </p:nvSpPr>
            <p:spPr>
              <a:xfrm>
                <a:off x="863261" y="6042835"/>
                <a:ext cx="2272995" cy="276999"/>
              </a:xfrm>
              <a:prstGeom prst="rect">
                <a:avLst/>
              </a:prstGeom>
              <a:blipFill>
                <a:blip r:embed="rId7"/>
                <a:stretch>
                  <a:fillRect l="-3763" t="-28261" r="-5914" b="-5000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677176242"/>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siaoKan">
      <a:majorFont>
        <a:latin typeface="Times New Roman"/>
        <a:ea typeface="標楷體"/>
        <a:cs typeface=""/>
      </a:majorFont>
      <a:minorFont>
        <a:latin typeface="Times New Roman"/>
        <a:ea typeface="標楷體"/>
        <a:cs typeface=""/>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1425</TotalTime>
  <Words>1825</Words>
  <Application>Microsoft Office PowerPoint</Application>
  <PresentationFormat>如螢幕大小 (4:3)</PresentationFormat>
  <Paragraphs>196</Paragraphs>
  <Slides>27</Slides>
  <Notes>13</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27</vt:i4>
      </vt:variant>
    </vt:vector>
  </HeadingPairs>
  <TitlesOfParts>
    <vt:vector size="36" baseType="lpstr">
      <vt:lpstr>AdvPSTIM10-R</vt:lpstr>
      <vt:lpstr>新細明體</vt:lpstr>
      <vt:lpstr>標楷體</vt:lpstr>
      <vt:lpstr>Arial</vt:lpstr>
      <vt:lpstr>Calibri</vt:lpstr>
      <vt:lpstr>Cambria Math</vt:lpstr>
      <vt:lpstr>Times New Roman</vt:lpstr>
      <vt:lpstr>Wingdings</vt:lpstr>
      <vt:lpstr>Office 佈景主題</vt:lpstr>
      <vt:lpstr>Updates in the NCEP GFS Cumulus Convection Schemes with Scale and Aerosol Awareness</vt:lpstr>
      <vt:lpstr>introduction</vt:lpstr>
      <vt:lpstr>PowerPoint 簡報</vt:lpstr>
      <vt:lpstr>Scale-aware parameterization</vt:lpstr>
      <vt:lpstr>PowerPoint 簡報</vt:lpstr>
      <vt:lpstr>PowerPoint 簡報</vt:lpstr>
      <vt:lpstr>PowerPoint 簡報</vt:lpstr>
      <vt:lpstr>PowerPoint 簡報</vt:lpstr>
      <vt:lpstr>Aerosol-aware parameterization</vt:lpstr>
      <vt:lpstr>Quasi-equilibrium closure</vt:lpstr>
      <vt:lpstr>PowerPoint 簡報</vt:lpstr>
      <vt:lpstr>PowerPoint 簡報</vt:lpstr>
      <vt:lpstr>Convection trigger function</vt:lpstr>
      <vt:lpstr>Convection trigger function</vt:lpstr>
      <vt:lpstr>Convective cloudiness enhancement</vt:lpstr>
      <vt:lpstr>Entrainment enhancement in dry environments</vt:lpstr>
      <vt:lpstr>Medium-range forecast results</vt:lpstr>
      <vt:lpstr>PowerPoint 簡報</vt:lpstr>
      <vt:lpstr>PowerPoint 簡報</vt:lpstr>
      <vt:lpstr>PowerPoint 簡報</vt:lpstr>
      <vt:lpstr>PowerPoint 簡報</vt:lpstr>
      <vt:lpstr>PowerPoint 簡報</vt:lpstr>
      <vt:lpstr>Summary and discussion</vt:lpstr>
      <vt:lpstr>PowerPoint 簡報</vt:lpstr>
      <vt:lpstr>PowerPoint 簡報</vt:lpstr>
      <vt:lpstr>abstract</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Updates in the NCEP GFS Cumulus Convection Schemes with Scale and Aerosol Awareness</dc:title>
  <dc:creator>Chang-Hong Lin</dc:creator>
  <cp:lastModifiedBy>Chang-Hong Lin</cp:lastModifiedBy>
  <cp:revision>70</cp:revision>
  <dcterms:created xsi:type="dcterms:W3CDTF">2018-02-26T05:57:40Z</dcterms:created>
  <dcterms:modified xsi:type="dcterms:W3CDTF">2018-03-06T06:03:41Z</dcterms:modified>
</cp:coreProperties>
</file>