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8" r:id="rId8"/>
    <p:sldId id="269" r:id="rId9"/>
    <p:sldId id="263" r:id="rId10"/>
    <p:sldId id="264" r:id="rId11"/>
    <p:sldId id="265" r:id="rId12"/>
    <p:sldId id="270" r:id="rId13"/>
    <p:sldId id="266" r:id="rId14"/>
    <p:sldId id="267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C0DB-1DE5-4670-AE47-964360A95A4C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3672-D8A9-4411-AE4D-7BCE72FD3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299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C0DB-1DE5-4670-AE47-964360A95A4C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3672-D8A9-4411-AE4D-7BCE72FD3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041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C0DB-1DE5-4670-AE47-964360A95A4C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3672-D8A9-4411-AE4D-7BCE72FD3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00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C0DB-1DE5-4670-AE47-964360A95A4C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3672-D8A9-4411-AE4D-7BCE72FD3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17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C0DB-1DE5-4670-AE47-964360A95A4C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3672-D8A9-4411-AE4D-7BCE72FD3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080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C0DB-1DE5-4670-AE47-964360A95A4C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3672-D8A9-4411-AE4D-7BCE72FD3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27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C0DB-1DE5-4670-AE47-964360A95A4C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3672-D8A9-4411-AE4D-7BCE72FD3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75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C0DB-1DE5-4670-AE47-964360A95A4C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3672-D8A9-4411-AE4D-7BCE72FD3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24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C0DB-1DE5-4670-AE47-964360A95A4C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3672-D8A9-4411-AE4D-7BCE72FD3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74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C0DB-1DE5-4670-AE47-964360A95A4C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3672-D8A9-4411-AE4D-7BCE72FD3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90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C0DB-1DE5-4670-AE47-964360A95A4C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3672-D8A9-4411-AE4D-7BCE72FD3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103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C0DB-1DE5-4670-AE47-964360A95A4C}" type="datetimeFigureOut">
              <a:rPr lang="zh-TW" altLang="en-US" smtClean="0"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3672-D8A9-4411-AE4D-7BCE72FD3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55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Autofit/>
          </a:bodyPr>
          <a:lstStyle/>
          <a:p>
            <a:r>
              <a:rPr lang="en-US" altLang="zh-TW" sz="2800" dirty="0">
                <a:latin typeface="Constantia" panose="02030602050306030303" pitchFamily="18" charset="0"/>
              </a:rPr>
              <a:t>The Development of a Terrain-Resolving Scheme </a:t>
            </a:r>
            <a:r>
              <a:rPr lang="en-US" altLang="zh-TW" sz="2800" dirty="0" smtClean="0">
                <a:latin typeface="Constantia" panose="02030602050306030303" pitchFamily="18" charset="0"/>
              </a:rPr>
              <a:t/>
            </a:r>
            <a:br>
              <a:rPr lang="en-US" altLang="zh-TW" sz="2800" dirty="0" smtClean="0">
                <a:latin typeface="Constantia" panose="02030602050306030303" pitchFamily="18" charset="0"/>
              </a:rPr>
            </a:br>
            <a:r>
              <a:rPr lang="en-US" altLang="zh-TW" sz="2800" dirty="0" smtClean="0">
                <a:latin typeface="Constantia" panose="02030602050306030303" pitchFamily="18" charset="0"/>
              </a:rPr>
              <a:t>for </a:t>
            </a:r>
            <a:r>
              <a:rPr lang="en-US" altLang="zh-TW" sz="2800" dirty="0">
                <a:latin typeface="Constantia" panose="02030602050306030303" pitchFamily="18" charset="0"/>
              </a:rPr>
              <a:t>the Forward Model </a:t>
            </a:r>
            <a:r>
              <a:rPr lang="en-US" altLang="zh-TW" sz="2800" dirty="0" smtClean="0">
                <a:latin typeface="Constantia" panose="02030602050306030303" pitchFamily="18" charset="0"/>
              </a:rPr>
              <a:t>and Its </a:t>
            </a:r>
            <a:r>
              <a:rPr lang="en-US" altLang="zh-TW" sz="2800" dirty="0" err="1">
                <a:latin typeface="Constantia" panose="02030602050306030303" pitchFamily="18" charset="0"/>
              </a:rPr>
              <a:t>Adjoint</a:t>
            </a:r>
            <a:r>
              <a:rPr lang="en-US" altLang="zh-TW" sz="2800" dirty="0">
                <a:latin typeface="Constantia" panose="02030602050306030303" pitchFamily="18" charset="0"/>
              </a:rPr>
              <a:t> </a:t>
            </a:r>
            <a:r>
              <a:rPr lang="en-US" altLang="zh-TW" sz="2800" dirty="0" smtClean="0">
                <a:latin typeface="Constantia" panose="02030602050306030303" pitchFamily="18" charset="0"/>
              </a:rPr>
              <a:t/>
            </a:r>
            <a:br>
              <a:rPr lang="en-US" altLang="zh-TW" sz="2800" dirty="0" smtClean="0">
                <a:latin typeface="Constantia" panose="02030602050306030303" pitchFamily="18" charset="0"/>
              </a:rPr>
            </a:br>
            <a:r>
              <a:rPr lang="en-US" altLang="zh-TW" sz="2800" dirty="0" smtClean="0">
                <a:latin typeface="Constantia" panose="02030602050306030303" pitchFamily="18" charset="0"/>
              </a:rPr>
              <a:t>in </a:t>
            </a:r>
            <a:r>
              <a:rPr lang="en-US" altLang="zh-TW" sz="2800" dirty="0">
                <a:latin typeface="Constantia" panose="02030602050306030303" pitchFamily="18" charset="0"/>
              </a:rPr>
              <a:t>the Four-Dimensional </a:t>
            </a:r>
            <a:r>
              <a:rPr lang="en-US" altLang="zh-TW" sz="2800" dirty="0" err="1">
                <a:latin typeface="Constantia" panose="02030602050306030303" pitchFamily="18" charset="0"/>
              </a:rPr>
              <a:t>Variational</a:t>
            </a:r>
            <a:r>
              <a:rPr lang="en-US" altLang="zh-TW" sz="2800" dirty="0">
                <a:latin typeface="Constantia" panose="02030602050306030303" pitchFamily="18" charset="0"/>
              </a:rPr>
              <a:t> Doppler Radar </a:t>
            </a:r>
            <a:r>
              <a:rPr lang="en-US" altLang="zh-TW" sz="2800" dirty="0" smtClean="0">
                <a:latin typeface="Constantia" panose="02030602050306030303" pitchFamily="18" charset="0"/>
              </a:rPr>
              <a:t>Analysis System </a:t>
            </a:r>
            <a:r>
              <a:rPr lang="en-US" altLang="zh-TW" sz="2800" dirty="0">
                <a:latin typeface="Constantia" panose="02030602050306030303" pitchFamily="18" charset="0"/>
              </a:rPr>
              <a:t>(VDRAS)</a:t>
            </a:r>
            <a:endParaRPr lang="zh-TW" altLang="en-US" sz="2800" dirty="0">
              <a:latin typeface="Constantia" panose="02030602050306030303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3602037"/>
            <a:ext cx="12192000" cy="2704169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Cambria" panose="02040503050406030204" pitchFamily="18" charset="0"/>
              </a:rPr>
              <a:t>2018.01.02</a:t>
            </a:r>
          </a:p>
          <a:p>
            <a:endParaRPr lang="en-US" altLang="zh-TW" dirty="0" smtClean="0">
              <a:latin typeface="Cambria" panose="02040503050406030204" pitchFamily="18" charset="0"/>
            </a:endParaRPr>
          </a:p>
          <a:p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Tai, S.-L., Y.-C. </a:t>
            </a:r>
            <a:r>
              <a:rPr lang="en-US" altLang="zh-TW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Liou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, J. Sun, S.-F. Chang, 2017: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The Development of a Terrain-Resolving Scheme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for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the Forward Model and Its </a:t>
            </a:r>
            <a:r>
              <a:rPr lang="en-US" altLang="zh-TW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Adjoint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in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the Four-Dimensional </a:t>
            </a:r>
            <a:r>
              <a:rPr lang="en-US" altLang="zh-TW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Variational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Doppler Radar Analysis System (VDRAS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). Mon. </a:t>
            </a:r>
            <a:r>
              <a:rPr lang="en-US" altLang="zh-TW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Wea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. Rev., 145, 289-306.</a:t>
            </a:r>
          </a:p>
          <a:p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Tai, S.-L., Y.-C. </a:t>
            </a:r>
            <a:r>
              <a:rPr lang="en-US" altLang="zh-TW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Liou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, J. Sun, S.-F. Chang, and M.-C. </a:t>
            </a:r>
            <a:r>
              <a:rPr lang="en-US" altLang="zh-TW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Kuo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2011: Precipitation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forecasting using Doppler radar data, a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cloud model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with </a:t>
            </a:r>
            <a:r>
              <a:rPr lang="en-US" altLang="zh-TW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adjoint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, and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the Weather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Research and 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Forecasting model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: Real case studies during </a:t>
            </a:r>
            <a:r>
              <a:rPr lang="en-US" altLang="zh-TW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SoWMEX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in Taiwan. </a:t>
            </a:r>
            <a:r>
              <a:rPr lang="en-US" altLang="zh-TW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Wea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. Forecasting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, 26, 975–992</a:t>
            </a:r>
            <a:endParaRPr lang="en-US" altLang="zh-TW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  <a:p>
            <a:endParaRPr lang="zh-TW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25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IBM_VDRAS – 3D lee-vortex simulation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394" y="1278774"/>
            <a:ext cx="3668110" cy="55792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838200" y="1690688"/>
                <a:ext cx="3002424" cy="1993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=0.01 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=6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=2.5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=10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181 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×121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×15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𝑘𝑚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𝑑𝑧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=0.3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𝑘𝑚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=0.24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3002424" cy="19933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73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IBM_VDRAS – WRF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057" y="79320"/>
            <a:ext cx="6103225" cy="670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1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25" y="109934"/>
            <a:ext cx="2695246" cy="658726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770" y="51276"/>
            <a:ext cx="2728093" cy="665489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039007" y="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WRF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407964" y="0"/>
            <a:ext cx="1362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IBM_VDRAS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821" y="971364"/>
            <a:ext cx="3563828" cy="551384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9395753" y="695153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WRF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145358" y="3543621"/>
            <a:ext cx="1362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IBM_VDRAS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70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IBM_VDRAS – A building-scale simulation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88697"/>
            <a:ext cx="3026980" cy="556930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562" y="2250281"/>
            <a:ext cx="4800600" cy="404812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8607973" y="1690688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Building: 100 m x 100 m x 100 m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127987" y="2065615"/>
            <a:ext cx="1250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 = 10 m</a:t>
            </a:r>
          </a:p>
          <a:p>
            <a:r>
              <a:rPr lang="en-US" altLang="zh-TW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 0.05 s</a:t>
            </a:r>
          </a:p>
        </p:txBody>
      </p:sp>
    </p:spTree>
    <p:extLst>
      <p:ext uri="{BB962C8B-B14F-4D97-AF65-F5344CB8AC3E}">
        <p14:creationId xmlns:p14="http://schemas.microsoft.com/office/powerpoint/2010/main" val="2474635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An OSSE radar DA experiment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85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Outline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VDRAS and Terrain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Descriptions of VDRAS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GCIBM</a:t>
            </a:r>
          </a:p>
          <a:p>
            <a:r>
              <a:rPr lang="en-US" altLang="zh-TW" dirty="0">
                <a:latin typeface="Cambria" panose="02040503050406030204" pitchFamily="18" charset="0"/>
              </a:rPr>
              <a:t>Tests of the forward </a:t>
            </a:r>
            <a:r>
              <a:rPr lang="en-US" altLang="zh-TW" dirty="0" smtClean="0">
                <a:latin typeface="Cambria" panose="02040503050406030204" pitchFamily="18" charset="0"/>
              </a:rPr>
              <a:t>model with IBM_VDRAS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An OSSE radar DA experiment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Conclusion</a:t>
            </a:r>
            <a:endParaRPr lang="zh-TW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9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3386" cy="1325563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VDRAS </a:t>
            </a:r>
            <a:br>
              <a:rPr lang="en-US" altLang="zh-TW" dirty="0" smtClean="0">
                <a:latin typeface="Cambria" panose="02040503050406030204" pitchFamily="18" charset="0"/>
              </a:rPr>
            </a:br>
            <a:r>
              <a:rPr lang="en-US" altLang="zh-TW" sz="2200" dirty="0" smtClean="0">
                <a:latin typeface="Cambria" panose="02040503050406030204" pitchFamily="18" charset="0"/>
              </a:rPr>
              <a:t>4DVar </a:t>
            </a:r>
            <a:r>
              <a:rPr lang="en-US" altLang="zh-TW" sz="2200" dirty="0" err="1" smtClean="0">
                <a:latin typeface="Cambria" panose="02040503050406030204" pitchFamily="18" charset="0"/>
              </a:rPr>
              <a:t>Variational</a:t>
            </a:r>
            <a:r>
              <a:rPr lang="en-US" altLang="zh-TW" sz="2200" dirty="0" smtClean="0">
                <a:latin typeface="Cambria" panose="02040503050406030204" pitchFamily="18" charset="0"/>
              </a:rPr>
              <a:t> </a:t>
            </a:r>
            <a:r>
              <a:rPr lang="en-US" altLang="zh-TW" sz="2200" dirty="0">
                <a:latin typeface="Cambria" panose="02040503050406030204" pitchFamily="18" charset="0"/>
              </a:rPr>
              <a:t>Doppler Radar Analysis </a:t>
            </a:r>
            <a:r>
              <a:rPr lang="en-US" altLang="zh-TW" sz="2200" dirty="0" smtClean="0">
                <a:latin typeface="Cambria" panose="02040503050406030204" pitchFamily="18" charset="0"/>
              </a:rPr>
              <a:t>System 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(Sun and Crook, 1997,1998)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1353800" cy="5088484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Cloud-resolving model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Cartesian coordinates (flat surface)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4DVar (including radial velocity and reflectivity)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Update cycles ≤ 15 min</a:t>
            </a:r>
          </a:p>
          <a:p>
            <a:endParaRPr lang="en-US" altLang="zh-TW" dirty="0">
              <a:latin typeface="Cambria" panose="02040503050406030204" pitchFamily="18" charset="0"/>
            </a:endParaRPr>
          </a:p>
          <a:p>
            <a:r>
              <a:rPr lang="en-US" altLang="zh-TW" dirty="0" smtClean="0">
                <a:latin typeface="Cambria" panose="02040503050406030204" pitchFamily="18" charset="0"/>
              </a:rPr>
              <a:t>Applications: </a:t>
            </a:r>
          </a:p>
          <a:p>
            <a:pPr lvl="1"/>
            <a:r>
              <a:rPr lang="en-US" altLang="zh-TW" dirty="0" smtClean="0">
                <a:latin typeface="Cambria" panose="02040503050406030204" pitchFamily="18" charset="0"/>
              </a:rPr>
              <a:t>Low-level wind and temperature retrieval 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(Sun and Crook, 2001)</a:t>
            </a:r>
          </a:p>
          <a:p>
            <a:pPr lvl="1"/>
            <a:r>
              <a:rPr lang="en-US" altLang="zh-TW" dirty="0" smtClean="0">
                <a:latin typeface="Cambria" panose="02040503050406030204" pitchFamily="18" charset="0"/>
              </a:rPr>
              <a:t>Supercell initialization 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(Sun, 2005)</a:t>
            </a:r>
          </a:p>
          <a:p>
            <a:pPr lvl="1"/>
            <a:r>
              <a:rPr lang="en-US" altLang="zh-TW" dirty="0" smtClean="0">
                <a:latin typeface="Cambria" panose="02040503050406030204" pitchFamily="18" charset="0"/>
              </a:rPr>
              <a:t>Radar radial velocity </a:t>
            </a:r>
            <a:r>
              <a:rPr lang="en-US" altLang="zh-TW" dirty="0" err="1" smtClean="0">
                <a:latin typeface="Cambria" panose="02040503050406030204" pitchFamily="18" charset="0"/>
              </a:rPr>
              <a:t>dealiasing</a:t>
            </a:r>
            <a:r>
              <a:rPr lang="en-US" altLang="zh-TW" dirty="0" smtClean="0">
                <a:latin typeface="Cambria" panose="02040503050406030204" pitchFamily="18" charset="0"/>
              </a:rPr>
              <a:t> 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(Lim and Sun, 2010)</a:t>
            </a:r>
          </a:p>
          <a:p>
            <a:pPr lvl="1"/>
            <a:r>
              <a:rPr lang="en-US" altLang="zh-TW" dirty="0" smtClean="0">
                <a:latin typeface="Cambria" panose="02040503050406030204" pitchFamily="18" charset="0"/>
              </a:rPr>
              <a:t>Short-term QPF 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(Sun and Zhang, 2008; Tai et al., 2011; Chang et al., 2016)</a:t>
            </a:r>
          </a:p>
          <a:p>
            <a:pPr lvl="1"/>
            <a:r>
              <a:rPr lang="en-US" altLang="zh-TW" dirty="0" smtClean="0">
                <a:latin typeface="Cambria" panose="02040503050406030204" pitchFamily="18" charset="0"/>
              </a:rPr>
              <a:t>Formation </a:t>
            </a:r>
            <a:r>
              <a:rPr lang="en-US" altLang="zh-TW" dirty="0">
                <a:latin typeface="Cambria" panose="02040503050406030204" pitchFamily="18" charset="0"/>
              </a:rPr>
              <a:t>mechanisms of heavy rain </a:t>
            </a:r>
            <a:r>
              <a:rPr lang="en-US" altLang="zh-TW" dirty="0" smtClean="0">
                <a:latin typeface="Cambria" panose="02040503050406030204" pitchFamily="18" charset="0"/>
              </a:rPr>
              <a:t>events 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(Friedrich 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et al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., 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2016; </a:t>
            </a:r>
            <a:r>
              <a:rPr lang="en-US" altLang="zh-TW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Gochis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et al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., 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2015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)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  <a:p>
            <a:pPr lvl="1"/>
            <a:r>
              <a:rPr lang="en-US" altLang="zh-TW" dirty="0" err="1" smtClean="0">
                <a:latin typeface="Cambria" panose="02040503050406030204" pitchFamily="18" charset="0"/>
              </a:rPr>
              <a:t>Nowcasting</a:t>
            </a:r>
            <a:endParaRPr lang="en-US" altLang="zh-TW" dirty="0" smtClean="0">
              <a:latin typeface="Cambria" panose="02040503050406030204" pitchFamily="18" charset="0"/>
            </a:endParaRPr>
          </a:p>
          <a:p>
            <a:pPr lvl="1"/>
            <a:endParaRPr lang="zh-TW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8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VDRAS and terrain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67767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VDRAS-WRF </a:t>
            </a:r>
            <a:r>
              <a:rPr lang="en-US" altLang="zh-TW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(Tai et al., 2011)</a:t>
            </a:r>
          </a:p>
          <a:p>
            <a:endParaRPr lang="en-US" altLang="zh-TW" sz="18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  <a:p>
            <a:endParaRPr lang="en-US" altLang="zh-TW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  <a:p>
            <a:endParaRPr lang="en-US" altLang="zh-TW" sz="18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  <a:p>
            <a:endParaRPr lang="en-US" altLang="zh-TW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  <a:p>
            <a:endParaRPr lang="en-US" altLang="zh-TW" sz="18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  <a:p>
            <a:endParaRPr lang="en-US" altLang="zh-TW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  <a:p>
            <a:endParaRPr lang="en-US" altLang="zh-TW" sz="18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  <a:p>
            <a:endParaRPr lang="en-US" altLang="zh-TW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  <a:p>
            <a:endParaRPr lang="en-US" altLang="zh-TW" sz="18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altLang="zh-TW" dirty="0" smtClean="0">
                <a:latin typeface="Cambria" panose="02040503050406030204" pitchFamily="18" charset="0"/>
              </a:rPr>
              <a:t>IBM-VDRAS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662" y="2415903"/>
            <a:ext cx="5194738" cy="292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Descriptions of </a:t>
            </a:r>
            <a:r>
              <a:rPr lang="en-US" altLang="zh-TW" dirty="0" smtClean="0">
                <a:latin typeface="Cambria" panose="02040503050406030204" pitchFamily="18" charset="0"/>
              </a:rPr>
              <a:t>VDRAS – cloud model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38200" y="1690688"/>
                <a:ext cx="2230226" cy="536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2230226" cy="5364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38200" y="2342731"/>
                <a:ext cx="2215991" cy="5837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42731"/>
                <a:ext cx="2215991" cy="5837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38201" y="3042095"/>
                <a:ext cx="5121165" cy="5364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𝑔</m:t>
                      </m:r>
                      <m:acc>
                        <m:accPr>
                          <m:chr m:val="̅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+0.61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zh-TW" alt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3042095"/>
                <a:ext cx="5121165" cy="5364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38200" y="3693513"/>
                <a:ext cx="2430517" cy="666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93513"/>
                <a:ext cx="2430517" cy="6663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38200" y="4474838"/>
                <a:ext cx="5449119" cy="536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acc>
                        <m:accPr>
                          <m:chr m:val="̅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𝑔</m:t>
                      </m:r>
                      <m:acc>
                        <m:accPr>
                          <m:chr m:val="̅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+0.61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74838"/>
                <a:ext cx="5449119" cy="5364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11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Descriptions of </a:t>
            </a:r>
            <a:r>
              <a:rPr lang="en-US" altLang="zh-TW" dirty="0" smtClean="0">
                <a:latin typeface="Cambria" panose="02040503050406030204" pitchFamily="18" charset="0"/>
              </a:rPr>
              <a:t>VDRAS – </a:t>
            </a:r>
            <a:r>
              <a:rPr lang="en-US" altLang="zh-TW" dirty="0">
                <a:latin typeface="Cambria" panose="02040503050406030204" pitchFamily="18" charset="0"/>
              </a:rPr>
              <a:t>cost function, </a:t>
            </a:r>
            <a:r>
              <a:rPr lang="en-US" altLang="zh-TW" dirty="0" err="1" smtClean="0">
                <a:latin typeface="Cambria" panose="02040503050406030204" pitchFamily="18" charset="0"/>
              </a:rPr>
              <a:t>adjoint</a:t>
            </a:r>
            <a:r>
              <a:rPr lang="en-US" altLang="zh-TW" dirty="0" smtClean="0">
                <a:latin typeface="Cambria" panose="02040503050406030204" pitchFamily="18" charset="0"/>
              </a:rPr>
              <a:t> </a:t>
            </a:r>
            <a:r>
              <a:rPr lang="en-US" altLang="zh-TW" dirty="0">
                <a:latin typeface="Cambria" panose="02040503050406030204" pitchFamily="18" charset="0"/>
              </a:rPr>
              <a:t>and TLM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1479331" y="2005999"/>
                <a:ext cx="1567352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331" y="2005999"/>
                <a:ext cx="1567352" cy="298415"/>
              </a:xfrm>
              <a:prstGeom prst="rect">
                <a:avLst/>
              </a:prstGeom>
              <a:blipFill>
                <a:blip r:embed="rId2"/>
                <a:stretch>
                  <a:fillRect l="-4280" r="-1556" b="-224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1479331" y="2543504"/>
                <a:ext cx="7868180" cy="693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𝕩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𝕩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𝔹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𝕩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𝕩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b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𝑚𝑏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331" y="2543504"/>
                <a:ext cx="7868180" cy="6933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417787" y="3818487"/>
                <a:ext cx="4910958" cy="5424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87" y="3818487"/>
                <a:ext cx="4910958" cy="5424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417787" y="4739491"/>
                <a:ext cx="2823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=43.1+17.5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87" y="4739491"/>
                <a:ext cx="2823850" cy="276999"/>
              </a:xfrm>
              <a:prstGeom prst="rect">
                <a:avLst/>
              </a:prstGeom>
              <a:blipFill>
                <a:blip r:embed="rId5"/>
                <a:stretch>
                  <a:fillRect l="-1728" t="-2174" r="-2808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417787" y="5395038"/>
                <a:ext cx="6374822" cy="789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TW" altLang="en-US" i="1" smtClean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p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zh-TW" altLang="en-US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TW" altLang="en-US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87" y="5395038"/>
                <a:ext cx="6374822" cy="7893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手繪多邊形 9"/>
          <p:cNvSpPr/>
          <p:nvPr/>
        </p:nvSpPr>
        <p:spPr>
          <a:xfrm>
            <a:off x="6400800" y="3429428"/>
            <a:ext cx="5391807" cy="1587062"/>
          </a:xfrm>
          <a:custGeom>
            <a:avLst/>
            <a:gdLst>
              <a:gd name="connsiteX0" fmla="*/ 0 w 5391807"/>
              <a:gd name="connsiteY0" fmla="*/ 1587062 h 1587062"/>
              <a:gd name="connsiteX1" fmla="*/ 756745 w 5391807"/>
              <a:gd name="connsiteY1" fmla="*/ 830317 h 1587062"/>
              <a:gd name="connsiteX2" fmla="*/ 2385849 w 5391807"/>
              <a:gd name="connsiteY2" fmla="*/ 273269 h 1587062"/>
              <a:gd name="connsiteX3" fmla="*/ 4099035 w 5391807"/>
              <a:gd name="connsiteY3" fmla="*/ 52551 h 1587062"/>
              <a:gd name="connsiteX4" fmla="*/ 5391807 w 5391807"/>
              <a:gd name="connsiteY4" fmla="*/ 0 h 158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1807" h="1587062">
                <a:moveTo>
                  <a:pt x="0" y="1587062"/>
                </a:moveTo>
                <a:cubicBezTo>
                  <a:pt x="179552" y="1318172"/>
                  <a:pt x="359104" y="1049282"/>
                  <a:pt x="756745" y="830317"/>
                </a:cubicBezTo>
                <a:cubicBezTo>
                  <a:pt x="1154386" y="611352"/>
                  <a:pt x="1828801" y="402897"/>
                  <a:pt x="2385849" y="273269"/>
                </a:cubicBezTo>
                <a:cubicBezTo>
                  <a:pt x="2942897" y="143641"/>
                  <a:pt x="3598042" y="98096"/>
                  <a:pt x="4099035" y="52551"/>
                </a:cubicBezTo>
                <a:cubicBezTo>
                  <a:pt x="4600028" y="7006"/>
                  <a:pt x="4995917" y="3503"/>
                  <a:pt x="5391807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/>
          <p:cNvCxnSpPr>
            <a:stCxn id="10" idx="0"/>
          </p:cNvCxnSpPr>
          <p:nvPr/>
        </p:nvCxnSpPr>
        <p:spPr>
          <a:xfrm flipV="1">
            <a:off x="6400800" y="4039027"/>
            <a:ext cx="1282262" cy="977463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7972097" y="389129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259400" y="329132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/>
              <p:cNvSpPr txBox="1"/>
              <p:nvPr/>
            </p:nvSpPr>
            <p:spPr>
              <a:xfrm>
                <a:off x="6896644" y="4600991"/>
                <a:ext cx="18900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𝕩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𝕩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644" y="4600991"/>
                <a:ext cx="1890005" cy="276999"/>
              </a:xfrm>
              <a:prstGeom prst="rect">
                <a:avLst/>
              </a:prstGeom>
              <a:blipFill>
                <a:blip r:embed="rId7"/>
                <a:stretch>
                  <a:fillRect l="-1290" t="-2222" b="-3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/>
              <p:cNvSpPr txBox="1"/>
              <p:nvPr/>
            </p:nvSpPr>
            <p:spPr>
              <a:xfrm>
                <a:off x="10347596" y="3050880"/>
                <a:ext cx="14450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𝕩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𝕩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7596" y="3050880"/>
                <a:ext cx="1445011" cy="276999"/>
              </a:xfrm>
              <a:prstGeom prst="rect">
                <a:avLst/>
              </a:prstGeom>
              <a:blipFill>
                <a:blip r:embed="rId8"/>
                <a:stretch>
                  <a:fillRect l="-2110" t="-2174" r="-6329" b="-369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接點 16"/>
          <p:cNvCxnSpPr/>
          <p:nvPr/>
        </p:nvCxnSpPr>
        <p:spPr>
          <a:xfrm flipV="1">
            <a:off x="7683062" y="3611687"/>
            <a:ext cx="1860332" cy="427340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endCxn id="10" idx="4"/>
          </p:cNvCxnSpPr>
          <p:nvPr/>
        </p:nvCxnSpPr>
        <p:spPr>
          <a:xfrm flipV="1">
            <a:off x="9543394" y="3429428"/>
            <a:ext cx="2249213" cy="182259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311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GCIBM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95487"/>
            <a:ext cx="4885615" cy="334376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567" y="681065"/>
            <a:ext cx="4080806" cy="28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0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GCIBM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30" y="3647910"/>
            <a:ext cx="4795070" cy="27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80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IBM_VDRAS – 2D linear mountain wave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103" y="1324995"/>
            <a:ext cx="3481223" cy="55330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838200" y="1690688"/>
                <a:ext cx="1669367" cy="547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h𝑎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669367" cy="5473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838200" y="2339206"/>
                <a:ext cx="4209294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h𝑎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𝑙𝑧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𝑙𝑧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39206"/>
                <a:ext cx="4209294" cy="6770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838200" y="3117375"/>
                <a:ext cx="2180982" cy="6401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17375"/>
                <a:ext cx="2180982" cy="6401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838200" y="4426403"/>
                <a:ext cx="1374479" cy="6022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26403"/>
                <a:ext cx="1374479" cy="6022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838200" y="5129914"/>
                <a:ext cx="1070806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29914"/>
                <a:ext cx="1070806" cy="526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3890968" y="4426403"/>
                <a:ext cx="1871538" cy="1934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acc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=20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=10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=1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202 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20 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=2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=0.2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968" y="4426403"/>
                <a:ext cx="1871538" cy="19345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144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11615</TotalTime>
  <Words>340</Words>
  <Application>Microsoft Office PowerPoint</Application>
  <PresentationFormat>寬螢幕</PresentationFormat>
  <Paragraphs>74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新細明體</vt:lpstr>
      <vt:lpstr>Arial</vt:lpstr>
      <vt:lpstr>Calibri</vt:lpstr>
      <vt:lpstr>Calibri Light</vt:lpstr>
      <vt:lpstr>Cambria</vt:lpstr>
      <vt:lpstr>Cambria Math</vt:lpstr>
      <vt:lpstr>Constantia</vt:lpstr>
      <vt:lpstr>Office 佈景主題</vt:lpstr>
      <vt:lpstr>The Development of a Terrain-Resolving Scheme  for the Forward Model and Its Adjoint  in the Four-Dimensional Variational Doppler Radar Analysis System (VDRAS)</vt:lpstr>
      <vt:lpstr>Outline</vt:lpstr>
      <vt:lpstr>VDRAS  4DVar Variational Doppler Radar Analysis System (Sun and Crook, 1997,1998)</vt:lpstr>
      <vt:lpstr>VDRAS and terrain</vt:lpstr>
      <vt:lpstr>Descriptions of VDRAS – cloud model</vt:lpstr>
      <vt:lpstr>Descriptions of VDRAS – cost function, adjoint and TLM</vt:lpstr>
      <vt:lpstr>GCIBM</vt:lpstr>
      <vt:lpstr>GCIBM</vt:lpstr>
      <vt:lpstr>IBM_VDRAS – 2D linear mountain wave</vt:lpstr>
      <vt:lpstr>IBM_VDRAS – 3D lee-vortex simulation</vt:lpstr>
      <vt:lpstr>IBM_VDRAS – WRF</vt:lpstr>
      <vt:lpstr>PowerPoint 簡報</vt:lpstr>
      <vt:lpstr>IBM_VDRAS – A building-scale simulation</vt:lpstr>
      <vt:lpstr>An OSSE radar DA experiment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Development of a Terrain-Resolving Scheme  for the Forward Model and Its Adjoint  in the Four-Dimensional Variational Doppler Radar Analysis System (VDRAS)</dc:title>
  <dc:creator>admin</dc:creator>
  <cp:lastModifiedBy>admin</cp:lastModifiedBy>
  <cp:revision>36</cp:revision>
  <dcterms:created xsi:type="dcterms:W3CDTF">2017-12-12T07:13:29Z</dcterms:created>
  <dcterms:modified xsi:type="dcterms:W3CDTF">2017-12-29T10:52:50Z</dcterms:modified>
</cp:coreProperties>
</file>