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9" r:id="rId4"/>
    <p:sldId id="262" r:id="rId5"/>
    <p:sldId id="263" r:id="rId6"/>
    <p:sldId id="261" r:id="rId7"/>
    <p:sldId id="264" r:id="rId8"/>
    <p:sldId id="265" r:id="rId9"/>
    <p:sldId id="266" r:id="rId10"/>
    <p:sldId id="268" r:id="rId11"/>
    <p:sldId id="271" r:id="rId12"/>
    <p:sldId id="275" r:id="rId13"/>
    <p:sldId id="28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6766" autoAdjust="0"/>
  </p:normalViewPr>
  <p:slideViewPr>
    <p:cSldViewPr snapToGrid="0">
      <p:cViewPr varScale="1">
        <p:scale>
          <a:sx n="51" d="100"/>
          <a:sy n="51" d="100"/>
        </p:scale>
        <p:origin x="18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1EFD91-D1F4-4698-8688-AADCA24FE016}" type="datetimeFigureOut">
              <a:rPr lang="zh-TW" altLang="en-US" smtClean="0"/>
              <a:t>2017/12/19</a:t>
            </a:fld>
            <a:endParaRPr lang="zh-TW" altLang="en-US"/>
          </a:p>
        </p:txBody>
      </p:sp>
      <p:sp>
        <p:nvSpPr>
          <p:cNvPr id="4" name="投影片影像版面配置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ACB8C1-4875-4061-8626-826A108BE2BE}" type="slidenum">
              <a:rPr lang="zh-TW" altLang="en-US" smtClean="0"/>
              <a:t>‹#›</a:t>
            </a:fld>
            <a:endParaRPr lang="zh-TW" altLang="en-US"/>
          </a:p>
        </p:txBody>
      </p:sp>
    </p:spTree>
    <p:extLst>
      <p:ext uri="{BB962C8B-B14F-4D97-AF65-F5344CB8AC3E}">
        <p14:creationId xmlns:p14="http://schemas.microsoft.com/office/powerpoint/2010/main" val="1660167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0" i="0" u="none" strike="noStrike" kern="1200" baseline="0" dirty="0">
                <a:solidFill>
                  <a:schemeClr val="tx1"/>
                </a:solidFill>
                <a:latin typeface="+mn-lt"/>
                <a:ea typeface="+mn-ea"/>
                <a:cs typeface="+mn-cs"/>
              </a:rPr>
              <a:t>TC tends to be stronger with smaller RMW at the peak intensity (Willoughby and </a:t>
            </a:r>
            <a:r>
              <a:rPr lang="en-US" altLang="zh-TW" sz="1200" b="0" i="0" u="none" strike="noStrike" kern="1200" baseline="0" dirty="0" err="1">
                <a:solidFill>
                  <a:schemeClr val="tx1"/>
                </a:solidFill>
                <a:latin typeface="+mn-lt"/>
                <a:ea typeface="+mn-ea"/>
                <a:cs typeface="+mn-cs"/>
              </a:rPr>
              <a:t>Rahn</a:t>
            </a:r>
            <a:r>
              <a:rPr lang="en-US" altLang="zh-TW" sz="1200" b="0" i="0" u="none" strike="noStrike" kern="1200" baseline="0" dirty="0">
                <a:solidFill>
                  <a:schemeClr val="tx1"/>
                </a:solidFill>
                <a:latin typeface="+mn-lt"/>
                <a:ea typeface="+mn-ea"/>
                <a:cs typeface="+mn-cs"/>
              </a:rPr>
              <a:t> 2004).</a:t>
            </a:r>
            <a:endParaRPr lang="zh-TW" altLang="en-US" dirty="0"/>
          </a:p>
        </p:txBody>
      </p:sp>
      <p:sp>
        <p:nvSpPr>
          <p:cNvPr id="4" name="投影片編號版面配置區 3"/>
          <p:cNvSpPr>
            <a:spLocks noGrp="1"/>
          </p:cNvSpPr>
          <p:nvPr>
            <p:ph type="sldNum" sz="quarter" idx="10"/>
          </p:nvPr>
        </p:nvSpPr>
        <p:spPr/>
        <p:txBody>
          <a:bodyPr/>
          <a:lstStyle/>
          <a:p>
            <a:fld id="{FFACB8C1-4875-4061-8626-826A108BE2BE}" type="slidenum">
              <a:rPr lang="zh-TW" altLang="en-US" smtClean="0"/>
              <a:t>7</a:t>
            </a:fld>
            <a:endParaRPr lang="zh-TW" altLang="en-US"/>
          </a:p>
        </p:txBody>
      </p:sp>
    </p:spTree>
    <p:extLst>
      <p:ext uri="{BB962C8B-B14F-4D97-AF65-F5344CB8AC3E}">
        <p14:creationId xmlns:p14="http://schemas.microsoft.com/office/powerpoint/2010/main" val="605916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0" i="0" u="none" strike="noStrike" kern="1200" baseline="0" dirty="0">
                <a:solidFill>
                  <a:schemeClr val="tx1"/>
                </a:solidFill>
                <a:latin typeface="+mn-lt"/>
                <a:ea typeface="+mn-ea"/>
                <a:cs typeface="+mn-cs"/>
              </a:rPr>
              <a:t>RI storms have apparently lower shear than non-RI storms and W storms have the strongest shear, as VWS is detrimental to TC intensification</a:t>
            </a:r>
          </a:p>
          <a:p>
            <a:r>
              <a:rPr lang="en-US" altLang="zh-TW" sz="1200" b="0" i="0" u="none" strike="noStrike" kern="1200" baseline="0" dirty="0">
                <a:solidFill>
                  <a:schemeClr val="tx1"/>
                </a:solidFill>
                <a:latin typeface="+mn-lt"/>
                <a:ea typeface="+mn-ea"/>
                <a:cs typeface="+mn-cs"/>
              </a:rPr>
              <a:t>(e.g., </a:t>
            </a:r>
            <a:r>
              <a:rPr lang="en-US" altLang="zh-TW" sz="1200" b="0" i="0" u="none" strike="noStrike" kern="1200" baseline="0" dirty="0" err="1">
                <a:solidFill>
                  <a:schemeClr val="tx1"/>
                </a:solidFill>
                <a:latin typeface="+mn-lt"/>
                <a:ea typeface="+mn-ea"/>
                <a:cs typeface="+mn-cs"/>
              </a:rPr>
              <a:t>DeMaria</a:t>
            </a:r>
            <a:r>
              <a:rPr lang="en-US" altLang="zh-TW" sz="1200" b="0" i="0" u="none" strike="noStrike" kern="1200" baseline="0" dirty="0">
                <a:solidFill>
                  <a:schemeClr val="tx1"/>
                </a:solidFill>
                <a:latin typeface="+mn-lt"/>
                <a:ea typeface="+mn-ea"/>
                <a:cs typeface="+mn-cs"/>
              </a:rPr>
              <a:t> 1996). </a:t>
            </a:r>
          </a:p>
          <a:p>
            <a:r>
              <a:rPr lang="en-US" altLang="zh-TW" sz="1200" b="0" i="0" u="none" strike="noStrike" kern="1200" baseline="0" dirty="0">
                <a:solidFill>
                  <a:schemeClr val="tx1"/>
                </a:solidFill>
                <a:latin typeface="+mn-lt"/>
                <a:ea typeface="+mn-ea"/>
                <a:cs typeface="+mn-cs"/>
              </a:rPr>
              <a:t>However, the direction of shear vector does not show significant difference among RI, SI, and N categories, which exhibit mean easterly shear while W storms exhibit mean westerly shear.</a:t>
            </a:r>
            <a:endParaRPr lang="zh-TW" altLang="en-US" dirty="0"/>
          </a:p>
        </p:txBody>
      </p:sp>
      <p:sp>
        <p:nvSpPr>
          <p:cNvPr id="4" name="投影片編號版面配置區 3"/>
          <p:cNvSpPr>
            <a:spLocks noGrp="1"/>
          </p:cNvSpPr>
          <p:nvPr>
            <p:ph type="sldNum" sz="quarter" idx="10"/>
          </p:nvPr>
        </p:nvSpPr>
        <p:spPr/>
        <p:txBody>
          <a:bodyPr/>
          <a:lstStyle/>
          <a:p>
            <a:fld id="{FFACB8C1-4875-4061-8626-826A108BE2BE}" type="slidenum">
              <a:rPr lang="zh-TW" altLang="en-US" smtClean="0"/>
              <a:t>8</a:t>
            </a:fld>
            <a:endParaRPr lang="zh-TW" altLang="en-US"/>
          </a:p>
        </p:txBody>
      </p:sp>
    </p:spTree>
    <p:extLst>
      <p:ext uri="{BB962C8B-B14F-4D97-AF65-F5344CB8AC3E}">
        <p14:creationId xmlns:p14="http://schemas.microsoft.com/office/powerpoint/2010/main" val="3615084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0" i="0" u="none" strike="noStrike" kern="1200" baseline="0" dirty="0">
                <a:solidFill>
                  <a:schemeClr val="tx1"/>
                </a:solidFill>
                <a:latin typeface="+mn-lt"/>
                <a:ea typeface="+mn-ea"/>
                <a:cs typeface="+mn-cs"/>
              </a:rPr>
              <a:t>all the storms show the highest TPW of about 66–68mm in the core regions. RI storms have higher TPW than non-RI storms in the relatively outer environment (beyond six RMWs) while RI storms have comparable TPW to the non-RI storms in the inner environment (within five RMWs), suggesting that high TPW in the</a:t>
            </a:r>
          </a:p>
          <a:p>
            <a:r>
              <a:rPr lang="en-US" altLang="zh-TW" sz="1200" b="0" i="0" u="none" strike="noStrike" kern="1200" baseline="0" dirty="0">
                <a:solidFill>
                  <a:schemeClr val="tx1"/>
                </a:solidFill>
                <a:latin typeface="+mn-lt"/>
                <a:ea typeface="+mn-ea"/>
                <a:cs typeface="+mn-cs"/>
              </a:rPr>
              <a:t>outer environment is vital to storm rapid intensification.</a:t>
            </a:r>
          </a:p>
          <a:p>
            <a:endParaRPr lang="en-US" altLang="zh-TW" sz="1200" b="0" i="0" u="none" strike="noStrike" kern="1200" baseline="0" dirty="0">
              <a:solidFill>
                <a:schemeClr val="tx1"/>
              </a:solidFill>
              <a:latin typeface="+mn-lt"/>
              <a:ea typeface="+mn-ea"/>
              <a:cs typeface="+mn-cs"/>
            </a:endParaRPr>
          </a:p>
          <a:p>
            <a:r>
              <a:rPr lang="en-US" altLang="zh-TW" sz="1200" b="0" i="0" u="none" strike="noStrike" kern="1200" baseline="0" dirty="0">
                <a:solidFill>
                  <a:schemeClr val="tx1"/>
                </a:solidFill>
                <a:latin typeface="+mn-lt"/>
                <a:ea typeface="+mn-ea"/>
                <a:cs typeface="+mn-cs"/>
              </a:rPr>
              <a:t>All the non-RI storms have relatively low TPW in the outer environment left of shear, especially for W storms that are associated with the lowest TPW beyond three</a:t>
            </a:r>
          </a:p>
          <a:p>
            <a:r>
              <a:rPr lang="en-US" altLang="zh-TW" sz="1200" b="0" i="0" u="none" strike="noStrike" kern="1200" baseline="0" dirty="0">
                <a:solidFill>
                  <a:schemeClr val="tx1"/>
                </a:solidFill>
                <a:latin typeface="+mn-lt"/>
                <a:ea typeface="+mn-ea"/>
                <a:cs typeface="+mn-cs"/>
              </a:rPr>
              <a:t>RMWs among all four categories, indicating that dry air intrusion tends to inhibit storm rapid intensification.</a:t>
            </a:r>
          </a:p>
          <a:p>
            <a:endParaRPr lang="en-US" altLang="zh-TW" sz="1200" b="0" i="0" u="none" strike="noStrike" kern="1200" baseline="0" dirty="0">
              <a:solidFill>
                <a:schemeClr val="tx1"/>
              </a:solidFill>
              <a:latin typeface="+mn-lt"/>
              <a:ea typeface="+mn-ea"/>
              <a:cs typeface="+mn-cs"/>
            </a:endParaRPr>
          </a:p>
          <a:p>
            <a:r>
              <a:rPr lang="en-US" altLang="zh-TW" sz="1200" b="0" i="0" u="none" strike="noStrike" kern="1200" baseline="0" dirty="0">
                <a:solidFill>
                  <a:schemeClr val="tx1"/>
                </a:solidFill>
                <a:latin typeface="+mn-lt"/>
                <a:ea typeface="+mn-ea"/>
                <a:cs typeface="+mn-cs"/>
              </a:rPr>
              <a:t>W storms have as high TPW as RI storms within two RMWs. </a:t>
            </a:r>
          </a:p>
          <a:p>
            <a:r>
              <a:rPr lang="en-US" altLang="zh-TW" sz="1200" b="0" i="0" u="none" strike="noStrike" kern="1200" baseline="0" dirty="0">
                <a:solidFill>
                  <a:schemeClr val="tx1"/>
                </a:solidFill>
                <a:latin typeface="+mn-lt"/>
                <a:ea typeface="+mn-ea"/>
                <a:cs typeface="+mn-cs"/>
              </a:rPr>
              <a:t>The high TPW in W storms may result from their high initial intensity (Table 1) and strong MFC (see Fig. 4) because another moisture source term surface evaporation of W storms is the lowest (Fig. 2) among four categories.</a:t>
            </a:r>
            <a:endParaRPr lang="zh-TW" altLang="en-US" dirty="0"/>
          </a:p>
        </p:txBody>
      </p:sp>
      <p:sp>
        <p:nvSpPr>
          <p:cNvPr id="4" name="投影片編號版面配置區 3"/>
          <p:cNvSpPr>
            <a:spLocks noGrp="1"/>
          </p:cNvSpPr>
          <p:nvPr>
            <p:ph type="sldNum" sz="quarter" idx="10"/>
          </p:nvPr>
        </p:nvSpPr>
        <p:spPr/>
        <p:txBody>
          <a:bodyPr/>
          <a:lstStyle/>
          <a:p>
            <a:fld id="{FFACB8C1-4875-4061-8626-826A108BE2BE}" type="slidenum">
              <a:rPr lang="zh-TW" altLang="en-US" smtClean="0"/>
              <a:t>9</a:t>
            </a:fld>
            <a:endParaRPr lang="zh-TW" altLang="en-US"/>
          </a:p>
        </p:txBody>
      </p:sp>
    </p:spTree>
    <p:extLst>
      <p:ext uri="{BB962C8B-B14F-4D97-AF65-F5344CB8AC3E}">
        <p14:creationId xmlns:p14="http://schemas.microsoft.com/office/powerpoint/2010/main" val="1595686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0" i="0" u="none" strike="noStrike" kern="1200" baseline="0" dirty="0">
                <a:solidFill>
                  <a:schemeClr val="tx1"/>
                </a:solidFill>
                <a:latin typeface="+mn-lt"/>
                <a:ea typeface="+mn-ea"/>
                <a:cs typeface="+mn-cs"/>
              </a:rPr>
              <a:t>RI storms have much higher surface evaporation and more symmetric pattern of surface evaporation than non-RI storms in all the quadrants</a:t>
            </a:r>
          </a:p>
          <a:p>
            <a:endParaRPr lang="en-US" altLang="zh-TW" sz="1200" b="0" i="0" u="none" strike="noStrike" kern="1200" baseline="0" dirty="0">
              <a:solidFill>
                <a:schemeClr val="tx1"/>
              </a:solidFill>
              <a:latin typeface="+mn-lt"/>
              <a:ea typeface="+mn-ea"/>
              <a:cs typeface="+mn-cs"/>
            </a:endParaRPr>
          </a:p>
          <a:p>
            <a:r>
              <a:rPr lang="en-US" altLang="zh-TW" sz="1200" b="0" i="0" u="none" strike="noStrike" kern="1200" baseline="0" dirty="0">
                <a:solidFill>
                  <a:schemeClr val="tx1"/>
                </a:solidFill>
                <a:latin typeface="+mn-lt"/>
                <a:ea typeface="+mn-ea"/>
                <a:cs typeface="+mn-cs"/>
              </a:rPr>
              <a:t>RI storms do not have the highest initial intensity (Table 1) but have the highest SST (Fig. 3),</a:t>
            </a:r>
            <a:r>
              <a:rPr lang="zh-TW" altLang="en-US" sz="1200" b="0" i="0" u="none" strike="noStrike" kern="1200" baseline="0" dirty="0">
                <a:solidFill>
                  <a:schemeClr val="tx1"/>
                </a:solidFill>
                <a:latin typeface="+mn-lt"/>
                <a:ea typeface="+mn-ea"/>
                <a:cs typeface="+mn-cs"/>
              </a:rPr>
              <a:t> </a:t>
            </a:r>
            <a:r>
              <a:rPr lang="en-US" altLang="zh-TW" sz="1200" b="0" i="0" u="none" strike="noStrike" kern="1200" baseline="0" dirty="0">
                <a:solidFill>
                  <a:schemeClr val="tx1"/>
                </a:solidFill>
                <a:latin typeface="+mn-lt"/>
                <a:ea typeface="+mn-ea"/>
                <a:cs typeface="+mn-cs"/>
              </a:rPr>
              <a:t>thus the difference in surface evaporation between RI and non-RI storms is dominated by SST.</a:t>
            </a:r>
          </a:p>
          <a:p>
            <a:endParaRPr lang="en-US" altLang="zh-TW" sz="1200" b="0" i="0" u="none" strike="noStrike" kern="1200" baseline="0" dirty="0">
              <a:solidFill>
                <a:schemeClr val="tx1"/>
              </a:solidFill>
              <a:latin typeface="+mn-lt"/>
              <a:ea typeface="+mn-ea"/>
              <a:cs typeface="+mn-cs"/>
            </a:endParaRPr>
          </a:p>
          <a:p>
            <a:r>
              <a:rPr lang="en-US" altLang="zh-TW" sz="1200" b="0" i="0" u="none" strike="noStrike" kern="1200" baseline="0" dirty="0">
                <a:solidFill>
                  <a:schemeClr val="tx1"/>
                </a:solidFill>
                <a:latin typeface="+mn-lt"/>
                <a:ea typeface="+mn-ea"/>
                <a:cs typeface="+mn-cs"/>
              </a:rPr>
              <a:t>The W storms show the lowest SST (Fig. 3) but higher surface evaporation than the N storms (Fig. 2) because of their high initial intensity (Table 1). </a:t>
            </a:r>
          </a:p>
          <a:p>
            <a:endParaRPr lang="en-US" altLang="zh-TW" sz="1200" b="0" i="0" u="none" strike="noStrike" kern="1200" baseline="0" dirty="0">
              <a:solidFill>
                <a:schemeClr val="tx1"/>
              </a:solidFill>
              <a:latin typeface="+mn-lt"/>
              <a:ea typeface="+mn-ea"/>
              <a:cs typeface="+mn-cs"/>
            </a:endParaRPr>
          </a:p>
          <a:p>
            <a:r>
              <a:rPr lang="en-US" altLang="zh-TW" sz="1200" b="0" i="0" u="none" strike="noStrike" kern="1200" baseline="0" dirty="0">
                <a:solidFill>
                  <a:schemeClr val="tx1"/>
                </a:solidFill>
                <a:latin typeface="+mn-lt"/>
                <a:ea typeface="+mn-ea"/>
                <a:cs typeface="+mn-cs"/>
              </a:rPr>
              <a:t>Surface evaporation decreases with increasing radius for all the categories, indicating that its radial profile is determined by 10-m winds.</a:t>
            </a:r>
          </a:p>
          <a:p>
            <a:endParaRPr lang="en-US" altLang="zh-TW" sz="1200" b="0" i="0" u="none" strike="noStrike" kern="1200" baseline="0" dirty="0">
              <a:solidFill>
                <a:schemeClr val="tx1"/>
              </a:solidFill>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FFACB8C1-4875-4061-8626-826A108BE2BE}" type="slidenum">
              <a:rPr lang="zh-TW" altLang="en-US" smtClean="0"/>
              <a:t>10</a:t>
            </a:fld>
            <a:endParaRPr lang="zh-TW" altLang="en-US"/>
          </a:p>
        </p:txBody>
      </p:sp>
    </p:spTree>
    <p:extLst>
      <p:ext uri="{BB962C8B-B14F-4D97-AF65-F5344CB8AC3E}">
        <p14:creationId xmlns:p14="http://schemas.microsoft.com/office/powerpoint/2010/main" val="469098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0" i="0" u="none" strike="noStrike" kern="1200" baseline="0" dirty="0">
                <a:solidFill>
                  <a:schemeClr val="tx1"/>
                </a:solidFill>
                <a:latin typeface="+mn-lt"/>
                <a:ea typeface="+mn-ea"/>
                <a:cs typeface="+mn-cs"/>
              </a:rPr>
              <a:t>Column-integrated MFC is always stronger on the </a:t>
            </a:r>
            <a:r>
              <a:rPr lang="en-US" altLang="zh-TW" sz="1200" b="0" i="0" u="none" strike="noStrike" kern="1200" baseline="0" dirty="0" err="1">
                <a:solidFill>
                  <a:schemeClr val="tx1"/>
                </a:solidFill>
                <a:latin typeface="+mn-lt"/>
                <a:ea typeface="+mn-ea"/>
                <a:cs typeface="+mn-cs"/>
              </a:rPr>
              <a:t>downshear</a:t>
            </a:r>
            <a:r>
              <a:rPr lang="en-US" altLang="zh-TW" sz="1200" b="0" i="0" u="none" strike="noStrike" kern="1200" baseline="0" dirty="0">
                <a:solidFill>
                  <a:schemeClr val="tx1"/>
                </a:solidFill>
                <a:latin typeface="+mn-lt"/>
                <a:ea typeface="+mn-ea"/>
                <a:cs typeface="+mn-cs"/>
              </a:rPr>
              <a:t> side for each category, with the maximum near the </a:t>
            </a:r>
            <a:r>
              <a:rPr lang="en-US" altLang="zh-TW" sz="1200" b="0" i="0" u="none" strike="noStrike" kern="1200" baseline="0" dirty="0" err="1">
                <a:solidFill>
                  <a:schemeClr val="tx1"/>
                </a:solidFill>
                <a:latin typeface="+mn-lt"/>
                <a:ea typeface="+mn-ea"/>
                <a:cs typeface="+mn-cs"/>
              </a:rPr>
              <a:t>downshear</a:t>
            </a:r>
            <a:r>
              <a:rPr lang="en-US" altLang="zh-TW" sz="1200" b="0" i="0" u="none" strike="noStrike" kern="1200" baseline="0" dirty="0">
                <a:solidFill>
                  <a:schemeClr val="tx1"/>
                </a:solidFill>
                <a:latin typeface="+mn-lt"/>
                <a:ea typeface="+mn-ea"/>
                <a:cs typeface="+mn-cs"/>
              </a:rPr>
              <a:t> direction, where W storms</a:t>
            </a:r>
          </a:p>
          <a:p>
            <a:r>
              <a:rPr lang="en-US" altLang="zh-TW" sz="1200" b="0" i="0" u="none" strike="noStrike" kern="1200" baseline="0" dirty="0">
                <a:solidFill>
                  <a:schemeClr val="tx1"/>
                </a:solidFill>
                <a:latin typeface="+mn-lt"/>
                <a:ea typeface="+mn-ea"/>
                <a:cs typeface="+mn-cs"/>
              </a:rPr>
              <a:t>show the strongest column-integrated MFC probably resulting from their highest initial intensity (Table 1) and RI storms show the weakest among categories.</a:t>
            </a:r>
          </a:p>
          <a:p>
            <a:endParaRPr lang="en-US" altLang="zh-TW" sz="1200" b="0" i="0" u="none" strike="noStrike" kern="1200" baseline="0" dirty="0">
              <a:solidFill>
                <a:schemeClr val="tx1"/>
              </a:solidFill>
              <a:latin typeface="+mn-lt"/>
              <a:ea typeface="+mn-ea"/>
              <a:cs typeface="+mn-cs"/>
            </a:endParaRPr>
          </a:p>
          <a:p>
            <a:r>
              <a:rPr lang="en-US" altLang="zh-TW" sz="1200" b="0" i="0" u="none" strike="noStrike" kern="1200" baseline="0" dirty="0">
                <a:solidFill>
                  <a:schemeClr val="tx1"/>
                </a:solidFill>
                <a:latin typeface="+mn-lt"/>
                <a:ea typeface="+mn-ea"/>
                <a:cs typeface="+mn-cs"/>
              </a:rPr>
              <a:t>The precipitation maximum is always located in the </a:t>
            </a:r>
            <a:r>
              <a:rPr lang="en-US" altLang="zh-TW" sz="1200" b="0" i="0" u="none" strike="noStrike" kern="1200" baseline="0" dirty="0" err="1">
                <a:solidFill>
                  <a:schemeClr val="tx1"/>
                </a:solidFill>
                <a:latin typeface="+mn-lt"/>
                <a:ea typeface="+mn-ea"/>
                <a:cs typeface="+mn-cs"/>
              </a:rPr>
              <a:t>downshear</a:t>
            </a:r>
            <a:r>
              <a:rPr lang="en-US" altLang="zh-TW" sz="1200" b="0" i="0" u="none" strike="noStrike" kern="1200" baseline="0" dirty="0">
                <a:solidFill>
                  <a:schemeClr val="tx1"/>
                </a:solidFill>
                <a:latin typeface="+mn-lt"/>
                <a:ea typeface="+mn-ea"/>
                <a:cs typeface="+mn-cs"/>
              </a:rPr>
              <a:t> left quadrant regardless of intensity change.</a:t>
            </a:r>
          </a:p>
          <a:p>
            <a:endParaRPr lang="en-US" altLang="zh-TW" sz="1200" b="0" i="0" u="none" strike="noStrike" kern="1200" baseline="0" dirty="0">
              <a:solidFill>
                <a:schemeClr val="tx1"/>
              </a:solidFill>
              <a:latin typeface="+mn-lt"/>
              <a:ea typeface="+mn-ea"/>
              <a:cs typeface="+mn-cs"/>
            </a:endParaRPr>
          </a:p>
          <a:p>
            <a:r>
              <a:rPr lang="en-US" altLang="zh-TW" sz="1200" b="0" i="0" u="none" strike="noStrike" kern="1200" baseline="0" dirty="0">
                <a:solidFill>
                  <a:schemeClr val="tx1"/>
                </a:solidFill>
                <a:latin typeface="+mn-lt"/>
                <a:ea typeface="+mn-ea"/>
                <a:cs typeface="+mn-cs"/>
              </a:rPr>
              <a:t>Compared to SI and N storms, additional precipitation of RI storms (Fig. 5) is supported by the moisture from surface evaporation (Fig. 2), since MFC of RI storms is</a:t>
            </a:r>
          </a:p>
          <a:p>
            <a:r>
              <a:rPr lang="en-US" altLang="zh-TW" sz="1200" b="0" i="0" u="none" strike="noStrike" kern="1200" baseline="0" dirty="0">
                <a:solidFill>
                  <a:schemeClr val="tx1"/>
                </a:solidFill>
                <a:latin typeface="+mn-lt"/>
                <a:ea typeface="+mn-ea"/>
                <a:cs typeface="+mn-cs"/>
              </a:rPr>
              <a:t>weaker or comparable (Fig. 4).</a:t>
            </a:r>
          </a:p>
          <a:p>
            <a:endParaRPr lang="en-US" altLang="zh-TW" sz="1200" b="0" i="0" u="none" strike="noStrike" kern="1200" baseline="0" dirty="0">
              <a:solidFill>
                <a:schemeClr val="tx1"/>
              </a:solidFill>
              <a:latin typeface="+mn-lt"/>
              <a:ea typeface="+mn-ea"/>
              <a:cs typeface="+mn-cs"/>
            </a:endParaRPr>
          </a:p>
          <a:p>
            <a:r>
              <a:rPr lang="en-US" altLang="zh-TW" sz="1200" b="0" i="0" u="none" strike="noStrike" kern="1200" baseline="0" dirty="0">
                <a:solidFill>
                  <a:schemeClr val="tx1"/>
                </a:solidFill>
                <a:latin typeface="+mn-lt"/>
                <a:ea typeface="+mn-ea"/>
                <a:cs typeface="+mn-cs"/>
              </a:rPr>
              <a:t>the onset of storm rapid intensification is not accompanied by deep convection producing heavy rainfall.</a:t>
            </a:r>
          </a:p>
          <a:p>
            <a:r>
              <a:rPr lang="en-US" altLang="zh-TW" sz="1200" b="0" i="0" u="none" strike="noStrike" kern="1200" baseline="0" dirty="0">
                <a:solidFill>
                  <a:schemeClr val="tx1"/>
                </a:solidFill>
                <a:latin typeface="+mn-lt"/>
                <a:ea typeface="+mn-ea"/>
                <a:cs typeface="+mn-cs"/>
              </a:rPr>
              <a:t>Deep convection and heavy rainfall often occur in a short period before the end of storm rapid intensification, resulting in the heaviest precipitation</a:t>
            </a:r>
          </a:p>
          <a:p>
            <a:r>
              <a:rPr lang="en-US" altLang="zh-TW" sz="1200" b="0" i="0" u="none" strike="noStrike" kern="1200" baseline="0" dirty="0">
                <a:solidFill>
                  <a:schemeClr val="tx1"/>
                </a:solidFill>
                <a:latin typeface="+mn-lt"/>
                <a:ea typeface="+mn-ea"/>
                <a:cs typeface="+mn-cs"/>
              </a:rPr>
              <a:t>at the beginning of the weakening stage (Fig. 5) supplied by the largest column-integrated MFC (Fig. 4).</a:t>
            </a:r>
          </a:p>
          <a:p>
            <a:endParaRPr lang="en-US" altLang="zh-TW" sz="1200" b="0" i="0" u="none" strike="noStrike" kern="1200" baseline="0" dirty="0">
              <a:solidFill>
                <a:schemeClr val="tx1"/>
              </a:solidFill>
              <a:latin typeface="+mn-lt"/>
              <a:ea typeface="+mn-ea"/>
              <a:cs typeface="+mn-cs"/>
            </a:endParaRPr>
          </a:p>
          <a:p>
            <a:endParaRPr lang="en-US" altLang="zh-TW" sz="1200" b="0" i="0" u="none" strike="noStrike" kern="1200" baseline="0" dirty="0">
              <a:solidFill>
                <a:schemeClr val="tx1"/>
              </a:solidFill>
              <a:latin typeface="+mn-lt"/>
              <a:ea typeface="+mn-ea"/>
              <a:cs typeface="+mn-cs"/>
            </a:endParaRPr>
          </a:p>
          <a:p>
            <a:endParaRPr lang="en-US" altLang="zh-TW" sz="1200" b="0" i="0" u="none" strike="noStrike" kern="1200" baseline="0" dirty="0">
              <a:solidFill>
                <a:schemeClr val="tx1"/>
              </a:solidFill>
              <a:latin typeface="+mn-lt"/>
              <a:ea typeface="+mn-ea"/>
              <a:cs typeface="+mn-cs"/>
            </a:endParaRPr>
          </a:p>
          <a:p>
            <a:endParaRPr lang="en-US" altLang="zh-TW" sz="1200" b="0" i="0" u="none" strike="noStrike" kern="1200" baseline="0" dirty="0">
              <a:solidFill>
                <a:schemeClr val="tx1"/>
              </a:solidFill>
              <a:latin typeface="+mn-lt"/>
              <a:ea typeface="+mn-ea"/>
              <a:cs typeface="+mn-cs"/>
            </a:endParaRPr>
          </a:p>
        </p:txBody>
      </p:sp>
      <p:sp>
        <p:nvSpPr>
          <p:cNvPr id="4" name="投影片編號版面配置區 3"/>
          <p:cNvSpPr>
            <a:spLocks noGrp="1"/>
          </p:cNvSpPr>
          <p:nvPr>
            <p:ph type="sldNum" sz="quarter" idx="10"/>
          </p:nvPr>
        </p:nvSpPr>
        <p:spPr/>
        <p:txBody>
          <a:bodyPr/>
          <a:lstStyle/>
          <a:p>
            <a:fld id="{FFACB8C1-4875-4061-8626-826A108BE2BE}" type="slidenum">
              <a:rPr lang="zh-TW" altLang="en-US" smtClean="0"/>
              <a:t>11</a:t>
            </a:fld>
            <a:endParaRPr lang="zh-TW" altLang="en-US"/>
          </a:p>
        </p:txBody>
      </p:sp>
    </p:spTree>
    <p:extLst>
      <p:ext uri="{BB962C8B-B14F-4D97-AF65-F5344CB8AC3E}">
        <p14:creationId xmlns:p14="http://schemas.microsoft.com/office/powerpoint/2010/main" val="740024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0" i="0" u="none" strike="noStrike" kern="1200" baseline="0" dirty="0">
                <a:solidFill>
                  <a:schemeClr val="tx1"/>
                </a:solidFill>
                <a:latin typeface="+mn-lt"/>
                <a:ea typeface="+mn-ea"/>
                <a:cs typeface="+mn-cs"/>
              </a:rPr>
              <a:t>RI storms are associated with higher temperature and specific humidity in the boundary layer (Fig. 7, also higher outer region TPW in Fig. 1) due to more moisture and heat exchange with underlying ocean in the surface evaporation process (Fig. 2), resulting in higher boundary layer theta-e (Fig. 7) that contributes to larger CAPE (Fig. 6).</a:t>
            </a:r>
          </a:p>
          <a:p>
            <a:endParaRPr lang="en-US" altLang="zh-TW" sz="1200" b="0" i="0" u="none" strike="noStrike" kern="1200" baseline="0" dirty="0">
              <a:solidFill>
                <a:schemeClr val="tx1"/>
              </a:solidFill>
              <a:latin typeface="+mn-lt"/>
              <a:ea typeface="+mn-ea"/>
              <a:cs typeface="+mn-cs"/>
            </a:endParaRPr>
          </a:p>
          <a:p>
            <a:r>
              <a:rPr lang="en-US" altLang="zh-TW" sz="1200" b="0" i="0" u="none" strike="noStrike" kern="1200" baseline="0" dirty="0">
                <a:solidFill>
                  <a:schemeClr val="tx1"/>
                </a:solidFill>
                <a:latin typeface="+mn-lt"/>
                <a:ea typeface="+mn-ea"/>
                <a:cs typeface="+mn-cs"/>
              </a:rPr>
              <a:t>The warmest free troposphere of W storms is likely because of their strongest warm cores being associated with the highest storm intensity.</a:t>
            </a:r>
          </a:p>
          <a:p>
            <a:endParaRPr lang="en-US" altLang="zh-TW" sz="1200" b="0" i="0" u="none" strike="noStrike" kern="1200" baseline="0" dirty="0">
              <a:solidFill>
                <a:schemeClr val="tx1"/>
              </a:solidFill>
              <a:latin typeface="+mn-lt"/>
              <a:ea typeface="+mn-ea"/>
              <a:cs typeface="+mn-cs"/>
            </a:endParaRPr>
          </a:p>
          <a:p>
            <a:r>
              <a:rPr lang="en-US" altLang="zh-TW" sz="1200" b="0" i="0" u="none" strike="noStrike" kern="1200" baseline="0" dirty="0">
                <a:solidFill>
                  <a:schemeClr val="tx1"/>
                </a:solidFill>
                <a:latin typeface="+mn-lt"/>
                <a:ea typeface="+mn-ea"/>
                <a:cs typeface="+mn-cs"/>
              </a:rPr>
              <a:t>The wettest free troposphere of W storms and the driest lower and middle atmosphere of RI storms (Fig. 7a) are possibly related to the associated moisture transports (Fig. 4) and consumptions (i.e., precipitation; Fig. 5).</a:t>
            </a:r>
          </a:p>
          <a:p>
            <a:endParaRPr lang="en-US" altLang="zh-TW" sz="1200" b="0" i="0" u="none" strike="noStrike" kern="1200" baseline="0" dirty="0">
              <a:solidFill>
                <a:schemeClr val="tx1"/>
              </a:solidFill>
              <a:latin typeface="+mn-lt"/>
              <a:ea typeface="+mn-ea"/>
              <a:cs typeface="+mn-cs"/>
            </a:endParaRPr>
          </a:p>
          <a:p>
            <a:r>
              <a:rPr lang="en-US" altLang="zh-TW" sz="1200" b="0" i="0" u="none" strike="noStrike" kern="1200" baseline="0" dirty="0">
                <a:solidFill>
                  <a:schemeClr val="tx1"/>
                </a:solidFill>
                <a:latin typeface="+mn-lt"/>
                <a:ea typeface="+mn-ea"/>
                <a:cs typeface="+mn-cs"/>
              </a:rPr>
              <a:t>CAPE is positively correlated</a:t>
            </a:r>
            <a:r>
              <a:rPr lang="zh-TW" altLang="en-US" sz="1200" b="0" i="0" u="none" strike="noStrike" kern="1200" baseline="0" dirty="0">
                <a:solidFill>
                  <a:schemeClr val="tx1"/>
                </a:solidFill>
                <a:latin typeface="+mn-lt"/>
                <a:ea typeface="+mn-ea"/>
                <a:cs typeface="+mn-cs"/>
              </a:rPr>
              <a:t> </a:t>
            </a:r>
            <a:r>
              <a:rPr lang="en-US" altLang="zh-TW" sz="1200" b="0" i="0" u="none" strike="noStrike" kern="1200" baseline="0" dirty="0">
                <a:solidFill>
                  <a:schemeClr val="tx1"/>
                </a:solidFill>
                <a:latin typeface="+mn-lt"/>
                <a:ea typeface="+mn-ea"/>
                <a:cs typeface="+mn-cs"/>
              </a:rPr>
              <a:t>with storm intensification rate.</a:t>
            </a:r>
          </a:p>
          <a:p>
            <a:endParaRPr lang="en-US" altLang="zh-TW" sz="1200" b="0" i="0" u="none" strike="noStrike" kern="1200" baseline="0" dirty="0">
              <a:solidFill>
                <a:schemeClr val="tx1"/>
              </a:solidFill>
              <a:latin typeface="+mn-lt"/>
              <a:ea typeface="+mn-ea"/>
              <a:cs typeface="+mn-cs"/>
            </a:endParaRPr>
          </a:p>
          <a:p>
            <a:endParaRPr lang="en-US" altLang="zh-TW" sz="1200" b="0" i="0" u="none" strike="noStrike" kern="1200" baseline="0" dirty="0">
              <a:solidFill>
                <a:schemeClr val="tx1"/>
              </a:solidFill>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FFACB8C1-4875-4061-8626-826A108BE2BE}" type="slidenum">
              <a:rPr lang="zh-TW" altLang="en-US" smtClean="0"/>
              <a:t>12</a:t>
            </a:fld>
            <a:endParaRPr lang="zh-TW" altLang="en-US"/>
          </a:p>
        </p:txBody>
      </p:sp>
    </p:spTree>
    <p:extLst>
      <p:ext uri="{BB962C8B-B14F-4D97-AF65-F5344CB8AC3E}">
        <p14:creationId xmlns:p14="http://schemas.microsoft.com/office/powerpoint/2010/main" val="487252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t>Strong downdrafts and evaporative cooling associated with increased precipitation (Fig. 5) could reduce TC intensity by bringing low </a:t>
                </a:r>
                <a14:m>
                  <m:oMath xmlns:m="http://schemas.openxmlformats.org/officeDocument/2006/math">
                    <m:sSub>
                      <m:sSubPr>
                        <m:ctrlPr>
                          <a:rPr lang="en-US" altLang="zh-TW" i="1" smtClean="0">
                            <a:latin typeface="Cambria Math" panose="02040503050406030204" pitchFamily="18" charset="0"/>
                          </a:rPr>
                        </m:ctrlPr>
                      </m:sSubPr>
                      <m:e>
                        <m:r>
                          <a:rPr lang="zh-TW" altLang="en-US" i="1" smtClean="0">
                            <a:latin typeface="Cambria Math" panose="02040503050406030204" pitchFamily="18" charset="0"/>
                          </a:rPr>
                          <m:t>𝜃</m:t>
                        </m:r>
                      </m:e>
                      <m:sub>
                        <m:r>
                          <a:rPr lang="en-US" altLang="zh-TW" b="0" i="1" smtClean="0">
                            <a:latin typeface="Cambria Math" panose="02040503050406030204" pitchFamily="18" charset="0"/>
                          </a:rPr>
                          <m:t>𝑒</m:t>
                        </m:r>
                      </m:sub>
                    </m:sSub>
                  </m:oMath>
                </a14:m>
                <a:r>
                  <a:rPr lang="en-US" altLang="zh-TW" dirty="0"/>
                  <a:t> air from the middle troposphere down to the inflow boundary layer and suppressing eyewall convection when these low values of </a:t>
                </a:r>
                <a14:m>
                  <m:oMath xmlns:m="http://schemas.openxmlformats.org/officeDocument/2006/math">
                    <m:sSub>
                      <m:sSubPr>
                        <m:ctrlPr>
                          <a:rPr lang="en-US" altLang="zh-TW" i="1">
                            <a:latin typeface="Cambria Math" panose="02040503050406030204" pitchFamily="18" charset="0"/>
                          </a:rPr>
                        </m:ctrlPr>
                      </m:sSubPr>
                      <m:e>
                        <m:r>
                          <a:rPr lang="zh-TW" altLang="en-US" i="1">
                            <a:latin typeface="Cambria Math" panose="02040503050406030204" pitchFamily="18" charset="0"/>
                          </a:rPr>
                          <m:t>𝜃</m:t>
                        </m:r>
                      </m:e>
                      <m:sub>
                        <m:r>
                          <a:rPr lang="en-US" altLang="zh-TW" i="1">
                            <a:latin typeface="Cambria Math" panose="02040503050406030204" pitchFamily="18" charset="0"/>
                          </a:rPr>
                          <m:t>𝑒</m:t>
                        </m:r>
                      </m:sub>
                    </m:sSub>
                  </m:oMath>
                </a14:m>
                <a:r>
                  <a:rPr lang="en-US" altLang="zh-TW" dirty="0"/>
                  <a:t> could not be restored by extracting heat and moisture from the ocean surface through oceanic evaporation process (Fig. 2).</a:t>
                </a:r>
                <a:endParaRPr lang="zh-TW" altLang="en-US" dirty="0"/>
              </a:p>
              <a:p>
                <a:endParaRPr lang="zh-TW" altLang="en-US" dirty="0"/>
              </a:p>
            </p:txBody>
          </p:sp>
        </mc:Choice>
        <mc:Fallback xmlns="">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t>Strong downdrafts and evaporative cooling associated with increased precipitation (Fig. 5) could reduce TC intensity by bringing low </a:t>
                </a:r>
                <a:r>
                  <a:rPr lang="zh-TW" altLang="en-US" i="0">
                    <a:latin typeface="Cambria Math" panose="02040503050406030204" pitchFamily="18" charset="0"/>
                  </a:rPr>
                  <a:t>𝜃</a:t>
                </a:r>
                <a:r>
                  <a:rPr lang="en-US" altLang="zh-TW" i="0">
                    <a:latin typeface="Cambria Math" panose="02040503050406030204" pitchFamily="18" charset="0"/>
                  </a:rPr>
                  <a:t>_</a:t>
                </a:r>
                <a:r>
                  <a:rPr lang="en-US" altLang="zh-TW" b="0" i="0">
                    <a:latin typeface="Cambria Math" panose="02040503050406030204" pitchFamily="18" charset="0"/>
                  </a:rPr>
                  <a:t>𝑒</a:t>
                </a:r>
                <a:r>
                  <a:rPr lang="en-US" altLang="zh-TW" dirty="0"/>
                  <a:t> air from the middle troposphere down to the inflow boundary layer and suppressing eyewall convection when these low values of </a:t>
                </a:r>
                <a:r>
                  <a:rPr lang="zh-TW" altLang="en-US" i="0">
                    <a:latin typeface="Cambria Math" panose="02040503050406030204" pitchFamily="18" charset="0"/>
                  </a:rPr>
                  <a:t>𝜃</a:t>
                </a:r>
                <a:r>
                  <a:rPr lang="en-US" altLang="zh-TW" i="0">
                    <a:latin typeface="Cambria Math" panose="02040503050406030204" pitchFamily="18" charset="0"/>
                  </a:rPr>
                  <a:t>_𝑒</a:t>
                </a:r>
                <a:r>
                  <a:rPr lang="en-US" altLang="zh-TW" dirty="0"/>
                  <a:t> could not be restored by extracting heat and moisture from the ocean surface through oceanic evaporation process (Fig. 2).</a:t>
                </a:r>
                <a:endParaRPr lang="zh-TW" altLang="en-US" dirty="0"/>
              </a:p>
              <a:p>
                <a:endParaRPr lang="zh-TW" altLang="en-US" dirty="0"/>
              </a:p>
            </p:txBody>
          </p:sp>
        </mc:Fallback>
      </mc:AlternateContent>
      <p:sp>
        <p:nvSpPr>
          <p:cNvPr id="4" name="投影片編號版面配置區 3"/>
          <p:cNvSpPr>
            <a:spLocks noGrp="1"/>
          </p:cNvSpPr>
          <p:nvPr>
            <p:ph type="sldNum" sz="quarter" idx="10"/>
          </p:nvPr>
        </p:nvSpPr>
        <p:spPr/>
        <p:txBody>
          <a:bodyPr/>
          <a:lstStyle/>
          <a:p>
            <a:fld id="{FFACB8C1-4875-4061-8626-826A108BE2BE}" type="slidenum">
              <a:rPr lang="zh-TW" altLang="en-US" smtClean="0"/>
              <a:t>13</a:t>
            </a:fld>
            <a:endParaRPr lang="zh-TW" altLang="en-US"/>
          </a:p>
        </p:txBody>
      </p:sp>
    </p:spTree>
    <p:extLst>
      <p:ext uri="{BB962C8B-B14F-4D97-AF65-F5344CB8AC3E}">
        <p14:creationId xmlns:p14="http://schemas.microsoft.com/office/powerpoint/2010/main" val="2782683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TW" altLang="en-US"/>
              <a:t>按一下以編輯母片標題樣式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45D5ECBA-D1D7-4F15-A2EC-D2262A7EB171}" type="datetimeFigureOut">
              <a:rPr lang="zh-TW" altLang="en-US" smtClean="0"/>
              <a:t>2017/12/19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0107EAB-718E-404E-A249-D9F6ACDA4220}" type="slidenum">
              <a:rPr lang="zh-TW" altLang="en-US" smtClean="0"/>
              <a:t>‹#›</a:t>
            </a:fld>
            <a:endParaRPr lang="zh-TW" altLang="en-US"/>
          </a:p>
        </p:txBody>
      </p:sp>
    </p:spTree>
    <p:extLst>
      <p:ext uri="{BB962C8B-B14F-4D97-AF65-F5344CB8AC3E}">
        <p14:creationId xmlns:p14="http://schemas.microsoft.com/office/powerpoint/2010/main" val="2121913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45D5ECBA-D1D7-4F15-A2EC-D2262A7EB171}" type="datetimeFigureOut">
              <a:rPr lang="zh-TW" altLang="en-US" smtClean="0"/>
              <a:t>2017/12/19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0107EAB-718E-404E-A249-D9F6ACDA4220}" type="slidenum">
              <a:rPr lang="zh-TW" altLang="en-US" smtClean="0"/>
              <a:t>‹#›</a:t>
            </a:fld>
            <a:endParaRPr lang="zh-TW" altLang="en-US"/>
          </a:p>
        </p:txBody>
      </p:sp>
    </p:spTree>
    <p:extLst>
      <p:ext uri="{BB962C8B-B14F-4D97-AF65-F5344CB8AC3E}">
        <p14:creationId xmlns:p14="http://schemas.microsoft.com/office/powerpoint/2010/main" val="2705485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45D5ECBA-D1D7-4F15-A2EC-D2262A7EB171}" type="datetimeFigureOut">
              <a:rPr lang="zh-TW" altLang="en-US" smtClean="0"/>
              <a:t>2017/12/19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0107EAB-718E-404E-A249-D9F6ACDA4220}" type="slidenum">
              <a:rPr lang="zh-TW" altLang="en-US" smtClean="0"/>
              <a:t>‹#›</a:t>
            </a:fld>
            <a:endParaRPr lang="zh-TW" altLang="en-US"/>
          </a:p>
        </p:txBody>
      </p:sp>
    </p:spTree>
    <p:extLst>
      <p:ext uri="{BB962C8B-B14F-4D97-AF65-F5344CB8AC3E}">
        <p14:creationId xmlns:p14="http://schemas.microsoft.com/office/powerpoint/2010/main" val="2725078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45D5ECBA-D1D7-4F15-A2EC-D2262A7EB171}" type="datetimeFigureOut">
              <a:rPr lang="zh-TW" altLang="en-US" smtClean="0"/>
              <a:t>2017/12/19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0107EAB-718E-404E-A249-D9F6ACDA4220}" type="slidenum">
              <a:rPr lang="zh-TW" altLang="en-US" smtClean="0"/>
              <a:t>‹#›</a:t>
            </a:fld>
            <a:endParaRPr lang="zh-TW" altLang="en-US"/>
          </a:p>
        </p:txBody>
      </p:sp>
    </p:spTree>
    <p:extLst>
      <p:ext uri="{BB962C8B-B14F-4D97-AF65-F5344CB8AC3E}">
        <p14:creationId xmlns:p14="http://schemas.microsoft.com/office/powerpoint/2010/main" val="1085664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TW" altLang="en-US"/>
              <a:t>按一下以編輯母片標題樣式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45D5ECBA-D1D7-4F15-A2EC-D2262A7EB171}" type="datetimeFigureOut">
              <a:rPr lang="zh-TW" altLang="en-US" smtClean="0"/>
              <a:t>2017/12/19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0107EAB-718E-404E-A249-D9F6ACDA4220}" type="slidenum">
              <a:rPr lang="zh-TW" altLang="en-US" smtClean="0"/>
              <a:t>‹#›</a:t>
            </a:fld>
            <a:endParaRPr lang="zh-TW" altLang="en-US"/>
          </a:p>
        </p:txBody>
      </p:sp>
    </p:spTree>
    <p:extLst>
      <p:ext uri="{BB962C8B-B14F-4D97-AF65-F5344CB8AC3E}">
        <p14:creationId xmlns:p14="http://schemas.microsoft.com/office/powerpoint/2010/main" val="1535063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45D5ECBA-D1D7-4F15-A2EC-D2262A7EB171}" type="datetimeFigureOut">
              <a:rPr lang="zh-TW" altLang="en-US" smtClean="0"/>
              <a:t>2017/12/19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00107EAB-718E-404E-A249-D9F6ACDA4220}" type="slidenum">
              <a:rPr lang="zh-TW" altLang="en-US" smtClean="0"/>
              <a:t>‹#›</a:t>
            </a:fld>
            <a:endParaRPr lang="zh-TW" altLang="en-US"/>
          </a:p>
        </p:txBody>
      </p:sp>
    </p:spTree>
    <p:extLst>
      <p:ext uri="{BB962C8B-B14F-4D97-AF65-F5344CB8AC3E}">
        <p14:creationId xmlns:p14="http://schemas.microsoft.com/office/powerpoint/2010/main" val="4132873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629842" y="2505075"/>
            <a:ext cx="3868340"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4629150" y="2505075"/>
            <a:ext cx="3887391"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45D5ECBA-D1D7-4F15-A2EC-D2262A7EB171}" type="datetimeFigureOut">
              <a:rPr lang="zh-TW" altLang="en-US" smtClean="0"/>
              <a:t>2017/12/19</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00107EAB-718E-404E-A249-D9F6ACDA4220}" type="slidenum">
              <a:rPr lang="zh-TW" altLang="en-US" smtClean="0"/>
              <a:t>‹#›</a:t>
            </a:fld>
            <a:endParaRPr lang="zh-TW" altLang="en-US"/>
          </a:p>
        </p:txBody>
      </p:sp>
    </p:spTree>
    <p:extLst>
      <p:ext uri="{BB962C8B-B14F-4D97-AF65-F5344CB8AC3E}">
        <p14:creationId xmlns:p14="http://schemas.microsoft.com/office/powerpoint/2010/main" val="1348266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45D5ECBA-D1D7-4F15-A2EC-D2262A7EB171}" type="datetimeFigureOut">
              <a:rPr lang="zh-TW" altLang="en-US" smtClean="0"/>
              <a:t>2017/12/19</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00107EAB-718E-404E-A249-D9F6ACDA4220}" type="slidenum">
              <a:rPr lang="zh-TW" altLang="en-US" smtClean="0"/>
              <a:t>‹#›</a:t>
            </a:fld>
            <a:endParaRPr lang="zh-TW" altLang="en-US"/>
          </a:p>
        </p:txBody>
      </p:sp>
    </p:spTree>
    <p:extLst>
      <p:ext uri="{BB962C8B-B14F-4D97-AF65-F5344CB8AC3E}">
        <p14:creationId xmlns:p14="http://schemas.microsoft.com/office/powerpoint/2010/main" val="4033511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D5ECBA-D1D7-4F15-A2EC-D2262A7EB171}" type="datetimeFigureOut">
              <a:rPr lang="zh-TW" altLang="en-US" smtClean="0"/>
              <a:t>2017/12/19</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00107EAB-718E-404E-A249-D9F6ACDA4220}" type="slidenum">
              <a:rPr lang="zh-TW" altLang="en-US" smtClean="0"/>
              <a:t>‹#›</a:t>
            </a:fld>
            <a:endParaRPr lang="zh-TW" altLang="en-US"/>
          </a:p>
        </p:txBody>
      </p:sp>
    </p:spTree>
    <p:extLst>
      <p:ext uri="{BB962C8B-B14F-4D97-AF65-F5344CB8AC3E}">
        <p14:creationId xmlns:p14="http://schemas.microsoft.com/office/powerpoint/2010/main" val="287830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a:t>按一下以編輯母片標題樣式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Date Placeholder 4"/>
          <p:cNvSpPr>
            <a:spLocks noGrp="1"/>
          </p:cNvSpPr>
          <p:nvPr>
            <p:ph type="dt" sz="half" idx="10"/>
          </p:nvPr>
        </p:nvSpPr>
        <p:spPr/>
        <p:txBody>
          <a:bodyPr/>
          <a:lstStyle/>
          <a:p>
            <a:fld id="{45D5ECBA-D1D7-4F15-A2EC-D2262A7EB171}" type="datetimeFigureOut">
              <a:rPr lang="zh-TW" altLang="en-US" smtClean="0"/>
              <a:t>2017/12/19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00107EAB-718E-404E-A249-D9F6ACDA4220}" type="slidenum">
              <a:rPr lang="zh-TW" altLang="en-US" smtClean="0"/>
              <a:t>‹#›</a:t>
            </a:fld>
            <a:endParaRPr lang="zh-TW" altLang="en-US"/>
          </a:p>
        </p:txBody>
      </p:sp>
    </p:spTree>
    <p:extLst>
      <p:ext uri="{BB962C8B-B14F-4D97-AF65-F5344CB8AC3E}">
        <p14:creationId xmlns:p14="http://schemas.microsoft.com/office/powerpoint/2010/main" val="3070057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Date Placeholder 4"/>
          <p:cNvSpPr>
            <a:spLocks noGrp="1"/>
          </p:cNvSpPr>
          <p:nvPr>
            <p:ph type="dt" sz="half" idx="10"/>
          </p:nvPr>
        </p:nvSpPr>
        <p:spPr/>
        <p:txBody>
          <a:bodyPr/>
          <a:lstStyle/>
          <a:p>
            <a:fld id="{45D5ECBA-D1D7-4F15-A2EC-D2262A7EB171}" type="datetimeFigureOut">
              <a:rPr lang="zh-TW" altLang="en-US" smtClean="0"/>
              <a:t>2017/12/19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00107EAB-718E-404E-A249-D9F6ACDA4220}" type="slidenum">
              <a:rPr lang="zh-TW" altLang="en-US" smtClean="0"/>
              <a:t>‹#›</a:t>
            </a:fld>
            <a:endParaRPr lang="zh-TW" altLang="en-US"/>
          </a:p>
        </p:txBody>
      </p:sp>
    </p:spTree>
    <p:extLst>
      <p:ext uri="{BB962C8B-B14F-4D97-AF65-F5344CB8AC3E}">
        <p14:creationId xmlns:p14="http://schemas.microsoft.com/office/powerpoint/2010/main" val="2860658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D5ECBA-D1D7-4F15-A2EC-D2262A7EB171}" type="datetimeFigureOut">
              <a:rPr lang="zh-TW" altLang="en-US" smtClean="0"/>
              <a:t>2017/12/19</a:t>
            </a:fld>
            <a:endParaRPr lang="zh-TW"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107EAB-718E-404E-A249-D9F6ACDA4220}" type="slidenum">
              <a:rPr lang="zh-TW" altLang="en-US" smtClean="0"/>
              <a:t>‹#›</a:t>
            </a:fld>
            <a:endParaRPr lang="zh-TW" altLang="en-US"/>
          </a:p>
        </p:txBody>
      </p:sp>
    </p:spTree>
    <p:extLst>
      <p:ext uri="{BB962C8B-B14F-4D97-AF65-F5344CB8AC3E}">
        <p14:creationId xmlns:p14="http://schemas.microsoft.com/office/powerpoint/2010/main" val="10739078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9.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5045141-F5DC-4BE1-A291-A25254C0DEB6}"/>
              </a:ext>
            </a:extLst>
          </p:cNvPr>
          <p:cNvSpPr>
            <a:spLocks noGrp="1"/>
          </p:cNvSpPr>
          <p:nvPr>
            <p:ph type="ctrTitle"/>
          </p:nvPr>
        </p:nvSpPr>
        <p:spPr/>
        <p:txBody>
          <a:bodyPr>
            <a:normAutofit/>
          </a:bodyPr>
          <a:lstStyle/>
          <a:p>
            <a:r>
              <a:rPr lang="en-US" altLang="zh-TW" sz="4800" dirty="0"/>
              <a:t>Water Budget and Intensity Change of Tropical Cyclones over Western North Pacific</a:t>
            </a:r>
            <a:endParaRPr lang="zh-TW" altLang="en-US" sz="4800" dirty="0"/>
          </a:p>
        </p:txBody>
      </p:sp>
      <p:sp>
        <p:nvSpPr>
          <p:cNvPr id="3" name="副標題 2">
            <a:extLst>
              <a:ext uri="{FF2B5EF4-FFF2-40B4-BE49-F238E27FC236}">
                <a16:creationId xmlns:a16="http://schemas.microsoft.com/office/drawing/2014/main" id="{36D4E144-E7AE-42AF-A914-58B1852B04EC}"/>
              </a:ext>
            </a:extLst>
          </p:cNvPr>
          <p:cNvSpPr>
            <a:spLocks noGrp="1"/>
          </p:cNvSpPr>
          <p:nvPr>
            <p:ph type="subTitle" idx="1"/>
          </p:nvPr>
        </p:nvSpPr>
        <p:spPr>
          <a:xfrm>
            <a:off x="1143000" y="4530506"/>
            <a:ext cx="6858000" cy="1655762"/>
          </a:xfrm>
        </p:spPr>
        <p:txBody>
          <a:bodyPr>
            <a:normAutofit/>
          </a:bodyPr>
          <a:lstStyle/>
          <a:p>
            <a:pPr algn="just"/>
            <a:r>
              <a:rPr lang="en-US" altLang="zh-TW" sz="2000" dirty="0">
                <a:solidFill>
                  <a:schemeClr val="tx1">
                    <a:lumMod val="50000"/>
                    <a:lumOff val="50000"/>
                  </a:schemeClr>
                </a:solidFill>
              </a:rPr>
              <a:t>Gao, S., S. </a:t>
            </a:r>
            <a:r>
              <a:rPr lang="en-US" altLang="zh-TW" sz="2000" dirty="0" err="1">
                <a:solidFill>
                  <a:schemeClr val="tx1">
                    <a:lumMod val="50000"/>
                    <a:lumOff val="50000"/>
                  </a:schemeClr>
                </a:solidFill>
              </a:rPr>
              <a:t>Zhai</a:t>
            </a:r>
            <a:r>
              <a:rPr lang="en-US" altLang="zh-TW" sz="2000" dirty="0">
                <a:solidFill>
                  <a:schemeClr val="tx1">
                    <a:lumMod val="50000"/>
                    <a:lumOff val="50000"/>
                  </a:schemeClr>
                </a:solidFill>
              </a:rPr>
              <a:t>, B. Chen, and T. Li, 2017: Water budget and intensity change of tropical cyclones over the western North Pacific. </a:t>
            </a:r>
            <a:r>
              <a:rPr lang="en-US" altLang="zh-TW" sz="2000" i="1" dirty="0">
                <a:solidFill>
                  <a:schemeClr val="tx1">
                    <a:lumMod val="50000"/>
                    <a:lumOff val="50000"/>
                  </a:schemeClr>
                </a:solidFill>
              </a:rPr>
              <a:t>Mon. </a:t>
            </a:r>
            <a:r>
              <a:rPr lang="en-US" altLang="zh-TW" sz="2000" i="1" dirty="0" err="1">
                <a:solidFill>
                  <a:schemeClr val="tx1">
                    <a:lumMod val="50000"/>
                    <a:lumOff val="50000"/>
                  </a:schemeClr>
                </a:solidFill>
              </a:rPr>
              <a:t>Wea</a:t>
            </a:r>
            <a:r>
              <a:rPr lang="en-US" altLang="zh-TW" sz="2000" i="1" dirty="0">
                <a:solidFill>
                  <a:schemeClr val="tx1">
                    <a:lumMod val="50000"/>
                    <a:lumOff val="50000"/>
                  </a:schemeClr>
                </a:solidFill>
              </a:rPr>
              <a:t>. Rev.</a:t>
            </a:r>
            <a:r>
              <a:rPr lang="en-US" altLang="zh-TW" sz="2000" dirty="0">
                <a:solidFill>
                  <a:schemeClr val="tx1">
                    <a:lumMod val="50000"/>
                    <a:lumOff val="50000"/>
                  </a:schemeClr>
                </a:solidFill>
              </a:rPr>
              <a:t>, </a:t>
            </a:r>
            <a:r>
              <a:rPr lang="en-US" altLang="zh-TW" sz="2000" b="1" dirty="0">
                <a:solidFill>
                  <a:schemeClr val="tx1">
                    <a:lumMod val="50000"/>
                    <a:lumOff val="50000"/>
                  </a:schemeClr>
                </a:solidFill>
              </a:rPr>
              <a:t>145</a:t>
            </a:r>
            <a:r>
              <a:rPr lang="en-US" altLang="zh-TW" sz="2000" dirty="0">
                <a:solidFill>
                  <a:schemeClr val="tx1">
                    <a:lumMod val="50000"/>
                    <a:lumOff val="50000"/>
                  </a:schemeClr>
                </a:solidFill>
              </a:rPr>
              <a:t>, 3009–3023.</a:t>
            </a:r>
            <a:endParaRPr lang="zh-TW" altLang="en-US" sz="2000" dirty="0">
              <a:solidFill>
                <a:schemeClr val="tx1">
                  <a:lumMod val="50000"/>
                  <a:lumOff val="50000"/>
                </a:schemeClr>
              </a:solidFill>
            </a:endParaRPr>
          </a:p>
        </p:txBody>
      </p:sp>
    </p:spTree>
    <p:extLst>
      <p:ext uri="{BB962C8B-B14F-4D97-AF65-F5344CB8AC3E}">
        <p14:creationId xmlns:p14="http://schemas.microsoft.com/office/powerpoint/2010/main" val="388022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內容版面配置區 4">
            <a:extLst>
              <a:ext uri="{FF2B5EF4-FFF2-40B4-BE49-F238E27FC236}">
                <a16:creationId xmlns:a16="http://schemas.microsoft.com/office/drawing/2014/main" id="{A5E64F18-CD95-4A8F-B13A-960A2042EAF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72523" y="833556"/>
            <a:ext cx="4297384" cy="5353952"/>
          </a:xfrm>
          <a:prstGeom prst="rect">
            <a:avLst/>
          </a:prstGeom>
        </p:spPr>
      </p:pic>
      <p:sp>
        <p:nvSpPr>
          <p:cNvPr id="6" name="文字方塊 5">
            <a:extLst>
              <a:ext uri="{FF2B5EF4-FFF2-40B4-BE49-F238E27FC236}">
                <a16:creationId xmlns:a16="http://schemas.microsoft.com/office/drawing/2014/main" id="{0945C2A0-BAB0-476E-B2EB-93850D0AB83D}"/>
              </a:ext>
            </a:extLst>
          </p:cNvPr>
          <p:cNvSpPr txBox="1"/>
          <p:nvPr/>
        </p:nvSpPr>
        <p:spPr>
          <a:xfrm>
            <a:off x="2877709" y="198102"/>
            <a:ext cx="3565591" cy="369332"/>
          </a:xfrm>
          <a:prstGeom prst="rect">
            <a:avLst/>
          </a:prstGeom>
          <a:noFill/>
        </p:spPr>
        <p:txBody>
          <a:bodyPr wrap="none" rtlCol="0">
            <a:spAutoFit/>
          </a:bodyPr>
          <a:lstStyle/>
          <a:p>
            <a:r>
              <a:rPr lang="en-US" altLang="zh-TW" dirty="0"/>
              <a:t>composite shear-relative distribution</a:t>
            </a:r>
            <a:endParaRPr lang="zh-TW" altLang="en-US" dirty="0"/>
          </a:p>
        </p:txBody>
      </p:sp>
      <p:grpSp>
        <p:nvGrpSpPr>
          <p:cNvPr id="3" name="群組 2">
            <a:extLst>
              <a:ext uri="{FF2B5EF4-FFF2-40B4-BE49-F238E27FC236}">
                <a16:creationId xmlns:a16="http://schemas.microsoft.com/office/drawing/2014/main" id="{5C9EDE86-07BF-4CB2-B0A1-783494A2B743}"/>
              </a:ext>
            </a:extLst>
          </p:cNvPr>
          <p:cNvGrpSpPr/>
          <p:nvPr/>
        </p:nvGrpSpPr>
        <p:grpSpPr>
          <a:xfrm>
            <a:off x="35169" y="2666465"/>
            <a:ext cx="637354" cy="1688135"/>
            <a:chOff x="0" y="1969465"/>
            <a:chExt cx="637354" cy="1688135"/>
          </a:xfrm>
        </p:grpSpPr>
        <p:cxnSp>
          <p:nvCxnSpPr>
            <p:cNvPr id="8" name="直線單箭頭接點 7">
              <a:extLst>
                <a:ext uri="{FF2B5EF4-FFF2-40B4-BE49-F238E27FC236}">
                  <a16:creationId xmlns:a16="http://schemas.microsoft.com/office/drawing/2014/main" id="{D908D996-1F00-4604-BFE2-E43056A5A1A0}"/>
                </a:ext>
              </a:extLst>
            </p:cNvPr>
            <p:cNvCxnSpPr/>
            <p:nvPr/>
          </p:nvCxnSpPr>
          <p:spPr>
            <a:xfrm flipV="1">
              <a:off x="461665" y="2338797"/>
              <a:ext cx="0" cy="125945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9" name="文字方塊 8">
              <a:extLst>
                <a:ext uri="{FF2B5EF4-FFF2-40B4-BE49-F238E27FC236}">
                  <a16:creationId xmlns:a16="http://schemas.microsoft.com/office/drawing/2014/main" id="{8EE702FC-E71B-46D8-BE1D-B67799697DFE}"/>
                </a:ext>
              </a:extLst>
            </p:cNvPr>
            <p:cNvSpPr txBox="1"/>
            <p:nvPr/>
          </p:nvSpPr>
          <p:spPr>
            <a:xfrm>
              <a:off x="285976" y="1969465"/>
              <a:ext cx="351378" cy="369332"/>
            </a:xfrm>
            <a:prstGeom prst="rect">
              <a:avLst/>
            </a:prstGeom>
            <a:noFill/>
          </p:spPr>
          <p:txBody>
            <a:bodyPr wrap="none" rtlCol="0">
              <a:spAutoFit/>
            </a:bodyPr>
            <a:lstStyle/>
            <a:p>
              <a:r>
                <a:rPr lang="en-US" altLang="zh-TW" dirty="0"/>
                <a:t>N</a:t>
              </a:r>
              <a:endParaRPr lang="zh-TW" altLang="en-US" dirty="0"/>
            </a:p>
          </p:txBody>
        </p:sp>
        <p:sp>
          <p:nvSpPr>
            <p:cNvPr id="10" name="文字方塊 9">
              <a:extLst>
                <a:ext uri="{FF2B5EF4-FFF2-40B4-BE49-F238E27FC236}">
                  <a16:creationId xmlns:a16="http://schemas.microsoft.com/office/drawing/2014/main" id="{4F7080EF-5C3B-42BA-8B33-1F52F0FFD1AE}"/>
                </a:ext>
              </a:extLst>
            </p:cNvPr>
            <p:cNvSpPr txBox="1"/>
            <p:nvPr/>
          </p:nvSpPr>
          <p:spPr>
            <a:xfrm rot="10800000">
              <a:off x="0" y="2404693"/>
              <a:ext cx="461665" cy="1252907"/>
            </a:xfrm>
            <a:prstGeom prst="rect">
              <a:avLst/>
            </a:prstGeom>
            <a:noFill/>
          </p:spPr>
          <p:txBody>
            <a:bodyPr vert="eaVert" wrap="none" rtlCol="0">
              <a:spAutoFit/>
            </a:bodyPr>
            <a:lstStyle/>
            <a:p>
              <a:r>
                <a:rPr lang="en-US" altLang="zh-TW" dirty="0"/>
                <a:t>Shear vector</a:t>
              </a:r>
              <a:endParaRPr lang="zh-TW" altLang="en-US" dirty="0"/>
            </a:p>
          </p:txBody>
        </p:sp>
      </p:grpSp>
      <p:sp>
        <p:nvSpPr>
          <p:cNvPr id="12" name="文字方塊 11">
            <a:extLst>
              <a:ext uri="{FF2B5EF4-FFF2-40B4-BE49-F238E27FC236}">
                <a16:creationId xmlns:a16="http://schemas.microsoft.com/office/drawing/2014/main" id="{A0791777-6617-4380-8C5D-6B15E107574D}"/>
              </a:ext>
            </a:extLst>
          </p:cNvPr>
          <p:cNvSpPr txBox="1"/>
          <p:nvPr/>
        </p:nvSpPr>
        <p:spPr>
          <a:xfrm>
            <a:off x="1823477" y="567434"/>
            <a:ext cx="2178802" cy="369332"/>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zh-TW" b="1" dirty="0">
                <a:solidFill>
                  <a:schemeClr val="tx1"/>
                </a:solidFill>
              </a:rPr>
              <a:t>Surface evaporation</a:t>
            </a:r>
            <a:endParaRPr lang="zh-TW" altLang="en-US" b="1" dirty="0">
              <a:solidFill>
                <a:schemeClr val="tx1"/>
              </a:solidFill>
            </a:endParaRPr>
          </a:p>
        </p:txBody>
      </p:sp>
      <p:pic>
        <p:nvPicPr>
          <p:cNvPr id="13" name="內容版面配置區 4">
            <a:extLst>
              <a:ext uri="{FF2B5EF4-FFF2-40B4-BE49-F238E27FC236}">
                <a16:creationId xmlns:a16="http://schemas.microsoft.com/office/drawing/2014/main" id="{B0725E42-4678-4122-83DE-F4196CA5414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95674" y="833556"/>
            <a:ext cx="4236428" cy="5353953"/>
          </a:xfrm>
          <a:prstGeom prst="rect">
            <a:avLst/>
          </a:prstGeom>
        </p:spPr>
      </p:pic>
      <p:sp>
        <p:nvSpPr>
          <p:cNvPr id="14" name="文字方塊 13">
            <a:extLst>
              <a:ext uri="{FF2B5EF4-FFF2-40B4-BE49-F238E27FC236}">
                <a16:creationId xmlns:a16="http://schemas.microsoft.com/office/drawing/2014/main" id="{C84EE3FF-37E3-4F2D-ADDC-4566D4656AEF}"/>
              </a:ext>
            </a:extLst>
          </p:cNvPr>
          <p:cNvSpPr txBox="1"/>
          <p:nvPr/>
        </p:nvSpPr>
        <p:spPr>
          <a:xfrm>
            <a:off x="6516370" y="567434"/>
            <a:ext cx="595035" cy="369332"/>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zh-TW" b="1" dirty="0">
                <a:solidFill>
                  <a:schemeClr val="tx1"/>
                </a:solidFill>
              </a:rPr>
              <a:t>SST</a:t>
            </a:r>
            <a:endParaRPr lang="zh-TW" altLang="en-US" b="1" dirty="0">
              <a:solidFill>
                <a:schemeClr val="tx1"/>
              </a:solidFill>
            </a:endParaRPr>
          </a:p>
        </p:txBody>
      </p:sp>
    </p:spTree>
    <p:extLst>
      <p:ext uri="{BB962C8B-B14F-4D97-AF65-F5344CB8AC3E}">
        <p14:creationId xmlns:p14="http://schemas.microsoft.com/office/powerpoint/2010/main" val="3455216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內容版面配置區 4">
            <a:extLst>
              <a:ext uri="{FF2B5EF4-FFF2-40B4-BE49-F238E27FC236}">
                <a16:creationId xmlns:a16="http://schemas.microsoft.com/office/drawing/2014/main" id="{A5E64F18-CD95-4A8F-B13A-960A2042EAF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60424" y="854426"/>
            <a:ext cx="4027427" cy="5218230"/>
          </a:xfrm>
          <a:prstGeom prst="rect">
            <a:avLst/>
          </a:prstGeom>
        </p:spPr>
      </p:pic>
      <p:grpSp>
        <p:nvGrpSpPr>
          <p:cNvPr id="2" name="群組 1">
            <a:extLst>
              <a:ext uri="{FF2B5EF4-FFF2-40B4-BE49-F238E27FC236}">
                <a16:creationId xmlns:a16="http://schemas.microsoft.com/office/drawing/2014/main" id="{437F390D-52C0-41D9-A476-1EAB82867E9A}"/>
              </a:ext>
            </a:extLst>
          </p:cNvPr>
          <p:cNvGrpSpPr/>
          <p:nvPr/>
        </p:nvGrpSpPr>
        <p:grpSpPr>
          <a:xfrm>
            <a:off x="0" y="1171004"/>
            <a:ext cx="637354" cy="1688135"/>
            <a:chOff x="1668989" y="643466"/>
            <a:chExt cx="637354" cy="1688135"/>
          </a:xfrm>
        </p:grpSpPr>
        <p:cxnSp>
          <p:nvCxnSpPr>
            <p:cNvPr id="8" name="直線單箭頭接點 7">
              <a:extLst>
                <a:ext uri="{FF2B5EF4-FFF2-40B4-BE49-F238E27FC236}">
                  <a16:creationId xmlns:a16="http://schemas.microsoft.com/office/drawing/2014/main" id="{D908D996-1F00-4604-BFE2-E43056A5A1A0}"/>
                </a:ext>
              </a:extLst>
            </p:cNvPr>
            <p:cNvCxnSpPr/>
            <p:nvPr/>
          </p:nvCxnSpPr>
          <p:spPr>
            <a:xfrm flipV="1">
              <a:off x="2130654" y="1012798"/>
              <a:ext cx="0" cy="125945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9" name="文字方塊 8">
              <a:extLst>
                <a:ext uri="{FF2B5EF4-FFF2-40B4-BE49-F238E27FC236}">
                  <a16:creationId xmlns:a16="http://schemas.microsoft.com/office/drawing/2014/main" id="{8EE702FC-E71B-46D8-BE1D-B67799697DFE}"/>
                </a:ext>
              </a:extLst>
            </p:cNvPr>
            <p:cNvSpPr txBox="1"/>
            <p:nvPr/>
          </p:nvSpPr>
          <p:spPr>
            <a:xfrm>
              <a:off x="1954965" y="643466"/>
              <a:ext cx="351378" cy="369332"/>
            </a:xfrm>
            <a:prstGeom prst="rect">
              <a:avLst/>
            </a:prstGeom>
            <a:noFill/>
          </p:spPr>
          <p:txBody>
            <a:bodyPr wrap="none" rtlCol="0">
              <a:spAutoFit/>
            </a:bodyPr>
            <a:lstStyle/>
            <a:p>
              <a:r>
                <a:rPr lang="en-US" altLang="zh-TW" dirty="0"/>
                <a:t>N</a:t>
              </a:r>
              <a:endParaRPr lang="zh-TW" altLang="en-US" dirty="0"/>
            </a:p>
          </p:txBody>
        </p:sp>
        <p:sp>
          <p:nvSpPr>
            <p:cNvPr id="10" name="文字方塊 9">
              <a:extLst>
                <a:ext uri="{FF2B5EF4-FFF2-40B4-BE49-F238E27FC236}">
                  <a16:creationId xmlns:a16="http://schemas.microsoft.com/office/drawing/2014/main" id="{4F7080EF-5C3B-42BA-8B33-1F52F0FFD1AE}"/>
                </a:ext>
              </a:extLst>
            </p:cNvPr>
            <p:cNvSpPr txBox="1"/>
            <p:nvPr/>
          </p:nvSpPr>
          <p:spPr>
            <a:xfrm rot="10800000">
              <a:off x="1668989" y="1078694"/>
              <a:ext cx="461665" cy="1252907"/>
            </a:xfrm>
            <a:prstGeom prst="rect">
              <a:avLst/>
            </a:prstGeom>
            <a:noFill/>
          </p:spPr>
          <p:txBody>
            <a:bodyPr vert="eaVert" wrap="none" rtlCol="0">
              <a:spAutoFit/>
            </a:bodyPr>
            <a:lstStyle/>
            <a:p>
              <a:r>
                <a:rPr lang="en-US" altLang="zh-TW" dirty="0"/>
                <a:t>Shear vector</a:t>
              </a:r>
              <a:endParaRPr lang="zh-TW" altLang="en-US" dirty="0"/>
            </a:p>
          </p:txBody>
        </p:sp>
      </p:grpSp>
      <p:sp>
        <p:nvSpPr>
          <p:cNvPr id="12" name="文字方塊 11">
            <a:extLst>
              <a:ext uri="{FF2B5EF4-FFF2-40B4-BE49-F238E27FC236}">
                <a16:creationId xmlns:a16="http://schemas.microsoft.com/office/drawing/2014/main" id="{A0791777-6617-4380-8C5D-6B15E107574D}"/>
              </a:ext>
            </a:extLst>
          </p:cNvPr>
          <p:cNvSpPr txBox="1"/>
          <p:nvPr/>
        </p:nvSpPr>
        <p:spPr>
          <a:xfrm>
            <a:off x="1340466" y="303229"/>
            <a:ext cx="2467342" cy="369332"/>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zh-TW" b="1" dirty="0">
                <a:solidFill>
                  <a:schemeClr val="tx1"/>
                </a:solidFill>
              </a:rPr>
              <a:t>Moist flux convergence</a:t>
            </a:r>
            <a:endParaRPr lang="zh-TW" altLang="en-US" b="1" dirty="0">
              <a:solidFill>
                <a:schemeClr val="tx1"/>
              </a:solidFill>
            </a:endParaRPr>
          </a:p>
        </p:txBody>
      </p:sp>
      <p:pic>
        <p:nvPicPr>
          <p:cNvPr id="13" name="內容版面配置區 4">
            <a:extLst>
              <a:ext uri="{FF2B5EF4-FFF2-40B4-BE49-F238E27FC236}">
                <a16:creationId xmlns:a16="http://schemas.microsoft.com/office/drawing/2014/main" id="{3E0305AA-B768-4951-94E4-2E3D7FC9F83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0" y="785343"/>
            <a:ext cx="3949446" cy="5218231"/>
          </a:xfrm>
          <a:prstGeom prst="rect">
            <a:avLst/>
          </a:prstGeom>
        </p:spPr>
      </p:pic>
      <p:sp>
        <p:nvSpPr>
          <p:cNvPr id="14" name="文字方塊 13">
            <a:extLst>
              <a:ext uri="{FF2B5EF4-FFF2-40B4-BE49-F238E27FC236}">
                <a16:creationId xmlns:a16="http://schemas.microsoft.com/office/drawing/2014/main" id="{82F3DFA6-9561-4CE9-9AF4-87B14FE8F0AB}"/>
              </a:ext>
            </a:extLst>
          </p:cNvPr>
          <p:cNvSpPr txBox="1"/>
          <p:nvPr/>
        </p:nvSpPr>
        <p:spPr>
          <a:xfrm>
            <a:off x="5821684" y="303229"/>
            <a:ext cx="1450077" cy="369332"/>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zh-TW" b="1" dirty="0">
                <a:solidFill>
                  <a:schemeClr val="tx1"/>
                </a:solidFill>
              </a:rPr>
              <a:t>precipitation</a:t>
            </a:r>
            <a:endParaRPr lang="zh-TW" altLang="en-US" b="1" dirty="0">
              <a:solidFill>
                <a:schemeClr val="tx1"/>
              </a:solidFill>
            </a:endParaRPr>
          </a:p>
        </p:txBody>
      </p:sp>
    </p:spTree>
    <p:extLst>
      <p:ext uri="{BB962C8B-B14F-4D97-AF65-F5344CB8AC3E}">
        <p14:creationId xmlns:p14="http://schemas.microsoft.com/office/powerpoint/2010/main" val="1938846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圖片 6">
            <a:extLst>
              <a:ext uri="{FF2B5EF4-FFF2-40B4-BE49-F238E27FC236}">
                <a16:creationId xmlns:a16="http://schemas.microsoft.com/office/drawing/2014/main" id="{89CF08B3-B53B-46DB-9BCF-EEF9DD8B51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338" y="1252678"/>
            <a:ext cx="4888118" cy="4352643"/>
          </a:xfrm>
          <a:prstGeom prst="rect">
            <a:avLst/>
          </a:prstGeom>
        </p:spPr>
      </p:pic>
      <p:sp>
        <p:nvSpPr>
          <p:cNvPr id="8" name="文字方塊 7">
            <a:extLst>
              <a:ext uri="{FF2B5EF4-FFF2-40B4-BE49-F238E27FC236}">
                <a16:creationId xmlns:a16="http://schemas.microsoft.com/office/drawing/2014/main" id="{F545CF87-8D86-4832-BCBE-4064B24A4E09}"/>
              </a:ext>
            </a:extLst>
          </p:cNvPr>
          <p:cNvSpPr txBox="1"/>
          <p:nvPr/>
        </p:nvSpPr>
        <p:spPr>
          <a:xfrm>
            <a:off x="1726328" y="883346"/>
            <a:ext cx="1576137" cy="369332"/>
          </a:xfrm>
          <a:prstGeom prst="rect">
            <a:avLst/>
          </a:prstGeom>
          <a:noFill/>
        </p:spPr>
        <p:txBody>
          <a:bodyPr wrap="none" rtlCol="0">
            <a:spAutoFit/>
          </a:bodyPr>
          <a:lstStyle/>
          <a:p>
            <a:r>
              <a:rPr lang="en-US" altLang="zh-TW" dirty="0"/>
              <a:t>Vertical profile</a:t>
            </a:r>
            <a:endParaRPr lang="zh-TW" altLang="en-US" dirty="0"/>
          </a:p>
        </p:txBody>
      </p:sp>
      <p:sp>
        <p:nvSpPr>
          <p:cNvPr id="9" name="文字方塊 8">
            <a:extLst>
              <a:ext uri="{FF2B5EF4-FFF2-40B4-BE49-F238E27FC236}">
                <a16:creationId xmlns:a16="http://schemas.microsoft.com/office/drawing/2014/main" id="{6E5E17D0-667F-4E73-87E4-5011160DA9BA}"/>
              </a:ext>
            </a:extLst>
          </p:cNvPr>
          <p:cNvSpPr txBox="1"/>
          <p:nvPr/>
        </p:nvSpPr>
        <p:spPr>
          <a:xfrm>
            <a:off x="381986" y="5605321"/>
            <a:ext cx="4264822" cy="369332"/>
          </a:xfrm>
          <a:prstGeom prst="rect">
            <a:avLst/>
          </a:prstGeom>
          <a:noFill/>
        </p:spPr>
        <p:txBody>
          <a:bodyPr wrap="none" rtlCol="0">
            <a:spAutoFit/>
          </a:bodyPr>
          <a:lstStyle/>
          <a:p>
            <a:r>
              <a:rPr lang="en-US" altLang="zh-TW" dirty="0"/>
              <a:t>Averaged within 300 km of the storm center</a:t>
            </a:r>
            <a:endParaRPr lang="zh-TW" altLang="en-US" dirty="0"/>
          </a:p>
        </p:txBody>
      </p:sp>
      <p:pic>
        <p:nvPicPr>
          <p:cNvPr id="5" name="內容版面配置區 4">
            <a:extLst>
              <a:ext uri="{FF2B5EF4-FFF2-40B4-BE49-F238E27FC236}">
                <a16:creationId xmlns:a16="http://schemas.microsoft.com/office/drawing/2014/main" id="{96AD28B2-B93E-426F-809A-8FF2A44388A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7992" y="883346"/>
            <a:ext cx="4215670" cy="5230188"/>
          </a:xfrm>
          <a:prstGeom prst="rect">
            <a:avLst/>
          </a:prstGeom>
        </p:spPr>
      </p:pic>
      <p:sp>
        <p:nvSpPr>
          <p:cNvPr id="6" name="文字方塊 5">
            <a:extLst>
              <a:ext uri="{FF2B5EF4-FFF2-40B4-BE49-F238E27FC236}">
                <a16:creationId xmlns:a16="http://schemas.microsoft.com/office/drawing/2014/main" id="{EAA879E4-A7BF-4519-99EA-68132D58092F}"/>
              </a:ext>
            </a:extLst>
          </p:cNvPr>
          <p:cNvSpPr txBox="1"/>
          <p:nvPr/>
        </p:nvSpPr>
        <p:spPr>
          <a:xfrm>
            <a:off x="6559305" y="514014"/>
            <a:ext cx="813043" cy="369332"/>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zh-TW" b="1" dirty="0">
                <a:solidFill>
                  <a:schemeClr val="tx1"/>
                </a:solidFill>
              </a:rPr>
              <a:t>CAPE</a:t>
            </a:r>
          </a:p>
        </p:txBody>
      </p:sp>
    </p:spTree>
    <p:extLst>
      <p:ext uri="{BB962C8B-B14F-4D97-AF65-F5344CB8AC3E}">
        <p14:creationId xmlns:p14="http://schemas.microsoft.com/office/powerpoint/2010/main" val="1913644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AB4DCD5-9929-4B44-8292-2331F5FB6DD8}"/>
              </a:ext>
            </a:extLst>
          </p:cNvPr>
          <p:cNvSpPr>
            <a:spLocks noGrp="1"/>
          </p:cNvSpPr>
          <p:nvPr>
            <p:ph type="title"/>
          </p:nvPr>
        </p:nvSpPr>
        <p:spPr/>
        <p:txBody>
          <a:bodyPr/>
          <a:lstStyle/>
          <a:p>
            <a:r>
              <a:rPr lang="en-US" altLang="zh-TW" dirty="0"/>
              <a:t>Summary</a:t>
            </a:r>
            <a:endParaRPr lang="zh-TW" altLang="en-US" dirty="0"/>
          </a:p>
        </p:txBody>
      </p:sp>
      <p:sp>
        <p:nvSpPr>
          <p:cNvPr id="3" name="內容版面配置區 2">
            <a:extLst>
              <a:ext uri="{FF2B5EF4-FFF2-40B4-BE49-F238E27FC236}">
                <a16:creationId xmlns:a16="http://schemas.microsoft.com/office/drawing/2014/main" id="{F33522B0-9B17-4F23-8CAD-DCAFE27B921C}"/>
              </a:ext>
            </a:extLst>
          </p:cNvPr>
          <p:cNvSpPr>
            <a:spLocks noGrp="1"/>
          </p:cNvSpPr>
          <p:nvPr>
            <p:ph idx="1"/>
          </p:nvPr>
        </p:nvSpPr>
        <p:spPr/>
        <p:txBody>
          <a:bodyPr>
            <a:normAutofit fontScale="92500" lnSpcReduction="20000"/>
          </a:bodyPr>
          <a:lstStyle/>
          <a:p>
            <a:pPr algn="just"/>
            <a:r>
              <a:rPr lang="en-US" altLang="zh-TW" dirty="0">
                <a:solidFill>
                  <a:srgbClr val="C00000"/>
                </a:solidFill>
              </a:rPr>
              <a:t>Surface evaporation</a:t>
            </a:r>
            <a:r>
              <a:rPr lang="en-US" altLang="zh-TW" dirty="0"/>
              <a:t> (associated with the </a:t>
            </a:r>
            <a:r>
              <a:rPr lang="en-US" altLang="zh-TW" dirty="0">
                <a:solidFill>
                  <a:srgbClr val="C00000"/>
                </a:solidFill>
              </a:rPr>
              <a:t>highest sea surface temperature</a:t>
            </a:r>
            <a:r>
              <a:rPr lang="en-US" altLang="zh-TW" dirty="0"/>
              <a:t>) plays an important role in storm RI TCs.</a:t>
            </a:r>
          </a:p>
          <a:p>
            <a:pPr algn="just"/>
            <a:r>
              <a:rPr lang="en-US" altLang="zh-TW" dirty="0">
                <a:solidFill>
                  <a:srgbClr val="C00000"/>
                </a:solidFill>
              </a:rPr>
              <a:t>Total precipitable water</a:t>
            </a:r>
            <a:r>
              <a:rPr lang="en-US" altLang="zh-TW" dirty="0"/>
              <a:t> in the outer environment (mainly provided by surface evaporation) is also vital to storm RI (</a:t>
            </a:r>
            <a:r>
              <a:rPr lang="en-US" altLang="zh-TW" dirty="0">
                <a:solidFill>
                  <a:srgbClr val="C00000"/>
                </a:solidFill>
              </a:rPr>
              <a:t>less dry air</a:t>
            </a:r>
            <a:r>
              <a:rPr lang="en-US" altLang="zh-TW" dirty="0"/>
              <a:t> intruded into the storm circulation). </a:t>
            </a:r>
          </a:p>
          <a:p>
            <a:pPr algn="just"/>
            <a:r>
              <a:rPr lang="en-US" altLang="zh-TW" dirty="0"/>
              <a:t>The roles of surface evaporation and TPW in storm RI are related to the </a:t>
            </a:r>
            <a:r>
              <a:rPr lang="en-US" altLang="zh-TW" dirty="0">
                <a:solidFill>
                  <a:srgbClr val="C00000"/>
                </a:solidFill>
              </a:rPr>
              <a:t>enhanced CAPE</a:t>
            </a:r>
            <a:r>
              <a:rPr lang="en-US" altLang="zh-TW" dirty="0"/>
              <a:t> by moistening and warming the boundary layer.</a:t>
            </a:r>
          </a:p>
          <a:p>
            <a:pPr algn="just"/>
            <a:r>
              <a:rPr lang="en-US" altLang="zh-TW" dirty="0"/>
              <a:t>TC intensity change results from a competition between surface </a:t>
            </a:r>
            <a:r>
              <a:rPr lang="en-US" altLang="zh-TW" dirty="0">
                <a:solidFill>
                  <a:srgbClr val="C00000"/>
                </a:solidFill>
              </a:rPr>
              <a:t>moisture and heat fluxes</a:t>
            </a:r>
            <a:r>
              <a:rPr lang="en-US" altLang="zh-TW" dirty="0"/>
              <a:t> and </a:t>
            </a:r>
            <a:r>
              <a:rPr lang="en-US" altLang="zh-TW" dirty="0">
                <a:solidFill>
                  <a:srgbClr val="C00000"/>
                </a:solidFill>
              </a:rPr>
              <a:t>low-entropy </a:t>
            </a:r>
            <a:r>
              <a:rPr lang="en-US" altLang="zh-TW" dirty="0"/>
              <a:t>downdrafts into the boundary layer.</a:t>
            </a:r>
          </a:p>
          <a:p>
            <a:pPr algn="just"/>
            <a:endParaRPr lang="en-US" altLang="zh-TW" dirty="0"/>
          </a:p>
          <a:p>
            <a:pPr algn="just"/>
            <a:endParaRPr lang="en-US" altLang="zh-TW" dirty="0"/>
          </a:p>
          <a:p>
            <a:pPr algn="just"/>
            <a:endParaRPr lang="zh-TW" altLang="en-US" dirty="0"/>
          </a:p>
        </p:txBody>
      </p:sp>
    </p:spTree>
    <p:extLst>
      <p:ext uri="{BB962C8B-B14F-4D97-AF65-F5344CB8AC3E}">
        <p14:creationId xmlns:p14="http://schemas.microsoft.com/office/powerpoint/2010/main" val="1727242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8A6A533-A100-4ED4-8534-BFF290CFD30B}"/>
              </a:ext>
            </a:extLst>
          </p:cNvPr>
          <p:cNvSpPr>
            <a:spLocks noGrp="1"/>
          </p:cNvSpPr>
          <p:nvPr>
            <p:ph type="title"/>
          </p:nvPr>
        </p:nvSpPr>
        <p:spPr/>
        <p:txBody>
          <a:bodyPr/>
          <a:lstStyle/>
          <a:p>
            <a:r>
              <a:rPr lang="en-US" altLang="zh-TW" dirty="0"/>
              <a:t>introduction</a:t>
            </a:r>
            <a:endParaRPr lang="zh-TW" altLang="en-US" dirty="0"/>
          </a:p>
        </p:txBody>
      </p:sp>
      <p:sp>
        <p:nvSpPr>
          <p:cNvPr id="3" name="內容版面配置區 2">
            <a:extLst>
              <a:ext uri="{FF2B5EF4-FFF2-40B4-BE49-F238E27FC236}">
                <a16:creationId xmlns:a16="http://schemas.microsoft.com/office/drawing/2014/main" id="{31E645B5-331E-45AF-A960-A624BCFDFC0D}"/>
              </a:ext>
            </a:extLst>
          </p:cNvPr>
          <p:cNvSpPr>
            <a:spLocks noGrp="1"/>
          </p:cNvSpPr>
          <p:nvPr>
            <p:ph idx="1"/>
          </p:nvPr>
        </p:nvSpPr>
        <p:spPr/>
        <p:txBody>
          <a:bodyPr>
            <a:normAutofit fontScale="92500" lnSpcReduction="20000"/>
          </a:bodyPr>
          <a:lstStyle/>
          <a:p>
            <a:r>
              <a:rPr lang="en-US" altLang="zh-TW" dirty="0"/>
              <a:t>TC intensity prediction still lags track prediction </a:t>
            </a:r>
            <a:r>
              <a:rPr lang="en-US" altLang="zh-TW" dirty="0">
                <a:solidFill>
                  <a:schemeClr val="tx1">
                    <a:lumMod val="50000"/>
                    <a:lumOff val="50000"/>
                  </a:schemeClr>
                </a:solidFill>
              </a:rPr>
              <a:t>(</a:t>
            </a:r>
            <a:r>
              <a:rPr lang="en-US" altLang="zh-TW" dirty="0" err="1">
                <a:solidFill>
                  <a:schemeClr val="tx1">
                    <a:lumMod val="50000"/>
                    <a:lumOff val="50000"/>
                  </a:schemeClr>
                </a:solidFill>
              </a:rPr>
              <a:t>DeMaria</a:t>
            </a:r>
            <a:r>
              <a:rPr lang="en-US" altLang="zh-TW" dirty="0">
                <a:solidFill>
                  <a:schemeClr val="tx1">
                    <a:lumMod val="50000"/>
                    <a:lumOff val="50000"/>
                  </a:schemeClr>
                </a:solidFill>
              </a:rPr>
              <a:t> et al. 2014</a:t>
            </a:r>
            <a:r>
              <a:rPr lang="en-US" altLang="zh-TW" dirty="0"/>
              <a:t>).</a:t>
            </a:r>
          </a:p>
          <a:p>
            <a:r>
              <a:rPr lang="en-US" altLang="zh-TW" dirty="0"/>
              <a:t>Difficulties in </a:t>
            </a:r>
            <a:r>
              <a:rPr lang="en-US" altLang="zh-TW" dirty="0">
                <a:solidFill>
                  <a:srgbClr val="C00000"/>
                </a:solidFill>
              </a:rPr>
              <a:t>rapid intensification prediction</a:t>
            </a:r>
            <a:r>
              <a:rPr lang="en-US" altLang="zh-TW" dirty="0"/>
              <a:t>:</a:t>
            </a:r>
          </a:p>
          <a:p>
            <a:pPr marL="514350" indent="-514350">
              <a:buFont typeface="+mj-lt"/>
              <a:buAutoNum type="arabicPeriod"/>
            </a:pPr>
            <a:r>
              <a:rPr lang="en-US" altLang="zh-TW" b="1" dirty="0"/>
              <a:t>large-scale environmental controls</a:t>
            </a:r>
            <a:r>
              <a:rPr lang="en-US" altLang="zh-TW" dirty="0"/>
              <a:t>:</a:t>
            </a:r>
          </a:p>
          <a:p>
            <a:pPr marL="0" indent="0">
              <a:buNone/>
            </a:pPr>
            <a:r>
              <a:rPr lang="en-US" altLang="zh-TW" dirty="0"/>
              <a:t>vertical wind shear, relative humidity (RH), upper-level trough interactions, and synoptic flow patterns </a:t>
            </a:r>
          </a:p>
          <a:p>
            <a:pPr marL="514350" indent="-514350">
              <a:buFont typeface="+mj-lt"/>
              <a:buAutoNum type="arabicPeriod" startAt="2"/>
            </a:pPr>
            <a:r>
              <a:rPr lang="en-US" altLang="zh-TW" b="1" dirty="0"/>
              <a:t>air–sea interactions:</a:t>
            </a:r>
          </a:p>
          <a:p>
            <a:pPr marL="0" indent="0">
              <a:buNone/>
            </a:pPr>
            <a:r>
              <a:rPr lang="en-US" altLang="zh-TW" dirty="0"/>
              <a:t>transfer of high air–sea heat fluxes</a:t>
            </a:r>
          </a:p>
          <a:p>
            <a:pPr marL="514350" indent="-514350">
              <a:buFont typeface="+mj-lt"/>
              <a:buAutoNum type="arabicPeriod" startAt="3"/>
            </a:pPr>
            <a:r>
              <a:rPr lang="en-US" altLang="zh-TW" b="1" dirty="0"/>
              <a:t>inner-core dynamics and thermodynamics</a:t>
            </a:r>
          </a:p>
          <a:p>
            <a:pPr marL="0" indent="0">
              <a:buNone/>
            </a:pPr>
            <a:r>
              <a:rPr lang="en-US" altLang="zh-TW" dirty="0"/>
              <a:t>latent heat release, convective bursts, hot towers, and mid- to upper-level warm core</a:t>
            </a:r>
            <a:endParaRPr lang="zh-TW" altLang="en-US" dirty="0">
              <a:solidFill>
                <a:schemeClr val="tx1">
                  <a:lumMod val="50000"/>
                  <a:lumOff val="50000"/>
                </a:schemeClr>
              </a:solidFill>
            </a:endParaRPr>
          </a:p>
        </p:txBody>
      </p:sp>
    </p:spTree>
    <p:extLst>
      <p:ext uri="{BB962C8B-B14F-4D97-AF65-F5344CB8AC3E}">
        <p14:creationId xmlns:p14="http://schemas.microsoft.com/office/powerpoint/2010/main" val="1604919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4434FA1-CD34-4A04-94A0-4C923F9A9D9B}"/>
              </a:ext>
            </a:extLst>
          </p:cNvPr>
          <p:cNvSpPr>
            <a:spLocks noGrp="1"/>
          </p:cNvSpPr>
          <p:nvPr>
            <p:ph type="title"/>
          </p:nvPr>
        </p:nvSpPr>
        <p:spPr/>
        <p:txBody>
          <a:bodyPr/>
          <a:lstStyle/>
          <a:p>
            <a:r>
              <a:rPr lang="en-US" altLang="zh-TW" dirty="0"/>
              <a:t>Atlantic TCs intensity change</a:t>
            </a:r>
            <a:endParaRPr lang="zh-TW" altLang="en-US" dirty="0"/>
          </a:p>
        </p:txBody>
      </p:sp>
      <p:sp>
        <p:nvSpPr>
          <p:cNvPr id="3" name="內容版面配置區 2">
            <a:extLst>
              <a:ext uri="{FF2B5EF4-FFF2-40B4-BE49-F238E27FC236}">
                <a16:creationId xmlns:a16="http://schemas.microsoft.com/office/drawing/2014/main" id="{3E38612A-FAA9-4781-9BCE-50D94DD3224D}"/>
              </a:ext>
            </a:extLst>
          </p:cNvPr>
          <p:cNvSpPr>
            <a:spLocks noGrp="1"/>
          </p:cNvSpPr>
          <p:nvPr>
            <p:ph idx="1"/>
          </p:nvPr>
        </p:nvSpPr>
        <p:spPr/>
        <p:txBody>
          <a:bodyPr>
            <a:normAutofit lnSpcReduction="10000"/>
          </a:bodyPr>
          <a:lstStyle/>
          <a:p>
            <a:pPr algn="just"/>
            <a:r>
              <a:rPr lang="en-US" altLang="zh-TW" dirty="0">
                <a:solidFill>
                  <a:srgbClr val="C00000"/>
                </a:solidFill>
              </a:rPr>
              <a:t>dry Saharan air layer (SAL) air </a:t>
            </a:r>
            <a:r>
              <a:rPr lang="en-US" altLang="zh-TW" dirty="0"/>
              <a:t>could be either favorable or unfavorable for intensification of Atlantic TCs, depending on its  location relative to TC center. </a:t>
            </a:r>
            <a:r>
              <a:rPr lang="en-US" altLang="zh-TW" dirty="0">
                <a:solidFill>
                  <a:schemeClr val="bg1">
                    <a:lumMod val="50000"/>
                  </a:schemeClr>
                </a:solidFill>
              </a:rPr>
              <a:t>[Shu and Wu (2009)]</a:t>
            </a:r>
          </a:p>
          <a:p>
            <a:pPr algn="just"/>
            <a:r>
              <a:rPr lang="en-US" altLang="zh-TW" dirty="0"/>
              <a:t>RI Atlantic TCs were associated with a </a:t>
            </a:r>
            <a:r>
              <a:rPr lang="en-US" altLang="zh-TW" dirty="0">
                <a:solidFill>
                  <a:srgbClr val="C00000"/>
                </a:solidFill>
              </a:rPr>
              <a:t>sharp decrease of 400–300-hPa RH</a:t>
            </a:r>
            <a:r>
              <a:rPr lang="en-US" altLang="zh-TW" dirty="0"/>
              <a:t> from 200 to 800km beyond the TC center at the </a:t>
            </a:r>
            <a:r>
              <a:rPr lang="en-US" altLang="zh-TW" dirty="0">
                <a:solidFill>
                  <a:srgbClr val="C00000"/>
                </a:solidFill>
              </a:rPr>
              <a:t>right-front quadrant </a:t>
            </a:r>
            <a:r>
              <a:rPr lang="en-US" altLang="zh-TW" dirty="0"/>
              <a:t>of TC motion. </a:t>
            </a:r>
            <a:r>
              <a:rPr lang="en-US" altLang="zh-TW" dirty="0">
                <a:solidFill>
                  <a:schemeClr val="bg1">
                    <a:lumMod val="50000"/>
                  </a:schemeClr>
                </a:solidFill>
              </a:rPr>
              <a:t>[Wu et al. (2012)] </a:t>
            </a:r>
          </a:p>
          <a:p>
            <a:pPr algn="just"/>
            <a:r>
              <a:rPr lang="en-US" altLang="zh-TW" dirty="0"/>
              <a:t>RI storms have more </a:t>
            </a:r>
            <a:r>
              <a:rPr lang="en-US" altLang="zh-TW" dirty="0">
                <a:solidFill>
                  <a:srgbClr val="C00000"/>
                </a:solidFill>
              </a:rPr>
              <a:t>symmetric patterns </a:t>
            </a:r>
            <a:r>
              <a:rPr lang="en-US" altLang="zh-TW" dirty="0"/>
              <a:t>of rainfall and latent heat flux, higher latent heat flux, but </a:t>
            </a:r>
            <a:r>
              <a:rPr lang="en-US" altLang="zh-TW" dirty="0">
                <a:solidFill>
                  <a:srgbClr val="C00000"/>
                </a:solidFill>
              </a:rPr>
              <a:t>less moisture transport</a:t>
            </a:r>
            <a:r>
              <a:rPr lang="en-US" altLang="zh-TW" dirty="0"/>
              <a:t> than non-RI storms.</a:t>
            </a:r>
          </a:p>
          <a:p>
            <a:pPr algn="just"/>
            <a:endParaRPr lang="zh-TW" altLang="en-US" dirty="0">
              <a:solidFill>
                <a:schemeClr val="bg1">
                  <a:lumMod val="50000"/>
                </a:schemeClr>
              </a:solidFill>
            </a:endParaRPr>
          </a:p>
        </p:txBody>
      </p:sp>
    </p:spTree>
    <p:extLst>
      <p:ext uri="{BB962C8B-B14F-4D97-AF65-F5344CB8AC3E}">
        <p14:creationId xmlns:p14="http://schemas.microsoft.com/office/powerpoint/2010/main" val="4232726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BBC294B-06E8-4CBD-B682-0B3A877110AA}"/>
              </a:ext>
            </a:extLst>
          </p:cNvPr>
          <p:cNvSpPr>
            <a:spLocks noGrp="1"/>
          </p:cNvSpPr>
          <p:nvPr>
            <p:ph type="title"/>
          </p:nvPr>
        </p:nvSpPr>
        <p:spPr/>
        <p:txBody>
          <a:bodyPr/>
          <a:lstStyle/>
          <a:p>
            <a:r>
              <a:rPr lang="en-US" altLang="zh-TW" dirty="0"/>
              <a:t>Water budget</a:t>
            </a:r>
            <a:endParaRPr lang="zh-TW" altLang="en-US" dirty="0"/>
          </a:p>
        </p:txBody>
      </p:sp>
      <p:pic>
        <p:nvPicPr>
          <p:cNvPr id="5" name="內容版面配置區 4" descr="一張含有 物件, 手錶 的圖片&#10;&#10;產生非常高可信度的描述">
            <a:extLst>
              <a:ext uri="{FF2B5EF4-FFF2-40B4-BE49-F238E27FC236}">
                <a16:creationId xmlns:a16="http://schemas.microsoft.com/office/drawing/2014/main" id="{2E7C6548-E46A-4B5D-AE0E-04B306DFD40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12064" y="2638619"/>
            <a:ext cx="3519873" cy="517939"/>
          </a:xfrm>
        </p:spPr>
      </p:pic>
      <p:sp>
        <p:nvSpPr>
          <p:cNvPr id="6" name="文字方塊 5">
            <a:extLst>
              <a:ext uri="{FF2B5EF4-FFF2-40B4-BE49-F238E27FC236}">
                <a16:creationId xmlns:a16="http://schemas.microsoft.com/office/drawing/2014/main" id="{FC12A7F7-AB1E-410E-9753-B826F0FBDFF6}"/>
              </a:ext>
            </a:extLst>
          </p:cNvPr>
          <p:cNvSpPr txBox="1"/>
          <p:nvPr/>
        </p:nvSpPr>
        <p:spPr>
          <a:xfrm>
            <a:off x="3160428" y="1558716"/>
            <a:ext cx="2823145" cy="369332"/>
          </a:xfrm>
          <a:prstGeom prst="rect">
            <a:avLst/>
          </a:prstGeom>
          <a:noFill/>
        </p:spPr>
        <p:txBody>
          <a:bodyPr wrap="none" rtlCol="0">
            <a:spAutoFit/>
          </a:bodyPr>
          <a:lstStyle/>
          <a:p>
            <a:pPr marL="285750" indent="-285750">
              <a:buFont typeface="Arial" panose="020B0604020202020204" pitchFamily="34" charset="0"/>
              <a:buChar char="•"/>
            </a:pPr>
            <a:r>
              <a:rPr lang="en-US" altLang="zh-TW" dirty="0"/>
              <a:t>Total moisture tendency: </a:t>
            </a:r>
            <a:endParaRPr lang="zh-TW" altLang="en-US" dirty="0"/>
          </a:p>
        </p:txBody>
      </p:sp>
      <p:sp>
        <p:nvSpPr>
          <p:cNvPr id="11" name="文字方塊 10">
            <a:extLst>
              <a:ext uri="{FF2B5EF4-FFF2-40B4-BE49-F238E27FC236}">
                <a16:creationId xmlns:a16="http://schemas.microsoft.com/office/drawing/2014/main" id="{0605333C-E1F2-4B8F-931A-9C75DC59BF65}"/>
              </a:ext>
            </a:extLst>
          </p:cNvPr>
          <p:cNvSpPr txBox="1"/>
          <p:nvPr/>
        </p:nvSpPr>
        <p:spPr>
          <a:xfrm>
            <a:off x="2096675" y="3310990"/>
            <a:ext cx="2127505" cy="369332"/>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none" rtlCol="0">
            <a:spAutoFit/>
          </a:bodyPr>
          <a:lstStyle/>
          <a:p>
            <a:r>
              <a:rPr lang="en-US" altLang="zh-TW" dirty="0"/>
              <a:t>horizontal advection</a:t>
            </a:r>
            <a:endParaRPr lang="zh-TW" altLang="en-US" dirty="0"/>
          </a:p>
        </p:txBody>
      </p:sp>
      <p:sp>
        <p:nvSpPr>
          <p:cNvPr id="12" name="文字方塊 11">
            <a:extLst>
              <a:ext uri="{FF2B5EF4-FFF2-40B4-BE49-F238E27FC236}">
                <a16:creationId xmlns:a16="http://schemas.microsoft.com/office/drawing/2014/main" id="{6CAE03FF-75D5-4979-9F90-91E7C000DEE2}"/>
              </a:ext>
            </a:extLst>
          </p:cNvPr>
          <p:cNvSpPr txBox="1"/>
          <p:nvPr/>
        </p:nvSpPr>
        <p:spPr>
          <a:xfrm>
            <a:off x="4612604" y="2090434"/>
            <a:ext cx="1915974" cy="369332"/>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wrap="none" rtlCol="0">
            <a:spAutoFit/>
          </a:bodyPr>
          <a:lstStyle/>
          <a:p>
            <a:r>
              <a:rPr lang="en-US" altLang="zh-TW" dirty="0"/>
              <a:t>Vertical advection</a:t>
            </a:r>
            <a:endParaRPr lang="zh-TW" altLang="en-US" dirty="0"/>
          </a:p>
        </p:txBody>
      </p:sp>
      <p:sp>
        <p:nvSpPr>
          <p:cNvPr id="13" name="文字方塊 12">
            <a:extLst>
              <a:ext uri="{FF2B5EF4-FFF2-40B4-BE49-F238E27FC236}">
                <a16:creationId xmlns:a16="http://schemas.microsoft.com/office/drawing/2014/main" id="{FA394CCC-7730-4ADE-A90C-6E3190EC05EA}"/>
              </a:ext>
            </a:extLst>
          </p:cNvPr>
          <p:cNvSpPr txBox="1"/>
          <p:nvPr/>
        </p:nvSpPr>
        <p:spPr>
          <a:xfrm>
            <a:off x="4515446" y="3295757"/>
            <a:ext cx="2351926" cy="369332"/>
          </a:xfrm>
          <a:prstGeom prst="rect">
            <a:avLst/>
          </a:prstGeom>
          <a:noFill/>
          <a:ln w="952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wrap="none" rtlCol="0">
            <a:spAutoFit/>
          </a:bodyPr>
          <a:lstStyle/>
          <a:p>
            <a:r>
              <a:rPr lang="en-US" altLang="zh-TW" dirty="0"/>
              <a:t>Apparent moisture sink</a:t>
            </a:r>
            <a:endParaRPr lang="zh-TW" altLang="en-US" dirty="0"/>
          </a:p>
        </p:txBody>
      </p:sp>
      <p:cxnSp>
        <p:nvCxnSpPr>
          <p:cNvPr id="15" name="直線單箭頭接點 14">
            <a:extLst>
              <a:ext uri="{FF2B5EF4-FFF2-40B4-BE49-F238E27FC236}">
                <a16:creationId xmlns:a16="http://schemas.microsoft.com/office/drawing/2014/main" id="{43521BEE-425E-4CC2-A7FA-4137AA2EFE1F}"/>
              </a:ext>
            </a:extLst>
          </p:cNvPr>
          <p:cNvCxnSpPr>
            <a:cxnSpLocks/>
            <a:stCxn id="11" idx="0"/>
          </p:cNvCxnSpPr>
          <p:nvPr/>
        </p:nvCxnSpPr>
        <p:spPr>
          <a:xfrm flipV="1">
            <a:off x="3160428" y="3099394"/>
            <a:ext cx="511240" cy="2115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直線單箭頭接點 16">
            <a:extLst>
              <a:ext uri="{FF2B5EF4-FFF2-40B4-BE49-F238E27FC236}">
                <a16:creationId xmlns:a16="http://schemas.microsoft.com/office/drawing/2014/main" id="{669C9867-7A4E-4A51-B0E8-9FC882C2C9FB}"/>
              </a:ext>
            </a:extLst>
          </p:cNvPr>
          <p:cNvCxnSpPr>
            <a:cxnSpLocks/>
            <a:stCxn id="12" idx="2"/>
          </p:cNvCxnSpPr>
          <p:nvPr/>
        </p:nvCxnSpPr>
        <p:spPr>
          <a:xfrm flipH="1">
            <a:off x="4572001" y="2459766"/>
            <a:ext cx="998590" cy="178853"/>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20" name="直線單箭頭接點 19">
            <a:extLst>
              <a:ext uri="{FF2B5EF4-FFF2-40B4-BE49-F238E27FC236}">
                <a16:creationId xmlns:a16="http://schemas.microsoft.com/office/drawing/2014/main" id="{5F0ACC9A-1728-4A38-90CC-4E4E622313C7}"/>
              </a:ext>
            </a:extLst>
          </p:cNvPr>
          <p:cNvCxnSpPr>
            <a:cxnSpLocks/>
            <a:stCxn id="13" idx="0"/>
          </p:cNvCxnSpPr>
          <p:nvPr/>
        </p:nvCxnSpPr>
        <p:spPr>
          <a:xfrm flipH="1" flipV="1">
            <a:off x="5261317" y="3068894"/>
            <a:ext cx="430092" cy="226863"/>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pic>
        <p:nvPicPr>
          <p:cNvPr id="23" name="圖片 22" descr="一張含有 物件 的圖片&#10;&#10;描述是以高可信度產生">
            <a:extLst>
              <a:ext uri="{FF2B5EF4-FFF2-40B4-BE49-F238E27FC236}">
                <a16:creationId xmlns:a16="http://schemas.microsoft.com/office/drawing/2014/main" id="{A351EF56-DBF6-4F86-8A8D-BE25F3CDF2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5376" y="4154223"/>
            <a:ext cx="3813247" cy="624192"/>
          </a:xfrm>
          <a:prstGeom prst="rect">
            <a:avLst/>
          </a:prstGeom>
        </p:spPr>
      </p:pic>
      <p:pic>
        <p:nvPicPr>
          <p:cNvPr id="25" name="圖片 24" descr="一張含有 物件, 手錶 的圖片&#10;&#10;描述是以高可信度產生">
            <a:extLst>
              <a:ext uri="{FF2B5EF4-FFF2-40B4-BE49-F238E27FC236}">
                <a16:creationId xmlns:a16="http://schemas.microsoft.com/office/drawing/2014/main" id="{AD938FD2-138A-4FC9-A36F-F9C6785DEC2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29773" y="5057591"/>
            <a:ext cx="3765662" cy="534833"/>
          </a:xfrm>
          <a:prstGeom prst="rect">
            <a:avLst/>
          </a:prstGeom>
        </p:spPr>
      </p:pic>
      <p:sp>
        <p:nvSpPr>
          <p:cNvPr id="26" name="文字方塊 25">
            <a:extLst>
              <a:ext uri="{FF2B5EF4-FFF2-40B4-BE49-F238E27FC236}">
                <a16:creationId xmlns:a16="http://schemas.microsoft.com/office/drawing/2014/main" id="{D4FF8043-1FB0-469D-9870-39A5E1FEC8DB}"/>
              </a:ext>
            </a:extLst>
          </p:cNvPr>
          <p:cNvSpPr txBox="1"/>
          <p:nvPr/>
        </p:nvSpPr>
        <p:spPr>
          <a:xfrm>
            <a:off x="1985362" y="3682463"/>
            <a:ext cx="5173276" cy="369332"/>
          </a:xfrm>
          <a:prstGeom prst="rect">
            <a:avLst/>
          </a:prstGeom>
          <a:noFill/>
        </p:spPr>
        <p:txBody>
          <a:bodyPr wrap="none" rtlCol="0">
            <a:spAutoFit/>
          </a:bodyPr>
          <a:lstStyle/>
          <a:p>
            <a:pPr marL="285750" indent="-285750">
              <a:buFont typeface="Arial" panose="020B0604020202020204" pitchFamily="34" charset="0"/>
              <a:buChar char="•"/>
            </a:pPr>
            <a:r>
              <a:rPr lang="en-US" altLang="zh-TW" dirty="0"/>
              <a:t>Vertical moisture advection can be decomposed to </a:t>
            </a:r>
            <a:endParaRPr lang="zh-TW" altLang="en-US" dirty="0"/>
          </a:p>
        </p:txBody>
      </p:sp>
      <p:sp>
        <p:nvSpPr>
          <p:cNvPr id="27" name="文字方塊 26">
            <a:extLst>
              <a:ext uri="{FF2B5EF4-FFF2-40B4-BE49-F238E27FC236}">
                <a16:creationId xmlns:a16="http://schemas.microsoft.com/office/drawing/2014/main" id="{62EB1925-BE69-4B5A-BF48-F48EBC4FA128}"/>
              </a:ext>
            </a:extLst>
          </p:cNvPr>
          <p:cNvSpPr txBox="1"/>
          <p:nvPr/>
        </p:nvSpPr>
        <p:spPr>
          <a:xfrm>
            <a:off x="3453862" y="5805721"/>
            <a:ext cx="5528116" cy="369332"/>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zh-TW" dirty="0">
                <a:solidFill>
                  <a:schemeClr val="tx1"/>
                </a:solidFill>
              </a:rPr>
              <a:t>Horizontal and vertical moisture flux convergence (MFC)</a:t>
            </a:r>
            <a:endParaRPr lang="zh-TW" altLang="en-US" dirty="0">
              <a:solidFill>
                <a:schemeClr val="tx1"/>
              </a:solidFill>
            </a:endParaRPr>
          </a:p>
        </p:txBody>
      </p:sp>
    </p:spTree>
    <p:extLst>
      <p:ext uri="{BB962C8B-B14F-4D97-AF65-F5344CB8AC3E}">
        <p14:creationId xmlns:p14="http://schemas.microsoft.com/office/powerpoint/2010/main" val="3162639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descr="一張含有 物件 的圖片&#10;&#10;產生非常高可信度的描述">
            <a:extLst>
              <a:ext uri="{FF2B5EF4-FFF2-40B4-BE49-F238E27FC236}">
                <a16:creationId xmlns:a16="http://schemas.microsoft.com/office/drawing/2014/main" id="{92E7C7E1-5932-447E-8AD7-97B15685B1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7729" y="1236869"/>
            <a:ext cx="5088542" cy="1042098"/>
          </a:xfrm>
          <a:prstGeom prst="rect">
            <a:avLst/>
          </a:prstGeom>
        </p:spPr>
      </p:pic>
      <p:sp>
        <p:nvSpPr>
          <p:cNvPr id="6" name="文字方塊 5">
            <a:extLst>
              <a:ext uri="{FF2B5EF4-FFF2-40B4-BE49-F238E27FC236}">
                <a16:creationId xmlns:a16="http://schemas.microsoft.com/office/drawing/2014/main" id="{36FA7193-FC69-4FED-A03B-4002A7DCCF47}"/>
              </a:ext>
            </a:extLst>
          </p:cNvPr>
          <p:cNvSpPr txBox="1"/>
          <p:nvPr/>
        </p:nvSpPr>
        <p:spPr>
          <a:xfrm>
            <a:off x="1182677" y="589450"/>
            <a:ext cx="6778646" cy="646331"/>
          </a:xfrm>
          <a:prstGeom prst="rect">
            <a:avLst/>
          </a:prstGeom>
          <a:noFill/>
        </p:spPr>
        <p:txBody>
          <a:bodyPr wrap="square" rtlCol="0">
            <a:spAutoFit/>
          </a:bodyPr>
          <a:lstStyle/>
          <a:p>
            <a:pPr marL="285750" indent="-285750">
              <a:buFont typeface="Arial" panose="020B0604020202020204" pitchFamily="34" charset="0"/>
              <a:buChar char="•"/>
            </a:pPr>
            <a:r>
              <a:rPr lang="en-US" altLang="zh-TW" dirty="0"/>
              <a:t>Integrating (3) from P</a:t>
            </a:r>
            <a:r>
              <a:rPr lang="en-US" altLang="zh-TW" baseline="-25000" dirty="0"/>
              <a:t>S</a:t>
            </a:r>
            <a:r>
              <a:rPr lang="en-US" altLang="zh-TW" dirty="0"/>
              <a:t> (the pressure at the sea surface) to P</a:t>
            </a:r>
            <a:r>
              <a:rPr lang="en-US" altLang="zh-TW" baseline="-25000" dirty="0"/>
              <a:t>T</a:t>
            </a:r>
            <a:r>
              <a:rPr lang="en-US" altLang="zh-TW" dirty="0"/>
              <a:t> (the pressure at upper bound)</a:t>
            </a:r>
            <a:endParaRPr lang="zh-TW" altLang="en-US" dirty="0"/>
          </a:p>
        </p:txBody>
      </p:sp>
      <p:pic>
        <p:nvPicPr>
          <p:cNvPr id="8" name="圖片 7">
            <a:extLst>
              <a:ext uri="{FF2B5EF4-FFF2-40B4-BE49-F238E27FC236}">
                <a16:creationId xmlns:a16="http://schemas.microsoft.com/office/drawing/2014/main" id="{F5E88005-9FF1-4208-B88F-B170CE9B70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47899" y="2180493"/>
            <a:ext cx="4048202" cy="746989"/>
          </a:xfrm>
          <a:prstGeom prst="rect">
            <a:avLst/>
          </a:prstGeom>
        </p:spPr>
      </p:pic>
      <p:pic>
        <p:nvPicPr>
          <p:cNvPr id="10" name="圖片 9" descr="一張含有 物件 的圖片&#10;&#10;描述是以高可信度產生">
            <a:extLst>
              <a:ext uri="{FF2B5EF4-FFF2-40B4-BE49-F238E27FC236}">
                <a16:creationId xmlns:a16="http://schemas.microsoft.com/office/drawing/2014/main" id="{6D052019-6921-45AF-8BDF-D23900058289}"/>
              </a:ext>
            </a:extLst>
          </p:cNvPr>
          <p:cNvPicPr>
            <a:picLocks noChangeAspect="1"/>
          </p:cNvPicPr>
          <p:nvPr/>
        </p:nvPicPr>
        <p:blipFill rotWithShape="1">
          <a:blip r:embed="rId4">
            <a:extLst>
              <a:ext uri="{28A0092B-C50C-407E-A947-70E740481C1C}">
                <a14:useLocalDpi xmlns:a14="http://schemas.microsoft.com/office/drawing/2010/main" val="0"/>
              </a:ext>
            </a:extLst>
          </a:blip>
          <a:srcRect r="25622" b="2321"/>
          <a:stretch/>
        </p:blipFill>
        <p:spPr>
          <a:xfrm>
            <a:off x="2610022" y="2967216"/>
            <a:ext cx="2918581" cy="692393"/>
          </a:xfrm>
          <a:prstGeom prst="rect">
            <a:avLst/>
          </a:prstGeom>
        </p:spPr>
      </p:pic>
      <p:pic>
        <p:nvPicPr>
          <p:cNvPr id="12" name="圖片 11">
            <a:extLst>
              <a:ext uri="{FF2B5EF4-FFF2-40B4-BE49-F238E27FC236}">
                <a16:creationId xmlns:a16="http://schemas.microsoft.com/office/drawing/2014/main" id="{A7203831-49E2-48BC-86F0-BD6BC0E58BC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07829" y="3681638"/>
            <a:ext cx="4026148" cy="746989"/>
          </a:xfrm>
          <a:prstGeom prst="rect">
            <a:avLst/>
          </a:prstGeom>
        </p:spPr>
      </p:pic>
      <p:pic>
        <p:nvPicPr>
          <p:cNvPr id="14" name="圖片 13">
            <a:extLst>
              <a:ext uri="{FF2B5EF4-FFF2-40B4-BE49-F238E27FC236}">
                <a16:creationId xmlns:a16="http://schemas.microsoft.com/office/drawing/2014/main" id="{B880AE81-6D58-44D0-9E52-1D905BFA0DC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54317" y="4670257"/>
            <a:ext cx="4533171" cy="586645"/>
          </a:xfrm>
          <a:prstGeom prst="rect">
            <a:avLst/>
          </a:prstGeom>
        </p:spPr>
      </p:pic>
      <p:sp>
        <p:nvSpPr>
          <p:cNvPr id="15" name="文字方塊 14">
            <a:extLst>
              <a:ext uri="{FF2B5EF4-FFF2-40B4-BE49-F238E27FC236}">
                <a16:creationId xmlns:a16="http://schemas.microsoft.com/office/drawing/2014/main" id="{120D40DD-51D6-4B7C-B05B-BAF9C8C0E0D3}"/>
              </a:ext>
            </a:extLst>
          </p:cNvPr>
          <p:cNvSpPr txBox="1"/>
          <p:nvPr/>
        </p:nvSpPr>
        <p:spPr>
          <a:xfrm>
            <a:off x="1182677" y="4390481"/>
            <a:ext cx="4923143" cy="369332"/>
          </a:xfrm>
          <a:prstGeom prst="rect">
            <a:avLst/>
          </a:prstGeom>
          <a:noFill/>
        </p:spPr>
        <p:txBody>
          <a:bodyPr wrap="none" rtlCol="0">
            <a:spAutoFit/>
          </a:bodyPr>
          <a:lstStyle/>
          <a:p>
            <a:pPr marL="285750" indent="-285750">
              <a:buFont typeface="Arial" panose="020B0604020202020204" pitchFamily="34" charset="0"/>
              <a:buChar char="•"/>
            </a:pPr>
            <a:r>
              <a:rPr lang="en-US" altLang="zh-TW" dirty="0"/>
              <a:t>Bulk aerodynamic formula (</a:t>
            </a:r>
            <a:r>
              <a:rPr lang="en-US" altLang="zh-TW" dirty="0" err="1"/>
              <a:t>Fairall</a:t>
            </a:r>
            <a:r>
              <a:rPr lang="en-US" altLang="zh-TW" dirty="0"/>
              <a:t> et al. 2003): </a:t>
            </a:r>
            <a:endParaRPr lang="zh-TW" altLang="en-US" dirty="0"/>
          </a:p>
        </p:txBody>
      </p:sp>
      <mc:AlternateContent xmlns:mc="http://schemas.openxmlformats.org/markup-compatibility/2006" xmlns:a14="http://schemas.microsoft.com/office/drawing/2010/main">
        <mc:Choice Requires="a14">
          <p:sp>
            <p:nvSpPr>
              <p:cNvPr id="16" name="文字方塊 15">
                <a:extLst>
                  <a:ext uri="{FF2B5EF4-FFF2-40B4-BE49-F238E27FC236}">
                    <a16:creationId xmlns:a16="http://schemas.microsoft.com/office/drawing/2014/main" id="{EDD9FB25-8434-4273-94A6-16F3AFE01F2E}"/>
                  </a:ext>
                </a:extLst>
              </p:cNvPr>
              <p:cNvSpPr txBox="1"/>
              <p:nvPr/>
            </p:nvSpPr>
            <p:spPr>
              <a:xfrm>
                <a:off x="3522100" y="5190905"/>
                <a:ext cx="5167440" cy="1477328"/>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wrap="none" rtlCol="0">
                <a:spAutoFit/>
              </a:bodyPr>
              <a:lstStyle/>
              <a:p>
                <a14:m>
                  <m:oMath xmlns:m="http://schemas.openxmlformats.org/officeDocument/2006/math">
                    <m:sSub>
                      <m:sSubPr>
                        <m:ctrlPr>
                          <a:rPr lang="en-US" altLang="zh-TW" i="1" smtClean="0">
                            <a:solidFill>
                              <a:schemeClr val="tx1"/>
                            </a:solidFill>
                            <a:latin typeface="Cambria Math" panose="02040503050406030204" pitchFamily="18" charset="0"/>
                          </a:rPr>
                        </m:ctrlPr>
                      </m:sSubPr>
                      <m:e>
                        <m:r>
                          <a:rPr lang="zh-TW" altLang="en-US" i="1" smtClean="0">
                            <a:solidFill>
                              <a:schemeClr val="tx1"/>
                            </a:solidFill>
                            <a:latin typeface="Cambria Math" panose="02040503050406030204" pitchFamily="18" charset="0"/>
                          </a:rPr>
                          <m:t>𝜌</m:t>
                        </m:r>
                      </m:e>
                      <m:sub>
                        <m:r>
                          <a:rPr lang="en-US" altLang="zh-TW" b="0" i="1" smtClean="0">
                            <a:solidFill>
                              <a:schemeClr val="tx1"/>
                            </a:solidFill>
                            <a:latin typeface="Cambria Math" panose="02040503050406030204" pitchFamily="18" charset="0"/>
                          </a:rPr>
                          <m:t>𝑎</m:t>
                        </m:r>
                      </m:sub>
                    </m:sSub>
                  </m:oMath>
                </a14:m>
                <a:r>
                  <a:rPr lang="en-US" altLang="zh-TW" dirty="0">
                    <a:solidFill>
                      <a:schemeClr val="tx1"/>
                    </a:solidFill>
                  </a:rPr>
                  <a:t>            : air density</a:t>
                </a:r>
              </a:p>
              <a:p>
                <a:r>
                  <a:rPr lang="en-US" altLang="zh-TW" dirty="0">
                    <a:solidFill>
                      <a:schemeClr val="tx1"/>
                    </a:solidFill>
                  </a:rPr>
                  <a:t>C</a:t>
                </a:r>
                <a:r>
                  <a:rPr lang="en-US" altLang="zh-TW" baseline="-25000" dirty="0">
                    <a:solidFill>
                      <a:schemeClr val="tx1"/>
                    </a:solidFill>
                  </a:rPr>
                  <a:t>E                 </a:t>
                </a:r>
                <a:r>
                  <a:rPr lang="en-US" altLang="zh-TW" dirty="0">
                    <a:solidFill>
                      <a:schemeClr val="tx1"/>
                    </a:solidFill>
                  </a:rPr>
                  <a:t>: turbulent exchange coefficient for moisture</a:t>
                </a:r>
              </a:p>
              <a:p>
                <a:r>
                  <a:rPr lang="en-US" altLang="zh-TW" dirty="0">
                    <a:solidFill>
                      <a:schemeClr val="tx1"/>
                    </a:solidFill>
                  </a:rPr>
                  <a:t>U             : 10-m wind speed</a:t>
                </a:r>
              </a:p>
              <a:p>
                <a:pPr defTabSz="182563"/>
                <a:r>
                  <a:rPr lang="en-US" altLang="zh-TW" dirty="0" err="1">
                    <a:solidFill>
                      <a:schemeClr val="tx1"/>
                    </a:solidFill>
                  </a:rPr>
                  <a:t>q</a:t>
                </a:r>
                <a:r>
                  <a:rPr lang="en-US" altLang="zh-TW" baseline="-25000" dirty="0" err="1">
                    <a:solidFill>
                      <a:schemeClr val="tx1"/>
                    </a:solidFill>
                  </a:rPr>
                  <a:t>sat</a:t>
                </a:r>
                <a:r>
                  <a:rPr lang="en-US" altLang="zh-TW" dirty="0">
                    <a:solidFill>
                      <a:schemeClr val="tx1"/>
                    </a:solidFill>
                  </a:rPr>
                  <a:t>(SST) : saturation specific humidity at the SST</a:t>
                </a:r>
              </a:p>
              <a:p>
                <a:r>
                  <a:rPr lang="en-US" altLang="zh-TW" dirty="0" err="1">
                    <a:solidFill>
                      <a:schemeClr val="tx1"/>
                    </a:solidFill>
                  </a:rPr>
                  <a:t>q</a:t>
                </a:r>
                <a:r>
                  <a:rPr lang="en-US" altLang="zh-TW" baseline="-25000" dirty="0" err="1">
                    <a:solidFill>
                      <a:schemeClr val="tx1"/>
                    </a:solidFill>
                  </a:rPr>
                  <a:t>a</a:t>
                </a:r>
                <a:r>
                  <a:rPr lang="en-US" altLang="zh-TW" dirty="0">
                    <a:solidFill>
                      <a:schemeClr val="tx1"/>
                    </a:solidFill>
                  </a:rPr>
                  <a:t>             :10-m specific humidity.</a:t>
                </a:r>
                <a:endParaRPr lang="zh-TW" altLang="en-US" dirty="0">
                  <a:solidFill>
                    <a:schemeClr val="tx1"/>
                  </a:solidFill>
                </a:endParaRPr>
              </a:p>
            </p:txBody>
          </p:sp>
        </mc:Choice>
        <mc:Fallback xmlns="">
          <p:sp>
            <p:nvSpPr>
              <p:cNvPr id="16" name="文字方塊 15">
                <a:extLst>
                  <a:ext uri="{FF2B5EF4-FFF2-40B4-BE49-F238E27FC236}">
                    <a16:creationId xmlns:a16="http://schemas.microsoft.com/office/drawing/2014/main" id="{EDD9FB25-8434-4273-94A6-16F3AFE01F2E}"/>
                  </a:ext>
                </a:extLst>
              </p:cNvPr>
              <p:cNvSpPr txBox="1">
                <a:spLocks noRot="1" noChangeAspect="1" noMove="1" noResize="1" noEditPoints="1" noAdjustHandles="1" noChangeArrowheads="1" noChangeShapeType="1" noTextEdit="1"/>
              </p:cNvSpPr>
              <p:nvPr/>
            </p:nvSpPr>
            <p:spPr>
              <a:xfrm>
                <a:off x="3522100" y="5190905"/>
                <a:ext cx="5167440" cy="1477328"/>
              </a:xfrm>
              <a:prstGeom prst="rect">
                <a:avLst/>
              </a:prstGeom>
              <a:blipFill>
                <a:blip r:embed="rId7"/>
                <a:stretch>
                  <a:fillRect l="-1063" t="-2479" r="-945" b="-5785"/>
                </a:stretch>
              </a:blipFill>
              <a:ln>
                <a:noFill/>
              </a:ln>
            </p:spPr>
            <p:txBody>
              <a:bodyPr/>
              <a:lstStyle/>
              <a:p>
                <a:r>
                  <a:rPr lang="zh-TW" altLang="en-US">
                    <a:noFill/>
                  </a:rPr>
                  <a:t> </a:t>
                </a:r>
              </a:p>
            </p:txBody>
          </p:sp>
        </mc:Fallback>
      </mc:AlternateContent>
      <p:sp>
        <p:nvSpPr>
          <p:cNvPr id="17" name="文字方塊 16">
            <a:extLst>
              <a:ext uri="{FF2B5EF4-FFF2-40B4-BE49-F238E27FC236}">
                <a16:creationId xmlns:a16="http://schemas.microsoft.com/office/drawing/2014/main" id="{CF6287A9-4AD5-4C26-891F-60A42338B99B}"/>
              </a:ext>
            </a:extLst>
          </p:cNvPr>
          <p:cNvSpPr txBox="1"/>
          <p:nvPr/>
        </p:nvSpPr>
        <p:spPr>
          <a:xfrm>
            <a:off x="5718855" y="2699489"/>
            <a:ext cx="3012171" cy="1200329"/>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zh-TW" dirty="0">
                <a:solidFill>
                  <a:schemeClr val="tx1"/>
                </a:solidFill>
              </a:rPr>
              <a:t>C: column-integrated MFC</a:t>
            </a:r>
          </a:p>
          <a:p>
            <a:r>
              <a:rPr lang="en-US" altLang="zh-TW" dirty="0">
                <a:solidFill>
                  <a:schemeClr val="tx1"/>
                </a:solidFill>
              </a:rPr>
              <a:t>E: surface evaporation</a:t>
            </a:r>
          </a:p>
          <a:p>
            <a:r>
              <a:rPr lang="en-US" altLang="zh-TW" dirty="0">
                <a:solidFill>
                  <a:schemeClr val="tx1"/>
                </a:solidFill>
              </a:rPr>
              <a:t>P: precipitation</a:t>
            </a:r>
          </a:p>
          <a:p>
            <a:r>
              <a:rPr lang="en-US" altLang="zh-TW" dirty="0">
                <a:solidFill>
                  <a:schemeClr val="tx1"/>
                </a:solidFill>
              </a:rPr>
              <a:t>TPW:</a:t>
            </a:r>
            <a:r>
              <a:rPr lang="zh-TW" altLang="en-US" dirty="0">
                <a:solidFill>
                  <a:schemeClr val="tx1"/>
                </a:solidFill>
              </a:rPr>
              <a:t> </a:t>
            </a:r>
            <a:r>
              <a:rPr lang="en-US" altLang="zh-TW" dirty="0">
                <a:solidFill>
                  <a:schemeClr val="tx1"/>
                </a:solidFill>
              </a:rPr>
              <a:t>Total Precipitable Water</a:t>
            </a:r>
            <a:endParaRPr lang="zh-TW" altLang="en-US" dirty="0">
              <a:solidFill>
                <a:schemeClr val="tx1"/>
              </a:solidFill>
            </a:endParaRPr>
          </a:p>
        </p:txBody>
      </p:sp>
      <p:sp>
        <p:nvSpPr>
          <p:cNvPr id="2" name="矩形 1">
            <a:extLst>
              <a:ext uri="{FF2B5EF4-FFF2-40B4-BE49-F238E27FC236}">
                <a16:creationId xmlns:a16="http://schemas.microsoft.com/office/drawing/2014/main" id="{6A05803C-5AEF-4B72-899F-6FA979D4ECF8}"/>
              </a:ext>
            </a:extLst>
          </p:cNvPr>
          <p:cNvSpPr/>
          <p:nvPr/>
        </p:nvSpPr>
        <p:spPr>
          <a:xfrm>
            <a:off x="4499041" y="866449"/>
            <a:ext cx="4576894" cy="369332"/>
          </a:xfrm>
          <a:prstGeom prst="rect">
            <a:avLst/>
          </a:prstGeom>
          <a:noFill/>
          <a:ln>
            <a:noFill/>
          </a:ln>
        </p:spPr>
        <p:style>
          <a:lnRef idx="0">
            <a:scrgbClr r="0" g="0" b="0"/>
          </a:lnRef>
          <a:fillRef idx="0">
            <a:scrgbClr r="0" g="0" b="0"/>
          </a:fillRef>
          <a:effectRef idx="0">
            <a:scrgbClr r="0" g="0" b="0"/>
          </a:effectRef>
          <a:fontRef idx="minor">
            <a:schemeClr val="accent1"/>
          </a:fontRef>
        </p:style>
        <p:txBody>
          <a:bodyPr wrap="none">
            <a:spAutoFit/>
          </a:bodyPr>
          <a:lstStyle/>
          <a:p>
            <a:r>
              <a:rPr lang="fi-FI" altLang="zh-TW" dirty="0"/>
              <a:t>(Väisänen 1961; Palmén and Holopainen 1962)</a:t>
            </a:r>
            <a:endParaRPr lang="zh-TW" altLang="en-US" dirty="0"/>
          </a:p>
        </p:txBody>
      </p:sp>
    </p:spTree>
    <p:extLst>
      <p:ext uri="{BB962C8B-B14F-4D97-AF65-F5344CB8AC3E}">
        <p14:creationId xmlns:p14="http://schemas.microsoft.com/office/powerpoint/2010/main" val="3152136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2AD68D4-5374-44D3-B298-8EF748F755CB}"/>
              </a:ext>
            </a:extLst>
          </p:cNvPr>
          <p:cNvSpPr>
            <a:spLocks noGrp="1"/>
          </p:cNvSpPr>
          <p:nvPr>
            <p:ph type="title"/>
          </p:nvPr>
        </p:nvSpPr>
        <p:spPr/>
        <p:txBody>
          <a:bodyPr/>
          <a:lstStyle/>
          <a:p>
            <a:r>
              <a:rPr lang="en-US" altLang="zh-TW" dirty="0"/>
              <a:t>Data</a:t>
            </a:r>
            <a:endParaRPr lang="zh-TW" altLang="en-US" dirty="0"/>
          </a:p>
        </p:txBody>
      </p:sp>
      <p:sp>
        <p:nvSpPr>
          <p:cNvPr id="3" name="內容版面配置區 2">
            <a:extLst>
              <a:ext uri="{FF2B5EF4-FFF2-40B4-BE49-F238E27FC236}">
                <a16:creationId xmlns:a16="http://schemas.microsoft.com/office/drawing/2014/main" id="{14BCB0B3-51D0-4722-9280-17FB44598F9D}"/>
              </a:ext>
            </a:extLst>
          </p:cNvPr>
          <p:cNvSpPr>
            <a:spLocks noGrp="1"/>
          </p:cNvSpPr>
          <p:nvPr>
            <p:ph idx="1"/>
          </p:nvPr>
        </p:nvSpPr>
        <p:spPr/>
        <p:txBody>
          <a:bodyPr>
            <a:normAutofit/>
          </a:bodyPr>
          <a:lstStyle/>
          <a:p>
            <a:pPr algn="just"/>
            <a:r>
              <a:rPr lang="en-US" altLang="zh-TW" dirty="0"/>
              <a:t>Time period: 2001-09, 217 WNP TCs</a:t>
            </a:r>
            <a:endParaRPr lang="zh-TW" altLang="en-US" dirty="0"/>
          </a:p>
        </p:txBody>
      </p:sp>
      <p:graphicFrame>
        <p:nvGraphicFramePr>
          <p:cNvPr id="4" name="表格 3">
            <a:extLst>
              <a:ext uri="{FF2B5EF4-FFF2-40B4-BE49-F238E27FC236}">
                <a16:creationId xmlns:a16="http://schemas.microsoft.com/office/drawing/2014/main" id="{0D2849B7-62F9-4337-B58E-BBC887ED599E}"/>
              </a:ext>
            </a:extLst>
          </p:cNvPr>
          <p:cNvGraphicFramePr>
            <a:graphicFrameLocks noGrp="1"/>
          </p:cNvGraphicFramePr>
          <p:nvPr>
            <p:extLst>
              <p:ext uri="{D42A27DB-BD31-4B8C-83A1-F6EECF244321}">
                <p14:modId xmlns:p14="http://schemas.microsoft.com/office/powerpoint/2010/main" val="3424785577"/>
              </p:ext>
            </p:extLst>
          </p:nvPr>
        </p:nvGraphicFramePr>
        <p:xfrm>
          <a:off x="628650" y="2302034"/>
          <a:ext cx="7346589" cy="3398520"/>
        </p:xfrm>
        <a:graphic>
          <a:graphicData uri="http://schemas.openxmlformats.org/drawingml/2006/table">
            <a:tbl>
              <a:tblPr firstRow="1" bandRow="1">
                <a:tableStyleId>{5C22544A-7EE6-4342-B048-85BDC9FD1C3A}</a:tableStyleId>
              </a:tblPr>
              <a:tblGrid>
                <a:gridCol w="2464038">
                  <a:extLst>
                    <a:ext uri="{9D8B030D-6E8A-4147-A177-3AD203B41FA5}">
                      <a16:colId xmlns:a16="http://schemas.microsoft.com/office/drawing/2014/main" val="4198108869"/>
                    </a:ext>
                  </a:extLst>
                </a:gridCol>
                <a:gridCol w="2156603">
                  <a:extLst>
                    <a:ext uri="{9D8B030D-6E8A-4147-A177-3AD203B41FA5}">
                      <a16:colId xmlns:a16="http://schemas.microsoft.com/office/drawing/2014/main" val="550772981"/>
                    </a:ext>
                  </a:extLst>
                </a:gridCol>
                <a:gridCol w="1431985">
                  <a:extLst>
                    <a:ext uri="{9D8B030D-6E8A-4147-A177-3AD203B41FA5}">
                      <a16:colId xmlns:a16="http://schemas.microsoft.com/office/drawing/2014/main" val="2763574623"/>
                    </a:ext>
                  </a:extLst>
                </a:gridCol>
                <a:gridCol w="1293963">
                  <a:extLst>
                    <a:ext uri="{9D8B030D-6E8A-4147-A177-3AD203B41FA5}">
                      <a16:colId xmlns:a16="http://schemas.microsoft.com/office/drawing/2014/main" val="3301754934"/>
                    </a:ext>
                  </a:extLst>
                </a:gridCol>
              </a:tblGrid>
              <a:tr h="370840">
                <a:tc>
                  <a:txBody>
                    <a:bodyPr/>
                    <a:lstStyle/>
                    <a:p>
                      <a:endParaRPr lang="zh-TW" altLang="en-US" dirty="0"/>
                    </a:p>
                  </a:txBody>
                  <a:tcPr/>
                </a:tc>
                <a:tc>
                  <a:txBody>
                    <a:bodyPr/>
                    <a:lstStyle/>
                    <a:p>
                      <a:r>
                        <a:rPr lang="en-US" altLang="zh-TW" dirty="0"/>
                        <a:t>Data sets</a:t>
                      </a:r>
                      <a:endParaRPr lang="zh-TW" altLang="en-US" dirty="0"/>
                    </a:p>
                  </a:txBody>
                  <a:tcPr/>
                </a:tc>
                <a:tc>
                  <a:txBody>
                    <a:bodyPr/>
                    <a:lstStyle/>
                    <a:p>
                      <a:r>
                        <a:rPr lang="en-US" altLang="zh-TW" dirty="0"/>
                        <a:t>Special resolutions</a:t>
                      </a:r>
                      <a:endParaRPr lang="zh-TW" altLang="en-US" dirty="0"/>
                    </a:p>
                  </a:txBody>
                  <a:tcPr/>
                </a:tc>
                <a:tc>
                  <a:txBody>
                    <a:bodyPr/>
                    <a:lstStyle/>
                    <a:p>
                      <a:r>
                        <a:rPr lang="en-US" altLang="zh-TW" sz="1800" b="0" i="0" u="none" strike="noStrike" kern="1200" baseline="0" dirty="0">
                          <a:solidFill>
                            <a:schemeClr val="lt1"/>
                          </a:solidFill>
                          <a:latin typeface="+mn-lt"/>
                          <a:ea typeface="+mn-ea"/>
                          <a:cs typeface="+mn-cs"/>
                        </a:rPr>
                        <a:t>Temporal resolutions</a:t>
                      </a:r>
                      <a:endParaRPr lang="zh-TW" altLang="en-US" dirty="0"/>
                    </a:p>
                  </a:txBody>
                  <a:tcPr/>
                </a:tc>
                <a:extLst>
                  <a:ext uri="{0D108BD9-81ED-4DB2-BD59-A6C34878D82A}">
                    <a16:rowId xmlns:a16="http://schemas.microsoft.com/office/drawing/2014/main" val="3874604351"/>
                  </a:ext>
                </a:extLst>
              </a:tr>
              <a:tr h="370840">
                <a:tc>
                  <a:txBody>
                    <a:bodyPr/>
                    <a:lstStyle/>
                    <a:p>
                      <a:r>
                        <a:rPr lang="en-US" altLang="zh-TW" dirty="0"/>
                        <a:t>TC best track</a:t>
                      </a:r>
                      <a:endParaRPr lang="zh-TW" altLang="en-US" dirty="0"/>
                    </a:p>
                  </a:txBody>
                  <a:tcPr/>
                </a:tc>
                <a:tc>
                  <a:txBody>
                    <a:bodyPr/>
                    <a:lstStyle/>
                    <a:p>
                      <a:r>
                        <a:rPr lang="en-US" altLang="zh-TW" dirty="0"/>
                        <a:t>JTWC</a:t>
                      </a:r>
                      <a:endParaRPr lang="zh-TW" altLang="en-US" dirty="0"/>
                    </a:p>
                  </a:txBody>
                  <a:tcPr/>
                </a:tc>
                <a:tc>
                  <a:txBody>
                    <a:bodyPr/>
                    <a:lstStyle/>
                    <a:p>
                      <a:endParaRPr lang="zh-TW" altLang="en-US" dirty="0"/>
                    </a:p>
                  </a:txBody>
                  <a:tcPr/>
                </a:tc>
                <a:tc>
                  <a:txBody>
                    <a:bodyPr/>
                    <a:lstStyle/>
                    <a:p>
                      <a:r>
                        <a:rPr lang="en-US" altLang="zh-TW" dirty="0"/>
                        <a:t>6-hourly</a:t>
                      </a:r>
                      <a:endParaRPr lang="zh-TW" altLang="en-US" dirty="0"/>
                    </a:p>
                  </a:txBody>
                  <a:tcPr/>
                </a:tc>
                <a:extLst>
                  <a:ext uri="{0D108BD9-81ED-4DB2-BD59-A6C34878D82A}">
                    <a16:rowId xmlns:a16="http://schemas.microsoft.com/office/drawing/2014/main" val="3036384237"/>
                  </a:ext>
                </a:extLst>
              </a:tr>
              <a:tr h="370840">
                <a:tc>
                  <a:txBody>
                    <a:bodyPr/>
                    <a:lstStyle/>
                    <a:p>
                      <a:r>
                        <a:rPr lang="en-US" altLang="zh-TW" dirty="0"/>
                        <a:t>Precipitation </a:t>
                      </a:r>
                    </a:p>
                  </a:txBody>
                  <a:tcPr/>
                </a:tc>
                <a:tc>
                  <a:txBody>
                    <a:bodyPr/>
                    <a:lstStyle/>
                    <a:p>
                      <a:r>
                        <a:rPr lang="en-US" altLang="zh-TW" dirty="0"/>
                        <a:t>TRMM 3B42V7</a:t>
                      </a:r>
                      <a:endParaRPr lang="zh-TW" altLang="en-US" dirty="0"/>
                    </a:p>
                  </a:txBody>
                  <a:tcPr/>
                </a:tc>
                <a:tc>
                  <a:txBody>
                    <a:bodyPr/>
                    <a:lstStyle/>
                    <a:p>
                      <a:r>
                        <a:rPr lang="en-US" altLang="zh-TW" dirty="0"/>
                        <a:t>0.25</a:t>
                      </a:r>
                      <a:r>
                        <a:rPr lang="en-US" altLang="zh-TW" dirty="0">
                          <a:latin typeface="Poor Richard" panose="02080502050505020702" pitchFamily="18" charset="0"/>
                        </a:rPr>
                        <a:t> °</a:t>
                      </a:r>
                      <a:endParaRPr lang="zh-TW" altLang="en-US" dirty="0"/>
                    </a:p>
                  </a:txBody>
                  <a:tcPr/>
                </a:tc>
                <a:tc>
                  <a:txBody>
                    <a:bodyPr/>
                    <a:lstStyle/>
                    <a:p>
                      <a:r>
                        <a:rPr lang="en-US" altLang="zh-TW" dirty="0"/>
                        <a:t>3-hourly</a:t>
                      </a:r>
                      <a:endParaRPr lang="zh-TW" altLang="en-US" dirty="0"/>
                    </a:p>
                  </a:txBody>
                  <a:tcPr/>
                </a:tc>
                <a:extLst>
                  <a:ext uri="{0D108BD9-81ED-4DB2-BD59-A6C34878D82A}">
                    <a16:rowId xmlns:a16="http://schemas.microsoft.com/office/drawing/2014/main" val="3070575817"/>
                  </a:ext>
                </a:extLst>
              </a:tr>
              <a:tr h="370840">
                <a:tc>
                  <a:txBody>
                    <a:bodyPr/>
                    <a:lstStyle/>
                    <a:p>
                      <a:r>
                        <a:rPr lang="en-US" altLang="zh-TW" dirty="0"/>
                        <a:t>Total precipitation water</a:t>
                      </a:r>
                    </a:p>
                    <a:p>
                      <a:r>
                        <a:rPr lang="en-US" altLang="zh-TW" dirty="0"/>
                        <a:t>(TWP)</a:t>
                      </a:r>
                      <a:endParaRPr lang="zh-TW" altLang="en-US" dirty="0"/>
                    </a:p>
                  </a:txBody>
                  <a:tcPr/>
                </a:tc>
                <a:tc>
                  <a:txBody>
                    <a:bodyPr/>
                    <a:lstStyle/>
                    <a:p>
                      <a:r>
                        <a:rPr lang="en-US" altLang="zh-TW" dirty="0"/>
                        <a:t>TRMM Microwave Imager (TMI) </a:t>
                      </a:r>
                      <a:endParaRPr lang="zh-TW" altLang="en-US" dirty="0"/>
                    </a:p>
                  </a:txBody>
                  <a:tcPr/>
                </a:tc>
                <a:tc>
                  <a:txBody>
                    <a:bodyPr/>
                    <a:lstStyle/>
                    <a:p>
                      <a:r>
                        <a:rPr lang="en-US" altLang="zh-TW" dirty="0"/>
                        <a:t>0.25</a:t>
                      </a:r>
                      <a:r>
                        <a:rPr lang="en-US" altLang="zh-TW" dirty="0">
                          <a:latin typeface="Poor Richard" panose="02080502050505020702" pitchFamily="18" charset="0"/>
                        </a:rPr>
                        <a:t>°</a:t>
                      </a:r>
                      <a:endParaRPr lang="zh-TW" altLang="en-US" dirty="0"/>
                    </a:p>
                  </a:txBody>
                  <a:tcPr/>
                </a:tc>
                <a:tc>
                  <a:txBody>
                    <a:bodyPr/>
                    <a:lstStyle/>
                    <a:p>
                      <a:r>
                        <a:rPr lang="en-US" altLang="zh-TW" dirty="0"/>
                        <a:t>daily</a:t>
                      </a:r>
                      <a:endParaRPr lang="zh-TW" altLang="en-US" dirty="0"/>
                    </a:p>
                  </a:txBody>
                  <a:tcPr/>
                </a:tc>
                <a:extLst>
                  <a:ext uri="{0D108BD9-81ED-4DB2-BD59-A6C34878D82A}">
                    <a16:rowId xmlns:a16="http://schemas.microsoft.com/office/drawing/2014/main" val="2209835306"/>
                  </a:ext>
                </a:extLst>
              </a:tr>
              <a:tr h="0">
                <a:tc>
                  <a:txBody>
                    <a:bodyPr/>
                    <a:lstStyle/>
                    <a:p>
                      <a:r>
                        <a:rPr lang="en-US" altLang="zh-TW" dirty="0"/>
                        <a:t>Surface evaporation </a:t>
                      </a:r>
                      <a:endParaRPr lang="zh-TW" altLang="en-US" dirty="0"/>
                    </a:p>
                  </a:txBody>
                  <a:tcPr/>
                </a:tc>
                <a:tc>
                  <a:txBody>
                    <a:bodyPr/>
                    <a:lstStyle/>
                    <a:p>
                      <a:r>
                        <a:rPr lang="en-US" altLang="zh-TW" dirty="0"/>
                        <a:t>IFREMER3</a:t>
                      </a:r>
                    </a:p>
                  </a:txBody>
                  <a:tcPr/>
                </a:tc>
                <a:tc>
                  <a:txBody>
                    <a:bodyPr/>
                    <a:lstStyle/>
                    <a:p>
                      <a:r>
                        <a:rPr lang="en-US" altLang="zh-TW" dirty="0"/>
                        <a:t>0.25</a:t>
                      </a:r>
                      <a:r>
                        <a:rPr lang="en-US" altLang="zh-TW" dirty="0">
                          <a:latin typeface="Poor Richard" panose="02080502050505020702" pitchFamily="18" charset="0"/>
                        </a:rPr>
                        <a:t> °</a:t>
                      </a:r>
                      <a:r>
                        <a:rPr lang="en-US" altLang="zh-TW" dirty="0"/>
                        <a:t> </a:t>
                      </a:r>
                      <a:endParaRPr lang="zh-TW" altLang="en-US" dirty="0"/>
                    </a:p>
                  </a:txBody>
                  <a:tcPr/>
                </a:tc>
                <a:tc>
                  <a:txBody>
                    <a:bodyPr/>
                    <a:lstStyle/>
                    <a:p>
                      <a:r>
                        <a:rPr lang="en-US" altLang="zh-TW" dirty="0"/>
                        <a:t>daily</a:t>
                      </a:r>
                    </a:p>
                  </a:txBody>
                  <a:tcPr/>
                </a:tc>
                <a:extLst>
                  <a:ext uri="{0D108BD9-81ED-4DB2-BD59-A6C34878D82A}">
                    <a16:rowId xmlns:a16="http://schemas.microsoft.com/office/drawing/2014/main" val="1482290381"/>
                  </a:ext>
                </a:extLst>
              </a:tr>
              <a:tr h="370840">
                <a:tc>
                  <a:txBody>
                    <a:bodyPr/>
                    <a:lstStyle/>
                    <a:p>
                      <a:r>
                        <a:rPr lang="en-US" altLang="zh-TW" dirty="0"/>
                        <a:t>SST</a:t>
                      </a:r>
                      <a:endParaRPr lang="zh-TW" altLang="en-US" dirty="0"/>
                    </a:p>
                  </a:txBody>
                  <a:tcPr/>
                </a:tc>
                <a:tc>
                  <a:txBody>
                    <a:bodyPr/>
                    <a:lstStyle/>
                    <a:p>
                      <a:r>
                        <a:rPr lang="en-US" altLang="zh-TW" dirty="0"/>
                        <a:t>NOAA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t>0.25</a:t>
                      </a:r>
                      <a:r>
                        <a:rPr lang="en-US" altLang="zh-TW" dirty="0">
                          <a:latin typeface="Poor Richard" panose="02080502050505020702" pitchFamily="18" charset="0"/>
                        </a:rPr>
                        <a:t> °</a:t>
                      </a:r>
                      <a:r>
                        <a:rPr lang="en-US" altLang="zh-TW" dirty="0"/>
                        <a:t> </a:t>
                      </a:r>
                      <a:endParaRPr lang="zh-TW" altLang="en-US" dirty="0"/>
                    </a:p>
                  </a:txBody>
                  <a:tcPr/>
                </a:tc>
                <a:tc>
                  <a:txBody>
                    <a:bodyPr/>
                    <a:lstStyle/>
                    <a:p>
                      <a:r>
                        <a:rPr lang="en-US" altLang="zh-TW" dirty="0"/>
                        <a:t>daily</a:t>
                      </a:r>
                    </a:p>
                  </a:txBody>
                  <a:tcPr/>
                </a:tc>
                <a:extLst>
                  <a:ext uri="{0D108BD9-81ED-4DB2-BD59-A6C34878D82A}">
                    <a16:rowId xmlns:a16="http://schemas.microsoft.com/office/drawing/2014/main" val="1663118941"/>
                  </a:ext>
                </a:extLst>
              </a:tr>
              <a:tr h="370840">
                <a:tc>
                  <a:txBody>
                    <a:bodyPr/>
                    <a:lstStyle/>
                    <a:p>
                      <a:r>
                        <a:rPr lang="en-US" altLang="zh-TW" dirty="0"/>
                        <a:t>Wind, specific humidity, surface pressure</a:t>
                      </a:r>
                      <a:endParaRPr lang="zh-TW" altLang="en-US" dirty="0"/>
                    </a:p>
                  </a:txBody>
                  <a:tcPr/>
                </a:tc>
                <a:tc>
                  <a:txBody>
                    <a:bodyPr/>
                    <a:lstStyle/>
                    <a:p>
                      <a:r>
                        <a:rPr lang="en-US" altLang="zh-TW" dirty="0"/>
                        <a:t>NCEP FNL </a:t>
                      </a:r>
                    </a:p>
                  </a:txBody>
                  <a:tcPr/>
                </a:tc>
                <a:tc>
                  <a:txBody>
                    <a:bodyPr/>
                    <a:lstStyle/>
                    <a:p>
                      <a:r>
                        <a:rPr lang="en-US" altLang="zh-TW" dirty="0"/>
                        <a:t>1.0</a:t>
                      </a:r>
                      <a:r>
                        <a:rPr lang="en-US" altLang="zh-TW" dirty="0">
                          <a:latin typeface="Poor Richard" panose="02080502050505020702" pitchFamily="18" charset="0"/>
                        </a:rPr>
                        <a:t>°</a:t>
                      </a:r>
                      <a:r>
                        <a:rPr lang="en-US" altLang="zh-TW" dirty="0"/>
                        <a:t> </a:t>
                      </a:r>
                      <a:endParaRPr lang="zh-TW" altLang="en-US" dirty="0"/>
                    </a:p>
                  </a:txBody>
                  <a:tcPr/>
                </a:tc>
                <a:tc>
                  <a:txBody>
                    <a:bodyPr/>
                    <a:lstStyle/>
                    <a:p>
                      <a:r>
                        <a:rPr lang="en-US" altLang="zh-TW" dirty="0"/>
                        <a:t>6-hourly</a:t>
                      </a:r>
                    </a:p>
                  </a:txBody>
                  <a:tcPr/>
                </a:tc>
                <a:extLst>
                  <a:ext uri="{0D108BD9-81ED-4DB2-BD59-A6C34878D82A}">
                    <a16:rowId xmlns:a16="http://schemas.microsoft.com/office/drawing/2014/main" val="598990571"/>
                  </a:ext>
                </a:extLst>
              </a:tr>
            </a:tbl>
          </a:graphicData>
        </a:graphic>
      </p:graphicFrame>
    </p:spTree>
    <p:extLst>
      <p:ext uri="{BB962C8B-B14F-4D97-AF65-F5344CB8AC3E}">
        <p14:creationId xmlns:p14="http://schemas.microsoft.com/office/powerpoint/2010/main" val="2894838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7537DDF-1A34-4866-8E1C-BA493EF5CCB8}"/>
              </a:ext>
            </a:extLst>
          </p:cNvPr>
          <p:cNvSpPr>
            <a:spLocks noGrp="1"/>
          </p:cNvSpPr>
          <p:nvPr>
            <p:ph type="title"/>
          </p:nvPr>
        </p:nvSpPr>
        <p:spPr/>
        <p:txBody>
          <a:bodyPr/>
          <a:lstStyle/>
          <a:p>
            <a:endParaRPr lang="zh-TW" altLang="en-US"/>
          </a:p>
        </p:txBody>
      </p:sp>
      <p:pic>
        <p:nvPicPr>
          <p:cNvPr id="5" name="內容版面配置區 4" descr="一張含有 螢幕擷取畫面 的圖片&#10;&#10;產生非常高可信度的描述">
            <a:extLst>
              <a:ext uri="{FF2B5EF4-FFF2-40B4-BE49-F238E27FC236}">
                <a16:creationId xmlns:a16="http://schemas.microsoft.com/office/drawing/2014/main" id="{19DF1C95-6D19-49C9-A501-5C893D212DC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8609" y="2766219"/>
            <a:ext cx="8746781" cy="1325562"/>
          </a:xfrm>
        </p:spPr>
      </p:pic>
      <mc:AlternateContent xmlns:mc="http://schemas.openxmlformats.org/markup-compatibility/2006" xmlns:a14="http://schemas.microsoft.com/office/drawing/2010/main">
        <mc:Choice Requires="a14">
          <p:sp>
            <p:nvSpPr>
              <p:cNvPr id="6" name="文字方塊 5">
                <a:extLst>
                  <a:ext uri="{FF2B5EF4-FFF2-40B4-BE49-F238E27FC236}">
                    <a16:creationId xmlns:a16="http://schemas.microsoft.com/office/drawing/2014/main" id="{10199D5C-F0C0-4097-AEF1-A818A064C666}"/>
                  </a:ext>
                </a:extLst>
              </p:cNvPr>
              <p:cNvSpPr txBox="1"/>
              <p:nvPr/>
            </p:nvSpPr>
            <p:spPr>
              <a:xfrm>
                <a:off x="6070209" y="2489220"/>
                <a:ext cx="2581732" cy="276999"/>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ctrlPr>
                            <a:rPr lang="en-US" altLang="zh-TW" i="1" smtClean="0">
                              <a:solidFill>
                                <a:schemeClr val="tx1"/>
                              </a:solidFill>
                              <a:latin typeface="Cambria Math" panose="02040503050406030204" pitchFamily="18" charset="0"/>
                            </a:rPr>
                          </m:ctrlPr>
                        </m:dPr>
                        <m:e/>
                      </m:d>
                      <m:r>
                        <a:rPr lang="en-US" altLang="zh-TW" b="0" i="1" smtClean="0">
                          <a:solidFill>
                            <a:schemeClr val="tx1"/>
                          </a:solidFill>
                          <a:latin typeface="Cambria Math" panose="02040503050406030204" pitchFamily="18" charset="0"/>
                        </a:rPr>
                        <m:t>:</m:t>
                      </m:r>
                      <m:r>
                        <a:rPr lang="en-US" altLang="zh-TW" b="0" i="1" smtClean="0">
                          <a:solidFill>
                            <a:schemeClr val="tx1"/>
                          </a:solidFill>
                          <a:latin typeface="Cambria Math" panose="02040503050406030204" pitchFamily="18" charset="0"/>
                        </a:rPr>
                        <m:t>𝑠𝑡𝑎𝑛𝑑𝑎𝑟𝑑</m:t>
                      </m:r>
                      <m:r>
                        <a:rPr lang="en-US" altLang="zh-TW" b="0" i="1" smtClean="0">
                          <a:solidFill>
                            <a:schemeClr val="tx1"/>
                          </a:solidFill>
                          <a:latin typeface="Cambria Math" panose="02040503050406030204" pitchFamily="18" charset="0"/>
                        </a:rPr>
                        <m:t> </m:t>
                      </m:r>
                      <m:r>
                        <a:rPr lang="en-US" altLang="zh-TW" b="0" i="1" smtClean="0">
                          <a:solidFill>
                            <a:schemeClr val="tx1"/>
                          </a:solidFill>
                          <a:latin typeface="Cambria Math" panose="02040503050406030204" pitchFamily="18" charset="0"/>
                        </a:rPr>
                        <m:t>𝑑𝑒𝑣𝑖𝑎𝑡𝑖𝑜𝑛</m:t>
                      </m:r>
                    </m:oMath>
                  </m:oMathPara>
                </a14:m>
                <a:endParaRPr lang="zh-TW" altLang="en-US" dirty="0">
                  <a:solidFill>
                    <a:schemeClr val="tx1"/>
                  </a:solidFill>
                </a:endParaRPr>
              </a:p>
            </p:txBody>
          </p:sp>
        </mc:Choice>
        <mc:Fallback xmlns="">
          <p:sp>
            <p:nvSpPr>
              <p:cNvPr id="6" name="文字方塊 5">
                <a:extLst>
                  <a:ext uri="{FF2B5EF4-FFF2-40B4-BE49-F238E27FC236}">
                    <a16:creationId xmlns:a16="http://schemas.microsoft.com/office/drawing/2014/main" id="{10199D5C-F0C0-4097-AEF1-A818A064C666}"/>
                  </a:ext>
                </a:extLst>
              </p:cNvPr>
              <p:cNvSpPr txBox="1">
                <a:spLocks noRot="1" noChangeAspect="1" noMove="1" noResize="1" noEditPoints="1" noAdjustHandles="1" noChangeArrowheads="1" noChangeShapeType="1" noTextEdit="1"/>
              </p:cNvSpPr>
              <p:nvPr/>
            </p:nvSpPr>
            <p:spPr>
              <a:xfrm>
                <a:off x="6070209" y="2489220"/>
                <a:ext cx="2581732" cy="276999"/>
              </a:xfrm>
              <a:prstGeom prst="rect">
                <a:avLst/>
              </a:prstGeom>
              <a:blipFill>
                <a:blip r:embed="rId4"/>
                <a:stretch>
                  <a:fillRect r="-1891" b="-8696"/>
                </a:stretch>
              </a:blipFill>
              <a:ln>
                <a:noFill/>
              </a:ln>
            </p:spPr>
            <p:txBody>
              <a:bodyPr/>
              <a:lstStyle/>
              <a:p>
                <a:r>
                  <a:rPr lang="zh-TW" altLang="en-US">
                    <a:noFill/>
                  </a:rPr>
                  <a:t> </a:t>
                </a:r>
              </a:p>
            </p:txBody>
          </p:sp>
        </mc:Fallback>
      </mc:AlternateContent>
      <p:sp>
        <p:nvSpPr>
          <p:cNvPr id="8" name="文字方塊 7">
            <a:extLst>
              <a:ext uri="{FF2B5EF4-FFF2-40B4-BE49-F238E27FC236}">
                <a16:creationId xmlns:a16="http://schemas.microsoft.com/office/drawing/2014/main" id="{C4575B4D-E3FB-4EC0-8DBD-8F30D6B4DD4A}"/>
              </a:ext>
            </a:extLst>
          </p:cNvPr>
          <p:cNvSpPr txBox="1"/>
          <p:nvPr/>
        </p:nvSpPr>
        <p:spPr>
          <a:xfrm>
            <a:off x="198609" y="4184114"/>
            <a:ext cx="8746781" cy="923330"/>
          </a:xfrm>
          <a:prstGeom prst="rect">
            <a:avLst/>
          </a:prstGeom>
          <a:noFill/>
        </p:spPr>
        <p:txBody>
          <a:bodyPr wrap="square" rtlCol="0">
            <a:spAutoFit/>
          </a:bodyPr>
          <a:lstStyle/>
          <a:p>
            <a:pPr marL="285750" indent="-285750">
              <a:buFont typeface="Arial" panose="020B0604020202020204" pitchFamily="34" charset="0"/>
              <a:buChar char="•"/>
            </a:pPr>
            <a:r>
              <a:rPr lang="en-US" altLang="zh-TW" dirty="0"/>
              <a:t>RMW is negatively correlated with intensity change except for the W category with the least RMW.</a:t>
            </a:r>
          </a:p>
          <a:p>
            <a:pPr marL="285750" indent="-285750">
              <a:buFont typeface="Arial" panose="020B0604020202020204" pitchFamily="34" charset="0"/>
              <a:buChar char="•"/>
            </a:pPr>
            <a:endParaRPr lang="zh-TW" altLang="en-US" dirty="0"/>
          </a:p>
        </p:txBody>
      </p:sp>
    </p:spTree>
    <p:extLst>
      <p:ext uri="{BB962C8B-B14F-4D97-AF65-F5344CB8AC3E}">
        <p14:creationId xmlns:p14="http://schemas.microsoft.com/office/powerpoint/2010/main" val="2371775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DB4D58D-5A67-46D9-B761-72D2C58FF4AA}"/>
              </a:ext>
            </a:extLst>
          </p:cNvPr>
          <p:cNvSpPr>
            <a:spLocks noGrp="1"/>
          </p:cNvSpPr>
          <p:nvPr>
            <p:ph type="title"/>
          </p:nvPr>
        </p:nvSpPr>
        <p:spPr/>
        <p:txBody>
          <a:bodyPr/>
          <a:lstStyle/>
          <a:p>
            <a:r>
              <a:rPr lang="en-US" altLang="zh-TW" dirty="0"/>
              <a:t>mean vertical wind shear (VWS)</a:t>
            </a:r>
            <a:endParaRPr lang="zh-TW" altLang="en-US" dirty="0"/>
          </a:p>
        </p:txBody>
      </p:sp>
      <p:sp>
        <p:nvSpPr>
          <p:cNvPr id="3" name="內容版面配置區 2">
            <a:extLst>
              <a:ext uri="{FF2B5EF4-FFF2-40B4-BE49-F238E27FC236}">
                <a16:creationId xmlns:a16="http://schemas.microsoft.com/office/drawing/2014/main" id="{12240CA3-3E99-410E-9237-84D515846C67}"/>
              </a:ext>
            </a:extLst>
          </p:cNvPr>
          <p:cNvSpPr>
            <a:spLocks noGrp="1"/>
          </p:cNvSpPr>
          <p:nvPr>
            <p:ph idx="1"/>
          </p:nvPr>
        </p:nvSpPr>
        <p:spPr/>
        <p:txBody>
          <a:bodyPr/>
          <a:lstStyle/>
          <a:p>
            <a:r>
              <a:rPr lang="en-US" altLang="zh-TW" dirty="0"/>
              <a:t>annular region of 200–800km from the storm center </a:t>
            </a:r>
          </a:p>
          <a:p>
            <a:r>
              <a:rPr lang="en-US" altLang="zh-TW" dirty="0"/>
              <a:t>after applying a vortex removal technique.</a:t>
            </a:r>
            <a:endParaRPr lang="zh-TW" altLang="en-US" dirty="0"/>
          </a:p>
        </p:txBody>
      </p:sp>
      <p:pic>
        <p:nvPicPr>
          <p:cNvPr id="5" name="圖片 4" descr="一張含有 螢幕擷取畫面 的圖片&#10;&#10;產生非常高可信度的描述">
            <a:extLst>
              <a:ext uri="{FF2B5EF4-FFF2-40B4-BE49-F238E27FC236}">
                <a16:creationId xmlns:a16="http://schemas.microsoft.com/office/drawing/2014/main" id="{1F9E1D9E-A83C-4674-ABA8-680D9D0416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 y="3083944"/>
            <a:ext cx="7700267" cy="2143664"/>
          </a:xfrm>
          <a:prstGeom prst="rect">
            <a:avLst/>
          </a:prstGeom>
        </p:spPr>
      </p:pic>
    </p:spTree>
    <p:extLst>
      <p:ext uri="{BB962C8B-B14F-4D97-AF65-F5344CB8AC3E}">
        <p14:creationId xmlns:p14="http://schemas.microsoft.com/office/powerpoint/2010/main" val="455974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內容版面配置區 4" descr="一張含有 文字 的圖片&#10;&#10;產生非常高可信度的描述">
            <a:extLst>
              <a:ext uri="{FF2B5EF4-FFF2-40B4-BE49-F238E27FC236}">
                <a16:creationId xmlns:a16="http://schemas.microsoft.com/office/drawing/2014/main" id="{A5E64F18-CD95-4A8F-B13A-960A2042EAF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336610" y="643467"/>
            <a:ext cx="4470781" cy="5571067"/>
          </a:xfrm>
          <a:prstGeom prst="rect">
            <a:avLst/>
          </a:prstGeom>
        </p:spPr>
      </p:pic>
      <p:sp>
        <p:nvSpPr>
          <p:cNvPr id="6" name="文字方塊 5">
            <a:extLst>
              <a:ext uri="{FF2B5EF4-FFF2-40B4-BE49-F238E27FC236}">
                <a16:creationId xmlns:a16="http://schemas.microsoft.com/office/drawing/2014/main" id="{0945C2A0-BAB0-476E-B2EB-93850D0AB83D}"/>
              </a:ext>
            </a:extLst>
          </p:cNvPr>
          <p:cNvSpPr txBox="1"/>
          <p:nvPr/>
        </p:nvSpPr>
        <p:spPr>
          <a:xfrm>
            <a:off x="2789203" y="274134"/>
            <a:ext cx="3565591" cy="369332"/>
          </a:xfrm>
          <a:prstGeom prst="rect">
            <a:avLst/>
          </a:prstGeom>
          <a:noFill/>
        </p:spPr>
        <p:txBody>
          <a:bodyPr wrap="none" rtlCol="0">
            <a:spAutoFit/>
          </a:bodyPr>
          <a:lstStyle/>
          <a:p>
            <a:r>
              <a:rPr lang="en-US" altLang="zh-TW" dirty="0"/>
              <a:t>composite shear-relative distribution</a:t>
            </a:r>
            <a:endParaRPr lang="zh-TW" altLang="en-US" dirty="0"/>
          </a:p>
        </p:txBody>
      </p:sp>
      <p:cxnSp>
        <p:nvCxnSpPr>
          <p:cNvPr id="8" name="直線單箭頭接點 7">
            <a:extLst>
              <a:ext uri="{FF2B5EF4-FFF2-40B4-BE49-F238E27FC236}">
                <a16:creationId xmlns:a16="http://schemas.microsoft.com/office/drawing/2014/main" id="{D908D996-1F00-4604-BFE2-E43056A5A1A0}"/>
              </a:ext>
            </a:extLst>
          </p:cNvPr>
          <p:cNvCxnSpPr/>
          <p:nvPr/>
        </p:nvCxnSpPr>
        <p:spPr>
          <a:xfrm flipV="1">
            <a:off x="2130654" y="1012798"/>
            <a:ext cx="0" cy="125945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9" name="文字方塊 8">
            <a:extLst>
              <a:ext uri="{FF2B5EF4-FFF2-40B4-BE49-F238E27FC236}">
                <a16:creationId xmlns:a16="http://schemas.microsoft.com/office/drawing/2014/main" id="{8EE702FC-E71B-46D8-BE1D-B67799697DFE}"/>
              </a:ext>
            </a:extLst>
          </p:cNvPr>
          <p:cNvSpPr txBox="1"/>
          <p:nvPr/>
        </p:nvSpPr>
        <p:spPr>
          <a:xfrm>
            <a:off x="1954965" y="643466"/>
            <a:ext cx="351378" cy="369332"/>
          </a:xfrm>
          <a:prstGeom prst="rect">
            <a:avLst/>
          </a:prstGeom>
          <a:noFill/>
        </p:spPr>
        <p:txBody>
          <a:bodyPr wrap="none" rtlCol="0">
            <a:spAutoFit/>
          </a:bodyPr>
          <a:lstStyle/>
          <a:p>
            <a:r>
              <a:rPr lang="en-US" altLang="zh-TW" dirty="0"/>
              <a:t>N</a:t>
            </a:r>
            <a:endParaRPr lang="zh-TW" altLang="en-US" dirty="0"/>
          </a:p>
        </p:txBody>
      </p:sp>
      <p:sp>
        <p:nvSpPr>
          <p:cNvPr id="10" name="文字方塊 9">
            <a:extLst>
              <a:ext uri="{FF2B5EF4-FFF2-40B4-BE49-F238E27FC236}">
                <a16:creationId xmlns:a16="http://schemas.microsoft.com/office/drawing/2014/main" id="{4F7080EF-5C3B-42BA-8B33-1F52F0FFD1AE}"/>
              </a:ext>
            </a:extLst>
          </p:cNvPr>
          <p:cNvSpPr txBox="1"/>
          <p:nvPr/>
        </p:nvSpPr>
        <p:spPr>
          <a:xfrm rot="10800000">
            <a:off x="1668989" y="1078694"/>
            <a:ext cx="461665" cy="1252907"/>
          </a:xfrm>
          <a:prstGeom prst="rect">
            <a:avLst/>
          </a:prstGeom>
          <a:noFill/>
        </p:spPr>
        <p:txBody>
          <a:bodyPr vert="eaVert" wrap="none" rtlCol="0">
            <a:spAutoFit/>
          </a:bodyPr>
          <a:lstStyle/>
          <a:p>
            <a:r>
              <a:rPr lang="en-US" altLang="zh-TW" dirty="0"/>
              <a:t>Shear vector</a:t>
            </a:r>
            <a:endParaRPr lang="zh-TW" altLang="en-US" dirty="0"/>
          </a:p>
        </p:txBody>
      </p:sp>
      <p:sp>
        <p:nvSpPr>
          <p:cNvPr id="11" name="文字方塊 10">
            <a:extLst>
              <a:ext uri="{FF2B5EF4-FFF2-40B4-BE49-F238E27FC236}">
                <a16:creationId xmlns:a16="http://schemas.microsoft.com/office/drawing/2014/main" id="{0A3D074F-19D4-43D4-A89E-5F116A3D963E}"/>
              </a:ext>
            </a:extLst>
          </p:cNvPr>
          <p:cNvSpPr txBox="1"/>
          <p:nvPr/>
        </p:nvSpPr>
        <p:spPr>
          <a:xfrm>
            <a:off x="3472980" y="6214533"/>
            <a:ext cx="2198038" cy="369332"/>
          </a:xfrm>
          <a:prstGeom prst="rect">
            <a:avLst/>
          </a:prstGeom>
          <a:noFill/>
        </p:spPr>
        <p:txBody>
          <a:bodyPr wrap="none" rtlCol="0">
            <a:spAutoFit/>
          </a:bodyPr>
          <a:lstStyle/>
          <a:p>
            <a:r>
              <a:rPr lang="en-US" altLang="zh-TW" dirty="0"/>
              <a:t>normalized by RMW</a:t>
            </a:r>
            <a:endParaRPr lang="zh-TW" altLang="en-US" dirty="0"/>
          </a:p>
        </p:txBody>
      </p:sp>
      <p:sp>
        <p:nvSpPr>
          <p:cNvPr id="12" name="文字方塊 11">
            <a:extLst>
              <a:ext uri="{FF2B5EF4-FFF2-40B4-BE49-F238E27FC236}">
                <a16:creationId xmlns:a16="http://schemas.microsoft.com/office/drawing/2014/main" id="{A0791777-6617-4380-8C5D-6B15E107574D}"/>
              </a:ext>
            </a:extLst>
          </p:cNvPr>
          <p:cNvSpPr txBox="1"/>
          <p:nvPr/>
        </p:nvSpPr>
        <p:spPr>
          <a:xfrm>
            <a:off x="244596" y="208238"/>
            <a:ext cx="2544607" cy="369332"/>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zh-TW" b="1" dirty="0">
                <a:solidFill>
                  <a:schemeClr val="tx1"/>
                </a:solidFill>
              </a:rPr>
              <a:t>Total precipitable water</a:t>
            </a:r>
            <a:endParaRPr lang="zh-TW" altLang="en-US" b="1" dirty="0">
              <a:solidFill>
                <a:schemeClr val="tx1"/>
              </a:solidFill>
            </a:endParaRPr>
          </a:p>
        </p:txBody>
      </p:sp>
    </p:spTree>
    <p:extLst>
      <p:ext uri="{BB962C8B-B14F-4D97-AF65-F5344CB8AC3E}">
        <p14:creationId xmlns:p14="http://schemas.microsoft.com/office/powerpoint/2010/main" val="4041314770"/>
      </p:ext>
    </p:extLst>
  </p:cSld>
  <p:clrMapOvr>
    <a:masterClrMapping/>
  </p:clrMapOvr>
</p:sld>
</file>

<file path=ppt/theme/theme1.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HsiaoKan">
      <a:majorFont>
        <a:latin typeface="Times New Roman"/>
        <a:ea typeface="標楷體"/>
        <a:cs typeface=""/>
      </a:majorFont>
      <a:minorFont>
        <a:latin typeface="Times New Roman"/>
        <a:ea typeface="標楷體"/>
        <a:cs typeface=""/>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1533</TotalTime>
  <Words>1364</Words>
  <Application>Microsoft Office PowerPoint</Application>
  <PresentationFormat>如螢幕大小 (4:3)</PresentationFormat>
  <Paragraphs>139</Paragraphs>
  <Slides>13</Slides>
  <Notes>7</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13</vt:i4>
      </vt:variant>
    </vt:vector>
  </HeadingPairs>
  <TitlesOfParts>
    <vt:vector size="21" baseType="lpstr">
      <vt:lpstr>新細明體</vt:lpstr>
      <vt:lpstr>標楷體</vt:lpstr>
      <vt:lpstr>Arial</vt:lpstr>
      <vt:lpstr>Calibri</vt:lpstr>
      <vt:lpstr>Cambria Math</vt:lpstr>
      <vt:lpstr>Poor Richard</vt:lpstr>
      <vt:lpstr>Times New Roman</vt:lpstr>
      <vt:lpstr>Office 佈景主題</vt:lpstr>
      <vt:lpstr>Water Budget and Intensity Change of Tropical Cyclones over Western North Pacific</vt:lpstr>
      <vt:lpstr>introduction</vt:lpstr>
      <vt:lpstr>Atlantic TCs intensity change</vt:lpstr>
      <vt:lpstr>Water budget</vt:lpstr>
      <vt:lpstr>PowerPoint 簡報</vt:lpstr>
      <vt:lpstr>Data</vt:lpstr>
      <vt:lpstr>PowerPoint 簡報</vt:lpstr>
      <vt:lpstr>mean vertical wind shear (VWS)</vt:lpstr>
      <vt:lpstr>PowerPoint 簡報</vt:lpstr>
      <vt:lpstr>PowerPoint 簡報</vt:lpstr>
      <vt:lpstr>PowerPoint 簡報</vt:lpstr>
      <vt:lpstr>PowerPoint 簡報</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Budget and Intensity Change of Tropical Cyclones over Western North Pacific</dc:title>
  <dc:creator>Chang-Hong Lin</dc:creator>
  <cp:lastModifiedBy>Chang-Hong Lin</cp:lastModifiedBy>
  <cp:revision>55</cp:revision>
  <dcterms:created xsi:type="dcterms:W3CDTF">2017-11-30T03:48:51Z</dcterms:created>
  <dcterms:modified xsi:type="dcterms:W3CDTF">2017-12-19T03:39:25Z</dcterms:modified>
</cp:coreProperties>
</file>