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99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75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37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63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88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59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11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5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20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94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7C165-F210-4911-821A-3FDF132349CE}" type="datetimeFigureOut">
              <a:rPr lang="zh-TW" altLang="en-US" smtClean="0"/>
              <a:t>2018/2/6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D673-ECA1-462D-BC83-0CAEB649C4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41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Cambria" panose="02040503050406030204" pitchFamily="18" charset="0"/>
              </a:rPr>
              <a:t>An Axisymmetric View of Concentric Eyewall Evolution </a:t>
            </a:r>
            <a:r>
              <a:rPr lang="en-US" altLang="zh-TW" sz="3600" dirty="0" smtClean="0">
                <a:latin typeface="Cambria" panose="02040503050406030204" pitchFamily="18" charset="0"/>
              </a:rPr>
              <a:t/>
            </a:r>
            <a:br>
              <a:rPr lang="en-US" altLang="zh-TW" sz="3600" dirty="0" smtClean="0">
                <a:latin typeface="Cambria" panose="02040503050406030204" pitchFamily="18" charset="0"/>
              </a:rPr>
            </a:br>
            <a:r>
              <a:rPr lang="en-US" altLang="zh-TW" sz="3600" dirty="0" smtClean="0">
                <a:latin typeface="Cambria" panose="02040503050406030204" pitchFamily="18" charset="0"/>
              </a:rPr>
              <a:t>in </a:t>
            </a:r>
            <a:r>
              <a:rPr lang="en-US" altLang="zh-TW" sz="3600" dirty="0">
                <a:latin typeface="Cambria" panose="02040503050406030204" pitchFamily="18" charset="0"/>
              </a:rPr>
              <a:t>Hurricane Rita (2005)</a:t>
            </a:r>
            <a:endParaRPr lang="zh-TW" alt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onstantia" panose="02030602050306030303" pitchFamily="18" charset="0"/>
              </a:rPr>
              <a:t>2017.12.05</a:t>
            </a:r>
          </a:p>
          <a:p>
            <a:endParaRPr lang="en-US" altLang="zh-TW" dirty="0" smtClean="0">
              <a:latin typeface="Constantia" panose="02030602050306030303" pitchFamily="18" charset="0"/>
            </a:endParaRPr>
          </a:p>
          <a:p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Bell, M. M., M. T. Montgomery, and W.-C. Lee, 2012: An 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Axisymmetric View of Concentric Eyewall Evolution in Hurricane Rita (2005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). </a:t>
            </a:r>
            <a:r>
              <a:rPr lang="en-US" altLang="zh-TW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J. Atmos. Sci.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zh-TW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69</a:t>
            </a:r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2414-2432.</a:t>
            </a:r>
          </a:p>
          <a:p>
            <a:r>
              <a:rPr lang="en-US" altLang="zh-TW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Didlake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A. C., Jr., and R. A.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Houze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Jr., 2013: Convective-Scale Variations in the Inner-Core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Rainbands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of a Tropical Cyclone. </a:t>
            </a:r>
            <a:r>
              <a:rPr lang="en-US" altLang="zh-TW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J. Atmos. Sci.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zh-TW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70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504-523.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303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r="49333"/>
          <a:stretch/>
        </p:blipFill>
        <p:spPr>
          <a:xfrm>
            <a:off x="8546798" y="258994"/>
            <a:ext cx="3038640" cy="29113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282" y="3317336"/>
            <a:ext cx="6709377" cy="32473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054"/>
          <a:stretch/>
        </p:blipFill>
        <p:spPr>
          <a:xfrm>
            <a:off x="788277" y="3305915"/>
            <a:ext cx="3352799" cy="3258781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8546798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Boundary layer structure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1629103" y="6211614"/>
            <a:ext cx="8355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2464676" y="6032938"/>
            <a:ext cx="33633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113283" y="6206359"/>
            <a:ext cx="646386" cy="5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6968359" y="5607269"/>
            <a:ext cx="33633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9845403" y="5906814"/>
            <a:ext cx="538818" cy="5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9168965" y="5906814"/>
            <a:ext cx="538818" cy="5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0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66" y="230278"/>
            <a:ext cx="4294953" cy="39334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79" y="230279"/>
            <a:ext cx="3786421" cy="3933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311165" y="4478381"/>
                <a:ext cx="4900449" cy="602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65" y="4478381"/>
                <a:ext cx="4900449" cy="602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11166" y="5212029"/>
                <a:ext cx="155491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𝐺𝐵𝑅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66" y="5212029"/>
                <a:ext cx="1554913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11165" y="5868925"/>
                <a:ext cx="3084562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165" y="5868925"/>
                <a:ext cx="3084562" cy="526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162527" y="4869538"/>
            <a:ext cx="4283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Kepert</a:t>
            </a:r>
            <a:r>
              <a:rPr lang="en-US" altLang="zh-TW" sz="1200" dirty="0" smtClean="0"/>
              <a:t>, 2001; </a:t>
            </a:r>
            <a:r>
              <a:rPr lang="en-US" altLang="zh-TW" sz="1200" dirty="0" err="1" smtClean="0"/>
              <a:t>Kepert</a:t>
            </a:r>
            <a:r>
              <a:rPr lang="en-US" altLang="zh-TW" sz="1200" dirty="0" smtClean="0"/>
              <a:t> and Wang, 2001; </a:t>
            </a:r>
            <a:r>
              <a:rPr lang="en-US" altLang="zh-TW" sz="1200" dirty="0" err="1" smtClean="0"/>
              <a:t>Didlake</a:t>
            </a:r>
            <a:r>
              <a:rPr lang="en-US" altLang="zh-TW" sz="1200" dirty="0" smtClean="0"/>
              <a:t> and </a:t>
            </a:r>
            <a:r>
              <a:rPr lang="en-US" altLang="zh-TW" sz="1200" dirty="0" err="1" smtClean="0"/>
              <a:t>Houze</a:t>
            </a:r>
            <a:r>
              <a:rPr lang="en-US" altLang="zh-TW" sz="1200" dirty="0" smtClean="0"/>
              <a:t>, 2012) </a:t>
            </a:r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4172607" y="4478381"/>
            <a:ext cx="1587062" cy="602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311165" y="4478380"/>
            <a:ext cx="2660013" cy="602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57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Summary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65482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The axisymmetric </a:t>
            </a:r>
            <a:r>
              <a:rPr lang="en-US" altLang="zh-TW" dirty="0" err="1">
                <a:latin typeface="Cambria" panose="02040503050406030204" pitchFamily="18" charset="0"/>
              </a:rPr>
              <a:t>spinup</a:t>
            </a:r>
            <a:r>
              <a:rPr lang="en-US" altLang="zh-TW" dirty="0">
                <a:latin typeface="Cambria" panose="02040503050406030204" pitchFamily="18" charset="0"/>
              </a:rPr>
              <a:t> of the secondary eyewall </a:t>
            </a:r>
            <a:r>
              <a:rPr lang="en-US" altLang="zh-TW" dirty="0" smtClean="0">
                <a:latin typeface="Cambria" panose="02040503050406030204" pitchFamily="18" charset="0"/>
              </a:rPr>
              <a:t>is associated </a:t>
            </a:r>
            <a:r>
              <a:rPr lang="en-US" altLang="zh-TW" dirty="0">
                <a:latin typeface="Cambria" panose="02040503050406030204" pitchFamily="18" charset="0"/>
              </a:rPr>
              <a:t>with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radial convergence of absolute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angular momentum</a:t>
            </a:r>
            <a:r>
              <a:rPr lang="en-US" altLang="zh-TW" dirty="0" smtClean="0">
                <a:latin typeface="Cambria" panose="02040503050406030204" pitchFamily="18" charset="0"/>
              </a:rPr>
              <a:t> </a:t>
            </a:r>
            <a:r>
              <a:rPr lang="en-US" altLang="zh-TW" dirty="0">
                <a:latin typeface="Cambria" panose="02040503050406030204" pitchFamily="18" charset="0"/>
              </a:rPr>
              <a:t>above and within the boundary layer. </a:t>
            </a:r>
            <a:endParaRPr lang="en-US" altLang="zh-TW" dirty="0" smtClean="0">
              <a:latin typeface="Cambria" panose="02040503050406030204" pitchFamily="18" charset="0"/>
            </a:endParaRP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Above the </a:t>
            </a:r>
            <a:r>
              <a:rPr lang="en-US" altLang="zh-TW" dirty="0">
                <a:latin typeface="Cambria" panose="02040503050406030204" pitchFamily="18" charset="0"/>
              </a:rPr>
              <a:t>boundary layer, M is approximately conserved </a:t>
            </a:r>
            <a:r>
              <a:rPr lang="en-US" altLang="zh-TW" dirty="0" smtClean="0">
                <a:latin typeface="Cambria" panose="02040503050406030204" pitchFamily="18" charset="0"/>
              </a:rPr>
              <a:t>materially as </a:t>
            </a:r>
            <a:r>
              <a:rPr lang="en-US" altLang="zh-TW" dirty="0">
                <a:latin typeface="Cambria" panose="02040503050406030204" pitchFamily="18" charset="0"/>
              </a:rPr>
              <a:t>it is </a:t>
            </a:r>
            <a:r>
              <a:rPr lang="en-US" altLang="zh-TW" dirty="0" err="1">
                <a:latin typeface="Cambria" panose="02040503050406030204" pitchFamily="18" charset="0"/>
              </a:rPr>
              <a:t>advected</a:t>
            </a:r>
            <a:r>
              <a:rPr lang="en-US" altLang="zh-TW" dirty="0">
                <a:latin typeface="Cambria" panose="02040503050406030204" pitchFamily="18" charset="0"/>
              </a:rPr>
              <a:t> toward the developing </a:t>
            </a:r>
            <a:r>
              <a:rPr lang="en-US" altLang="zh-TW" dirty="0" smtClean="0">
                <a:latin typeface="Cambria" panose="02040503050406030204" pitchFamily="18" charset="0"/>
              </a:rPr>
              <a:t>eyewall in </a:t>
            </a:r>
            <a:r>
              <a:rPr lang="en-US" altLang="zh-TW" dirty="0">
                <a:latin typeface="Cambria" panose="02040503050406030204" pitchFamily="18" charset="0"/>
              </a:rPr>
              <a:t>the low to </a:t>
            </a:r>
            <a:r>
              <a:rPr lang="en-US" altLang="zh-TW" dirty="0" err="1">
                <a:latin typeface="Cambria" panose="02040503050406030204" pitchFamily="18" charset="0"/>
              </a:rPr>
              <a:t>midtroposphere</a:t>
            </a:r>
            <a:r>
              <a:rPr lang="en-US" altLang="zh-TW" dirty="0">
                <a:latin typeface="Cambria" panose="02040503050406030204" pitchFamily="18" charset="0"/>
              </a:rPr>
              <a:t> by a deep layer of </a:t>
            </a:r>
            <a:r>
              <a:rPr lang="en-US" altLang="zh-TW" dirty="0" smtClean="0">
                <a:latin typeface="Cambria" panose="02040503050406030204" pitchFamily="18" charset="0"/>
              </a:rPr>
              <a:t>weak radial </a:t>
            </a:r>
            <a:r>
              <a:rPr lang="en-US" altLang="zh-TW" dirty="0">
                <a:latin typeface="Cambria" panose="02040503050406030204" pitchFamily="18" charset="0"/>
              </a:rPr>
              <a:t>inflow that is argued to be a result of </a:t>
            </a:r>
            <a:r>
              <a:rPr lang="en-US" altLang="zh-TW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diabatic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heating </a:t>
            </a:r>
            <a:r>
              <a:rPr lang="en-US" altLang="zh-TW" dirty="0">
                <a:latin typeface="Cambria" panose="02040503050406030204" pitchFamily="18" charset="0"/>
              </a:rPr>
              <a:t>in the intensifying convective ring</a:t>
            </a:r>
            <a:r>
              <a:rPr lang="en-US" altLang="zh-TW" dirty="0" smtClean="0">
                <a:latin typeface="Cambria" panose="02040503050406030204" pitchFamily="18" charset="0"/>
              </a:rPr>
              <a:t>.</a:t>
            </a:r>
          </a:p>
          <a:p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Although M is not materially </a:t>
            </a:r>
            <a:r>
              <a:rPr lang="en-US" altLang="zh-TW" dirty="0">
                <a:latin typeface="Cambria" panose="02040503050406030204" pitchFamily="18" charset="0"/>
              </a:rPr>
              <a:t>conserved in the </a:t>
            </a:r>
            <a:r>
              <a:rPr lang="en-US" altLang="zh-TW" dirty="0" smtClean="0">
                <a:latin typeface="Cambria" panose="02040503050406030204" pitchFamily="18" charset="0"/>
              </a:rPr>
              <a:t>boundary layer </a:t>
            </a:r>
            <a:r>
              <a:rPr lang="en-US" altLang="zh-TW" dirty="0">
                <a:latin typeface="Cambria" panose="02040503050406030204" pitchFamily="18" charset="0"/>
              </a:rPr>
              <a:t>due to the azimuthal torque associated with </a:t>
            </a:r>
            <a:r>
              <a:rPr lang="en-US" altLang="zh-TW" dirty="0" smtClean="0">
                <a:latin typeface="Cambria" panose="02040503050406030204" pitchFamily="18" charset="0"/>
              </a:rPr>
              <a:t>surface friction</a:t>
            </a:r>
            <a:r>
              <a:rPr lang="en-US" altLang="zh-TW" dirty="0">
                <a:latin typeface="Cambria" panose="02040503050406030204" pitchFamily="18" charset="0"/>
              </a:rPr>
              <a:t>, </a:t>
            </a:r>
            <a:r>
              <a:rPr lang="en-US" altLang="zh-TW" dirty="0" err="1">
                <a:latin typeface="Cambria" panose="02040503050406030204" pitchFamily="18" charset="0"/>
              </a:rPr>
              <a:t>spinup</a:t>
            </a:r>
            <a:r>
              <a:rPr lang="en-US" altLang="zh-TW" dirty="0">
                <a:latin typeface="Cambria" panose="02040503050406030204" pitchFamily="18" charset="0"/>
              </a:rPr>
              <a:t> of the boundary layer </a:t>
            </a:r>
            <a:r>
              <a:rPr lang="en-US" altLang="zh-TW" dirty="0" smtClean="0">
                <a:latin typeface="Cambria" panose="02040503050406030204" pitchFamily="18" charset="0"/>
              </a:rPr>
              <a:t>tangential wind </a:t>
            </a:r>
            <a:r>
              <a:rPr lang="en-US" altLang="zh-TW" dirty="0">
                <a:latin typeface="Cambria" panose="02040503050406030204" pitchFamily="18" charset="0"/>
              </a:rPr>
              <a:t>that may exceed interior values can occur if </a:t>
            </a:r>
            <a:r>
              <a:rPr lang="en-US" altLang="zh-TW" dirty="0" smtClean="0">
                <a:latin typeface="Cambria" panose="02040503050406030204" pitchFamily="18" charset="0"/>
              </a:rPr>
              <a:t>the radial </a:t>
            </a:r>
            <a:r>
              <a:rPr lang="en-US" altLang="zh-TW" dirty="0">
                <a:latin typeface="Cambria" panose="02040503050406030204" pitchFamily="18" charset="0"/>
              </a:rPr>
              <a:t>inflow is sufficiently large to converge rings of </a:t>
            </a:r>
            <a:r>
              <a:rPr lang="en-US" altLang="zh-TW" dirty="0" smtClean="0">
                <a:latin typeface="Cambria" panose="02040503050406030204" pitchFamily="18" charset="0"/>
              </a:rPr>
              <a:t>air to </a:t>
            </a:r>
            <a:r>
              <a:rPr lang="en-US" altLang="zh-TW" dirty="0">
                <a:latin typeface="Cambria" panose="02040503050406030204" pitchFamily="18" charset="0"/>
              </a:rPr>
              <a:t>small radii with minimal loss of M. </a:t>
            </a:r>
            <a:endParaRPr lang="en-US" altLang="zh-TW" dirty="0" smtClean="0">
              <a:latin typeface="Cambria" panose="02040503050406030204" pitchFamily="18" charset="0"/>
            </a:endParaRPr>
          </a:p>
          <a:p>
            <a:endParaRPr lang="en-US" altLang="zh-TW" dirty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The </a:t>
            </a:r>
            <a:r>
              <a:rPr lang="en-US" altLang="zh-TW" dirty="0">
                <a:latin typeface="Cambria" panose="02040503050406030204" pitchFamily="18" charset="0"/>
              </a:rPr>
              <a:t>generation </a:t>
            </a:r>
            <a:r>
              <a:rPr lang="en-US" altLang="zh-TW" dirty="0" smtClean="0">
                <a:latin typeface="Cambria" panose="02040503050406030204" pitchFamily="18" charset="0"/>
              </a:rPr>
              <a:t>of </a:t>
            </a:r>
            <a:r>
              <a:rPr lang="en-US" altLang="zh-TW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supergradient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winds </a:t>
            </a:r>
            <a:r>
              <a:rPr lang="en-US" altLang="zh-TW" dirty="0">
                <a:latin typeface="Cambria" panose="02040503050406030204" pitchFamily="18" charset="0"/>
              </a:rPr>
              <a:t>leads to a rapid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deceleration</a:t>
            </a:r>
            <a:r>
              <a:rPr lang="en-US" altLang="zh-TW" dirty="0">
                <a:latin typeface="Cambria" panose="02040503050406030204" pitchFamily="18" charset="0"/>
              </a:rPr>
              <a:t> </a:t>
            </a:r>
            <a:r>
              <a:rPr lang="en-US" altLang="zh-TW" dirty="0" smtClean="0">
                <a:latin typeface="Cambria" panose="02040503050406030204" pitchFamily="18" charset="0"/>
              </a:rPr>
              <a:t>of inflow </a:t>
            </a:r>
            <a:r>
              <a:rPr lang="en-US" altLang="zh-TW" dirty="0">
                <a:latin typeface="Cambria" panose="02040503050406030204" pitchFamily="18" charset="0"/>
              </a:rPr>
              <a:t>in the boundary layer that, in conjunction </a:t>
            </a:r>
            <a:r>
              <a:rPr lang="en-US" altLang="zh-TW" dirty="0" smtClean="0">
                <a:latin typeface="Cambria" panose="02040503050406030204" pitchFamily="18" charset="0"/>
              </a:rPr>
              <a:t>with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conditional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instability</a:t>
            </a:r>
            <a:r>
              <a:rPr lang="en-US" altLang="zh-TW" dirty="0">
                <a:latin typeface="Cambria" panose="02040503050406030204" pitchFamily="18" charset="0"/>
              </a:rPr>
              <a:t>, supports deep convection in </a:t>
            </a:r>
            <a:r>
              <a:rPr lang="en-US" altLang="zh-TW" dirty="0" smtClean="0">
                <a:latin typeface="Cambria" panose="02040503050406030204" pitchFamily="18" charset="0"/>
              </a:rPr>
              <a:t>the secondary </a:t>
            </a:r>
            <a:r>
              <a:rPr lang="en-US" altLang="zh-TW" dirty="0">
                <a:latin typeface="Cambria" panose="02040503050406030204" pitchFamily="18" charset="0"/>
              </a:rPr>
              <a:t>eyewall and further intensification.</a:t>
            </a:r>
            <a:endParaRPr lang="zh-TW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Outline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RAINEX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Convective characteristic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Kinematic evolution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Boundary layer structure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3419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RAINEX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NOAA P-3 (X- and C-band)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NRL P-3 (X-band)</a:t>
            </a:r>
          </a:p>
          <a:p>
            <a:r>
              <a:rPr lang="en-US" altLang="zh-TW" dirty="0" smtClean="0">
                <a:latin typeface="Cambria" panose="02040503050406030204" pitchFamily="18" charset="0"/>
              </a:rPr>
              <a:t>USAF C130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92" y="1997314"/>
            <a:ext cx="4858407" cy="39235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54967" y="5920867"/>
            <a:ext cx="560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Hurricane </a:t>
            </a:r>
            <a:r>
              <a:rPr lang="en-US" altLang="zh-TW" dirty="0" err="1" smtClean="0"/>
              <a:t>Rainband</a:t>
            </a:r>
            <a:r>
              <a:rPr lang="en-US" altLang="zh-TW" dirty="0" smtClean="0"/>
              <a:t> and Intensity Change Experiment (RAINEX) Operations Plan (</a:t>
            </a:r>
            <a:r>
              <a:rPr lang="en-US" altLang="zh-TW" dirty="0" err="1" smtClean="0"/>
              <a:t>Houze</a:t>
            </a:r>
            <a:r>
              <a:rPr lang="en-US" altLang="zh-TW" dirty="0" smtClean="0"/>
              <a:t> et al, 2005)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20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37" y="268341"/>
            <a:ext cx="9250417" cy="63843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41986" y="578069"/>
            <a:ext cx="441435" cy="5854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34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5" y="160775"/>
            <a:ext cx="6559933" cy="660330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663558" y="0"/>
            <a:ext cx="5528442" cy="1325563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" panose="02040503050406030204" pitchFamily="18" charset="0"/>
              </a:rPr>
              <a:t>Convective characteristic</a:t>
            </a:r>
            <a:endParaRPr lang="zh-TW" alt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3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6" y="98803"/>
            <a:ext cx="6340372" cy="4063293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571" y="3541369"/>
            <a:ext cx="7378263" cy="3194027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9417269" y="5623034"/>
            <a:ext cx="0" cy="777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7436069" y="5623034"/>
            <a:ext cx="0" cy="777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6122276" y="5623034"/>
            <a:ext cx="0" cy="777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833242" y="3962400"/>
            <a:ext cx="420414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7556938" y="3941379"/>
            <a:ext cx="1860331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7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491" y="169151"/>
            <a:ext cx="5570484" cy="29044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61" y="3194789"/>
            <a:ext cx="7210095" cy="355810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5896304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Kinematic evolution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702677" y="4719145"/>
            <a:ext cx="8565931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4351283" y="3825766"/>
            <a:ext cx="798786" cy="2133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3972911" y="4542918"/>
            <a:ext cx="183930" cy="861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17232" y="2453811"/>
                <a:ext cx="980589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32" y="2453811"/>
                <a:ext cx="980589" cy="52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485990" y="5664721"/>
                <a:ext cx="156523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zh-TW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990" y="5664721"/>
                <a:ext cx="1565236" cy="526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9485990" y="628753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+     +       -       +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334403" y="5770179"/>
            <a:ext cx="913998" cy="29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51945" y="1198179"/>
            <a:ext cx="2727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C-130 &amp; NOAA P-3</a:t>
            </a:r>
          </a:p>
          <a:p>
            <a:r>
              <a:rPr lang="en-US" altLang="zh-TW" dirty="0" smtClean="0"/>
              <a:t>figure-four flight at 700 </a:t>
            </a:r>
            <a:r>
              <a:rPr lang="en-US" altLang="zh-TW" dirty="0" err="1" smtClean="0"/>
              <a:t>mb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50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523" y="114300"/>
            <a:ext cx="7400925" cy="67437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4698124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ELDORA analysis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0237076" y="1587062"/>
            <a:ext cx="987972" cy="683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 rot="19758800">
            <a:off x="7256586" y="3076561"/>
            <a:ext cx="3430736" cy="710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2" y="2247773"/>
            <a:ext cx="3478925" cy="34334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77" y="1156139"/>
            <a:ext cx="8383225" cy="561676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Quad-Doppler analysis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5614" y="1178418"/>
            <a:ext cx="407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N42 P-3 at z=1.5km &amp; NRL P-3 at z=3.6km</a:t>
            </a:r>
          </a:p>
          <a:p>
            <a:r>
              <a:rPr lang="en-US" altLang="zh-TW" dirty="0" smtClean="0"/>
              <a:t>dx ~ 1.5km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652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468</Words>
  <Application>Microsoft Office PowerPoint</Application>
  <PresentationFormat>自訂</PresentationFormat>
  <Paragraphs>40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An Axisymmetric View of Concentric Eyewall Evolution  in Hurricane Rita (2005)</vt:lpstr>
      <vt:lpstr>Outline</vt:lpstr>
      <vt:lpstr>RAINEX</vt:lpstr>
      <vt:lpstr>PowerPoint 簡報</vt:lpstr>
      <vt:lpstr>Convective characteristic</vt:lpstr>
      <vt:lpstr>PowerPoint 簡報</vt:lpstr>
      <vt:lpstr>Kinematic evolution</vt:lpstr>
      <vt:lpstr>ELDORA analysis</vt:lpstr>
      <vt:lpstr>Quad-Doppler analysis</vt:lpstr>
      <vt:lpstr>Boundary layer structure</vt:lpstr>
      <vt:lpstr>PowerPoint 簡報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HUI-CHI</cp:lastModifiedBy>
  <cp:revision>26</cp:revision>
  <dcterms:created xsi:type="dcterms:W3CDTF">2017-12-04T07:56:28Z</dcterms:created>
  <dcterms:modified xsi:type="dcterms:W3CDTF">2018-02-06T07:32:33Z</dcterms:modified>
</cp:coreProperties>
</file>