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7" r:id="rId3"/>
    <p:sldId id="373" r:id="rId4"/>
    <p:sldId id="374" r:id="rId5"/>
    <p:sldId id="375" r:id="rId6"/>
    <p:sldId id="338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5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561" autoAdjust="0"/>
  </p:normalViewPr>
  <p:slideViewPr>
    <p:cSldViewPr>
      <p:cViewPr>
        <p:scale>
          <a:sx n="90" d="100"/>
          <a:sy n="90" d="100"/>
        </p:scale>
        <p:origin x="-1596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82F91-7C45-4174-9C81-65D77FDAE98E}" type="datetimeFigureOut">
              <a:rPr lang="zh-TW" altLang="en-US" smtClean="0"/>
              <a:pPr/>
              <a:t>2017/12/12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70FB-45B9-406C-86E8-B0D57AF9C7E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745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2017/12/12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2017/12/12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2017/12/12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2017/12/12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2017/12/12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2017/12/12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2017/12/12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2017/12/12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2017/12/12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2017/12/12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2017/12/12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68E71-02A2-4F4C-A484-55167B98FADA}" type="datetimeFigureOut">
              <a:rPr lang="zh-TW" altLang="en-US" smtClean="0"/>
              <a:pPr/>
              <a:t>2017/12/12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zh-TW" sz="3200" dirty="0"/>
              <a:t>On the Initiation of an Isolated Heavy-Rain-Producing Storm </a:t>
            </a:r>
            <a:r>
              <a:rPr lang="en-US" altLang="zh-TW" sz="3200" dirty="0" smtClean="0"/>
              <a:t>near the </a:t>
            </a:r>
            <a:r>
              <a:rPr lang="en-US" altLang="zh-TW" sz="3200" dirty="0"/>
              <a:t>Central Urban Area of Beijing Metropolitan Region</a:t>
            </a:r>
            <a:endParaRPr lang="zh-TW" altLang="en-US" sz="31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1080120"/>
          </a:xfrm>
        </p:spPr>
        <p:txBody>
          <a:bodyPr>
            <a:normAutofit/>
          </a:bodyPr>
          <a:lstStyle/>
          <a:p>
            <a:r>
              <a:rPr lang="it-IT" altLang="zh-TW" sz="1800" dirty="0"/>
              <a:t>Li, H., X. Cui, and D.-L. Zhang, </a:t>
            </a:r>
            <a:r>
              <a:rPr lang="it-IT" altLang="zh-TW" sz="1800" dirty="0" smtClean="0"/>
              <a:t>2017</a:t>
            </a:r>
          </a:p>
          <a:p>
            <a:r>
              <a:rPr lang="en-US" altLang="zh-TW" sz="1800" i="1" dirty="0"/>
              <a:t>Mon. </a:t>
            </a:r>
            <a:r>
              <a:rPr lang="en-US" altLang="zh-TW" sz="1800" i="1" dirty="0" err="1"/>
              <a:t>Wea</a:t>
            </a:r>
            <a:r>
              <a:rPr lang="en-US" altLang="zh-TW" sz="1800" i="1" dirty="0"/>
              <a:t>. Rev., 145, 181–197</a:t>
            </a:r>
            <a:r>
              <a:rPr lang="en-US" altLang="zh-TW" sz="1800" i="1" dirty="0" smtClean="0"/>
              <a:t>.</a:t>
            </a:r>
            <a:endParaRPr lang="zh-TW" altLang="en-US" sz="1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5148064" y="429309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Professor  :   Ming-Jen Yang</a:t>
            </a: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Student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   </a:t>
            </a:r>
            <a:r>
              <a:rPr lang="en-US" altLang="zh-TW" dirty="0" err="1" smtClean="0">
                <a:latin typeface="微軟正黑體" pitchFamily="34" charset="-120"/>
                <a:ea typeface="微軟正黑體" pitchFamily="34" charset="-120"/>
              </a:rPr>
              <a:t>Jyong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-En Miao</a:t>
            </a:r>
          </a:p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        Date  :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2017/12/12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5480"/>
            <a:ext cx="6264696" cy="658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191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30" y="-13015"/>
            <a:ext cx="2219210" cy="687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2168860"/>
            <a:ext cx="4536504" cy="63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840" y="2636912"/>
            <a:ext cx="460561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936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515" y="1"/>
            <a:ext cx="54007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480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847358" cy="681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726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407" y="192590"/>
            <a:ext cx="4988897" cy="590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289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/>
              <a:t>An observational analysis of the ECMWF </a:t>
            </a:r>
            <a:r>
              <a:rPr lang="en-US" altLang="zh-TW" sz="2000" dirty="0" err="1" smtClean="0"/>
              <a:t>reanalysis,upper</a:t>
            </a:r>
            <a:r>
              <a:rPr lang="en-US" altLang="zh-TW" sz="2000" dirty="0" smtClean="0"/>
              <a:t>-air </a:t>
            </a:r>
            <a:r>
              <a:rPr lang="en-US" altLang="zh-TW" sz="2000" dirty="0"/>
              <a:t>soundings and AWSs data shows </a:t>
            </a:r>
            <a:r>
              <a:rPr lang="en-US" altLang="zh-TW" sz="2000" dirty="0" smtClean="0"/>
              <a:t>that the </a:t>
            </a:r>
            <a:r>
              <a:rPr lang="en-US" altLang="zh-TW" sz="2000" dirty="0">
                <a:solidFill>
                  <a:srgbClr val="FF0000"/>
                </a:solidFill>
              </a:rPr>
              <a:t>large-scale </a:t>
            </a:r>
            <a:r>
              <a:rPr lang="en-US" altLang="zh-TW" sz="2000" dirty="0" err="1">
                <a:solidFill>
                  <a:srgbClr val="FF0000"/>
                </a:solidFill>
              </a:rPr>
              <a:t>quasigeostrophic</a:t>
            </a:r>
            <a:r>
              <a:rPr lang="en-US" altLang="zh-TW" sz="2000" dirty="0">
                <a:solidFill>
                  <a:srgbClr val="FF0000"/>
                </a:solidFill>
              </a:rPr>
              <a:t> conditions </a:t>
            </a:r>
            <a:r>
              <a:rPr lang="en-US" altLang="zh-TW" sz="2000" dirty="0"/>
              <a:t>for the </a:t>
            </a:r>
            <a:r>
              <a:rPr lang="en-US" altLang="zh-TW" sz="2000" dirty="0" smtClean="0"/>
              <a:t>present case </a:t>
            </a:r>
            <a:r>
              <a:rPr lang="en-US" altLang="zh-TW" sz="2000" dirty="0"/>
              <a:t>were unfavorable for organized convective </a:t>
            </a:r>
            <a:r>
              <a:rPr lang="en-US" altLang="zh-TW" sz="2000" dirty="0" smtClean="0"/>
              <a:t>development, but </a:t>
            </a:r>
            <a:r>
              <a:rPr lang="en-US" altLang="zh-TW" sz="2000" dirty="0"/>
              <a:t>the </a:t>
            </a:r>
            <a:r>
              <a:rPr lang="en-US" altLang="zh-TW" sz="2000" dirty="0">
                <a:solidFill>
                  <a:srgbClr val="FF0000"/>
                </a:solidFill>
              </a:rPr>
              <a:t>regional environment</a:t>
            </a:r>
            <a:r>
              <a:rPr lang="en-US" altLang="zh-TW" sz="2000" dirty="0"/>
              <a:t> was favorable for </a:t>
            </a:r>
            <a:r>
              <a:rPr lang="en-US" altLang="zh-TW" sz="2000" dirty="0" smtClean="0"/>
              <a:t>CI, including </a:t>
            </a:r>
            <a:r>
              <a:rPr lang="en-US" altLang="zh-TW" sz="2000" dirty="0"/>
              <a:t>the presence of </a:t>
            </a:r>
            <a:r>
              <a:rPr lang="en-US" altLang="zh-TW" sz="2000" dirty="0">
                <a:solidFill>
                  <a:srgbClr val="FF0000"/>
                </a:solidFill>
              </a:rPr>
              <a:t>conditional instability, a 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lowlevel</a:t>
            </a:r>
            <a:r>
              <a:rPr lang="en-US" altLang="zh-TW" sz="2000" dirty="0" smtClean="0">
                <a:solidFill>
                  <a:srgbClr val="FF0000"/>
                </a:solidFill>
              </a:rPr>
              <a:t> southerly </a:t>
            </a:r>
            <a:r>
              <a:rPr lang="en-US" altLang="zh-TW" sz="2000" dirty="0">
                <a:solidFill>
                  <a:srgbClr val="FF0000"/>
                </a:solidFill>
              </a:rPr>
              <a:t>flow with weak warm advection and </a:t>
            </a:r>
            <a:r>
              <a:rPr lang="en-US" altLang="zh-TW" sz="2000" dirty="0" smtClean="0">
                <a:solidFill>
                  <a:srgbClr val="FF0000"/>
                </a:solidFill>
              </a:rPr>
              <a:t>a high-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thetae</a:t>
            </a:r>
            <a:r>
              <a:rPr lang="en-US" altLang="zh-TW" sz="2000" dirty="0" smtClean="0">
                <a:solidFill>
                  <a:srgbClr val="FF0000"/>
                </a:solidFill>
              </a:rPr>
              <a:t> </a:t>
            </a:r>
            <a:r>
              <a:rPr lang="en-US" altLang="zh-TW" sz="2000" dirty="0">
                <a:solidFill>
                  <a:srgbClr val="FF0000"/>
                </a:solidFill>
              </a:rPr>
              <a:t>tongue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/>
              <a:t>Results show that the HD storm </a:t>
            </a:r>
            <a:r>
              <a:rPr lang="en-US" altLang="zh-TW" sz="2000" dirty="0" smtClean="0"/>
              <a:t>begins with </a:t>
            </a:r>
            <a:r>
              <a:rPr lang="en-US" altLang="zh-TW" sz="2000" dirty="0"/>
              <a:t>a </a:t>
            </a:r>
            <a:r>
              <a:rPr lang="en-US" altLang="zh-TW" sz="2000" dirty="0">
                <a:solidFill>
                  <a:srgbClr val="FF0000"/>
                </a:solidFill>
              </a:rPr>
              <a:t>thin layer of cloud condensation at the top of </a:t>
            </a:r>
            <a:r>
              <a:rPr lang="en-US" altLang="zh-TW" sz="2000" dirty="0" smtClean="0">
                <a:solidFill>
                  <a:srgbClr val="FF0000"/>
                </a:solidFill>
              </a:rPr>
              <a:t>the urban </a:t>
            </a:r>
            <a:r>
              <a:rPr lang="en-US" altLang="zh-TW" sz="2000" dirty="0">
                <a:solidFill>
                  <a:srgbClr val="FF0000"/>
                </a:solidFill>
              </a:rPr>
              <a:t>boundary layer</a:t>
            </a:r>
            <a:r>
              <a:rPr lang="en-US" altLang="zh-TW" sz="2000" dirty="0"/>
              <a:t>, as a result of the </a:t>
            </a:r>
            <a:r>
              <a:rPr lang="en-US" altLang="zh-TW" sz="2000" dirty="0" smtClean="0"/>
              <a:t>afternoon development </a:t>
            </a:r>
            <a:r>
              <a:rPr lang="en-US" altLang="zh-TW" sz="2000" dirty="0"/>
              <a:t>of the mixed layer, aided by the </a:t>
            </a:r>
            <a:r>
              <a:rPr lang="en-US" altLang="zh-TW" sz="2000" dirty="0" smtClean="0"/>
              <a:t>UHI effects </a:t>
            </a:r>
            <a:r>
              <a:rPr lang="en-US" altLang="zh-TW" sz="2000" dirty="0"/>
              <a:t>over the BMR’s central business districts. </a:t>
            </a:r>
            <a:r>
              <a:rPr lang="en-US" altLang="zh-TW" sz="2000" dirty="0" smtClean="0"/>
              <a:t>The boundary </a:t>
            </a:r>
            <a:r>
              <a:rPr lang="en-US" altLang="zh-TW" sz="2000" dirty="0"/>
              <a:t>layer top cloud condensation also </a:t>
            </a:r>
            <a:r>
              <a:rPr lang="en-US" altLang="zh-TW" sz="2000" dirty="0" smtClean="0"/>
              <a:t>occurs elsewhere</a:t>
            </a:r>
            <a:r>
              <a:rPr lang="en-US" altLang="zh-TW" sz="2000" dirty="0"/>
              <a:t>, scattered over higher-</a:t>
            </a:r>
            <a:r>
              <a:rPr lang="en-US" altLang="zh-TW" sz="2000" dirty="0" err="1"/>
              <a:t>ue</a:t>
            </a:r>
            <a:r>
              <a:rPr lang="en-US" altLang="zh-TW" sz="2000" dirty="0"/>
              <a:t> areas and on </a:t>
            </a:r>
            <a:r>
              <a:rPr lang="en-US" altLang="zh-TW" sz="2000" dirty="0" smtClean="0"/>
              <a:t>the upslope </a:t>
            </a:r>
            <a:r>
              <a:rPr lang="en-US" altLang="zh-TW" sz="2000" dirty="0"/>
              <a:t>sides of the BMR’s mountainous </a:t>
            </a:r>
            <a:r>
              <a:rPr lang="en-US" altLang="zh-TW" sz="2000" dirty="0" smtClean="0"/>
              <a:t>regions during </a:t>
            </a:r>
            <a:r>
              <a:rPr lang="en-US" altLang="zh-TW" sz="2000" dirty="0"/>
              <a:t>the late afternoon hours.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59594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/>
              <a:t>Both the AWSs </a:t>
            </a:r>
            <a:r>
              <a:rPr lang="en-US" altLang="zh-TW" sz="2000" dirty="0" smtClean="0"/>
              <a:t>data and </a:t>
            </a:r>
            <a:r>
              <a:rPr lang="en-US" altLang="zh-TW" sz="2000" dirty="0"/>
              <a:t>the model simulation indicate that </a:t>
            </a:r>
            <a:r>
              <a:rPr lang="en-US" altLang="zh-TW" sz="2000" dirty="0">
                <a:solidFill>
                  <a:srgbClr val="FF0000"/>
                </a:solidFill>
              </a:rPr>
              <a:t>up-valley </a:t>
            </a:r>
            <a:r>
              <a:rPr lang="en-US" altLang="zh-TW" sz="2000" dirty="0" smtClean="0">
                <a:solidFill>
                  <a:srgbClr val="FF0000"/>
                </a:solidFill>
              </a:rPr>
              <a:t>flows</a:t>
            </a:r>
            <a:r>
              <a:rPr lang="en-US" altLang="zh-TW" sz="2000" dirty="0" smtClean="0"/>
              <a:t> into </a:t>
            </a:r>
            <a:r>
              <a:rPr lang="en-US" altLang="zh-TW" sz="2000" dirty="0"/>
              <a:t>the northwestward-concaved valleys in the </a:t>
            </a:r>
            <a:r>
              <a:rPr lang="en-US" altLang="zh-TW" sz="2000" dirty="0" smtClean="0"/>
              <a:t>BMR’s western </a:t>
            </a:r>
            <a:r>
              <a:rPr lang="en-US" altLang="zh-TW" sz="2000" dirty="0"/>
              <a:t>mountains shift the incoming southerly </a:t>
            </a:r>
            <a:r>
              <a:rPr lang="en-US" altLang="zh-TW" sz="2000" dirty="0" smtClean="0"/>
              <a:t>flow, forming </a:t>
            </a:r>
            <a:r>
              <a:rPr lang="en-US" altLang="zh-TW" sz="2000" dirty="0"/>
              <a:t>a favorable </a:t>
            </a:r>
            <a:r>
              <a:rPr lang="en-US" altLang="zh-TW" sz="2000" dirty="0">
                <a:solidFill>
                  <a:srgbClr val="FF0000"/>
                </a:solidFill>
              </a:rPr>
              <a:t>convergence</a:t>
            </a:r>
            <a:r>
              <a:rPr lang="en-US" altLang="zh-TW" sz="2000" dirty="0"/>
              <a:t> area near the </a:t>
            </a:r>
            <a:r>
              <a:rPr lang="en-US" altLang="zh-TW" sz="2000" dirty="0" smtClean="0"/>
              <a:t>HD– CP </a:t>
            </a:r>
            <a:r>
              <a:rPr lang="en-US" altLang="zh-TW" sz="2000" dirty="0"/>
              <a:t>border. This wind shift would then allow </a:t>
            </a:r>
            <a:r>
              <a:rPr lang="en-US" altLang="zh-TW" sz="2000" dirty="0" smtClean="0"/>
              <a:t>more </a:t>
            </a:r>
            <a:r>
              <a:rPr lang="en-US" altLang="zh-TW" sz="2000" dirty="0" smtClean="0">
                <a:solidFill>
                  <a:srgbClr val="FF0000"/>
                </a:solidFill>
              </a:rPr>
              <a:t>higher-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thetae</a:t>
            </a:r>
            <a:r>
              <a:rPr lang="en-US" altLang="zh-TW" sz="2000" dirty="0" smtClean="0">
                <a:solidFill>
                  <a:srgbClr val="FF0000"/>
                </a:solidFill>
              </a:rPr>
              <a:t> </a:t>
            </a:r>
            <a:r>
              <a:rPr lang="en-US" altLang="zh-TW" sz="2000" dirty="0">
                <a:solidFill>
                  <a:srgbClr val="FF0000"/>
                </a:solidFill>
              </a:rPr>
              <a:t>air </a:t>
            </a:r>
            <a:r>
              <a:rPr lang="en-US" altLang="zh-TW" sz="2000" dirty="0"/>
              <a:t>nearby to be fed to the CI site, which </a:t>
            </a:r>
            <a:r>
              <a:rPr lang="en-US" altLang="zh-TW" sz="2000" dirty="0" smtClean="0"/>
              <a:t>may be </a:t>
            </a:r>
            <a:r>
              <a:rPr lang="en-US" altLang="zh-TW" sz="2000" dirty="0"/>
              <a:t>otherwise influenced by the upstream </a:t>
            </a:r>
            <a:r>
              <a:rPr lang="en-US" altLang="zh-TW" sz="2000" dirty="0" smtClean="0"/>
              <a:t>lower-</a:t>
            </a:r>
            <a:r>
              <a:rPr lang="en-US" altLang="zh-TW" sz="2000" dirty="0" err="1" smtClean="0"/>
              <a:t>thetae</a:t>
            </a:r>
            <a:r>
              <a:rPr lang="en-US" altLang="zh-TW" sz="2000" dirty="0" smtClean="0"/>
              <a:t> air over </a:t>
            </a:r>
            <a:r>
              <a:rPr lang="en-US" altLang="zh-TW" sz="2000" dirty="0"/>
              <a:t>the BMR’s central business districts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/>
              <a:t>It </a:t>
            </a:r>
            <a:r>
              <a:rPr lang="en-US" altLang="zh-TW" sz="2000" dirty="0" smtClean="0"/>
              <a:t>takes about </a:t>
            </a:r>
            <a:r>
              <a:rPr lang="en-US" altLang="zh-TW" sz="2000" dirty="0">
                <a:solidFill>
                  <a:srgbClr val="FF0000"/>
                </a:solidFill>
              </a:rPr>
              <a:t>36 min </a:t>
            </a:r>
            <a:r>
              <a:rPr lang="en-US" altLang="zh-TW" sz="2000" dirty="0"/>
              <a:t>for the condensation-driven updrafts </a:t>
            </a:r>
            <a:r>
              <a:rPr lang="en-US" altLang="zh-TW" sz="2000" dirty="0" smtClean="0"/>
              <a:t>to remove </a:t>
            </a:r>
            <a:r>
              <a:rPr lang="en-US" altLang="zh-TW" sz="2000" dirty="0"/>
              <a:t>a 1-km layer of CIN above the mixed </a:t>
            </a:r>
            <a:r>
              <a:rPr lang="en-US" altLang="zh-TW" sz="2000" dirty="0" smtClean="0"/>
              <a:t>layer before </a:t>
            </a:r>
            <a:r>
              <a:rPr lang="en-US" altLang="zh-TW" sz="2000" dirty="0"/>
              <a:t>the occurrence of convective outbreak </a:t>
            </a:r>
            <a:r>
              <a:rPr lang="en-US" altLang="zh-TW" sz="2000" dirty="0" smtClean="0"/>
              <a:t>with intense </a:t>
            </a:r>
            <a:r>
              <a:rPr lang="en-US" altLang="zh-TW" sz="2000" dirty="0"/>
              <a:t>updrafts. However, this isolated </a:t>
            </a:r>
            <a:r>
              <a:rPr lang="en-US" altLang="zh-TW" sz="2000" dirty="0" smtClean="0"/>
              <a:t>convective outbreak </a:t>
            </a:r>
            <a:r>
              <a:rPr lang="en-US" altLang="zh-TW" sz="2000" dirty="0"/>
              <a:t>would not be possible without </a:t>
            </a:r>
            <a:r>
              <a:rPr lang="en-US" altLang="zh-TW" sz="2000" dirty="0">
                <a:solidFill>
                  <a:srgbClr val="FF0000"/>
                </a:solidFill>
              </a:rPr>
              <a:t>the </a:t>
            </a:r>
            <a:r>
              <a:rPr lang="en-US" altLang="zh-TW" sz="2000" dirty="0" smtClean="0">
                <a:solidFill>
                  <a:srgbClr val="FF0000"/>
                </a:solidFill>
              </a:rPr>
              <a:t>sustained low-level </a:t>
            </a:r>
            <a:r>
              <a:rPr lang="en-US" altLang="zh-TW" sz="2000" dirty="0">
                <a:solidFill>
                  <a:srgbClr val="FF0000"/>
                </a:solidFill>
              </a:rPr>
              <a:t>convergence of </a:t>
            </a:r>
            <a:r>
              <a:rPr lang="en-US" altLang="zh-TW" sz="2000" dirty="0" smtClean="0">
                <a:solidFill>
                  <a:srgbClr val="FF0000"/>
                </a:solidFill>
              </a:rPr>
              <a:t>high-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thetae</a:t>
            </a:r>
            <a:r>
              <a:rPr lang="en-US" altLang="zh-TW" sz="2000" dirty="0" smtClean="0">
                <a:solidFill>
                  <a:srgbClr val="FF0000"/>
                </a:solidFill>
              </a:rPr>
              <a:t> </a:t>
            </a:r>
            <a:r>
              <a:rPr lang="en-US" altLang="zh-TW" sz="2000" dirty="0">
                <a:solidFill>
                  <a:srgbClr val="FF0000"/>
                </a:solidFill>
              </a:rPr>
              <a:t>air </a:t>
            </a:r>
            <a:r>
              <a:rPr lang="en-US" altLang="zh-TW" sz="2000" dirty="0"/>
              <a:t>between </a:t>
            </a:r>
            <a:r>
              <a:rPr lang="en-US" altLang="zh-TW" sz="2000" dirty="0" smtClean="0"/>
              <a:t>south-to-southeasterly flows </a:t>
            </a:r>
            <a:r>
              <a:rPr lang="en-US" altLang="zh-TW" sz="2000" dirty="0"/>
              <a:t>and a northerly flow. The </a:t>
            </a:r>
            <a:r>
              <a:rPr lang="en-US" altLang="zh-TW" sz="2000" dirty="0" smtClean="0"/>
              <a:t>latter occurs </a:t>
            </a:r>
            <a:r>
              <a:rPr lang="en-US" altLang="zh-TW" sz="2000" dirty="0"/>
              <a:t>far ahead of a 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meso</a:t>
            </a:r>
            <a:r>
              <a:rPr lang="en-US" altLang="zh-TW" sz="2000" dirty="0" smtClean="0">
                <a:solidFill>
                  <a:srgbClr val="FF0000"/>
                </a:solidFill>
              </a:rPr>
              <a:t>-beta-scale </a:t>
            </a:r>
            <a:r>
              <a:rPr lang="en-US" altLang="zh-TW" sz="2000" dirty="0">
                <a:solidFill>
                  <a:srgbClr val="FF0000"/>
                </a:solidFill>
              </a:rPr>
              <a:t>high </a:t>
            </a:r>
            <a:r>
              <a:rPr lang="en-US" altLang="zh-TW" sz="2000" dirty="0" smtClean="0"/>
              <a:t>associated with </a:t>
            </a:r>
            <a:r>
              <a:rPr lang="en-US" altLang="zh-TW" sz="2000" dirty="0"/>
              <a:t>a convectively generated </a:t>
            </a:r>
            <a:r>
              <a:rPr lang="en-US" altLang="zh-TW" sz="2000" dirty="0">
                <a:solidFill>
                  <a:srgbClr val="FF0000"/>
                </a:solidFill>
              </a:rPr>
              <a:t>cold pool </a:t>
            </a:r>
            <a:r>
              <a:rPr lang="en-US" altLang="zh-TW" sz="2000" dirty="0"/>
              <a:t>by the </a:t>
            </a:r>
            <a:r>
              <a:rPr lang="en-US" altLang="zh-TW" sz="2000" dirty="0" smtClean="0"/>
              <a:t>northern MCS</a:t>
            </a:r>
            <a:r>
              <a:rPr lang="en-US" altLang="zh-TW" sz="2000" dirty="0"/>
              <a:t>.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2585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3905"/>
            <a:ext cx="8229600" cy="922114"/>
          </a:xfrm>
        </p:spPr>
        <p:txBody>
          <a:bodyPr/>
          <a:lstStyle/>
          <a:p>
            <a:r>
              <a:rPr lang="en-US" altLang="zh-TW" b="1" dirty="0"/>
              <a:t>Introduction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544616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Previous studies have shown </a:t>
            </a:r>
            <a:r>
              <a:rPr lang="en-US" altLang="zh-TW" sz="2000" dirty="0" smtClean="0"/>
              <a:t>the </a:t>
            </a:r>
            <a:r>
              <a:rPr lang="en-US" altLang="zh-TW" sz="2000" dirty="0"/>
              <a:t>CI of MCSs </a:t>
            </a:r>
            <a:r>
              <a:rPr lang="en-US" altLang="zh-TW" sz="2000" dirty="0" smtClean="0"/>
              <a:t>along the </a:t>
            </a:r>
            <a:r>
              <a:rPr lang="en-US" altLang="zh-TW" sz="2000" dirty="0">
                <a:solidFill>
                  <a:srgbClr val="FF0000"/>
                </a:solidFill>
              </a:rPr>
              <a:t>convergence zones in the </a:t>
            </a:r>
            <a:r>
              <a:rPr lang="en-US" altLang="zh-TW" sz="2000" dirty="0" smtClean="0">
                <a:solidFill>
                  <a:srgbClr val="FF0000"/>
                </a:solidFill>
              </a:rPr>
              <a:t>PBL, </a:t>
            </a:r>
            <a:r>
              <a:rPr lang="en-US" altLang="zh-TW" sz="2000" dirty="0">
                <a:solidFill>
                  <a:srgbClr val="FF0000"/>
                </a:solidFill>
              </a:rPr>
              <a:t>frontal zones, </a:t>
            </a:r>
            <a:r>
              <a:rPr lang="en-US" altLang="zh-TW" sz="2000" dirty="0" smtClean="0">
                <a:solidFill>
                  <a:srgbClr val="FF0000"/>
                </a:solidFill>
              </a:rPr>
              <a:t>and 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drylines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/>
              <a:t>location of CI is influenced by</a:t>
            </a:r>
            <a:r>
              <a:rPr lang="en-US" altLang="zh-TW" sz="2000" dirty="0">
                <a:solidFill>
                  <a:srgbClr val="FF0000"/>
                </a:solidFill>
              </a:rPr>
              <a:t> spatial variability </a:t>
            </a:r>
            <a:r>
              <a:rPr lang="en-US" altLang="zh-TW" sz="2000" dirty="0" smtClean="0">
                <a:solidFill>
                  <a:srgbClr val="FF0000"/>
                </a:solidFill>
              </a:rPr>
              <a:t>of temperature </a:t>
            </a:r>
            <a:r>
              <a:rPr lang="en-US" altLang="zh-TW" sz="2000" dirty="0">
                <a:solidFill>
                  <a:srgbClr val="FF0000"/>
                </a:solidFill>
              </a:rPr>
              <a:t>and moisture in the PBL</a:t>
            </a:r>
            <a:r>
              <a:rPr lang="en-US" altLang="zh-TW" sz="2000" dirty="0"/>
              <a:t> (e.g., </a:t>
            </a:r>
            <a:r>
              <a:rPr lang="en-US" altLang="zh-TW" sz="2000" dirty="0" smtClean="0"/>
              <a:t>Mueller et </a:t>
            </a:r>
            <a:r>
              <a:rPr lang="en-US" altLang="zh-TW" sz="2000" dirty="0"/>
              <a:t>al. 1993; </a:t>
            </a:r>
            <a:r>
              <a:rPr lang="en-US" altLang="zh-TW" sz="2000" dirty="0" err="1"/>
              <a:t>Weckwerth</a:t>
            </a:r>
            <a:r>
              <a:rPr lang="en-US" altLang="zh-TW" sz="2000" dirty="0"/>
              <a:t> et al. 1996), </a:t>
            </a:r>
            <a:r>
              <a:rPr lang="en-US" altLang="zh-TW" sz="2000" dirty="0">
                <a:solidFill>
                  <a:srgbClr val="FF0000"/>
                </a:solidFill>
              </a:rPr>
              <a:t>variable terrain</a:t>
            </a:r>
            <a:r>
              <a:rPr lang="en-US" altLang="zh-TW" sz="2000" dirty="0"/>
              <a:t>, </a:t>
            </a:r>
            <a:r>
              <a:rPr lang="en-US" altLang="zh-TW" sz="2000" dirty="0" smtClean="0"/>
              <a:t>or </a:t>
            </a:r>
            <a:r>
              <a:rPr lang="en-US" altLang="zh-TW" sz="2000" dirty="0" smtClean="0">
                <a:solidFill>
                  <a:srgbClr val="FF0000"/>
                </a:solidFill>
              </a:rPr>
              <a:t>inhomogeneous </a:t>
            </a:r>
            <a:r>
              <a:rPr lang="en-US" altLang="zh-TW" sz="2000" dirty="0">
                <a:solidFill>
                  <a:srgbClr val="FF0000"/>
                </a:solidFill>
              </a:rPr>
              <a:t>surface characteristics </a:t>
            </a:r>
            <a:r>
              <a:rPr lang="en-US" altLang="zh-TW" sz="2000" dirty="0"/>
              <a:t>(e.g., Clark </a:t>
            </a:r>
            <a:r>
              <a:rPr lang="en-US" altLang="zh-TW" sz="2000" dirty="0" smtClean="0"/>
              <a:t>and </a:t>
            </a:r>
            <a:r>
              <a:rPr lang="en-US" altLang="zh-TW" sz="2000" dirty="0" err="1" smtClean="0"/>
              <a:t>Arritt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1995; </a:t>
            </a:r>
            <a:r>
              <a:rPr lang="en-US" altLang="zh-TW" sz="2000" dirty="0" err="1"/>
              <a:t>Weckwerth</a:t>
            </a:r>
            <a:r>
              <a:rPr lang="en-US" altLang="zh-TW" sz="2000" dirty="0"/>
              <a:t> 2000; Baker et al. 2001; </a:t>
            </a:r>
            <a:r>
              <a:rPr lang="en-US" altLang="zh-TW" sz="2000" dirty="0" smtClean="0"/>
              <a:t>Lin et </a:t>
            </a:r>
            <a:r>
              <a:rPr lang="en-US" altLang="zh-TW" sz="2000" dirty="0"/>
              <a:t>al. 2001) that are often on scales too small to be </a:t>
            </a:r>
            <a:r>
              <a:rPr lang="en-US" altLang="zh-TW" sz="2000" dirty="0" smtClean="0"/>
              <a:t>resolved.</a:t>
            </a:r>
          </a:p>
          <a:p>
            <a:r>
              <a:rPr lang="en-US" altLang="zh-TW" sz="2000" dirty="0"/>
              <a:t> Wilson et al. (2010) studied the </a:t>
            </a:r>
            <a:r>
              <a:rPr lang="en-US" altLang="zh-TW" sz="2000" dirty="0" smtClean="0"/>
              <a:t>development of </a:t>
            </a:r>
            <a:r>
              <a:rPr lang="en-US" altLang="zh-TW" sz="2000" dirty="0"/>
              <a:t>convective storms over the BMR, and found </a:t>
            </a:r>
            <a:r>
              <a:rPr lang="en-US" altLang="zh-TW" sz="2000" dirty="0" smtClean="0"/>
              <a:t>that various </a:t>
            </a:r>
            <a:r>
              <a:rPr lang="en-US" altLang="zh-TW" sz="2000" dirty="0"/>
              <a:t>boundary layer convergence lines of </a:t>
            </a:r>
            <a:r>
              <a:rPr lang="en-US" altLang="zh-TW" sz="2000" dirty="0" smtClean="0"/>
              <a:t>different origins </a:t>
            </a:r>
            <a:r>
              <a:rPr lang="en-US" altLang="zh-TW" sz="2000" dirty="0"/>
              <a:t>such as </a:t>
            </a:r>
            <a:r>
              <a:rPr lang="en-US" altLang="zh-TW" sz="2000" dirty="0">
                <a:solidFill>
                  <a:srgbClr val="FF0000"/>
                </a:solidFill>
              </a:rPr>
              <a:t>gust fronts, sea breezes, and </a:t>
            </a:r>
            <a:r>
              <a:rPr lang="en-US" altLang="zh-TW" sz="2000" dirty="0" smtClean="0">
                <a:solidFill>
                  <a:srgbClr val="FF0000"/>
                </a:solidFill>
              </a:rPr>
              <a:t>colliding boundaries </a:t>
            </a:r>
            <a:r>
              <a:rPr lang="en-US" altLang="zh-TW" sz="2000" dirty="0"/>
              <a:t>play an important role in the initiation </a:t>
            </a:r>
            <a:r>
              <a:rPr lang="en-US" altLang="zh-TW" sz="2000" dirty="0" smtClean="0"/>
              <a:t>and evolution </a:t>
            </a:r>
            <a:r>
              <a:rPr lang="en-US" altLang="zh-TW" sz="2000" dirty="0"/>
              <a:t>of the storms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/>
              <a:t>the purpose of this study is to investigate the </a:t>
            </a:r>
            <a:r>
              <a:rPr lang="en-US" altLang="zh-TW" sz="2000" dirty="0" smtClean="0">
                <a:solidFill>
                  <a:srgbClr val="FF0000"/>
                </a:solidFill>
              </a:rPr>
              <a:t>CI</a:t>
            </a:r>
            <a:r>
              <a:rPr lang="en-US" altLang="zh-TW" sz="2000" dirty="0" smtClean="0"/>
              <a:t> of </a:t>
            </a:r>
            <a:r>
              <a:rPr lang="en-US" altLang="zh-TW" sz="2000" dirty="0"/>
              <a:t>a local heavy rain event associated with an </a:t>
            </a:r>
            <a:r>
              <a:rPr lang="en-US" altLang="zh-TW" sz="2000" dirty="0" smtClean="0"/>
              <a:t>isolated convective </a:t>
            </a:r>
            <a:r>
              <a:rPr lang="en-US" altLang="zh-TW" sz="2000" dirty="0"/>
              <a:t>storm near the </a:t>
            </a:r>
            <a:r>
              <a:rPr lang="en-US" altLang="zh-TW" sz="2000" dirty="0">
                <a:solidFill>
                  <a:srgbClr val="FF0000"/>
                </a:solidFill>
              </a:rPr>
              <a:t>central urban area of </a:t>
            </a:r>
            <a:r>
              <a:rPr lang="en-US" altLang="zh-TW" sz="2000" dirty="0" smtClean="0">
                <a:solidFill>
                  <a:srgbClr val="FF0000"/>
                </a:solidFill>
              </a:rPr>
              <a:t>the BMR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on 9 August 2011</a:t>
            </a:r>
            <a:endParaRPr lang="en-US" altLang="zh-TW" sz="2000" dirty="0" smtClean="0"/>
          </a:p>
          <a:p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12022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1"/>
            <a:ext cx="3469661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4452439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62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564" y="0"/>
            <a:ext cx="56697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685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024" y="0"/>
            <a:ext cx="565126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328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3905"/>
            <a:ext cx="8229600" cy="922114"/>
          </a:xfrm>
        </p:spPr>
        <p:txBody>
          <a:bodyPr/>
          <a:lstStyle/>
          <a:p>
            <a:r>
              <a:rPr lang="en-US" altLang="zh-TW" b="1" dirty="0" smtClean="0"/>
              <a:t>Model Setup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544616"/>
          </a:xfrm>
        </p:spPr>
        <p:txBody>
          <a:bodyPr>
            <a:normAutofit/>
          </a:bodyPr>
          <a:lstStyle/>
          <a:p>
            <a:endParaRPr lang="en-US" altLang="zh-TW" sz="2000" dirty="0" smtClean="0"/>
          </a:p>
          <a:p>
            <a:r>
              <a:rPr lang="en-US" altLang="zh-TW" sz="2000" dirty="0" smtClean="0"/>
              <a:t>version </a:t>
            </a:r>
            <a:r>
              <a:rPr lang="en-US" altLang="zh-TW" sz="2000" dirty="0" smtClean="0"/>
              <a:t>3.5.1 </a:t>
            </a:r>
            <a:r>
              <a:rPr lang="en-US" altLang="zh-TW" sz="2000" dirty="0"/>
              <a:t>of the </a:t>
            </a:r>
            <a:r>
              <a:rPr lang="en-US" altLang="zh-TW" sz="2000" dirty="0" smtClean="0"/>
              <a:t>ARW </a:t>
            </a:r>
          </a:p>
          <a:p>
            <a:r>
              <a:rPr lang="en-US" altLang="zh-TW" sz="2000" dirty="0" smtClean="0"/>
              <a:t>Horizontal grid spacing: 4km, </a:t>
            </a:r>
            <a:r>
              <a:rPr lang="en-US" altLang="zh-TW" sz="2000" dirty="0" smtClean="0">
                <a:solidFill>
                  <a:srgbClr val="FF0000"/>
                </a:solidFill>
              </a:rPr>
              <a:t>1.33km</a:t>
            </a:r>
          </a:p>
          <a:p>
            <a:r>
              <a:rPr lang="en-US" altLang="zh-TW" sz="2000" dirty="0"/>
              <a:t>A stretched </a:t>
            </a:r>
            <a:r>
              <a:rPr lang="en-US" altLang="zh-TW" sz="2000" dirty="0" smtClean="0"/>
              <a:t>vertical grid </a:t>
            </a:r>
            <a:r>
              <a:rPr lang="en-US" altLang="zh-TW" sz="2000" dirty="0"/>
              <a:t>with </a:t>
            </a:r>
            <a:r>
              <a:rPr lang="en-US" altLang="zh-TW" sz="2000" dirty="0">
                <a:solidFill>
                  <a:srgbClr val="FF0000"/>
                </a:solidFill>
              </a:rPr>
              <a:t>5</a:t>
            </a:r>
            <a:r>
              <a:rPr lang="en-US" altLang="zh-TW" sz="2000" dirty="0" smtClean="0">
                <a:solidFill>
                  <a:srgbClr val="FF0000"/>
                </a:solidFill>
              </a:rPr>
              <a:t>0 </a:t>
            </a:r>
            <a:r>
              <a:rPr lang="en-US" altLang="zh-TW" sz="2000" dirty="0" smtClean="0">
                <a:solidFill>
                  <a:srgbClr val="FF0000"/>
                </a:solidFill>
              </a:rPr>
              <a:t>levels</a:t>
            </a:r>
            <a:r>
              <a:rPr lang="en-US" altLang="zh-TW" sz="2000" dirty="0"/>
              <a:t> </a:t>
            </a:r>
            <a:endParaRPr lang="en-US" altLang="zh-TW" sz="2000" dirty="0" smtClean="0"/>
          </a:p>
          <a:p>
            <a:r>
              <a:rPr lang="en-US" altLang="zh-TW" sz="2000" dirty="0" smtClean="0"/>
              <a:t>YSU PBL </a:t>
            </a:r>
          </a:p>
          <a:p>
            <a:r>
              <a:rPr lang="en-US" altLang="zh-TW" sz="2000" dirty="0" smtClean="0"/>
              <a:t>Morrison </a:t>
            </a:r>
            <a:r>
              <a:rPr lang="en-US" altLang="zh-TW" sz="2000" dirty="0" smtClean="0"/>
              <a:t>microphysics </a:t>
            </a:r>
          </a:p>
          <a:p>
            <a:r>
              <a:rPr lang="en-US" altLang="zh-TW" sz="2000" dirty="0" err="1" smtClean="0"/>
              <a:t>Dudhia</a:t>
            </a:r>
            <a:r>
              <a:rPr lang="en-US" altLang="zh-TW" sz="2000" dirty="0" smtClean="0"/>
              <a:t> shortwave </a:t>
            </a:r>
            <a:r>
              <a:rPr lang="en-US" altLang="zh-TW" sz="2000" dirty="0"/>
              <a:t>radiation </a:t>
            </a:r>
            <a:endParaRPr lang="en-US" altLang="zh-TW" sz="2000" dirty="0" smtClean="0"/>
          </a:p>
          <a:p>
            <a:r>
              <a:rPr lang="en-US" altLang="zh-TW" sz="2000" dirty="0" smtClean="0"/>
              <a:t>RRTM </a:t>
            </a:r>
            <a:r>
              <a:rPr lang="en-US" altLang="zh-TW" sz="2000" dirty="0" err="1"/>
              <a:t>longwave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radiation</a:t>
            </a:r>
          </a:p>
          <a:p>
            <a:r>
              <a:rPr lang="en-US" altLang="zh-TW" sz="2000" dirty="0" smtClean="0">
                <a:solidFill>
                  <a:srgbClr val="FF0000"/>
                </a:solidFill>
              </a:rPr>
              <a:t>FDDA </a:t>
            </a:r>
            <a:r>
              <a:rPr lang="en-US" altLang="zh-TW" sz="2000" dirty="0" smtClean="0"/>
              <a:t>(0800-1300LST)</a:t>
            </a:r>
            <a:endParaRPr lang="en-US" altLang="zh-TW" sz="2000" dirty="0" smtClean="0"/>
          </a:p>
          <a:p>
            <a:endParaRPr lang="en-US" altLang="zh-TW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866171"/>
            <a:ext cx="4009429" cy="596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97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"/>
            <a:ext cx="28669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952" y="6108973"/>
            <a:ext cx="32004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331470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131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1"/>
            <a:ext cx="28446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848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683" y="62150"/>
            <a:ext cx="6217669" cy="660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696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5127</TotalTime>
  <Words>557</Words>
  <Application>Microsoft Office PowerPoint</Application>
  <PresentationFormat>如螢幕大小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Office 佈景主題</vt:lpstr>
      <vt:lpstr>On the Initiation of an Isolated Heavy-Rain-Producing Storm near the Central Urban Area of Beijing Metropolitan Region</vt:lpstr>
      <vt:lpstr>Introduction</vt:lpstr>
      <vt:lpstr>PowerPoint 簡報</vt:lpstr>
      <vt:lpstr>PowerPoint 簡報</vt:lpstr>
      <vt:lpstr>PowerPoint 簡報</vt:lpstr>
      <vt:lpstr>Model Setup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jack</cp:lastModifiedBy>
  <cp:revision>204</cp:revision>
  <dcterms:created xsi:type="dcterms:W3CDTF">2013-11-23T06:53:26Z</dcterms:created>
  <dcterms:modified xsi:type="dcterms:W3CDTF">2017-12-12T02:25:01Z</dcterms:modified>
</cp:coreProperties>
</file>