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84" r:id="rId3"/>
    <p:sldId id="287" r:id="rId4"/>
    <p:sldId id="288" r:id="rId5"/>
    <p:sldId id="290" r:id="rId6"/>
    <p:sldId id="293" r:id="rId7"/>
    <p:sldId id="291" r:id="rId8"/>
    <p:sldId id="292" r:id="rId9"/>
    <p:sldId id="294" r:id="rId10"/>
    <p:sldId id="296" r:id="rId11"/>
    <p:sldId id="295" r:id="rId12"/>
    <p:sldId id="297" r:id="rId13"/>
    <p:sldId id="298" r:id="rId14"/>
    <p:sldId id="302" r:id="rId15"/>
    <p:sldId id="299" r:id="rId16"/>
    <p:sldId id="301" r:id="rId17"/>
    <p:sldId id="300" r:id="rId18"/>
    <p:sldId id="262" r:id="rId19"/>
    <p:sldId id="289" r:id="rId20"/>
  </p:sldIdLst>
  <p:sldSz cx="9144000" cy="5143500" type="screen16x9"/>
  <p:notesSz cx="6858000" cy="9144000"/>
  <p:embeddedFontLst>
    <p:embeddedFont>
      <p:font typeface="Berlin Sans FB" pitchFamily="34" charset="0"/>
      <p:regular r:id="rId22"/>
      <p:bold r:id="rId23"/>
    </p:embeddedFont>
    <p:embeddedFont>
      <p:font typeface="Tw Cen MT" pitchFamily="34" charset="0"/>
      <p:regular r:id="rId24"/>
      <p:bold r:id="rId25"/>
      <p:italic r:id="rId26"/>
      <p:boldItalic r:id="rId27"/>
    </p:embeddedFont>
    <p:embeddedFont>
      <p:font typeface="Microsoft JhengHei" pitchFamily="34" charset="-120"/>
      <p:regular r:id="rId28"/>
      <p:bold r:id="rId29"/>
    </p:embeddedFont>
    <p:embeddedFont>
      <p:font typeface="Meiryo UI" pitchFamily="34" charset="-128"/>
      <p:regular r:id="rId30"/>
      <p:bold r:id="rId31"/>
      <p:italic r:id="rId32"/>
      <p:boldItalic r:id="rId33"/>
    </p:embeddedFont>
    <p:embeddedFont>
      <p:font typeface="標楷體" pitchFamily="65" charset="-120"/>
      <p:regular r:id="rId34"/>
    </p:embeddedFont>
    <p:embeddedFont>
      <p:font typeface="MS UI Gothic" pitchFamily="34" charset="-128"/>
      <p:regular r:id="rId35"/>
    </p:embeddedFont>
    <p:embeddedFont>
      <p:font typeface="Showcard Gothic" pitchFamily="8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285D88"/>
    <a:srgbClr val="488E86"/>
    <a:srgbClr val="D3EBD5"/>
    <a:srgbClr val="80B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EA457DD-AC00-404F-90F9-AAD42562F6A7}">
  <a:tblStyle styleId="{2EA457DD-AC00-404F-90F9-AAD42562F6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7" autoAdjust="0"/>
  </p:normalViewPr>
  <p:slideViewPr>
    <p:cSldViewPr>
      <p:cViewPr>
        <p:scale>
          <a:sx n="100" d="100"/>
          <a:sy n="100" d="100"/>
        </p:scale>
        <p:origin x="-1944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9080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Shape 38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Shape 3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2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646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3747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447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66445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055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593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Shape 38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Shape 38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281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594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9775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516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zh-TW" b="0" dirty="0" smtClean="0">
              <a:solidFill>
                <a:srgbClr val="00B0F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12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7876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6332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5513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575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 rot="10800000">
            <a:off x="8705368" y="28698"/>
            <a:ext cx="410132" cy="5086302"/>
            <a:chOff x="836200" y="238125"/>
            <a:chExt cx="422425" cy="5238750"/>
          </a:xfrm>
        </p:grpSpPr>
        <p:sp>
          <p:nvSpPr>
            <p:cNvPr id="12" name="Shape 1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2" name="Shape 92"/>
          <p:cNvGrpSpPr/>
          <p:nvPr/>
        </p:nvGrpSpPr>
        <p:grpSpPr>
          <a:xfrm rot="10800000">
            <a:off x="6659537" y="28698"/>
            <a:ext cx="2309844" cy="5086302"/>
            <a:chOff x="986700" y="238125"/>
            <a:chExt cx="2379075" cy="5238750"/>
          </a:xfrm>
        </p:grpSpPr>
        <p:sp>
          <p:nvSpPr>
            <p:cNvPr id="93" name="Shape 9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2" name="Shape 21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Shape 21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2" name="Shape 42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Shape 42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Shape 2401"/>
          <p:cNvSpPr txBox="1">
            <a:spLocks noGrp="1"/>
          </p:cNvSpPr>
          <p:nvPr>
            <p:ph type="title"/>
          </p:nvPr>
        </p:nvSpPr>
        <p:spPr>
          <a:xfrm>
            <a:off x="718302" y="739375"/>
            <a:ext cx="67611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402" name="Shape 2402"/>
          <p:cNvGrpSpPr/>
          <p:nvPr/>
        </p:nvGrpSpPr>
        <p:grpSpPr>
          <a:xfrm rot="10800000">
            <a:off x="8851487" y="28708"/>
            <a:ext cx="264012" cy="5086302"/>
            <a:chOff x="5307800" y="238125"/>
            <a:chExt cx="271925" cy="5238750"/>
          </a:xfrm>
        </p:grpSpPr>
        <p:sp>
          <p:nvSpPr>
            <p:cNvPr id="2403" name="Shape 2403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4" name="Shape 2404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5" name="Shape 240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6" name="Shape 240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7" name="Shape 240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8" name="Shape 240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9" name="Shape 240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0" name="Shape 24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1" name="Shape 24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2" name="Shape 2412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3" name="Shape 2413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4" name="Shape 2414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5" name="Shape 241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6" name="Shape 241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7" name="Shape 241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8" name="Shape 241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9" name="Shape 241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0" name="Shape 242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1" name="Shape 242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2" name="Shape 2422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3" name="Shape 2423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4" name="Shape 2424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5" name="Shape 242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6" name="Shape 242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7" name="Shape 242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8" name="Shape 242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9" name="Shape 242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0" name="Shape 243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1" name="Shape 243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2" name="Shape 2432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3" name="Shape 2433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4" name="Shape 2434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5" name="Shape 243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6" name="Shape 243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7" name="Shape 243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8" name="Shape 243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9" name="Shape 243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0" name="Shape 244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1" name="Shape 244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2" name="Shape 2442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3" name="Shape 2443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4" name="Shape 2444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5" name="Shape 244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6" name="Shape 244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7" name="Shape 244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8" name="Shape 244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9" name="Shape 244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0" name="Shape 245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1" name="Shape 245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2" name="Shape 2452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3" name="Shape 2453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4" name="Shape 2454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5" name="Shape 245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6" name="Shape 245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7" name="Shape 245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8" name="Shape 245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9" name="Shape 245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60" name="Shape 2460"/>
          <p:cNvGrpSpPr/>
          <p:nvPr/>
        </p:nvGrpSpPr>
        <p:grpSpPr>
          <a:xfrm rot="10800000">
            <a:off x="7828573" y="28708"/>
            <a:ext cx="1140782" cy="5086302"/>
            <a:chOff x="5458325" y="238125"/>
            <a:chExt cx="1174975" cy="5238750"/>
          </a:xfrm>
        </p:grpSpPr>
        <p:sp>
          <p:nvSpPr>
            <p:cNvPr id="2461" name="Shape 246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2" name="Shape 2462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3" name="Shape 2463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4" name="Shape 2464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5" name="Shape 246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6" name="Shape 246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7" name="Shape 246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8" name="Shape 246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9" name="Shape 246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0" name="Shape 247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1" name="Shape 247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2" name="Shape 2472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3" name="Shape 2473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4" name="Shape 2474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5" name="Shape 247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6" name="Shape 247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7" name="Shape 247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8" name="Shape 247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9" name="Shape 247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0" name="Shape 248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1" name="Shape 248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2" name="Shape 2482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3" name="Shape 2483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4" name="Shape 2484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5" name="Shape 248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6" name="Shape 248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7" name="Shape 248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8" name="Shape 248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9" name="Shape 248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0" name="Shape 249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1" name="Shape 249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2" name="Shape 2492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3" name="Shape 2493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4" name="Shape 2494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5" name="Shape 249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6" name="Shape 249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7" name="Shape 249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8" name="Shape 249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9" name="Shape 249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0" name="Shape 250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1" name="Shape 250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2" name="Shape 2502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3" name="Shape 2503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4" name="Shape 2504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5" name="Shape 250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6" name="Shape 250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7" name="Shape 250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8" name="Shape 250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9" name="Shape 250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0" name="Shape 25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1" name="Shape 25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2" name="Shape 2512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3" name="Shape 2513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4" name="Shape 2514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5" name="Shape 251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6" name="Shape 251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7" name="Shape 251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8" name="Shape 251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9" name="Shape 251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0" name="Shape 252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1" name="Shape 252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2" name="Shape 2522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23" name="Shape 2523"/>
          <p:cNvGrpSpPr/>
          <p:nvPr/>
        </p:nvGrpSpPr>
        <p:grpSpPr>
          <a:xfrm rot="10800000">
            <a:off x="7682452" y="28707"/>
            <a:ext cx="994638" cy="4940182"/>
            <a:chOff x="5759350" y="388625"/>
            <a:chExt cx="1024450" cy="5088250"/>
          </a:xfrm>
        </p:grpSpPr>
        <p:sp>
          <p:nvSpPr>
            <p:cNvPr id="2524" name="Shape 2524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5" name="Shape 252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6" name="Shape 252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7" name="Shape 252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8" name="Shape 252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9" name="Shape 252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0" name="Shape 253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1" name="Shape 253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2" name="Shape 2532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3" name="Shape 2533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4" name="Shape 2534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5" name="Shape 253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6" name="Shape 253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7" name="Shape 253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8" name="Shape 253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9" name="Shape 253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0" name="Shape 254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1" name="Shape 254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2" name="Shape 2542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3" name="Shape 2543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4" name="Shape 2544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5" name="Shape 254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6" name="Shape 254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7" name="Shape 254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8" name="Shape 254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9" name="Shape 254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0" name="Shape 255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1" name="Shape 255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2" name="Shape 2552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3" name="Shape 2553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4" name="Shape 2554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5" name="Shape 255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6" name="Shape 255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7" name="Shape 255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8" name="Shape 255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9" name="Shape 255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0" name="Shape 256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1" name="Shape 256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2" name="Shape 2562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3" name="Shape 2563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4" name="Shape 2564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5" name="Shape 256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6" name="Shape 256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7" name="Shape 256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8" name="Shape 256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9" name="Shape 256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0" name="Shape 257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1" name="Shape 257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2" name="Shape 2572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3" name="Shape 2573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4" name="Shape 2574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5" name="Shape 257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6" name="Shape 257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7" name="Shape 257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8" name="Shape 257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9" name="Shape 257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0" name="Shape 258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1" name="Shape 258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2" name="Shape 2582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3" name="Shape 2583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4" name="Shape 2584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5" name="Shape 258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6" name="Shape 258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7" name="Shape 258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8" name="Shape 258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9" name="Shape 258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0" name="Shape 259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1" name="Shape 259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2" name="Shape 2592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3" name="Shape 2593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4" name="Shape 2594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5" name="Shape 259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6" name="Shape 259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7" name="Shape 259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8" name="Shape 259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9" name="Shape 259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0" name="Shape 260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1" name="Shape 260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2" name="Shape 2602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3" name="Shape 2603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4" name="Shape 2604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5" name="Shape 260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6" name="Shape 260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7" name="Shape 260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8" name="Shape 260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9" name="Shape 260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0" name="Shape 26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1" name="Shape 26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2" name="Shape 2612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3" name="Shape 2613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4" name="Shape 2614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5" name="Shape 261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6" name="Shape 261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7" name="Shape 261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8" name="Shape 261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9" name="Shape 261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0" name="Shape 262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1" name="Shape 262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2" name="Shape 2622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3" name="Shape 2623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4" name="Shape 2624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25" name="Shape 2625"/>
          <p:cNvGrpSpPr/>
          <p:nvPr/>
        </p:nvGrpSpPr>
        <p:grpSpPr>
          <a:xfrm rot="10800000">
            <a:off x="7682452" y="28708"/>
            <a:ext cx="1140782" cy="5086302"/>
            <a:chOff x="5608825" y="238125"/>
            <a:chExt cx="1174975" cy="5238750"/>
          </a:xfrm>
        </p:grpSpPr>
        <p:sp>
          <p:nvSpPr>
            <p:cNvPr id="2626" name="Shape 262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7" name="Shape 262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8" name="Shape 262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9" name="Shape 262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0" name="Shape 263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1" name="Shape 263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2" name="Shape 2632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3" name="Shape 2633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4" name="Shape 2634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5" name="Shape 263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6" name="Shape 263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7" name="Shape 263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8" name="Shape 263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9" name="Shape 263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0" name="Shape 264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1" name="Shape 264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2" name="Shape 2642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3" name="Shape 2643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4" name="Shape 2644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5" name="Shape 264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6" name="Shape 264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7" name="Shape 264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8" name="Shape 264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9" name="Shape 264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0" name="Shape 265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1" name="Shape 265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2" name="Shape 2652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3" name="Shape 2653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4" name="Shape 2654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5" name="Shape 265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6" name="Shape 265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7" name="Shape 265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8" name="Shape 265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9" name="Shape 265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0" name="Shape 266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1" name="Shape 266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2" name="Shape 2662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3" name="Shape 2663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4" name="Shape 2664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5" name="Shape 266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6" name="Shape 266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7" name="Shape 266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8" name="Shape 266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9" name="Shape 266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0" name="Shape 267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1" name="Shape 267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2" name="Shape 2672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3" name="Shape 2673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4" name="Shape 2674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5" name="Shape 267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76" name="Shape 2676"/>
          <p:cNvSpPr txBox="1">
            <a:spLocks noGrp="1"/>
          </p:cNvSpPr>
          <p:nvPr>
            <p:ph type="sldNum" idx="12"/>
          </p:nvPr>
        </p:nvSpPr>
        <p:spPr>
          <a:xfrm>
            <a:off x="91531" y="4720202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18302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18302" y="1733551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3EBD5"/>
              </a:buClr>
              <a:buSzPct val="1000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>
              <a:spcBef>
                <a:spcPts val="48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>
              <a:spcBef>
                <a:spcPts val="48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1531" y="472020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lang="en" sz="1200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Shape 3836"/>
          <p:cNvSpPr txBox="1">
            <a:spLocks noGrp="1"/>
          </p:cNvSpPr>
          <p:nvPr>
            <p:ph type="ctrTitle"/>
          </p:nvPr>
        </p:nvSpPr>
        <p:spPr>
          <a:xfrm>
            <a:off x="1194304" y="24174"/>
            <a:ext cx="5292080" cy="20882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en-US" altLang="zh-TW" sz="3400" dirty="0" smtClean="0">
                <a:latin typeface="Tw Cen MT" panose="020B0602020104020603" pitchFamily="34" charset="0"/>
              </a:rPr>
              <a:t>Dual-Doppler radar analysis of a near-shore line-shaped convective system on 27 July 2011, Korea: a case study</a:t>
            </a:r>
            <a:endParaRPr lang="en" sz="3400" dirty="0">
              <a:latin typeface="Tw Cen MT" panose="020B06020201040206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4344" y="40119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華康秀風體W3(P)" pitchFamily="66" charset="-120"/>
                <a:ea typeface="華康秀風體W3(P)" pitchFamily="66" charset="-120"/>
              </a:rPr>
              <a:t>報告者：紀瑋欣</a:t>
            </a:r>
            <a:r>
              <a:rPr lang="en-US" altLang="zh-TW" sz="2000" b="1" dirty="0">
                <a:solidFill>
                  <a:schemeClr val="bg1"/>
                </a:solidFill>
                <a:latin typeface="華康秀風體W3(P)" pitchFamily="66" charset="-120"/>
                <a:ea typeface="華康秀風體W3(P)" pitchFamily="66" charset="-120"/>
                <a:cs typeface="Meiryo UI" pitchFamily="34" charset="-128"/>
              </a:rPr>
              <a:t>(Wei-</a:t>
            </a:r>
            <a:r>
              <a:rPr lang="en-US" altLang="zh-TW" sz="2000" b="1" dirty="0" err="1">
                <a:solidFill>
                  <a:schemeClr val="bg1"/>
                </a:solidFill>
                <a:latin typeface="華康秀風體W3(P)" pitchFamily="66" charset="-120"/>
                <a:ea typeface="華康秀風體W3(P)" pitchFamily="66" charset="-120"/>
                <a:cs typeface="Meiryo UI" pitchFamily="34" charset="-128"/>
              </a:rPr>
              <a:t>Hsin</a:t>
            </a:r>
            <a:r>
              <a:rPr lang="en-US" altLang="zh-TW" sz="2000" b="1" dirty="0">
                <a:solidFill>
                  <a:schemeClr val="bg1"/>
                </a:solidFill>
                <a:latin typeface="華康秀風體W3(P)" pitchFamily="66" charset="-120"/>
                <a:ea typeface="華康秀風體W3(P)" pitchFamily="66" charset="-120"/>
                <a:cs typeface="Meiryo UI" pitchFamily="34" charset="-128"/>
              </a:rPr>
              <a:t> Chi)</a:t>
            </a:r>
          </a:p>
          <a:p>
            <a:r>
              <a:rPr lang="zh-TW" altLang="en-US" sz="2000" b="1" dirty="0">
                <a:solidFill>
                  <a:schemeClr val="bg1"/>
                </a:solidFill>
                <a:latin typeface="華康秀風體W3(P)" pitchFamily="66" charset="-120"/>
                <a:ea typeface="華康秀風體W3(P)" pitchFamily="66" charset="-120"/>
              </a:rPr>
              <a:t>指導老師：楊明仁老師</a:t>
            </a:r>
            <a:r>
              <a:rPr lang="en-US" altLang="zh-TW" sz="2000" b="1" dirty="0">
                <a:solidFill>
                  <a:schemeClr val="bg1"/>
                </a:solidFill>
                <a:latin typeface="華康秀風體W3(P)" pitchFamily="66" charset="-120"/>
                <a:ea typeface="華康秀風體W3(P)" pitchFamily="66" charset="-120"/>
              </a:rPr>
              <a:t>(Prof. Ming-Jen Yang)</a:t>
            </a:r>
            <a:endParaRPr lang="zh-TW" altLang="en-US" sz="2000" b="1" dirty="0">
              <a:solidFill>
                <a:schemeClr val="bg1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845824" y="3275569"/>
            <a:ext cx="3989040" cy="755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b="1" dirty="0" smtClean="0">
                <a:solidFill>
                  <a:srgbClr val="00B050"/>
                </a:solidFill>
              </a:rPr>
              <a:t>Paper Review</a:t>
            </a:r>
          </a:p>
          <a:p>
            <a:r>
              <a:rPr lang="en-US" altLang="zh-TW" sz="1600" b="1" dirty="0" smtClean="0">
                <a:solidFill>
                  <a:srgbClr val="00B050"/>
                </a:solidFill>
                <a:latin typeface="Microsoft JhengHei" pitchFamily="34" charset="-120"/>
                <a:ea typeface="Microsoft JhengHei" pitchFamily="34" charset="-120"/>
              </a:rPr>
              <a:t>2017.11.14</a:t>
            </a:r>
            <a:endParaRPr lang="en-US" altLang="zh-TW" sz="1600" b="1" dirty="0">
              <a:solidFill>
                <a:srgbClr val="00B05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249708" y="2490845"/>
            <a:ext cx="5194920" cy="786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J-T. Lee et al.</a:t>
            </a:r>
            <a:r>
              <a:rPr lang="zh-TW" alt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zh-TW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(2014)</a:t>
            </a:r>
          </a:p>
          <a:p>
            <a:pPr algn="ctr"/>
            <a:r>
              <a:rPr lang="en-US" altLang="zh-TW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Tellus</a:t>
            </a:r>
            <a:r>
              <a:rPr lang="en-US" altLang="zh-TW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en-US" altLang="zh-TW" sz="2000" dirty="0">
              <a:solidFill>
                <a:schemeClr val="accent3">
                  <a:lumMod val="40000"/>
                  <a:lumOff val="60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Berlin Sans FB" panose="020E0602020502020306" pitchFamily="34" charset="0"/>
              </a:rPr>
              <a:t>Onshore convective region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61346"/>
            <a:ext cx="4072955" cy="334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75464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erlin Sans FB" panose="020E0602020502020306" pitchFamily="34" charset="0"/>
              </a:rPr>
              <a:t>Offshore </a:t>
            </a:r>
            <a:r>
              <a:rPr lang="en-US" altLang="zh-TW" dirty="0">
                <a:latin typeface="Berlin Sans FB" panose="020E0602020502020306" pitchFamily="34" charset="0"/>
              </a:rPr>
              <a:t>convective region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5280"/>
            <a:ext cx="49224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97"/>
            <a:ext cx="3995615" cy="329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7504" y="200750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dBZ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35696" y="200750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輻散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63888" y="200750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風速風向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53865" y="2007502"/>
            <a:ext cx="816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0.5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902516" y="1131590"/>
            <a:ext cx="223224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B-B’</a:t>
            </a:r>
            <a:b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C-C’</a:t>
            </a:r>
          </a:p>
          <a:p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公里、寬：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308304" y="4090742"/>
            <a:ext cx="1728192" cy="0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68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erlin Sans FB" panose="020E0602020502020306" pitchFamily="34" charset="0"/>
              </a:rPr>
              <a:t>Offshore </a:t>
            </a:r>
            <a:r>
              <a:rPr lang="en-US" altLang="zh-TW" dirty="0">
                <a:latin typeface="Berlin Sans FB" panose="020E0602020502020306" pitchFamily="34" charset="0"/>
              </a:rPr>
              <a:t>convective region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654"/>
            <a:ext cx="4161859" cy="34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3784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302" y="123478"/>
            <a:ext cx="7022050" cy="1152128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Berlin Sans FB" panose="020E0602020502020306" pitchFamily="34" charset="0"/>
              </a:rPr>
              <a:t>Temporal variations</a:t>
            </a:r>
            <a:r>
              <a:rPr lang="en-US" altLang="zh-TW" dirty="0">
                <a:latin typeface="Berlin Sans FB" panose="020E0602020502020306" pitchFamily="34" charset="0"/>
              </a:rPr>
              <a:t> </a:t>
            </a:r>
            <a:r>
              <a:rPr lang="en-US" altLang="zh-TW" dirty="0" smtClean="0">
                <a:latin typeface="Berlin Sans FB" panose="020E0602020502020306" pitchFamily="34" charset="0"/>
              </a:rPr>
              <a:t>in </a:t>
            </a:r>
            <a:br>
              <a:rPr lang="en-US" altLang="zh-TW" dirty="0" smtClean="0">
                <a:latin typeface="Berlin Sans FB" panose="020E0602020502020306" pitchFamily="34" charset="0"/>
              </a:rPr>
            </a:br>
            <a:r>
              <a:rPr lang="en-US" altLang="zh-TW" dirty="0" smtClean="0">
                <a:latin typeface="Berlin Sans FB" panose="020E0602020502020306" pitchFamily="34" charset="0"/>
              </a:rPr>
              <a:t>onshore </a:t>
            </a:r>
            <a:r>
              <a:rPr lang="en-US" altLang="zh-TW" dirty="0">
                <a:latin typeface="Berlin Sans FB" panose="020E0602020502020306" pitchFamily="34" charset="0"/>
              </a:rPr>
              <a:t>and  </a:t>
            </a:r>
            <a:r>
              <a:rPr lang="en-US" altLang="zh-TW" dirty="0" smtClean="0">
                <a:latin typeface="Berlin Sans FB" panose="020E0602020502020306" pitchFamily="34" charset="0"/>
              </a:rPr>
              <a:t>offshore convection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22" y="1249847"/>
            <a:ext cx="3531326" cy="38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03332" y="2842547"/>
            <a:ext cx="162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垂直速度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&gt; 4 m/s</a:t>
            </a:r>
          </a:p>
        </p:txBody>
      </p:sp>
      <p:sp>
        <p:nvSpPr>
          <p:cNvPr id="3" name="矩形 2"/>
          <p:cNvSpPr/>
          <p:nvPr/>
        </p:nvSpPr>
        <p:spPr>
          <a:xfrm>
            <a:off x="2627784" y="2787774"/>
            <a:ext cx="3240360" cy="4173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049524" y="2808246"/>
            <a:ext cx="1828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海上的垂直速度較小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4716016" y="3095551"/>
            <a:ext cx="1296144" cy="48431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012160" y="3425973"/>
            <a:ext cx="233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出現在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0840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，之後快速減弱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1331" y="3945728"/>
            <a:ext cx="234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因陸地上的摩擦力造成低層輻合較強，垂直速度較大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5868144" y="4803998"/>
            <a:ext cx="288032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155586" y="4650109"/>
            <a:ext cx="218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1~3</a:t>
            </a:r>
            <a:r>
              <a:rPr lang="zh-TW" altLang="en-US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公里，輻合強度較弱</a:t>
            </a:r>
            <a:endParaRPr lang="en-US" altLang="zh-TW" b="1" dirty="0" smtClean="0">
              <a:solidFill>
                <a:srgbClr val="00B0F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" y="1249847"/>
            <a:ext cx="2494092" cy="120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71" y="1249847"/>
            <a:ext cx="2512565" cy="123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46579" y="2141432"/>
            <a:ext cx="12010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S2:20×20</a:t>
            </a:r>
            <a:r>
              <a:rPr lang="zh-TW" altLang="en-US" sz="1200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</a:t>
            </a:r>
            <a:endParaRPr lang="en-US" altLang="zh-TW" sz="1200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033471" y="2148256"/>
            <a:ext cx="14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S3:20×20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7864" y="4595335"/>
            <a:ext cx="792088" cy="417324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52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18302" y="123478"/>
            <a:ext cx="6761100" cy="857400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Berlin Sans FB" panose="020E0602020502020306" pitchFamily="34" charset="0"/>
              </a:rPr>
              <a:t>Discussion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5536" y="1135940"/>
            <a:ext cx="7200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18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中層乾空氣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有助於減少對流細胞的浮力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 smtClean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本個案不穩定的條件是因垂直分層</a:t>
            </a:r>
            <a:r>
              <a:rPr lang="el-GR" altLang="zh-TW" sz="1800" dirty="0">
                <a:solidFill>
                  <a:srgbClr val="FF0000"/>
                </a:solidFill>
                <a:ea typeface="華康秀風體W3" panose="03000309000000000000" pitchFamily="65" charset="-120"/>
              </a:rPr>
              <a:t>θ</a:t>
            </a:r>
            <a:r>
              <a:rPr lang="en-US" altLang="zh-TW" sz="1800" baseline="-25000" dirty="0">
                <a:solidFill>
                  <a:srgbClr val="FF0000"/>
                </a:solidFill>
                <a:ea typeface="華康秀風體W3" panose="03000309000000000000" pitchFamily="65" charset="-120"/>
              </a:rPr>
              <a:t>e</a:t>
            </a:r>
            <a:r>
              <a:rPr lang="zh-TW" altLang="en-US" sz="1800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的不同、中層為乾空氣進而影</a:t>
            </a:r>
            <a:endParaRPr lang="en-US" altLang="zh-TW" sz="1800" dirty="0" smtClean="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   響</a:t>
            </a:r>
            <a:r>
              <a:rPr lang="en-US" altLang="zh-TW" sz="1800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LSCSs</a:t>
            </a:r>
            <a:r>
              <a:rPr lang="zh-TW" altLang="en-US" sz="1800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。</a:t>
            </a:r>
            <a:endParaRPr lang="en-US" altLang="zh-TW" sz="1800" dirty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 smtClean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低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層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風向轉為西風，與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中層風向</a:t>
            </a:r>
            <a:r>
              <a:rPr lang="zh-TW" altLang="en-US" sz="18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平行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➜接近</a:t>
            </a:r>
            <a:r>
              <a:rPr lang="en-US" altLang="zh-TW" sz="18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B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ack-</a:t>
            </a:r>
            <a:r>
              <a:rPr lang="en-US" altLang="zh-TW" sz="18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B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uilding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型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 smtClean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由於原先存在的對流胞在邊界上的外流風向在地表不明顯，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所以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本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案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不完全符合</a:t>
            </a:r>
            <a:r>
              <a:rPr lang="en-US" altLang="zh-TW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BB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型。</a:t>
            </a:r>
            <a:endParaRPr lang="en-US" altLang="zh-TW" sz="1800" dirty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當對流胞合併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位置接近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海岸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時期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1)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，原有的對流胞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(C1)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內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對流區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快速增加，接近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6.5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公里高。</a:t>
            </a:r>
            <a:endParaRPr lang="en-US" altLang="zh-TW" sz="1800" dirty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而海上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對流區域較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低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約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6.0</a:t>
            </a:r>
            <a:r>
              <a:rPr lang="zh-TW" altLang="en-US" sz="1800" dirty="0">
                <a:solidFill>
                  <a:srgbClr val="002060"/>
                </a:solidFill>
                <a:ea typeface="標楷體" panose="03000509000000000000" pitchFamily="65" charset="-120"/>
              </a:rPr>
              <a:t>公里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，但較陸上的面積寬，這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種差異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是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 由</a:t>
            </a:r>
            <a:r>
              <a:rPr lang="zh-TW" altLang="en-US" sz="1800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地表粗糙度不同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所造成。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粗糙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度的變化導致風速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在陸地上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減少，導致海岸線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附近出現強輻合，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而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在海岸線產生更強的上升氣流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，使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對流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區域發展得更高。</a:t>
            </a:r>
            <a:endParaRPr lang="zh-TW" altLang="en-US" sz="1800" dirty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659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Berlin Sans FB" panose="020E0602020502020306" pitchFamily="34" charset="0"/>
              </a:rPr>
              <a:t> </a:t>
            </a:r>
            <a:r>
              <a:rPr lang="en-US" altLang="zh-TW" dirty="0" smtClean="0">
                <a:latin typeface="Berlin Sans FB" panose="020E0602020502020306" pitchFamily="34" charset="0"/>
              </a:rPr>
              <a:t>Mean profiles of divergence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02" y="2125916"/>
            <a:ext cx="5679182" cy="226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" y="2358232"/>
            <a:ext cx="3423213" cy="18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6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560840" cy="1401289"/>
          </a:xfrm>
        </p:spPr>
        <p:txBody>
          <a:bodyPr/>
          <a:lstStyle/>
          <a:p>
            <a:pPr algn="ctr"/>
            <a:r>
              <a:rPr lang="en-US" altLang="zh-TW" sz="3400" dirty="0">
                <a:latin typeface="Berlin Sans FB" panose="020E0602020502020306" pitchFamily="34" charset="0"/>
              </a:rPr>
              <a:t>Schematic representation of convective region in precipitation system </a:t>
            </a:r>
            <a:r>
              <a:rPr lang="en-US" altLang="zh-TW" sz="3400" dirty="0" smtClean="0">
                <a:latin typeface="Berlin Sans FB" panose="020E0602020502020306" pitchFamily="34" charset="0"/>
              </a:rPr>
              <a:t/>
            </a:r>
            <a:br>
              <a:rPr lang="en-US" altLang="zh-TW" sz="3400" dirty="0" smtClean="0">
                <a:latin typeface="Berlin Sans FB" panose="020E0602020502020306" pitchFamily="34" charset="0"/>
              </a:rPr>
            </a:br>
            <a:r>
              <a:rPr lang="en-US" altLang="zh-TW" sz="3400" dirty="0" smtClean="0">
                <a:latin typeface="Berlin Sans FB" panose="020E0602020502020306" pitchFamily="34" charset="0"/>
              </a:rPr>
              <a:t>at </a:t>
            </a:r>
            <a:r>
              <a:rPr lang="en-US" altLang="zh-TW" sz="3400" dirty="0">
                <a:latin typeface="Berlin Sans FB" panose="020E0602020502020306" pitchFamily="34" charset="0"/>
              </a:rPr>
              <a:t>offshore and onshore</a:t>
            </a:r>
            <a:endParaRPr lang="zh-TW" altLang="en-US" sz="3400" dirty="0">
              <a:latin typeface="Berlin Sans FB" panose="020E0602020502020306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6789"/>
            <a:ext cx="5767264" cy="3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5148064" y="3559390"/>
            <a:ext cx="136815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619672" y="3684093"/>
            <a:ext cx="187220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148064" y="329971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6.5</a:t>
            </a:r>
            <a:r>
              <a:rPr lang="zh-TW" altLang="en-US" sz="1200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</a:t>
            </a:r>
            <a:endParaRPr lang="en-US" altLang="zh-TW" sz="1200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652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302" y="130174"/>
            <a:ext cx="6761100" cy="857400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Berlin Sans FB" panose="020E0602020502020306" pitchFamily="34" charset="0"/>
              </a:rPr>
              <a:t>Summary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19241" y="113159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18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本篇研究帶狀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降水系統的環境條件和內部結構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，了解沿海地區對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LSCSs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西側的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影響和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增強。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 smtClean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2011/07/27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06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LST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造成</a:t>
            </a:r>
            <a:r>
              <a:rPr lang="zh-TW" altLang="en-US" sz="1800" dirty="0">
                <a:solidFill>
                  <a:srgbClr val="002060"/>
                </a:solidFill>
                <a:ea typeface="標楷體" panose="03000509000000000000" pitchFamily="65" charset="-120"/>
              </a:rPr>
              <a:t>朝鮮半島垂直不</a:t>
            </a:r>
            <a:r>
              <a:rPr lang="zh-TW" altLang="en-US" sz="1800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穩定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主</a:t>
            </a:r>
            <a:r>
              <a:rPr lang="zh-TW" altLang="en-US" sz="1800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因是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低層暖濕的南南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西氣流與中層較乾的西南西氣流。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另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個原因是有槽線位在朝鮮半島上，因此，天氣環境有利於線型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系統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的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發展，並於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7/27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生成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帶狀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降水系統。</a:t>
            </a:r>
            <a:endParaRPr lang="en-US" altLang="zh-TW" sz="1800" dirty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由</a:t>
            </a:r>
            <a:r>
              <a:rPr lang="en-US" altLang="zh-TW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LSCSs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組成的帶狀降水系統的西端產生強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降水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(80 mm/h)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，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降水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分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佈主要偏向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陸地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在降水系統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西側，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不斷產生新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的對流胞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並與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原有的對流胞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(LSCS)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聚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合，因而不斷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增強降水系統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 smtClean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原有的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對流胞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可以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通過與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新的對流胞聚合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而向西延伸，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這代表對流胞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  生長的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位置隨時間而變化。</a:t>
            </a:r>
          </a:p>
        </p:txBody>
      </p:sp>
    </p:spTree>
    <p:extLst>
      <p:ext uri="{BB962C8B-B14F-4D97-AF65-F5344CB8AC3E}">
        <p14:creationId xmlns:p14="http://schemas.microsoft.com/office/powerpoint/2010/main" val="402470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Shape 3877"/>
          <p:cNvSpPr txBox="1">
            <a:spLocks noGrp="1"/>
          </p:cNvSpPr>
          <p:nvPr>
            <p:ph type="ctrTitle"/>
          </p:nvPr>
        </p:nvSpPr>
        <p:spPr>
          <a:xfrm>
            <a:off x="966321" y="2571750"/>
            <a:ext cx="5396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TW" sz="7200" dirty="0" smtClean="0">
                <a:solidFill>
                  <a:srgbClr val="D3EBD5"/>
                </a:solidFill>
                <a:latin typeface="Showcard Gothic" panose="04020904020102020604" pitchFamily="82" charset="0"/>
              </a:rPr>
              <a:t>THE</a:t>
            </a:r>
            <a:r>
              <a:rPr lang="zh-TW" altLang="en-US" sz="7200" dirty="0" smtClean="0">
                <a:solidFill>
                  <a:srgbClr val="D3EBD5"/>
                </a:solidFill>
                <a:latin typeface="Showcard Gothic" panose="04020904020102020604" pitchFamily="82" charset="0"/>
              </a:rPr>
              <a:t> </a:t>
            </a:r>
            <a:r>
              <a:rPr lang="en-US" altLang="zh-TW" sz="7200" dirty="0" smtClean="0">
                <a:solidFill>
                  <a:srgbClr val="D3EBD5"/>
                </a:solidFill>
                <a:latin typeface="Showcard Gothic" panose="04020904020102020604" pitchFamily="82" charset="0"/>
              </a:rPr>
              <a:t>END</a:t>
            </a:r>
            <a:endParaRPr lang="en" sz="7200" dirty="0">
              <a:solidFill>
                <a:srgbClr val="D3EBD5"/>
              </a:solidFill>
              <a:latin typeface="Showcard Gothic" panose="04020904020102020604" pitchFamily="82" charset="0"/>
            </a:endParaRPr>
          </a:p>
        </p:txBody>
      </p:sp>
      <p:sp>
        <p:nvSpPr>
          <p:cNvPr id="3878" name="Shape 3878"/>
          <p:cNvSpPr txBox="1">
            <a:spLocks noGrp="1"/>
          </p:cNvSpPr>
          <p:nvPr>
            <p:ph type="body" idx="4294967295"/>
          </p:nvPr>
        </p:nvSpPr>
        <p:spPr>
          <a:xfrm>
            <a:off x="251520" y="4320414"/>
            <a:ext cx="6084168" cy="50405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r">
              <a:buNone/>
            </a:pPr>
            <a:r>
              <a:rPr lang="en-US" altLang="zh-TW" b="1" dirty="0">
                <a:solidFill>
                  <a:srgbClr val="FFC000"/>
                </a:solidFill>
                <a:latin typeface="Tw Cen MT" panose="020B0602020104020603" pitchFamily="34" charset="0"/>
                <a:ea typeface="MS UI Gothic" pitchFamily="34" charset="-128"/>
                <a:cs typeface="Meiryo UI" pitchFamily="34" charset="-128"/>
              </a:rPr>
              <a:t>Thank you for your</a:t>
            </a:r>
            <a:r>
              <a:rPr lang="zh-TW" altLang="en-US" b="1" dirty="0">
                <a:solidFill>
                  <a:srgbClr val="FFC000"/>
                </a:solidFill>
                <a:latin typeface="Tw Cen MT" panose="020B0602020104020603" pitchFamily="34" charset="0"/>
                <a:ea typeface="MS UI Gothic" pitchFamily="34" charset="-128"/>
                <a:cs typeface="Meiryo UI" pitchFamily="34" charset="-128"/>
              </a:rPr>
              <a:t> </a:t>
            </a:r>
            <a:r>
              <a:rPr lang="en-US" altLang="zh-TW" b="1" dirty="0">
                <a:solidFill>
                  <a:srgbClr val="FFC000"/>
                </a:solidFill>
                <a:latin typeface="Tw Cen MT" panose="020B0602020104020603" pitchFamily="34" charset="0"/>
                <a:ea typeface="MS UI Gothic" pitchFamily="34" charset="-128"/>
                <a:cs typeface="Meiryo UI" pitchFamily="34" charset="-128"/>
              </a:rPr>
              <a:t>listening.</a:t>
            </a:r>
            <a:endParaRPr lang="zh-TW" altLang="en-US" dirty="0">
              <a:latin typeface="Tw Cen MT" panose="020B0602020104020603" pitchFamily="34" charset="0"/>
            </a:endParaRPr>
          </a:p>
        </p:txBody>
      </p:sp>
      <p:sp>
        <p:nvSpPr>
          <p:cNvPr id="3879" name="Shape 3879"/>
          <p:cNvSpPr/>
          <p:nvPr/>
        </p:nvSpPr>
        <p:spPr>
          <a:xfrm>
            <a:off x="2347315" y="2155770"/>
            <a:ext cx="270850" cy="25861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80" name="Shape 3880"/>
          <p:cNvGrpSpPr/>
          <p:nvPr/>
        </p:nvGrpSpPr>
        <p:grpSpPr>
          <a:xfrm>
            <a:off x="2011275" y="703738"/>
            <a:ext cx="1160372" cy="1160688"/>
            <a:chOff x="6654650" y="3665275"/>
            <a:chExt cx="409100" cy="409125"/>
          </a:xfrm>
        </p:grpSpPr>
        <p:sp>
          <p:nvSpPr>
            <p:cNvPr id="3881" name="Shape 388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2" name="Shape 388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83" name="Shape 3883"/>
          <p:cNvGrpSpPr/>
          <p:nvPr/>
        </p:nvGrpSpPr>
        <p:grpSpPr>
          <a:xfrm rot="1057001">
            <a:off x="892484" y="1616447"/>
            <a:ext cx="766645" cy="766759"/>
            <a:chOff x="570875" y="4322250"/>
            <a:chExt cx="443300" cy="443325"/>
          </a:xfrm>
        </p:grpSpPr>
        <p:sp>
          <p:nvSpPr>
            <p:cNvPr id="3884" name="Shape 388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5" name="Shape 388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6" name="Shape 388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7" name="Shape 388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88" name="Shape 3888"/>
          <p:cNvSpPr/>
          <p:nvPr/>
        </p:nvSpPr>
        <p:spPr>
          <a:xfrm rot="2466991">
            <a:off x="978870" y="928442"/>
            <a:ext cx="376300" cy="35930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9" name="Shape 3889"/>
          <p:cNvSpPr/>
          <p:nvPr/>
        </p:nvSpPr>
        <p:spPr>
          <a:xfrm rot="-1609377">
            <a:off x="1529233" y="1154513"/>
            <a:ext cx="270839" cy="258606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0" name="Shape 3890"/>
          <p:cNvSpPr/>
          <p:nvPr/>
        </p:nvSpPr>
        <p:spPr>
          <a:xfrm rot="2925705">
            <a:off x="3171264" y="1359369"/>
            <a:ext cx="202799" cy="19364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1" name="Shape 3891"/>
          <p:cNvSpPr/>
          <p:nvPr/>
        </p:nvSpPr>
        <p:spPr>
          <a:xfrm rot="-1609197">
            <a:off x="2135092" y="394614"/>
            <a:ext cx="182676" cy="17442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302" y="123478"/>
            <a:ext cx="6761100" cy="8574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</a:t>
            </a:r>
            <a:r>
              <a:rPr lang="en-US" altLang="zh-TW" dirty="0" smtClean="0">
                <a:latin typeface="Berlin Sans FB" panose="020E0602020502020306" pitchFamily="34" charset="0"/>
              </a:rPr>
              <a:t>ine-</a:t>
            </a:r>
            <a:r>
              <a:rPr lang="en-US" altLang="zh-TW" b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</a:t>
            </a:r>
            <a:r>
              <a:rPr lang="en-US" altLang="zh-TW" dirty="0" smtClean="0">
                <a:latin typeface="Berlin Sans FB" panose="020E0602020502020306" pitchFamily="34" charset="0"/>
              </a:rPr>
              <a:t>haped</a:t>
            </a:r>
            <a:r>
              <a:rPr lang="zh-TW" altLang="en-US" dirty="0" smtClean="0">
                <a:latin typeface="Berlin Sans FB" panose="020E0602020502020306" pitchFamily="34" charset="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C</a:t>
            </a:r>
            <a:r>
              <a:rPr lang="en-US" altLang="zh-TW" dirty="0" smtClean="0">
                <a:latin typeface="Berlin Sans FB" panose="020E0602020502020306" pitchFamily="34" charset="0"/>
              </a:rPr>
              <a:t>onvective </a:t>
            </a:r>
            <a:r>
              <a:rPr lang="en-US" altLang="zh-TW" b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</a:t>
            </a:r>
            <a:r>
              <a:rPr lang="en-US" altLang="zh-TW" dirty="0" smtClean="0">
                <a:latin typeface="Berlin Sans FB" panose="020E0602020502020306" pitchFamily="34" charset="0"/>
              </a:rPr>
              <a:t>ystem</a:t>
            </a:r>
            <a:endParaRPr lang="zh-TW" altLang="en-US" dirty="0">
              <a:latin typeface="Berlin Sans FB" panose="020E0602020502020306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1" y="987574"/>
            <a:ext cx="604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18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📌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LSCSs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經常發生在帶狀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(Band-shaped)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降水系統的西側</a:t>
            </a:r>
            <a:endParaRPr lang="en-US" altLang="zh-TW" sz="1800" dirty="0" smtClean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 smtClean="0">
                <a:solidFill>
                  <a:srgbClr val="01597F"/>
                </a:solidFill>
                <a:latin typeface="+mn-lt"/>
                <a:ea typeface="標楷體" panose="03000509000000000000" pitchFamily="65" charset="-120"/>
                <a:cs typeface="Titillium Web"/>
                <a:sym typeface="Titillium Web"/>
              </a:rPr>
              <a:t>📌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Back-Building Type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是低層與中層風</a:t>
            </a:r>
            <a:r>
              <a:rPr lang="zh-TW" altLang="en-US" sz="1800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平行</a:t>
            </a:r>
            <a:endParaRPr lang="en-US" altLang="zh-TW" sz="1800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  <a:p>
            <a:r>
              <a:rPr lang="en" altLang="zh-TW" sz="1800" dirty="0">
                <a:solidFill>
                  <a:srgbClr val="01597F"/>
                </a:solidFill>
                <a:latin typeface="+mn-lt"/>
                <a:ea typeface="標楷體" panose="03000509000000000000" pitchFamily="65" charset="-120"/>
                <a:cs typeface="Titillium Web"/>
                <a:sym typeface="Titillium Web"/>
              </a:rPr>
              <a:t>📌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Back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Side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Building </a:t>
            </a:r>
            <a:r>
              <a:rPr lang="en-US" altLang="zh-TW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Type</a:t>
            </a:r>
            <a:r>
              <a:rPr lang="zh-TW" altLang="en-US" sz="18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是低層與中層</a:t>
            </a:r>
            <a:r>
              <a:rPr lang="zh-TW" altLang="en-US" sz="1800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風</a:t>
            </a:r>
            <a:r>
              <a:rPr lang="zh-TW" altLang="en-US" sz="18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垂直</a:t>
            </a:r>
            <a:endParaRPr lang="en-US" altLang="zh-TW" sz="1800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36" y="1910904"/>
            <a:ext cx="4310128" cy="323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57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erlin Sans FB" panose="020E0602020502020306" pitchFamily="34" charset="0"/>
              </a:rPr>
              <a:t>Dual-Doppler Radar </a:t>
            </a:r>
            <a:endParaRPr lang="zh-TW" altLang="en-US" dirty="0">
              <a:latin typeface="Berlin Sans FB" panose="020E0602020502020306" pitchFamily="34" charset="0"/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8" y="1563638"/>
            <a:ext cx="2949091" cy="309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3800914" y="2859782"/>
            <a:ext cx="41254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KWK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(126.96°E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37.44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°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N)</a:t>
            </a:r>
          </a:p>
          <a:p>
            <a:r>
              <a:rPr lang="zh-TW" altLang="en-US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掃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瞄半徑：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240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公里</a:t>
            </a:r>
            <a:endParaRPr lang="en-US" altLang="zh-TW" dirty="0" smtClean="0">
              <a:solidFill>
                <a:srgbClr val="00206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掃描</a:t>
            </a:r>
            <a:r>
              <a:rPr lang="zh-TW" altLang="en-US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仰角：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13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層</a:t>
            </a:r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掃描角度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0.28°,0.58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°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0.98°,1.38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°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1.78°,2.18°,</a:t>
            </a:r>
          </a:p>
          <a:p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3.18°,4.38°,5.88°,7.68°,9.88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°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12.68°,15.98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°</a:t>
            </a:r>
            <a:endParaRPr lang="zh-TW" altLang="en-US" dirty="0">
              <a:solidFill>
                <a:srgbClr val="00206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800914" y="1647718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GDK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(127.43°E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,38.11°N)</a:t>
            </a:r>
          </a:p>
          <a:p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掃描半徑：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250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公里</a:t>
            </a:r>
            <a:endParaRPr lang="en-US" altLang="zh-TW" dirty="0" smtClean="0">
              <a:solidFill>
                <a:srgbClr val="00206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掃描仰角：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層</a:t>
            </a:r>
            <a:endParaRPr lang="en-US" altLang="zh-TW" dirty="0" smtClean="0">
              <a:solidFill>
                <a:srgbClr val="00206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掃描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角度：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0.08°,0.18°,0.28°,0.38°,0.68°,1.08°,</a:t>
            </a:r>
          </a:p>
          <a:p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   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1.78°,2.88°,4.68°,7.68°,12.38°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20.08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°</a:t>
            </a:r>
            <a:endParaRPr lang="zh-TW" altLang="en-US" dirty="0">
              <a:solidFill>
                <a:srgbClr val="00206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32" name="直線接點 31"/>
          <p:cNvCxnSpPr/>
          <p:nvPr/>
        </p:nvCxnSpPr>
        <p:spPr>
          <a:xfrm flipH="1">
            <a:off x="2685612" y="2636934"/>
            <a:ext cx="209200" cy="28803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1352642" y="465504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rgbClr val="00B0F0"/>
                </a:solidFill>
                <a:latin typeface="Showcard Gothic" panose="04020904020102020604" pitchFamily="82" charset="0"/>
                <a:ea typeface="華康秀風體W3" panose="03000309000000000000" pitchFamily="65" charset="-120"/>
              </a:rPr>
              <a:t>相距</a:t>
            </a:r>
            <a:r>
              <a:rPr lang="en-US" altLang="zh-TW" sz="1800" b="1" dirty="0" smtClean="0">
                <a:solidFill>
                  <a:srgbClr val="00B0F0"/>
                </a:solidFill>
                <a:latin typeface="Showcard Gothic" panose="04020904020102020604" pitchFamily="82" charset="0"/>
                <a:ea typeface="華康秀風體W3" panose="03000309000000000000" pitchFamily="65" charset="-120"/>
              </a:rPr>
              <a:t>85</a:t>
            </a:r>
            <a:r>
              <a:rPr lang="zh-TW" altLang="en-US" sz="1800" b="1" dirty="0" smtClean="0">
                <a:solidFill>
                  <a:srgbClr val="00B0F0"/>
                </a:solidFill>
                <a:latin typeface="Showcard Gothic" panose="04020904020102020604" pitchFamily="82" charset="0"/>
                <a:ea typeface="華康秀風體W3" panose="03000309000000000000" pitchFamily="65" charset="-120"/>
              </a:rPr>
              <a:t>公里</a:t>
            </a:r>
            <a:endParaRPr lang="zh-TW" altLang="en-US" sz="1800" b="1" dirty="0">
              <a:solidFill>
                <a:srgbClr val="00B0F0"/>
              </a:solidFill>
              <a:latin typeface="Showcard Gothic" panose="04020904020102020604" pitchFamily="82" charset="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25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18302" y="739375"/>
            <a:ext cx="7310082" cy="8574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</a:t>
            </a:r>
            <a:r>
              <a:rPr lang="en-US" altLang="zh-TW" dirty="0" smtClean="0">
                <a:latin typeface="Berlin Sans FB" panose="020E0602020502020306" pitchFamily="34" charset="0"/>
              </a:rPr>
              <a:t>utomatic </a:t>
            </a:r>
            <a:r>
              <a:rPr lang="en-US" altLang="zh-TW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W</a:t>
            </a:r>
            <a:r>
              <a:rPr lang="en-US" altLang="zh-TW" dirty="0" smtClean="0">
                <a:latin typeface="Berlin Sans FB" panose="020E0602020502020306" pitchFamily="34" charset="0"/>
              </a:rPr>
              <a:t>eather </a:t>
            </a:r>
            <a:r>
              <a:rPr lang="en-US" altLang="zh-TW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</a:t>
            </a:r>
            <a:r>
              <a:rPr lang="en-US" altLang="zh-TW" dirty="0" smtClean="0">
                <a:latin typeface="Berlin Sans FB" panose="020E0602020502020306" pitchFamily="34" charset="0"/>
              </a:rPr>
              <a:t>ystems </a:t>
            </a:r>
            <a:r>
              <a:rPr lang="zh-TW" altLang="en-US" dirty="0" smtClean="0">
                <a:latin typeface="Berlin Sans FB" panose="020E0602020502020306" pitchFamily="34" charset="0"/>
              </a:rPr>
              <a:t> </a:t>
            </a:r>
            <a:r>
              <a:rPr lang="en-US" altLang="zh-TW" dirty="0" smtClean="0">
                <a:latin typeface="Berlin Sans FB" panose="020E0602020502020306" pitchFamily="34" charset="0"/>
              </a:rPr>
              <a:t>Station</a:t>
            </a:r>
            <a:endParaRPr lang="zh-TW" altLang="en-US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1670"/>
            <a:ext cx="3277741" cy="27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02811"/>
            <a:ext cx="3111677" cy="34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單箭頭接點 2"/>
          <p:cNvCxnSpPr/>
          <p:nvPr/>
        </p:nvCxnSpPr>
        <p:spPr>
          <a:xfrm>
            <a:off x="5119726" y="2174594"/>
            <a:ext cx="36004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4962008" y="2102586"/>
            <a:ext cx="157718" cy="144016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425174" y="2013881"/>
            <a:ext cx="106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173.5</a:t>
            </a:r>
            <a:r>
              <a:rPr lang="zh-TW" altLang="en-US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mm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174318" y="4172623"/>
            <a:ext cx="36004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5016600" y="4100615"/>
            <a:ext cx="157718" cy="144016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479766" y="4011910"/>
            <a:ext cx="106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98.5</a:t>
            </a:r>
            <a:r>
              <a:rPr lang="zh-TW" altLang="en-US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mm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152319" y="149163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120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mm/h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201043" y="3268595"/>
            <a:ext cx="838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90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mm/h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356142" y="202070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極值</a:t>
            </a:r>
            <a:endParaRPr lang="en-US" altLang="zh-TW" b="1" dirty="0" smtClean="0">
              <a:solidFill>
                <a:srgbClr val="00B0F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880127" y="144892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陸上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880127" y="32010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海上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82278" y="32010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海上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979712" y="323216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陸上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56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erlin Sans FB" panose="020E0602020502020306" pitchFamily="34" charset="0"/>
              </a:rPr>
              <a:t>Surface weather map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12" y="1682282"/>
            <a:ext cx="3500372" cy="328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4383915" y="2931790"/>
            <a:ext cx="157718" cy="144016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749545" y="2478758"/>
            <a:ext cx="288032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 flipV="1">
            <a:off x="5009685" y="3579862"/>
            <a:ext cx="360040" cy="10553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850490" y="3435846"/>
            <a:ext cx="433478" cy="91573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005850" y="1761420"/>
            <a:ext cx="181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  <a:latin typeface="Berlin Sans FB" panose="020E0602020502020306" pitchFamily="34" charset="0"/>
              </a:rPr>
              <a:t>2017/07/27</a:t>
            </a:r>
            <a:r>
              <a:rPr lang="zh-TW" altLang="en-US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0300</a:t>
            </a:r>
            <a:r>
              <a:rPr lang="zh-TW" altLang="en-US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LST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Berlin Sans FB" panose="020E0602020502020306" pitchFamily="34" charset="0"/>
              </a:rPr>
              <a:t>Mesoscale </a:t>
            </a:r>
            <a:r>
              <a:rPr lang="en-US" altLang="zh-TW" dirty="0" smtClean="0">
                <a:latin typeface="Berlin Sans FB" panose="020E0602020502020306" pitchFamily="34" charset="0"/>
              </a:rPr>
              <a:t>analysis</a:t>
            </a:r>
            <a:endParaRPr lang="zh-TW" altLang="en-US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73" y="1707654"/>
            <a:ext cx="4904406" cy="32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422793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θ</a:t>
            </a:r>
            <a:r>
              <a:rPr lang="en-US" altLang="zh-TW" baseline="-25000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e</a:t>
            </a:r>
            <a:r>
              <a:rPr lang="en-US" altLang="zh-TW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&gt;355K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876256" y="422793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θ</a:t>
            </a:r>
            <a:r>
              <a:rPr lang="en-US" altLang="zh-TW" baseline="-25000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e</a:t>
            </a:r>
            <a:r>
              <a:rPr lang="en-US" altLang="zh-TW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&lt;330K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48560" y="168790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925</a:t>
            </a:r>
            <a:r>
              <a:rPr lang="zh-TW" altLang="en-US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 </a:t>
            </a:r>
            <a:r>
              <a:rPr lang="en-US" altLang="zh-TW" dirty="0" err="1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hPa</a:t>
            </a:r>
            <a:endParaRPr lang="en-US" altLang="zh-TW" dirty="0" smtClean="0">
              <a:solidFill>
                <a:srgbClr val="002060"/>
              </a:solidFill>
              <a:latin typeface="+mn-lt"/>
              <a:ea typeface="華康秀風體W3" panose="030003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88820" y="16810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600</a:t>
            </a:r>
            <a:r>
              <a:rPr lang="zh-TW" altLang="en-US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 </a:t>
            </a:r>
            <a:r>
              <a:rPr lang="en-US" altLang="zh-TW" dirty="0" err="1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hPa</a:t>
            </a:r>
            <a:endParaRPr lang="en-US" altLang="zh-TW" dirty="0" smtClean="0">
              <a:solidFill>
                <a:srgbClr val="002060"/>
              </a:solidFill>
              <a:latin typeface="+mn-lt"/>
              <a:ea typeface="華康秀風體W3" panose="030003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1364" y="1660613"/>
            <a:ext cx="1926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2011/07/27</a:t>
            </a:r>
            <a:r>
              <a:rPr lang="zh-TW" altLang="en-US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0600</a:t>
            </a:r>
            <a:r>
              <a:rPr lang="zh-TW" altLang="en-US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+mn-lt"/>
                <a:ea typeface="華康秀風體W3" panose="03000309000000000000" pitchFamily="65" charset="-120"/>
              </a:rPr>
              <a:t>LST</a:t>
            </a:r>
          </a:p>
        </p:txBody>
      </p:sp>
    </p:spTree>
    <p:extLst>
      <p:ext uri="{BB962C8B-B14F-4D97-AF65-F5344CB8AC3E}">
        <p14:creationId xmlns:p14="http://schemas.microsoft.com/office/powerpoint/2010/main" val="341564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51470"/>
            <a:ext cx="6761100" cy="857400"/>
          </a:xfrm>
        </p:spPr>
        <p:txBody>
          <a:bodyPr/>
          <a:lstStyle/>
          <a:p>
            <a:r>
              <a:rPr lang="en-US" altLang="zh-TW" dirty="0" smtClean="0">
                <a:latin typeface="Berlin Sans FB" panose="020E0602020502020306" pitchFamily="34" charset="0"/>
              </a:rPr>
              <a:t>Structure &amp; Features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73" y="0"/>
            <a:ext cx="438495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63180"/>
            <a:ext cx="2748614" cy="24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1409803" y="3219822"/>
            <a:ext cx="1217981" cy="72008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610995" y="3061822"/>
            <a:ext cx="14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每</a:t>
            </a:r>
            <a:r>
              <a:rPr lang="en-US" altLang="zh-TW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20</a:t>
            </a:r>
            <a:r>
              <a:rPr lang="zh-TW" altLang="en-US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分鐘一張</a:t>
            </a:r>
            <a:endParaRPr lang="en-US" altLang="zh-TW" b="1" dirty="0" smtClean="0">
              <a:solidFill>
                <a:srgbClr val="00B0F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4037593" y="984512"/>
            <a:ext cx="72008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037593" y="3723878"/>
            <a:ext cx="72008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037593" y="984512"/>
            <a:ext cx="0" cy="273936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1619672" y="1402925"/>
            <a:ext cx="242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C1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從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70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公里長成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90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公里，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出現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C2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、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C3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，且三個胞聚合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989208" y="686606"/>
            <a:ext cx="14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S1:100×40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512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7488832" cy="1185265"/>
          </a:xfrm>
        </p:spPr>
        <p:txBody>
          <a:bodyPr/>
          <a:lstStyle/>
          <a:p>
            <a:pPr algn="ctr"/>
            <a:r>
              <a:rPr lang="en-US" altLang="zh-TW" dirty="0">
                <a:latin typeface="Berlin Sans FB" panose="020E0602020502020306" pitchFamily="34" charset="0"/>
              </a:rPr>
              <a:t>Time series of the horizontal area of the convective region</a:t>
            </a:r>
            <a:endParaRPr lang="zh-TW" altLang="en-US" dirty="0">
              <a:latin typeface="Berlin Sans FB" panose="020E0602020502020306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5" y="1628101"/>
            <a:ext cx="4571033" cy="350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658698" y="458797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回波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&gt;45dBZ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62" y="2499743"/>
            <a:ext cx="3402114" cy="142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915636" y="3924380"/>
            <a:ext cx="14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S1:100×40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60232" y="3502969"/>
            <a:ext cx="432048" cy="4173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48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Berlin Sans FB" panose="020E0602020502020306" pitchFamily="34" charset="0"/>
              </a:rPr>
              <a:t>Structure &amp; Features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95" y="2211118"/>
            <a:ext cx="6524997" cy="293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2919542" y="2795587"/>
            <a:ext cx="28083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3838"/>
            <a:ext cx="2748614" cy="24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7668344" y="2569822"/>
            <a:ext cx="157718" cy="144016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6012160" y="2621429"/>
            <a:ext cx="28083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43808" y="281385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增強至</a:t>
            </a:r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11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公里左右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6444207" y="2859782"/>
            <a:ext cx="288033" cy="64807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6012160" y="185167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快速增強</a:t>
            </a:r>
            <a:r>
              <a:rPr lang="en-US" altLang="zh-TW" sz="1600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(7-11</a:t>
            </a:r>
            <a:r>
              <a:rPr lang="zh-TW" altLang="en-US" sz="1600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</a:t>
            </a:r>
            <a:r>
              <a:rPr lang="en-US" altLang="zh-TW" sz="1600" b="1" dirty="0" smtClean="0">
                <a:solidFill>
                  <a:srgbClr val="00B0F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)</a:t>
            </a:r>
          </a:p>
        </p:txBody>
      </p:sp>
      <p:sp>
        <p:nvSpPr>
          <p:cNvPr id="14" name="橢圓 13"/>
          <p:cNvSpPr/>
          <p:nvPr/>
        </p:nvSpPr>
        <p:spPr>
          <a:xfrm>
            <a:off x="4644008" y="2715766"/>
            <a:ext cx="157718" cy="144016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34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erlin Sans FB" panose="020E0602020502020306" pitchFamily="34" charset="0"/>
              </a:rPr>
              <a:t>Onshore </a:t>
            </a:r>
            <a:r>
              <a:rPr lang="en-US" altLang="zh-TW" dirty="0">
                <a:latin typeface="Berlin Sans FB" panose="020E0602020502020306" pitchFamily="34" charset="0"/>
              </a:rPr>
              <a:t>convective </a:t>
            </a:r>
            <a:r>
              <a:rPr lang="en-US" altLang="zh-TW" dirty="0" smtClean="0">
                <a:latin typeface="Berlin Sans FB" panose="020E0602020502020306" pitchFamily="34" charset="0"/>
              </a:rPr>
              <a:t>region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" y="2161392"/>
            <a:ext cx="5015561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840049"/>
            <a:ext cx="3995936" cy="328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7504" y="200750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dBZ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35696" y="200750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輻散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63888" y="200750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風速風向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87394" y="1923678"/>
            <a:ext cx="816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0.5</a:t>
            </a:r>
            <a:r>
              <a:rPr lang="zh-TW" altLang="en-US" b="1" dirty="0" smtClean="0">
                <a:solidFill>
                  <a:srgbClr val="00206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公里</a:t>
            </a:r>
            <a:endParaRPr lang="en-US" altLang="zh-TW" b="1" dirty="0" smtClean="0">
              <a:solidFill>
                <a:srgbClr val="002060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902516" y="1316829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左圖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A-A’</a:t>
            </a:r>
          </a:p>
          <a:p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公里、寬：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6372200" y="2231455"/>
            <a:ext cx="432048" cy="120439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951031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10522</TotalTime>
  <Words>781</Words>
  <Application>Microsoft Office PowerPoint</Application>
  <PresentationFormat>如螢幕大小 (16:9)</PresentationFormat>
  <Paragraphs>107</Paragraphs>
  <Slides>19</Slides>
  <Notes>18</Notes>
  <HiddenSlides>3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5" baseType="lpstr">
      <vt:lpstr>Arial</vt:lpstr>
      <vt:lpstr>新細明體</vt:lpstr>
      <vt:lpstr>Berlin Sans FB</vt:lpstr>
      <vt:lpstr>Dosis Light</vt:lpstr>
      <vt:lpstr>Tw Cen MT</vt:lpstr>
      <vt:lpstr>Titillium Web</vt:lpstr>
      <vt:lpstr>Microsoft JhengHei</vt:lpstr>
      <vt:lpstr>Meiryo UI</vt:lpstr>
      <vt:lpstr>標楷體</vt:lpstr>
      <vt:lpstr>Wingdings</vt:lpstr>
      <vt:lpstr>MS UI Gothic</vt:lpstr>
      <vt:lpstr>Showcard Gothic</vt:lpstr>
      <vt:lpstr>華康秀風體W3(P)</vt:lpstr>
      <vt:lpstr>華康秀風體W3</vt:lpstr>
      <vt:lpstr>Titillium Web Light</vt:lpstr>
      <vt:lpstr>Mowbray template</vt:lpstr>
      <vt:lpstr>Dual-Doppler radar analysis of a near-shore line-shaped convective system on 27 July 2011, Korea: a case study</vt:lpstr>
      <vt:lpstr>Dual-Doppler Radar </vt:lpstr>
      <vt:lpstr>Automatic Weather Systems  Station</vt:lpstr>
      <vt:lpstr>Surface weather map</vt:lpstr>
      <vt:lpstr>Mesoscale analysis</vt:lpstr>
      <vt:lpstr>Structure &amp; Features</vt:lpstr>
      <vt:lpstr>Time series of the horizontal area of the convective region</vt:lpstr>
      <vt:lpstr>Structure &amp; Features</vt:lpstr>
      <vt:lpstr>Onshore convective region</vt:lpstr>
      <vt:lpstr>Onshore convective region</vt:lpstr>
      <vt:lpstr>Offshore convective region</vt:lpstr>
      <vt:lpstr>Offshore convective region</vt:lpstr>
      <vt:lpstr>Temporal variations in  onshore and  offshore convection</vt:lpstr>
      <vt:lpstr>Discussion</vt:lpstr>
      <vt:lpstr> Mean profiles of divergence</vt:lpstr>
      <vt:lpstr>Schematic representation of convective region in precipitation system  at offshore and onshore</vt:lpstr>
      <vt:lpstr>Summary</vt:lpstr>
      <vt:lpstr>THE END</vt:lpstr>
      <vt:lpstr>Line-Shaped Convective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users</dc:creator>
  <cp:lastModifiedBy>HUI-CHI</cp:lastModifiedBy>
  <cp:revision>102</cp:revision>
  <dcterms:modified xsi:type="dcterms:W3CDTF">2018-02-06T07:29:29Z</dcterms:modified>
</cp:coreProperties>
</file>