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373" r:id="rId4"/>
    <p:sldId id="338" r:id="rId5"/>
    <p:sldId id="354" r:id="rId6"/>
    <p:sldId id="377" r:id="rId7"/>
    <p:sldId id="376" r:id="rId8"/>
    <p:sldId id="375" r:id="rId9"/>
    <p:sldId id="374" r:id="rId10"/>
    <p:sldId id="383" r:id="rId11"/>
    <p:sldId id="382" r:id="rId12"/>
    <p:sldId id="381" r:id="rId13"/>
    <p:sldId id="380" r:id="rId14"/>
    <p:sldId id="379" r:id="rId15"/>
    <p:sldId id="378" r:id="rId16"/>
    <p:sldId id="386" r:id="rId17"/>
    <p:sldId id="385" r:id="rId18"/>
    <p:sldId id="387" r:id="rId19"/>
    <p:sldId id="38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1" autoAdjust="0"/>
  </p:normalViewPr>
  <p:slideViewPr>
    <p:cSldViewPr>
      <p:cViewPr>
        <p:scale>
          <a:sx n="90" d="100"/>
          <a:sy n="90" d="100"/>
        </p:scale>
        <p:origin x="-159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2017/11/7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3200" dirty="0"/>
              <a:t>Evolution of </a:t>
            </a:r>
            <a:r>
              <a:rPr lang="en-US" altLang="zh-TW" sz="3200" dirty="0" err="1"/>
              <a:t>mesoscale</a:t>
            </a:r>
            <a:r>
              <a:rPr lang="en-US" altLang="zh-TW" sz="3200" dirty="0"/>
              <a:t> convective system </a:t>
            </a:r>
            <a:r>
              <a:rPr lang="en-US" altLang="zh-TW" sz="3200" dirty="0">
                <a:solidFill>
                  <a:srgbClr val="FF0000"/>
                </a:solidFill>
              </a:rPr>
              <a:t>organizational structure </a:t>
            </a:r>
            <a:r>
              <a:rPr lang="en-US" altLang="zh-TW" sz="3200" dirty="0"/>
              <a:t>and </a:t>
            </a:r>
            <a:r>
              <a:rPr lang="en-US" altLang="zh-TW" sz="3200" dirty="0">
                <a:solidFill>
                  <a:srgbClr val="FF0000"/>
                </a:solidFill>
              </a:rPr>
              <a:t>convective line propagation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en-US" altLang="zh-TW" sz="1800" dirty="0" err="1"/>
              <a:t>Bodine</a:t>
            </a:r>
            <a:r>
              <a:rPr lang="en-US" altLang="zh-TW" sz="1800" dirty="0"/>
              <a:t>, D. J., and K. L. Rasmussen, </a:t>
            </a:r>
            <a:r>
              <a:rPr lang="en-US" altLang="zh-TW" sz="1800" dirty="0" smtClean="0"/>
              <a:t>2017</a:t>
            </a:r>
          </a:p>
          <a:p>
            <a:r>
              <a:rPr lang="en-US" altLang="zh-TW" sz="1800" i="1" dirty="0"/>
              <a:t>Mon. </a:t>
            </a:r>
            <a:r>
              <a:rPr lang="en-US" altLang="zh-TW" sz="1800" i="1" dirty="0" err="1"/>
              <a:t>Wea</a:t>
            </a:r>
            <a:r>
              <a:rPr lang="en-US" altLang="zh-TW" sz="1800" i="1" dirty="0"/>
              <a:t>. Rev., 145, 3419–3440.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2017/11/07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76" y="0"/>
            <a:ext cx="6175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2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"/>
            <a:ext cx="517552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4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34" y="0"/>
            <a:ext cx="66763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0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8" y="0"/>
            <a:ext cx="731378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032598" cy="686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4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44" y="0"/>
            <a:ext cx="55615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4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95" y="0"/>
            <a:ext cx="553155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5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73" y="0"/>
            <a:ext cx="72892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8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000" dirty="0"/>
              <a:t>This study documents the </a:t>
            </a:r>
            <a:r>
              <a:rPr lang="en-US" altLang="zh-TW" sz="2000" dirty="0">
                <a:solidFill>
                  <a:srgbClr val="FF0000"/>
                </a:solidFill>
              </a:rPr>
              <a:t>transitional stages </a:t>
            </a:r>
            <a:r>
              <a:rPr lang="en-US" altLang="zh-TW" sz="2000" dirty="0"/>
              <a:t>of a </a:t>
            </a:r>
            <a:r>
              <a:rPr lang="en-US" altLang="zh-TW" sz="2000" dirty="0" smtClean="0"/>
              <a:t>mature MCS </a:t>
            </a:r>
            <a:r>
              <a:rPr lang="en-US" altLang="zh-TW" sz="2000" dirty="0"/>
              <a:t>convective line which evolves from a well-defined </a:t>
            </a:r>
            <a:r>
              <a:rPr lang="en-US" altLang="zh-TW" sz="2000" dirty="0">
                <a:solidFill>
                  <a:srgbClr val="FF0000"/>
                </a:solidFill>
              </a:rPr>
              <a:t>leading line </a:t>
            </a:r>
            <a:r>
              <a:rPr lang="en-US" altLang="zh-TW" sz="2000" dirty="0"/>
              <a:t>to a </a:t>
            </a:r>
            <a:r>
              <a:rPr lang="en-US" altLang="zh-TW" sz="2000" dirty="0">
                <a:solidFill>
                  <a:srgbClr val="FF0000"/>
                </a:solidFill>
              </a:rPr>
              <a:t>multicellular structure</a:t>
            </a:r>
            <a:r>
              <a:rPr lang="en-US" altLang="zh-TW" sz="2000" dirty="0"/>
              <a:t> (surge A), and </a:t>
            </a:r>
            <a:r>
              <a:rPr lang="en-US" altLang="zh-TW" sz="2000" dirty="0" smtClean="0"/>
              <a:t>then reorganizes </a:t>
            </a:r>
            <a:r>
              <a:rPr lang="en-US" altLang="zh-TW" sz="2000" dirty="0"/>
              <a:t>back to a well-defined </a:t>
            </a:r>
            <a:r>
              <a:rPr lang="en-US" altLang="zh-TW" sz="2000" dirty="0">
                <a:solidFill>
                  <a:srgbClr val="FF0000"/>
                </a:solidFill>
              </a:rPr>
              <a:t>leading line</a:t>
            </a:r>
            <a:r>
              <a:rPr lang="en-US" altLang="zh-TW" sz="2000" dirty="0"/>
              <a:t> (surge B</a:t>
            </a:r>
            <a:r>
              <a:rPr lang="en-US" altLang="zh-TW" sz="2000" dirty="0" smtClean="0"/>
              <a:t>).</a:t>
            </a:r>
          </a:p>
          <a:p>
            <a:r>
              <a:rPr lang="en-US" altLang="zh-TW" sz="2000" dirty="0"/>
              <a:t>During </a:t>
            </a:r>
            <a:r>
              <a:rPr lang="en-US" altLang="zh-TW" sz="2000" b="1" dirty="0">
                <a:solidFill>
                  <a:srgbClr val="0070C0"/>
                </a:solidFill>
              </a:rPr>
              <a:t>surge A</a:t>
            </a:r>
            <a:r>
              <a:rPr lang="en-US" altLang="zh-TW" sz="2000" dirty="0"/>
              <a:t>, several microphysical changes </a:t>
            </a:r>
            <a:r>
              <a:rPr lang="en-US" altLang="zh-TW" sz="2000" dirty="0" smtClean="0"/>
              <a:t>are observed </a:t>
            </a:r>
            <a:r>
              <a:rPr lang="en-US" altLang="zh-TW" sz="2000" dirty="0"/>
              <a:t>in both the radar data and WRF </a:t>
            </a:r>
            <a:r>
              <a:rPr lang="en-US" altLang="zh-TW" sz="2000" dirty="0" smtClean="0"/>
              <a:t>simulations. </a:t>
            </a:r>
            <a:r>
              <a:rPr lang="en-US" altLang="zh-TW" sz="2000" dirty="0" smtClean="0">
                <a:solidFill>
                  <a:srgbClr val="FF0000"/>
                </a:solidFill>
              </a:rPr>
              <a:t>Reflectivity </a:t>
            </a:r>
            <a:r>
              <a:rPr lang="en-US" altLang="zh-TW" sz="2000" dirty="0">
                <a:solidFill>
                  <a:srgbClr val="FF0000"/>
                </a:solidFill>
              </a:rPr>
              <a:t>decreases and </a:t>
            </a:r>
            <a:r>
              <a:rPr lang="en-US" altLang="zh-TW" sz="2000" dirty="0" err="1">
                <a:solidFill>
                  <a:srgbClr val="FF0000"/>
                </a:solidFill>
              </a:rPr>
              <a:t>graupel</a:t>
            </a:r>
            <a:r>
              <a:rPr lang="en-US" altLang="zh-TW" sz="2000" dirty="0">
                <a:solidFill>
                  <a:srgbClr val="FF0000"/>
                </a:solidFill>
              </a:rPr>
              <a:t> concentrations </a:t>
            </a:r>
            <a:r>
              <a:rPr lang="en-US" altLang="zh-TW" sz="2000" dirty="0" smtClean="0">
                <a:solidFill>
                  <a:srgbClr val="FF0000"/>
                </a:solidFill>
              </a:rPr>
              <a:t>are reduced </a:t>
            </a:r>
            <a:r>
              <a:rPr lang="en-US" altLang="zh-TW" sz="2000" dirty="0">
                <a:solidFill>
                  <a:srgbClr val="FF0000"/>
                </a:solidFill>
              </a:rPr>
              <a:t>above the freezing level</a:t>
            </a:r>
            <a:r>
              <a:rPr lang="en-US" altLang="zh-TW" sz="2000" dirty="0"/>
              <a:t>, while </a:t>
            </a:r>
            <a:r>
              <a:rPr lang="en-US" altLang="zh-TW" sz="2000" dirty="0">
                <a:solidFill>
                  <a:srgbClr val="FF0000"/>
                </a:solidFill>
              </a:rPr>
              <a:t>KFSD </a:t>
            </a:r>
            <a:r>
              <a:rPr lang="en-US" altLang="zh-TW" sz="2000" dirty="0" smtClean="0">
                <a:solidFill>
                  <a:srgbClr val="FF0000"/>
                </a:solidFill>
              </a:rPr>
              <a:t>near-surface reflectivity </a:t>
            </a:r>
            <a:r>
              <a:rPr lang="en-US" altLang="zh-TW" sz="2000" dirty="0">
                <a:solidFill>
                  <a:srgbClr val="FF0000"/>
                </a:solidFill>
              </a:rPr>
              <a:t>and </a:t>
            </a:r>
            <a:r>
              <a:rPr lang="en-US" altLang="zh-TW" sz="2000" dirty="0" err="1">
                <a:solidFill>
                  <a:srgbClr val="FF0000"/>
                </a:solidFill>
              </a:rPr>
              <a:t>Kdp</a:t>
            </a:r>
            <a:r>
              <a:rPr lang="en-US" altLang="zh-TW" sz="2000" dirty="0">
                <a:solidFill>
                  <a:srgbClr val="FF0000"/>
                </a:solidFill>
              </a:rPr>
              <a:t> increase</a:t>
            </a:r>
            <a:r>
              <a:rPr lang="en-US" altLang="zh-TW" sz="2000" dirty="0"/>
              <a:t> corresponding </a:t>
            </a:r>
            <a:r>
              <a:rPr lang="en-US" altLang="zh-TW" sz="2000" dirty="0" smtClean="0"/>
              <a:t> to </a:t>
            </a:r>
            <a:r>
              <a:rPr lang="en-US" altLang="zh-TW" sz="2000" dirty="0"/>
              <a:t>an </a:t>
            </a:r>
            <a:r>
              <a:rPr lang="en-US" altLang="zh-TW" sz="2000" dirty="0">
                <a:solidFill>
                  <a:srgbClr val="FF0000"/>
                </a:solidFill>
              </a:rPr>
              <a:t>increase in WRF Z and rainwater mixing ratio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 smtClean="0"/>
              <a:t>Mean and 90th percentile </a:t>
            </a:r>
            <a:r>
              <a:rPr lang="en-US" altLang="zh-TW" sz="2000" dirty="0" smtClean="0">
                <a:solidFill>
                  <a:srgbClr val="FF0000"/>
                </a:solidFill>
              </a:rPr>
              <a:t>updraft </a:t>
            </a:r>
            <a:r>
              <a:rPr lang="en-US" altLang="zh-TW" sz="2000" dirty="0">
                <a:solidFill>
                  <a:srgbClr val="FF0000"/>
                </a:solidFill>
              </a:rPr>
              <a:t>velocities </a:t>
            </a:r>
            <a:r>
              <a:rPr lang="en-US" altLang="zh-TW" sz="2000" dirty="0" smtClean="0">
                <a:solidFill>
                  <a:srgbClr val="FF0000"/>
                </a:solidFill>
              </a:rPr>
              <a:t>decrease</a:t>
            </a:r>
            <a:r>
              <a:rPr lang="en-US" altLang="zh-TW" sz="2000" dirty="0" smtClean="0"/>
              <a:t> by </a:t>
            </a:r>
            <a:r>
              <a:rPr lang="en-US" altLang="zh-TW" sz="2000" dirty="0"/>
              <a:t>approximately a factor of 2, and may be </a:t>
            </a:r>
            <a:r>
              <a:rPr lang="en-US" altLang="zh-TW" sz="2000" dirty="0" smtClean="0"/>
              <a:t>a contributing </a:t>
            </a:r>
            <a:r>
              <a:rPr lang="en-US" altLang="zh-TW" sz="2000" dirty="0"/>
              <a:t>factor to </a:t>
            </a:r>
            <a:r>
              <a:rPr lang="en-US" altLang="zh-TW" sz="2000" dirty="0">
                <a:solidFill>
                  <a:srgbClr val="FF0000"/>
                </a:solidFill>
              </a:rPr>
              <a:t>fallout and reduced </a:t>
            </a:r>
            <a:r>
              <a:rPr lang="en-US" altLang="zh-TW" sz="2000" dirty="0" smtClean="0">
                <a:solidFill>
                  <a:srgbClr val="FF0000"/>
                </a:solidFill>
              </a:rPr>
              <a:t>production of </a:t>
            </a:r>
            <a:r>
              <a:rPr lang="en-US" altLang="zh-TW" sz="2000" dirty="0">
                <a:solidFill>
                  <a:srgbClr val="FF0000"/>
                </a:solidFill>
              </a:rPr>
              <a:t>larger ice particles</a:t>
            </a:r>
            <a:r>
              <a:rPr lang="en-US" altLang="zh-TW" sz="2000" dirty="0"/>
              <a:t> as evidenced by lower Z </a:t>
            </a:r>
            <a:r>
              <a:rPr lang="en-US" altLang="zh-TW" sz="2000" dirty="0" smtClean="0"/>
              <a:t>aloft. </a:t>
            </a:r>
            <a:r>
              <a:rPr lang="en-US" altLang="zh-TW" sz="2000" dirty="0" smtClean="0">
                <a:solidFill>
                  <a:srgbClr val="FF0000"/>
                </a:solidFill>
              </a:rPr>
              <a:t>Near-surface </a:t>
            </a:r>
            <a:r>
              <a:rPr lang="en-US" altLang="zh-TW" sz="2000" dirty="0">
                <a:solidFill>
                  <a:srgbClr val="FF0000"/>
                </a:solidFill>
              </a:rPr>
              <a:t>zonal winds </a:t>
            </a:r>
            <a:r>
              <a:rPr lang="en-US" altLang="zh-TW" sz="2000" dirty="0"/>
              <a:t>increase substantially, </a:t>
            </a:r>
            <a:r>
              <a:rPr lang="en-US" altLang="zh-TW" sz="2000" dirty="0" smtClean="0"/>
              <a:t>and mean </a:t>
            </a:r>
            <a:r>
              <a:rPr lang="en-US" altLang="zh-TW" sz="2000" dirty="0">
                <a:solidFill>
                  <a:srgbClr val="FF0000"/>
                </a:solidFill>
              </a:rPr>
              <a:t>downdraft</a:t>
            </a:r>
            <a:r>
              <a:rPr lang="en-US" altLang="zh-TW" sz="2000" dirty="0"/>
              <a:t> behind the convective line </a:t>
            </a:r>
            <a:r>
              <a:rPr lang="en-US" altLang="zh-TW" sz="2000" dirty="0" smtClean="0"/>
              <a:t>intensifies. The </a:t>
            </a:r>
            <a:r>
              <a:rPr lang="en-US" altLang="zh-TW" sz="2000" dirty="0"/>
              <a:t>strongest downdraft develops behind the </a:t>
            </a:r>
            <a:r>
              <a:rPr lang="en-US" altLang="zh-TW" sz="2000" dirty="0" smtClean="0"/>
              <a:t>primary convective </a:t>
            </a:r>
            <a:r>
              <a:rPr lang="en-US" altLang="zh-TW" sz="2000" dirty="0"/>
              <a:t>line, causing increased hydrometeor </a:t>
            </a:r>
            <a:r>
              <a:rPr lang="en-US" altLang="zh-TW" sz="2000" dirty="0" smtClean="0"/>
              <a:t>loading and </a:t>
            </a:r>
            <a:r>
              <a:rPr lang="en-US" altLang="zh-TW" sz="2000" dirty="0"/>
              <a:t>evaporative cooling. These processes likely </a:t>
            </a:r>
            <a:r>
              <a:rPr lang="en-US" altLang="zh-TW" sz="2000" dirty="0" smtClean="0"/>
              <a:t>contribute to </a:t>
            </a:r>
            <a:r>
              <a:rPr lang="en-US" altLang="zh-TW" sz="2000" dirty="0"/>
              <a:t>the development of a </a:t>
            </a:r>
            <a:r>
              <a:rPr lang="en-US" altLang="zh-TW" sz="2000" dirty="0">
                <a:solidFill>
                  <a:srgbClr val="FF0000"/>
                </a:solidFill>
              </a:rPr>
              <a:t>more intense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deeper cold </a:t>
            </a:r>
            <a:r>
              <a:rPr lang="en-US" altLang="zh-TW" sz="2000" dirty="0">
                <a:solidFill>
                  <a:srgbClr val="FF0000"/>
                </a:solidFill>
              </a:rPr>
              <a:t>pool.</a:t>
            </a:r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652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The MCS regains a mature appearance with a </a:t>
            </a:r>
            <a:r>
              <a:rPr lang="en-US" altLang="zh-TW" sz="2000" dirty="0" smtClean="0">
                <a:solidFill>
                  <a:srgbClr val="FF0000"/>
                </a:solidFill>
              </a:rPr>
              <a:t>convex-shaped, leading-line </a:t>
            </a:r>
            <a:r>
              <a:rPr lang="en-US" altLang="zh-TW" sz="2000" dirty="0">
                <a:solidFill>
                  <a:srgbClr val="FF0000"/>
                </a:solidFill>
              </a:rPr>
              <a:t>and extensive </a:t>
            </a:r>
            <a:r>
              <a:rPr lang="en-US" altLang="zh-TW" sz="2000" dirty="0" smtClean="0">
                <a:solidFill>
                  <a:srgbClr val="FF0000"/>
                </a:solidFill>
              </a:rPr>
              <a:t>trailing-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stratiform</a:t>
            </a:r>
            <a:r>
              <a:rPr lang="en-US" altLang="zh-TW" sz="2000" dirty="0" smtClean="0">
                <a:solidFill>
                  <a:srgbClr val="FF0000"/>
                </a:solidFill>
              </a:rPr>
              <a:t> region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during </a:t>
            </a:r>
            <a:r>
              <a:rPr lang="en-US" altLang="zh-TW" sz="2000" b="1" dirty="0">
                <a:solidFill>
                  <a:srgbClr val="0070C0"/>
                </a:solidFill>
              </a:rPr>
              <a:t>surge B</a:t>
            </a:r>
            <a:r>
              <a:rPr lang="en-US" altLang="zh-TW" sz="2000" dirty="0"/>
              <a:t>. The WRF simulation shows </a:t>
            </a:r>
            <a:r>
              <a:rPr lang="en-US" altLang="zh-TW" sz="2000" dirty="0" smtClean="0"/>
              <a:t>an </a:t>
            </a:r>
            <a:r>
              <a:rPr lang="en-US" altLang="zh-TW" sz="2000" dirty="0" smtClean="0">
                <a:solidFill>
                  <a:srgbClr val="FF0000"/>
                </a:solidFill>
              </a:rPr>
              <a:t>intense </a:t>
            </a:r>
            <a:r>
              <a:rPr lang="en-US" altLang="zh-TW" sz="2000" dirty="0">
                <a:solidFill>
                  <a:srgbClr val="FF0000"/>
                </a:solidFill>
              </a:rPr>
              <a:t>updraft</a:t>
            </a:r>
            <a:r>
              <a:rPr lang="en-US" altLang="zh-TW" sz="2000" dirty="0"/>
              <a:t> region with a collocated column of </a:t>
            </a:r>
            <a:r>
              <a:rPr lang="en-US" altLang="zh-TW" sz="2000" dirty="0" smtClean="0"/>
              <a:t>high </a:t>
            </a:r>
            <a:r>
              <a:rPr lang="en-US" altLang="zh-TW" sz="2000" dirty="0" smtClean="0">
                <a:solidFill>
                  <a:srgbClr val="FF0000"/>
                </a:solidFill>
              </a:rPr>
              <a:t>Z </a:t>
            </a:r>
            <a:r>
              <a:rPr lang="en-US" altLang="zh-TW" sz="2000" dirty="0">
                <a:solidFill>
                  <a:srgbClr val="FF0000"/>
                </a:solidFill>
              </a:rPr>
              <a:t>and </a:t>
            </a:r>
            <a:r>
              <a:rPr lang="en-US" altLang="zh-TW" sz="2000" dirty="0" err="1">
                <a:solidFill>
                  <a:srgbClr val="FF0000"/>
                </a:solidFill>
              </a:rPr>
              <a:t>qgraupel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/>
              <a:t>aloft, consistent with </a:t>
            </a:r>
            <a:r>
              <a:rPr lang="en-US" altLang="zh-TW" sz="2000" dirty="0" smtClean="0"/>
              <a:t>radar observations of an </a:t>
            </a:r>
            <a:r>
              <a:rPr lang="en-US" altLang="zh-TW" sz="2000" dirty="0"/>
              <a:t>upright column of high Z. </a:t>
            </a:r>
            <a:endParaRPr lang="en-US" altLang="zh-TW" sz="2000" dirty="0" smtClean="0"/>
          </a:p>
          <a:p>
            <a:r>
              <a:rPr lang="en-US" altLang="zh-TW" sz="2000" dirty="0" smtClean="0"/>
              <a:t>Moreover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mesoscale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flow patterns </a:t>
            </a:r>
            <a:r>
              <a:rPr lang="en-US" altLang="zh-TW" sz="2000" dirty="0"/>
              <a:t>continue to develop with a </a:t>
            </a:r>
            <a:r>
              <a:rPr lang="en-US" altLang="zh-TW" sz="2000" dirty="0">
                <a:solidFill>
                  <a:srgbClr val="FF0000"/>
                </a:solidFill>
              </a:rPr>
              <a:t>stronger </a:t>
            </a:r>
            <a:r>
              <a:rPr lang="en-US" altLang="zh-TW" sz="2000" dirty="0" smtClean="0">
                <a:solidFill>
                  <a:srgbClr val="FF0000"/>
                </a:solidFill>
              </a:rPr>
              <a:t>rear-inflow jet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zonal wind </a:t>
            </a:r>
            <a:r>
              <a:rPr lang="en-US" altLang="zh-TW" sz="2000" dirty="0"/>
              <a:t>speeds approaching severe wind </a:t>
            </a:r>
            <a:r>
              <a:rPr lang="en-US" altLang="zh-TW" sz="2000" dirty="0" smtClean="0"/>
              <a:t>criteria. The </a:t>
            </a:r>
            <a:r>
              <a:rPr lang="en-US" altLang="zh-TW" sz="2000" dirty="0"/>
              <a:t>highest 90th percentile zonal wind speeds </a:t>
            </a:r>
            <a:r>
              <a:rPr lang="en-US" altLang="zh-TW" sz="2000" dirty="0" smtClean="0"/>
              <a:t>are observed </a:t>
            </a:r>
            <a:r>
              <a:rPr lang="en-US" altLang="zh-TW" sz="2000" dirty="0"/>
              <a:t>between 0450 and 0550 UTC, which </a:t>
            </a:r>
            <a:r>
              <a:rPr lang="en-US" altLang="zh-TW" sz="2000" dirty="0" smtClean="0"/>
              <a:t>coincides with </a:t>
            </a:r>
            <a:r>
              <a:rPr lang="en-US" altLang="zh-TW" sz="2000" dirty="0"/>
              <a:t>several severe </a:t>
            </a:r>
            <a:r>
              <a:rPr lang="en-US" altLang="zh-TW" sz="2000"/>
              <a:t>wind </a:t>
            </a:r>
            <a:r>
              <a:rPr lang="en-US" altLang="zh-TW" sz="2000" smtClean="0"/>
              <a:t>reports.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639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(Parker </a:t>
            </a:r>
            <a:r>
              <a:rPr lang="en-US" altLang="zh-TW" sz="2000" dirty="0"/>
              <a:t>and Johnson </a:t>
            </a:r>
            <a:r>
              <a:rPr lang="en-US" altLang="zh-TW" sz="2000" dirty="0" smtClean="0"/>
              <a:t>2000) the most common </a:t>
            </a:r>
            <a:r>
              <a:rPr lang="en-US" altLang="zh-TW" sz="2000" dirty="0"/>
              <a:t>MCS archetype is the </a:t>
            </a:r>
            <a:r>
              <a:rPr lang="en-US" altLang="zh-TW" sz="2000" dirty="0">
                <a:solidFill>
                  <a:srgbClr val="FF0000"/>
                </a:solidFill>
              </a:rPr>
              <a:t>leading-line, </a:t>
            </a:r>
            <a:r>
              <a:rPr lang="en-US" altLang="zh-TW" sz="2000" dirty="0" smtClean="0">
                <a:solidFill>
                  <a:srgbClr val="FF0000"/>
                </a:solidFill>
              </a:rPr>
              <a:t>trailing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stratiform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/>
              <a:t>archetype </a:t>
            </a:r>
            <a:r>
              <a:rPr lang="en-US" altLang="zh-TW" sz="2000" dirty="0"/>
              <a:t>that comprises </a:t>
            </a:r>
            <a:r>
              <a:rPr lang="en-US" altLang="zh-TW" sz="2000" dirty="0" smtClean="0"/>
              <a:t>approximately </a:t>
            </a:r>
            <a:r>
              <a:rPr lang="en-US" altLang="zh-TW" sz="2000" dirty="0" smtClean="0">
                <a:solidFill>
                  <a:srgbClr val="FF0000"/>
                </a:solidFill>
              </a:rPr>
              <a:t>60</a:t>
            </a:r>
            <a:r>
              <a:rPr lang="en-US" altLang="zh-TW" sz="2000" dirty="0">
                <a:solidFill>
                  <a:srgbClr val="FF0000"/>
                </a:solidFill>
              </a:rPr>
              <a:t>%</a:t>
            </a:r>
            <a:r>
              <a:rPr lang="en-US" altLang="zh-TW" sz="2000" dirty="0"/>
              <a:t> of MCSs, while parallel and leading </a:t>
            </a:r>
            <a:r>
              <a:rPr lang="en-US" altLang="zh-TW" sz="2000" dirty="0" err="1"/>
              <a:t>stratiform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occur in </a:t>
            </a:r>
            <a:r>
              <a:rPr lang="en-US" altLang="zh-TW" sz="2000" dirty="0"/>
              <a:t>the remaining 40</a:t>
            </a:r>
            <a:r>
              <a:rPr lang="en-US" altLang="zh-TW" sz="2000" dirty="0" smtClean="0"/>
              <a:t>%</a:t>
            </a:r>
          </a:p>
          <a:p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Corfidi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et al. </a:t>
            </a:r>
            <a:r>
              <a:rPr lang="en-US" altLang="zh-TW" sz="2000" dirty="0" smtClean="0"/>
              <a:t>1996</a:t>
            </a:r>
            <a:r>
              <a:rPr lang="en-US" altLang="zh-TW" sz="2000" dirty="0"/>
              <a:t>) </a:t>
            </a:r>
            <a:r>
              <a:rPr lang="en-US" altLang="zh-TW" sz="2000" dirty="0" err="1" smtClean="0"/>
              <a:t>mesoscale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convective complex motion was related to </a:t>
            </a:r>
            <a:r>
              <a:rPr lang="en-US" altLang="zh-TW" sz="2000" dirty="0" smtClean="0"/>
              <a:t>both the </a:t>
            </a:r>
            <a:r>
              <a:rPr lang="en-US" altLang="zh-TW" sz="2000" dirty="0">
                <a:solidFill>
                  <a:srgbClr val="FF0000"/>
                </a:solidFill>
              </a:rPr>
              <a:t>mean wind</a:t>
            </a:r>
            <a:r>
              <a:rPr lang="en-US" altLang="zh-TW" sz="2000" dirty="0"/>
              <a:t> and </a:t>
            </a:r>
            <a:r>
              <a:rPr lang="en-US" altLang="zh-TW" sz="2000" dirty="0">
                <a:solidFill>
                  <a:srgbClr val="FF0000"/>
                </a:solidFill>
              </a:rPr>
              <a:t>propagation associated with new </a:t>
            </a:r>
            <a:r>
              <a:rPr lang="en-US" altLang="zh-TW" sz="2000" dirty="0" smtClean="0">
                <a:solidFill>
                  <a:srgbClr val="FF0000"/>
                </a:solidFill>
              </a:rPr>
              <a:t>convection</a:t>
            </a:r>
            <a:r>
              <a:rPr lang="en-US" altLang="zh-TW" sz="2000" dirty="0" smtClean="0"/>
              <a:t>. The propagation </a:t>
            </a:r>
            <a:r>
              <a:rPr lang="en-US" altLang="zh-TW" sz="2000" dirty="0"/>
              <a:t>component is similar in </a:t>
            </a:r>
            <a:r>
              <a:rPr lang="en-US" altLang="zh-TW" sz="2000" dirty="0" smtClean="0"/>
              <a:t>magnitude to </a:t>
            </a:r>
            <a:r>
              <a:rPr lang="en-US" altLang="zh-TW" sz="2000" dirty="0"/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low-level jet vector</a:t>
            </a:r>
            <a:r>
              <a:rPr lang="en-US" altLang="zh-TW" sz="2000" dirty="0"/>
              <a:t>, but in the </a:t>
            </a:r>
            <a:r>
              <a:rPr lang="en-US" altLang="zh-TW" sz="2000" dirty="0" smtClean="0"/>
              <a:t>opposite direction.</a:t>
            </a:r>
          </a:p>
          <a:p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Fovell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et al. </a:t>
            </a:r>
            <a:r>
              <a:rPr lang="en-US" altLang="zh-TW" sz="2000" dirty="0" smtClean="0"/>
              <a:t>2006) </a:t>
            </a:r>
            <a:r>
              <a:rPr lang="en-US" altLang="zh-TW" sz="2000" dirty="0" smtClean="0">
                <a:solidFill>
                  <a:srgbClr val="FF0000"/>
                </a:solidFill>
              </a:rPr>
              <a:t>discrete propagation: </a:t>
            </a:r>
            <a:r>
              <a:rPr lang="en-US" altLang="zh-TW" sz="2000" dirty="0" smtClean="0"/>
              <a:t>new </a:t>
            </a:r>
            <a:r>
              <a:rPr lang="en-US" altLang="zh-TW" sz="2000" dirty="0"/>
              <a:t>convection was initiated by </a:t>
            </a:r>
            <a:r>
              <a:rPr lang="en-US" altLang="zh-TW" sz="2000" dirty="0" smtClean="0">
                <a:solidFill>
                  <a:srgbClr val="FF0000"/>
                </a:solidFill>
              </a:rPr>
              <a:t>gravity waves </a:t>
            </a:r>
            <a:r>
              <a:rPr lang="en-US" altLang="zh-TW" sz="2000" dirty="0"/>
              <a:t>ahead of the leading line. If the new </a:t>
            </a:r>
            <a:r>
              <a:rPr lang="en-US" altLang="zh-TW" sz="2000" dirty="0" smtClean="0"/>
              <a:t>convection becomes </a:t>
            </a:r>
            <a:r>
              <a:rPr lang="en-US" altLang="zh-TW" sz="2000" dirty="0"/>
              <a:t>sufficiently deep prior to the merger, it develops </a:t>
            </a:r>
            <a:r>
              <a:rPr lang="en-US" altLang="zh-TW" sz="2000" dirty="0" smtClean="0"/>
              <a:t>a cold </a:t>
            </a:r>
            <a:r>
              <a:rPr lang="en-US" altLang="zh-TW" sz="2000" dirty="0"/>
              <a:t>pool and leads to a discrete ‘‘jump’’ in the position </a:t>
            </a:r>
            <a:r>
              <a:rPr lang="en-US" altLang="zh-TW" sz="2000" dirty="0" smtClean="0"/>
              <a:t>of the </a:t>
            </a:r>
            <a:r>
              <a:rPr lang="en-US" altLang="zh-TW" sz="2000" dirty="0"/>
              <a:t>MCS cold pool and leading line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Parker (2008) </a:t>
            </a:r>
            <a:r>
              <a:rPr lang="en-US" altLang="zh-TW" sz="2000" dirty="0">
                <a:solidFill>
                  <a:srgbClr val="FF0000"/>
                </a:solidFill>
              </a:rPr>
              <a:t>four stages of nocturnal MCSs: strengthening,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quasisteady</a:t>
            </a:r>
            <a:r>
              <a:rPr lang="en-US" altLang="zh-TW" sz="2000" dirty="0" smtClean="0">
                <a:solidFill>
                  <a:srgbClr val="FF0000"/>
                </a:solidFill>
              </a:rPr>
              <a:t>, stalling</a:t>
            </a:r>
            <a:r>
              <a:rPr lang="en-US" altLang="zh-TW" sz="2000" dirty="0">
                <a:solidFill>
                  <a:srgbClr val="FF0000"/>
                </a:solidFill>
              </a:rPr>
              <a:t>, and elevated</a:t>
            </a:r>
            <a:r>
              <a:rPr lang="en-US" altLang="zh-TW" sz="2000" dirty="0"/>
              <a:t>. In the </a:t>
            </a:r>
            <a:r>
              <a:rPr lang="en-US" altLang="zh-TW" sz="2000" dirty="0">
                <a:solidFill>
                  <a:srgbClr val="FF0000"/>
                </a:solidFill>
              </a:rPr>
              <a:t>strengthening </a:t>
            </a:r>
            <a:r>
              <a:rPr lang="en-US" altLang="zh-TW" sz="2000" dirty="0" smtClean="0">
                <a:solidFill>
                  <a:srgbClr val="FF0000"/>
                </a:solidFill>
              </a:rPr>
              <a:t>stage</a:t>
            </a:r>
            <a:r>
              <a:rPr lang="en-US" altLang="zh-TW" sz="2000" dirty="0" smtClean="0"/>
              <a:t>, the </a:t>
            </a:r>
            <a:r>
              <a:rPr lang="en-US" altLang="zh-TW" sz="2000" dirty="0"/>
              <a:t>MCS becomes better organized, the surface </a:t>
            </a:r>
            <a:r>
              <a:rPr lang="en-US" altLang="zh-TW" sz="2000" dirty="0" smtClean="0"/>
              <a:t>cold pool </a:t>
            </a:r>
            <a:r>
              <a:rPr lang="en-US" altLang="zh-TW" sz="2000" dirty="0"/>
              <a:t>becomes more intense, and MCS speed </a:t>
            </a:r>
            <a:r>
              <a:rPr lang="en-US" altLang="zh-TW" sz="2000" dirty="0" smtClean="0"/>
              <a:t>increases. In </a:t>
            </a:r>
            <a:r>
              <a:rPr lang="en-US" altLang="zh-TW" sz="2000" dirty="0"/>
              <a:t>the </a:t>
            </a:r>
            <a:r>
              <a:rPr lang="en-US" altLang="zh-TW" sz="2000" dirty="0">
                <a:solidFill>
                  <a:srgbClr val="FF0000"/>
                </a:solidFill>
              </a:rPr>
              <a:t>quasi-steady stage</a:t>
            </a:r>
            <a:r>
              <a:rPr lang="en-US" altLang="zh-TW" sz="2000" dirty="0"/>
              <a:t>, MCS motion is </a:t>
            </a:r>
            <a:r>
              <a:rPr lang="en-US" altLang="zh-TW" sz="2000" dirty="0" smtClean="0"/>
              <a:t>approximately constant </a:t>
            </a:r>
            <a:r>
              <a:rPr lang="en-US" altLang="zh-TW" sz="2000" dirty="0"/>
              <a:t>and the MCS remains intense.</a:t>
            </a:r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 objective </a:t>
            </a:r>
            <a:r>
              <a:rPr lang="en-US" altLang="zh-TW" sz="2000" dirty="0" smtClean="0"/>
              <a:t>of this </a:t>
            </a:r>
            <a:r>
              <a:rPr lang="en-US" altLang="zh-TW" sz="2000" dirty="0"/>
              <a:t>study is to </a:t>
            </a:r>
            <a:r>
              <a:rPr lang="en-US" altLang="zh-TW" sz="2000" dirty="0">
                <a:solidFill>
                  <a:srgbClr val="FF0000"/>
                </a:solidFill>
              </a:rPr>
              <a:t>assess possible causes of these </a:t>
            </a:r>
            <a:r>
              <a:rPr lang="en-US" altLang="zh-TW" sz="2000" dirty="0" smtClean="0">
                <a:solidFill>
                  <a:srgbClr val="FF0000"/>
                </a:solidFill>
              </a:rPr>
              <a:t>propagation changes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by examining internal and external factors </a:t>
            </a:r>
            <a:r>
              <a:rPr lang="en-US" altLang="zh-TW" sz="2000" dirty="0" err="1" smtClean="0"/>
              <a:t>toMCS</a:t>
            </a:r>
            <a:r>
              <a:rPr lang="en-US" altLang="zh-TW" sz="2000" dirty="0" smtClean="0"/>
              <a:t> evolution</a:t>
            </a:r>
            <a:r>
              <a:rPr lang="en-US" altLang="zh-TW" sz="2000" dirty="0"/>
              <a:t>, and to explore thermodynamic, </a:t>
            </a:r>
            <a:r>
              <a:rPr lang="en-US" altLang="zh-TW" sz="2000" dirty="0" smtClean="0"/>
              <a:t>microphysical, and </a:t>
            </a:r>
            <a:r>
              <a:rPr lang="en-US" altLang="zh-TW" sz="2000" dirty="0"/>
              <a:t>kinematic changes within the MCS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9240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 smtClean="0"/>
              <a:t>Model Setup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endParaRPr lang="en-US" altLang="zh-TW" sz="2000" dirty="0" smtClean="0"/>
          </a:p>
          <a:p>
            <a:r>
              <a:rPr lang="en-US" altLang="zh-TW" sz="2000" dirty="0" smtClean="0"/>
              <a:t>version </a:t>
            </a:r>
            <a:r>
              <a:rPr lang="en-US" altLang="zh-TW" sz="2000" dirty="0" smtClean="0"/>
              <a:t>3.6.1 </a:t>
            </a:r>
            <a:r>
              <a:rPr lang="en-US" altLang="zh-TW" sz="2000" dirty="0"/>
              <a:t>of the </a:t>
            </a:r>
            <a:r>
              <a:rPr lang="en-US" altLang="zh-TW" sz="2000" dirty="0" smtClean="0"/>
              <a:t>ARW </a:t>
            </a:r>
          </a:p>
          <a:p>
            <a:r>
              <a:rPr lang="en-US" altLang="zh-TW" sz="2000" dirty="0" smtClean="0"/>
              <a:t>Horizontal grid spacing: </a:t>
            </a:r>
            <a:r>
              <a:rPr lang="en-US" altLang="zh-TW" sz="2000" dirty="0"/>
              <a:t>2</a:t>
            </a:r>
            <a:r>
              <a:rPr lang="en-US" altLang="zh-TW" sz="2000" dirty="0" smtClean="0"/>
              <a:t>7km</a:t>
            </a:r>
            <a:r>
              <a:rPr lang="en-US" altLang="zh-TW" sz="2000" dirty="0" smtClean="0"/>
              <a:t>, </a:t>
            </a:r>
            <a:r>
              <a:rPr lang="en-US" altLang="zh-TW" sz="2000" dirty="0" smtClean="0"/>
              <a:t>9</a:t>
            </a:r>
            <a:r>
              <a:rPr lang="en-US" altLang="zh-TW" sz="2000" dirty="0" smtClean="0"/>
              <a:t>km, 3km</a:t>
            </a:r>
            <a:endParaRPr lang="en-US" altLang="zh-TW" sz="2000" dirty="0" smtClean="0"/>
          </a:p>
          <a:p>
            <a:r>
              <a:rPr lang="en-US" altLang="zh-TW" sz="2000" dirty="0"/>
              <a:t>A stretched </a:t>
            </a:r>
            <a:r>
              <a:rPr lang="en-US" altLang="zh-TW" sz="2000" dirty="0" smtClean="0"/>
              <a:t>vertical grid </a:t>
            </a:r>
            <a:r>
              <a:rPr lang="en-US" altLang="zh-TW" sz="2000" dirty="0"/>
              <a:t>with </a:t>
            </a:r>
            <a:r>
              <a:rPr lang="en-US" altLang="zh-TW" sz="2000" dirty="0" smtClean="0">
                <a:solidFill>
                  <a:srgbClr val="FF0000"/>
                </a:solidFill>
              </a:rPr>
              <a:t>44 </a:t>
            </a:r>
            <a:r>
              <a:rPr lang="en-US" altLang="zh-TW" sz="2000" dirty="0" smtClean="0">
                <a:solidFill>
                  <a:srgbClr val="FF0000"/>
                </a:solidFill>
              </a:rPr>
              <a:t>levels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r>
              <a:rPr lang="en-US" altLang="zh-TW" sz="2000" dirty="0" smtClean="0"/>
              <a:t>YSU PBL </a:t>
            </a:r>
          </a:p>
          <a:p>
            <a:r>
              <a:rPr lang="en-US" altLang="zh-TW" sz="2000" dirty="0"/>
              <a:t>Morrison </a:t>
            </a:r>
            <a:r>
              <a:rPr lang="en-US" altLang="zh-TW" sz="2000" dirty="0" smtClean="0"/>
              <a:t>microphysics </a:t>
            </a:r>
          </a:p>
          <a:p>
            <a:r>
              <a:rPr lang="en-US" altLang="zh-TW" sz="2000" dirty="0" err="1" smtClean="0"/>
              <a:t>Dudhia</a:t>
            </a:r>
            <a:r>
              <a:rPr lang="en-US" altLang="zh-TW" sz="2000" dirty="0" smtClean="0"/>
              <a:t> shortwave </a:t>
            </a:r>
            <a:r>
              <a:rPr lang="en-US" altLang="zh-TW" sz="2000" dirty="0"/>
              <a:t>radiation </a:t>
            </a:r>
            <a:endParaRPr lang="en-US" altLang="zh-TW" sz="2000" dirty="0" smtClean="0"/>
          </a:p>
          <a:p>
            <a:r>
              <a:rPr lang="en-US" altLang="zh-TW" sz="2000" dirty="0" smtClean="0"/>
              <a:t>RRTM </a:t>
            </a:r>
            <a:r>
              <a:rPr lang="en-US" altLang="zh-TW" sz="2000" dirty="0" err="1"/>
              <a:t>longwave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radiation</a:t>
            </a:r>
          </a:p>
          <a:p>
            <a:r>
              <a:rPr lang="en-US" altLang="zh-TW" sz="2000" dirty="0" err="1" smtClean="0"/>
              <a:t>Kain</a:t>
            </a:r>
            <a:r>
              <a:rPr lang="en-US" altLang="zh-TW" sz="2000" dirty="0" smtClean="0"/>
              <a:t>–Fritsch cumulus </a:t>
            </a:r>
            <a:r>
              <a:rPr lang="en-US" altLang="zh-TW" sz="2000" dirty="0"/>
              <a:t>in the outer </a:t>
            </a:r>
            <a:r>
              <a:rPr lang="en-US" altLang="zh-TW" sz="2000" dirty="0" smtClean="0"/>
              <a:t>domains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30" y="980728"/>
            <a:ext cx="3899770" cy="33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9" y="188641"/>
            <a:ext cx="831877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"/>
            <a:ext cx="45631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9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7" y="25974"/>
            <a:ext cx="6939148" cy="68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1488"/>
            <a:ext cx="6296744" cy="674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0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03" y="0"/>
            <a:ext cx="62073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0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596</Words>
  <Application>Microsoft Office PowerPoint</Application>
  <PresentationFormat>如螢幕大小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Evolution of mesoscale convective system organizational structure and convective line propagation</vt:lpstr>
      <vt:lpstr>Introduction</vt:lpstr>
      <vt:lpstr>Introduction</vt:lpstr>
      <vt:lpstr>Model Setup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jack</cp:lastModifiedBy>
  <cp:revision>207</cp:revision>
  <dcterms:created xsi:type="dcterms:W3CDTF">2013-11-23T06:53:26Z</dcterms:created>
  <dcterms:modified xsi:type="dcterms:W3CDTF">2017-11-07T07:59:16Z</dcterms:modified>
</cp:coreProperties>
</file>