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58" r:id="rId6"/>
    <p:sldId id="260" r:id="rId7"/>
    <p:sldId id="261" r:id="rId8"/>
    <p:sldId id="264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74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8E4FC-89C3-4FA8-B022-8BA5BF7378B5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5D76C-E38B-4492-9BE9-D58C53CAA7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6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D76C-E38B-4492-9BE9-D58C53CAA7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18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05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25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63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84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3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77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80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85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09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5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69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502E-5403-464F-8198-C06912CBC296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970A9-4B0F-4BC6-B5AE-E5827324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8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The Role of </a:t>
            </a:r>
            <a:r>
              <a:rPr lang="en-US" altLang="zh-TW" sz="3200" dirty="0" err="1" smtClean="0">
                <a:latin typeface="Cambria" panose="02040503050406030204" pitchFamily="18" charset="0"/>
                <a:cs typeface="Courier New" panose="02070309020205020404" pitchFamily="49" charset="0"/>
              </a:rPr>
              <a:t>Vortical</a:t>
            </a:r>
            <a:r>
              <a:rPr lang="en-US" altLang="zh-TW" sz="32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 Hot Towers </a:t>
            </a:r>
            <a:br>
              <a:rPr lang="en-US" altLang="zh-TW" sz="3200" dirty="0" smtClean="0">
                <a:latin typeface="Cambria" panose="02040503050406030204" pitchFamily="18" charset="0"/>
                <a:cs typeface="Courier New" panose="02070309020205020404" pitchFamily="49" charset="0"/>
              </a:rPr>
            </a:br>
            <a:r>
              <a:rPr lang="en-US" altLang="zh-TW" sz="32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in the Formation of Tropical Cyclone Diana (1984)</a:t>
            </a:r>
            <a:endParaRPr lang="zh-TW" altLang="en-US" sz="32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altLang="zh-TW" sz="1800" dirty="0" smtClean="0">
                <a:latin typeface="Cambria" panose="02040503050406030204" pitchFamily="18" charset="0"/>
              </a:rPr>
              <a:t>Hendricks, E. A., M. T. Montgomery and C. A. Davis, 2004: </a:t>
            </a:r>
            <a:r>
              <a:rPr lang="en-US" altLang="zh-TW" sz="1800" dirty="0">
                <a:latin typeface="Cambria" panose="02040503050406030204" pitchFamily="18" charset="0"/>
                <a:cs typeface="Courier New" panose="02070309020205020404" pitchFamily="49" charset="0"/>
              </a:rPr>
              <a:t>The Role of </a:t>
            </a:r>
            <a:r>
              <a:rPr lang="en-US" altLang="zh-TW" sz="1800" dirty="0" err="1">
                <a:latin typeface="Cambria" panose="02040503050406030204" pitchFamily="18" charset="0"/>
                <a:cs typeface="Courier New" panose="02070309020205020404" pitchFamily="49" charset="0"/>
              </a:rPr>
              <a:t>Vortical</a:t>
            </a:r>
            <a:r>
              <a:rPr lang="en-US" altLang="zh-TW" sz="1800" dirty="0">
                <a:latin typeface="Cambria" panose="02040503050406030204" pitchFamily="18" charset="0"/>
                <a:cs typeface="Courier New" panose="02070309020205020404" pitchFamily="49" charset="0"/>
              </a:rPr>
              <a:t> Hot Towers </a:t>
            </a:r>
            <a:r>
              <a:rPr lang="en-US" altLang="zh-TW" sz="18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in 	the </a:t>
            </a:r>
            <a:r>
              <a:rPr lang="en-US" altLang="zh-TW" sz="1800" dirty="0">
                <a:latin typeface="Cambria" panose="02040503050406030204" pitchFamily="18" charset="0"/>
                <a:cs typeface="Courier New" panose="02070309020205020404" pitchFamily="49" charset="0"/>
              </a:rPr>
              <a:t>Formation of Tropical Cyclone Diana (1984</a:t>
            </a:r>
            <a:r>
              <a:rPr lang="en-US" altLang="zh-TW" sz="18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). </a:t>
            </a:r>
            <a:r>
              <a:rPr lang="en-US" altLang="zh-TW" sz="1800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J. Atmos. Sci.</a:t>
            </a:r>
            <a:r>
              <a:rPr lang="en-US" altLang="zh-TW" sz="18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en-US" altLang="zh-TW" sz="1800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61</a:t>
            </a:r>
            <a:r>
              <a:rPr lang="en-US" altLang="zh-TW" sz="18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, 1209-1232.</a:t>
            </a:r>
            <a:endParaRPr lang="zh-TW" alt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altLang="zh-TW" dirty="0">
                <a:latin typeface="Cambria" panose="02040503050406030204" pitchFamily="18" charset="0"/>
              </a:rPr>
              <a:t>Example of ‘preconditioning’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0" y="872072"/>
            <a:ext cx="6620799" cy="5982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323207" y="1080000"/>
                <a:ext cx="4425955" cy="86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07" y="1080000"/>
                <a:ext cx="4425955" cy="865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大括弧 5"/>
          <p:cNvSpPr/>
          <p:nvPr/>
        </p:nvSpPr>
        <p:spPr>
          <a:xfrm rot="5400000">
            <a:off x="7879272" y="1472731"/>
            <a:ext cx="357753" cy="1303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右大括弧 6"/>
          <p:cNvSpPr/>
          <p:nvPr/>
        </p:nvSpPr>
        <p:spPr>
          <a:xfrm rot="5400000">
            <a:off x="10172891" y="817411"/>
            <a:ext cx="357753" cy="2613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839979" y="239629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127988" y="239629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958584" y="6191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680430" y="6191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4383314" y="5254171"/>
            <a:ext cx="0" cy="798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Example of ‘</a:t>
            </a:r>
            <a:r>
              <a:rPr lang="en-US" altLang="zh-TW" dirty="0" err="1" smtClean="0">
                <a:latin typeface="Cambria" panose="02040503050406030204" pitchFamily="18" charset="0"/>
              </a:rPr>
              <a:t>diabatic</a:t>
            </a:r>
            <a:r>
              <a:rPr lang="en-US" altLang="zh-TW" dirty="0" smtClean="0">
                <a:latin typeface="Cambria" panose="02040503050406030204" pitchFamily="18" charset="0"/>
              </a:rPr>
              <a:t> vortex merger’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5"/>
          <a:stretch/>
        </p:blipFill>
        <p:spPr>
          <a:xfrm>
            <a:off x="278814" y="1080000"/>
            <a:ext cx="5687646" cy="53093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5"/>
          <a:stretch/>
        </p:blipFill>
        <p:spPr>
          <a:xfrm>
            <a:off x="6096000" y="1080000"/>
            <a:ext cx="5687646" cy="3149842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H="1">
            <a:off x="6092190" y="1080000"/>
            <a:ext cx="3810" cy="577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Example of ‘</a:t>
            </a:r>
            <a:r>
              <a:rPr lang="en-US" altLang="zh-TW" dirty="0" err="1" smtClean="0">
                <a:latin typeface="Cambria" panose="02040503050406030204" pitchFamily="18" charset="0"/>
              </a:rPr>
              <a:t>diabatic</a:t>
            </a:r>
            <a:r>
              <a:rPr lang="en-US" altLang="zh-TW" dirty="0" smtClean="0">
                <a:latin typeface="Cambria" panose="02040503050406030204" pitchFamily="18" charset="0"/>
              </a:rPr>
              <a:t> vortex merger’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629400" cy="594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464517" y="1203128"/>
                <a:ext cx="4194225" cy="865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zh-TW" alt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17" y="1203128"/>
                <a:ext cx="4194225" cy="865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大括弧 5"/>
          <p:cNvSpPr/>
          <p:nvPr/>
        </p:nvSpPr>
        <p:spPr>
          <a:xfrm rot="5400000">
            <a:off x="7993572" y="1472731"/>
            <a:ext cx="357753" cy="1303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右大括弧 6"/>
          <p:cNvSpPr/>
          <p:nvPr/>
        </p:nvSpPr>
        <p:spPr>
          <a:xfrm rot="5400000">
            <a:off x="10172891" y="817411"/>
            <a:ext cx="357753" cy="2613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535886" y="78377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858333" y="78674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133598" y="239629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54279" y="239629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37800" y="306840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+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19901" y="239629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+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219901" y="588257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+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Example of ‘</a:t>
            </a:r>
            <a:r>
              <a:rPr lang="en-US" altLang="zh-TW" dirty="0" err="1" smtClean="0">
                <a:latin typeface="Cambria" panose="02040503050406030204" pitchFamily="18" charset="0"/>
              </a:rPr>
              <a:t>diabatic</a:t>
            </a:r>
            <a:r>
              <a:rPr lang="en-US" altLang="zh-TW" dirty="0" smtClean="0">
                <a:latin typeface="Cambria" panose="02040503050406030204" pitchFamily="18" charset="0"/>
              </a:rPr>
              <a:t> vortex merger’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095"/>
            <a:ext cx="6591300" cy="600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323207" y="1080000"/>
                <a:ext cx="4425955" cy="86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07" y="1080000"/>
                <a:ext cx="4425955" cy="865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大括弧 2"/>
          <p:cNvSpPr/>
          <p:nvPr/>
        </p:nvSpPr>
        <p:spPr>
          <a:xfrm rot="5400000">
            <a:off x="7879272" y="1472731"/>
            <a:ext cx="357753" cy="1303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右大括弧 5"/>
          <p:cNvSpPr/>
          <p:nvPr/>
        </p:nvSpPr>
        <p:spPr>
          <a:xfrm rot="5400000">
            <a:off x="10172891" y="817411"/>
            <a:ext cx="357753" cy="2613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39979" y="239629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127988" y="239629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958584" y="6191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680430" y="6191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59200" y="2583543"/>
            <a:ext cx="682171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238171" y="5036457"/>
            <a:ext cx="0" cy="798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991428" y="5036457"/>
            <a:ext cx="0" cy="805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30" y="1378876"/>
            <a:ext cx="5352097" cy="508574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3"/>
          <a:stretch/>
        </p:blipFill>
        <p:spPr>
          <a:xfrm>
            <a:off x="441902" y="1378876"/>
            <a:ext cx="5776018" cy="25987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b="50192"/>
          <a:stretch/>
        </p:blipFill>
        <p:spPr>
          <a:xfrm>
            <a:off x="464776" y="4276493"/>
            <a:ext cx="5730269" cy="2558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4137" y="1194210"/>
            <a:ext cx="176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preconditioning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12026" y="3977617"/>
            <a:ext cx="242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mbria" panose="02040503050406030204" pitchFamily="18" charset="0"/>
              </a:rPr>
              <a:t>diabatic</a:t>
            </a:r>
            <a:r>
              <a:rPr lang="en-US" altLang="zh-TW" dirty="0" smtClean="0">
                <a:latin typeface="Cambria" panose="02040503050406030204" pitchFamily="18" charset="0"/>
              </a:rPr>
              <a:t> vortex merger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16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Quasi-balanced evolution?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48852" y="1297305"/>
                <a:ext cx="6873099" cy="705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altLang="zh-TW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2" y="1297305"/>
                <a:ext cx="6873099" cy="7054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48852" y="2291401"/>
                <a:ext cx="3888500" cy="626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𝑃𝐵𝐿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𝐷𝐼𝐹𝐹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2" y="2291401"/>
                <a:ext cx="3888500" cy="626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92252" y="2265271"/>
                <a:ext cx="3407471" cy="678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52" y="2265271"/>
                <a:ext cx="3407471" cy="678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4"/>
          <a:stretch/>
        </p:blipFill>
        <p:spPr>
          <a:xfrm>
            <a:off x="6183629" y="2917598"/>
            <a:ext cx="4957139" cy="39404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8"/>
          <a:stretch/>
        </p:blipFill>
        <p:spPr>
          <a:xfrm>
            <a:off x="1032510" y="2935015"/>
            <a:ext cx="4968240" cy="39229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0457" y="1419637"/>
            <a:ext cx="2435729" cy="11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8" y="205740"/>
            <a:ext cx="4737952" cy="6655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42" y="287609"/>
            <a:ext cx="4803258" cy="6573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45821" y="0"/>
            <a:ext cx="240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preconditioning t=24h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16148" y="0"/>
            <a:ext cx="311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mbria" panose="02040503050406030204" pitchFamily="18" charset="0"/>
              </a:rPr>
              <a:t>diabatic</a:t>
            </a:r>
            <a:r>
              <a:rPr lang="en-US" altLang="zh-TW" dirty="0" smtClean="0">
                <a:latin typeface="Cambria" panose="02040503050406030204" pitchFamily="18" charset="0"/>
              </a:rPr>
              <a:t> vortex merger t=35.5</a:t>
            </a:r>
            <a:endParaRPr lang="zh-TW" altLang="en-US" dirty="0"/>
          </a:p>
        </p:txBody>
      </p:sp>
      <p:cxnSp>
        <p:nvCxnSpPr>
          <p:cNvPr id="8" name="直線接點 7"/>
          <p:cNvCxnSpPr>
            <a:stCxn id="4" idx="0"/>
          </p:cNvCxnSpPr>
          <p:nvPr/>
        </p:nvCxnSpPr>
        <p:spPr>
          <a:xfrm flipH="1">
            <a:off x="6092190" y="0"/>
            <a:ext cx="381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1233714" y="2931886"/>
            <a:ext cx="101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804568" y="2931886"/>
            <a:ext cx="101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3585029" y="4978400"/>
            <a:ext cx="0" cy="943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1008743" y="4978400"/>
            <a:ext cx="0" cy="943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7541996" y="3127829"/>
            <a:ext cx="101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10210800" y="5300662"/>
            <a:ext cx="0" cy="943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7714549" y="5177290"/>
            <a:ext cx="0" cy="943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9622971" y="4633005"/>
            <a:ext cx="0" cy="708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7104742" y="4987131"/>
            <a:ext cx="0" cy="708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74" y="1715808"/>
            <a:ext cx="7429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A simple comparison of moist and dry vortex </a:t>
            </a:r>
            <a:r>
              <a:rPr lang="en-US" altLang="zh-TW" dirty="0" smtClean="0">
                <a:latin typeface="Cambria" panose="02040503050406030204" pitchFamily="18" charset="0"/>
              </a:rPr>
              <a:t>merger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6" y="1219652"/>
            <a:ext cx="5355773" cy="552314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99" y="1219652"/>
            <a:ext cx="5311795" cy="27615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57" y="4246561"/>
            <a:ext cx="4440745" cy="14241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57" y="5815805"/>
            <a:ext cx="3969888" cy="6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080000"/>
            <a:ext cx="10515600" cy="550948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A two-phase </a:t>
            </a:r>
            <a:r>
              <a:rPr lang="en-US" altLang="zh-TW" dirty="0" smtClean="0">
                <a:latin typeface="Cambria" panose="02040503050406030204" pitchFamily="18" charset="0"/>
              </a:rPr>
              <a:t>evolution driven </a:t>
            </a:r>
            <a:r>
              <a:rPr lang="en-US" altLang="zh-TW" dirty="0">
                <a:latin typeface="Cambria" panose="02040503050406030204" pitchFamily="18" charset="0"/>
              </a:rPr>
              <a:t>by the </a:t>
            </a:r>
            <a:r>
              <a:rPr lang="en-US" altLang="zh-TW" dirty="0" smtClean="0">
                <a:latin typeface="Cambria" panose="02040503050406030204" pitchFamily="18" charset="0"/>
              </a:rPr>
              <a:t>VHTs </a:t>
            </a:r>
            <a:r>
              <a:rPr lang="en-US" altLang="zh-TW" dirty="0">
                <a:latin typeface="Cambria" panose="02040503050406030204" pitchFamily="18" charset="0"/>
              </a:rPr>
              <a:t>suggested in </a:t>
            </a:r>
            <a:r>
              <a:rPr lang="en-US" altLang="zh-TW" dirty="0" smtClean="0">
                <a:latin typeface="Cambria" panose="02040503050406030204" pitchFamily="18" charset="0"/>
              </a:rPr>
              <a:t>the numerical </a:t>
            </a:r>
            <a:r>
              <a:rPr lang="en-US" altLang="zh-TW" dirty="0">
                <a:latin typeface="Cambria" panose="02040503050406030204" pitchFamily="18" charset="0"/>
              </a:rPr>
              <a:t>simulation: </a:t>
            </a:r>
            <a:endParaRPr lang="en-US" altLang="zh-TW" dirty="0" smtClean="0">
              <a:latin typeface="Cambria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(</a:t>
            </a:r>
            <a:r>
              <a:rPr lang="en-US" altLang="zh-TW" dirty="0" err="1">
                <a:latin typeface="Cambria" panose="02040503050406030204" pitchFamily="18" charset="0"/>
              </a:rPr>
              <a:t>i</a:t>
            </a:r>
            <a:r>
              <a:rPr lang="en-US" altLang="zh-TW" dirty="0">
                <a:latin typeface="Cambria" panose="02040503050406030204" pitchFamily="18" charset="0"/>
              </a:rPr>
              <a:t>) </a:t>
            </a:r>
            <a:r>
              <a:rPr lang="en-US" altLang="zh-TW" dirty="0" smtClean="0">
                <a:latin typeface="Cambria" panose="02040503050406030204" pitchFamily="18" charset="0"/>
              </a:rPr>
              <a:t>“vorticity” </a:t>
            </a:r>
            <a:r>
              <a:rPr lang="en-US" altLang="zh-TW" dirty="0">
                <a:latin typeface="Cambria" panose="02040503050406030204" pitchFamily="18" charset="0"/>
              </a:rPr>
              <a:t>preconditioning </a:t>
            </a:r>
            <a:r>
              <a:rPr lang="en-US" altLang="zh-TW" dirty="0" smtClean="0">
                <a:latin typeface="Cambria" panose="02040503050406030204" pitchFamily="18" charset="0"/>
              </a:rPr>
              <a:t>of the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lower troposphere</a:t>
            </a:r>
            <a:r>
              <a:rPr lang="en-US" altLang="zh-TW" dirty="0">
                <a:latin typeface="Cambria" panose="02040503050406030204" pitchFamily="18" charset="0"/>
              </a:rPr>
              <a:t> via the generation of </a:t>
            </a:r>
            <a:r>
              <a:rPr lang="en-US" altLang="zh-TW" dirty="0" smtClean="0">
                <a:latin typeface="Cambria" panose="02040503050406030204" pitchFamily="18" charset="0"/>
              </a:rPr>
              <a:t>multiple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small-scale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intense cyclonic vortex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tubes</a:t>
            </a:r>
            <a:r>
              <a:rPr lang="en-US" altLang="zh-TW" dirty="0" smtClean="0">
                <a:latin typeface="Cambria" panose="02040503050406030204" pitchFamily="18" charset="0"/>
              </a:rPr>
              <a:t>. 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(</a:t>
            </a:r>
            <a:r>
              <a:rPr lang="en-US" altLang="zh-TW" dirty="0">
                <a:latin typeface="Cambria" panose="02040503050406030204" pitchFamily="18" charset="0"/>
              </a:rPr>
              <a:t>ii)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multiple mergers</a:t>
            </a:r>
            <a:r>
              <a:rPr lang="en-US" altLang="zh-TW" dirty="0">
                <a:latin typeface="Cambria" panose="02040503050406030204" pitchFamily="18" charset="0"/>
              </a:rPr>
              <a:t>/</a:t>
            </a:r>
            <a:r>
              <a:rPr lang="en-US" altLang="zh-TW" dirty="0" err="1">
                <a:latin typeface="Cambria" panose="02040503050406030204" pitchFamily="18" charset="0"/>
              </a:rPr>
              <a:t>axisymmetrization</a:t>
            </a:r>
            <a:r>
              <a:rPr lang="en-US" altLang="zh-TW" dirty="0">
                <a:latin typeface="Cambria" panose="02040503050406030204" pitchFamily="18" charset="0"/>
              </a:rPr>
              <a:t> </a:t>
            </a:r>
            <a:r>
              <a:rPr lang="en-US" altLang="zh-TW" dirty="0" smtClean="0">
                <a:latin typeface="Cambria" panose="02040503050406030204" pitchFamily="18" charset="0"/>
              </a:rPr>
              <a:t>of these </a:t>
            </a:r>
            <a:r>
              <a:rPr lang="en-US" altLang="zh-TW" dirty="0">
                <a:latin typeface="Cambria" panose="02040503050406030204" pitchFamily="18" charset="0"/>
              </a:rPr>
              <a:t>tubes in the lower </a:t>
            </a:r>
            <a:r>
              <a:rPr lang="en-US" altLang="zh-TW" dirty="0" smtClean="0">
                <a:latin typeface="Cambria" panose="02040503050406030204" pitchFamily="18" charset="0"/>
              </a:rPr>
              <a:t>troposphere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>
                <a:latin typeface="Cambria" panose="02040503050406030204" pitchFamily="18" charset="0"/>
              </a:rPr>
              <a:t>T</a:t>
            </a:r>
            <a:r>
              <a:rPr lang="en-US" altLang="zh-TW" dirty="0" smtClean="0">
                <a:latin typeface="Cambria" panose="02040503050406030204" pitchFamily="18" charset="0"/>
              </a:rPr>
              <a:t>he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low-level influx of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mean angular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momentum</a:t>
            </a:r>
            <a:r>
              <a:rPr lang="en-US" altLang="zh-TW" dirty="0">
                <a:latin typeface="Cambria" panose="02040503050406030204" pitchFamily="18" charset="0"/>
              </a:rPr>
              <a:t> (driven by the </a:t>
            </a:r>
            <a:r>
              <a:rPr lang="en-US" altLang="zh-TW" dirty="0" err="1">
                <a:solidFill>
                  <a:srgbClr val="FF0000"/>
                </a:solidFill>
                <a:latin typeface="Cambria" panose="02040503050406030204" pitchFamily="18" charset="0"/>
              </a:rPr>
              <a:t>diabatic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 heating </a:t>
            </a:r>
            <a:r>
              <a:rPr lang="en-US" altLang="zh-TW" dirty="0" smtClean="0">
                <a:latin typeface="Cambria" panose="02040503050406030204" pitchFamily="18" charset="0"/>
              </a:rPr>
              <a:t>of the </a:t>
            </a:r>
            <a:r>
              <a:rPr lang="en-US" altLang="zh-TW" dirty="0">
                <a:latin typeface="Cambria" panose="02040503050406030204" pitchFamily="18" charset="0"/>
              </a:rPr>
              <a:t>ensemble of hot towers) is equally important </a:t>
            </a:r>
            <a:r>
              <a:rPr lang="en-US" altLang="zh-TW" dirty="0" smtClean="0">
                <a:latin typeface="Cambria" panose="02040503050406030204" pitchFamily="18" charset="0"/>
              </a:rPr>
              <a:t>for increasing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the macroscale low-level vertical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vorticity </a:t>
            </a:r>
            <a:r>
              <a:rPr lang="en-US" altLang="zh-TW" dirty="0" smtClean="0">
                <a:latin typeface="Cambria" panose="02040503050406030204" pitchFamily="18" charset="0"/>
              </a:rPr>
              <a:t>and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tangential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winds</a:t>
            </a:r>
            <a:r>
              <a:rPr lang="en-US" altLang="zh-TW" dirty="0" smtClean="0">
                <a:latin typeface="Cambria" panose="02040503050406030204" pitchFamily="18" charset="0"/>
              </a:rPr>
              <a:t> </a:t>
            </a:r>
            <a:r>
              <a:rPr lang="en-US" altLang="zh-TW" dirty="0">
                <a:latin typeface="Cambria" panose="02040503050406030204" pitchFamily="18" charset="0"/>
              </a:rPr>
              <a:t>throughout the </a:t>
            </a:r>
            <a:r>
              <a:rPr lang="en-US" altLang="zh-TW" dirty="0" smtClean="0">
                <a:latin typeface="Cambria" panose="02040503050406030204" pitchFamily="18" charset="0"/>
              </a:rPr>
              <a:t>genesis.</a:t>
            </a: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Cambria" panose="02040503050406030204" pitchFamily="18" charset="0"/>
              </a:rPr>
              <a:t>Conclusions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8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080000"/>
            <a:ext cx="10515600" cy="550948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Using </a:t>
            </a:r>
            <a:r>
              <a:rPr lang="en-US" altLang="zh-TW" dirty="0">
                <a:latin typeface="Cambria" panose="02040503050406030204" pitchFamily="18" charset="0"/>
              </a:rPr>
              <a:t>the Sawyer–</a:t>
            </a:r>
            <a:r>
              <a:rPr lang="en-US" altLang="zh-TW" dirty="0" err="1">
                <a:latin typeface="Cambria" panose="02040503050406030204" pitchFamily="18" charset="0"/>
              </a:rPr>
              <a:t>Eliassen</a:t>
            </a:r>
            <a:r>
              <a:rPr lang="en-US" altLang="zh-TW" dirty="0">
                <a:latin typeface="Cambria" panose="02040503050406030204" pitchFamily="18" charset="0"/>
              </a:rPr>
              <a:t> balanced vortex </a:t>
            </a:r>
            <a:r>
              <a:rPr lang="en-US" altLang="zh-TW" dirty="0" smtClean="0">
                <a:latin typeface="Cambria" panose="02040503050406030204" pitchFamily="18" charset="0"/>
              </a:rPr>
              <a:t>model, the </a:t>
            </a:r>
            <a:r>
              <a:rPr lang="en-US" altLang="zh-TW" dirty="0">
                <a:latin typeface="Cambria" panose="02040503050406030204" pitchFamily="18" charset="0"/>
              </a:rPr>
              <a:t>cyclogenesis of Diana is demonstrated to </a:t>
            </a:r>
            <a:r>
              <a:rPr lang="en-US" altLang="zh-TW" dirty="0" smtClean="0">
                <a:latin typeface="Cambria" panose="02040503050406030204" pitchFamily="18" charset="0"/>
              </a:rPr>
              <a:t>proceed in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approximate gradient and hydrostatic balance</a:t>
            </a:r>
            <a:r>
              <a:rPr lang="en-US" altLang="zh-TW" dirty="0">
                <a:latin typeface="Cambria" panose="02040503050406030204" pitchFamily="18" charset="0"/>
              </a:rPr>
              <a:t> in </a:t>
            </a:r>
            <a:r>
              <a:rPr lang="en-US" altLang="zh-TW" dirty="0" smtClean="0">
                <a:latin typeface="Cambria" panose="02040503050406030204" pitchFamily="18" charset="0"/>
              </a:rPr>
              <a:t>the vicinity </a:t>
            </a:r>
            <a:r>
              <a:rPr lang="en-US" altLang="zh-TW" dirty="0">
                <a:latin typeface="Cambria" panose="02040503050406030204" pitchFamily="18" charset="0"/>
              </a:rPr>
              <a:t>of vortex structures, or a quasi-balanced </a:t>
            </a:r>
            <a:r>
              <a:rPr lang="en-US" altLang="zh-TW" dirty="0" smtClean="0">
                <a:latin typeface="Cambria" panose="02040503050406030204" pitchFamily="18" charset="0"/>
              </a:rPr>
              <a:t>evolution where </a:t>
            </a:r>
            <a:r>
              <a:rPr lang="en-US" altLang="zh-TW" dirty="0">
                <a:latin typeface="Cambria" panose="02040503050406030204" pitchFamily="18" charset="0"/>
              </a:rPr>
              <a:t>radial </a:t>
            </a:r>
            <a:r>
              <a:rPr lang="en-US" altLang="zh-TW" dirty="0" smtClean="0">
                <a:latin typeface="Cambria" panose="02040503050406030204" pitchFamily="18" charset="0"/>
              </a:rPr>
              <a:t>and </a:t>
            </a:r>
            <a:r>
              <a:rPr lang="en-US" altLang="zh-TW" dirty="0">
                <a:latin typeface="Cambria" panose="02040503050406030204" pitchFamily="18" charset="0"/>
              </a:rPr>
              <a:t>vertical accelerations are small</a:t>
            </a:r>
            <a:r>
              <a:rPr lang="en-US" altLang="zh-TW" dirty="0" smtClean="0">
                <a:latin typeface="Cambria" panose="02040503050406030204" pitchFamily="18" charset="0"/>
              </a:rPr>
              <a:t>.</a:t>
            </a:r>
          </a:p>
          <a:p>
            <a:endParaRPr lang="en-US" altLang="zh-TW" dirty="0">
              <a:latin typeface="Cambria" panose="02040503050406030204" pitchFamily="18" charset="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oist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convective effects</a:t>
            </a:r>
            <a:r>
              <a:rPr lang="en-US" altLang="zh-TW" dirty="0">
                <a:latin typeface="Cambria" panose="02040503050406030204" pitchFamily="18" charset="0"/>
              </a:rPr>
              <a:t> and </a:t>
            </a:r>
            <a:r>
              <a:rPr lang="en-US" altLang="zh-TW" dirty="0" smtClean="0">
                <a:latin typeface="Cambria" panose="02040503050406030204" pitchFamily="18" charset="0"/>
              </a:rPr>
              <a:t>attending secondary </a:t>
            </a:r>
            <a:r>
              <a:rPr lang="en-US" altLang="zh-TW" dirty="0">
                <a:latin typeface="Cambria" panose="02040503050406030204" pitchFamily="18" charset="0"/>
              </a:rPr>
              <a:t>circulations </a:t>
            </a:r>
            <a:r>
              <a:rPr lang="en-US" altLang="zh-TW" i="1" dirty="0">
                <a:solidFill>
                  <a:srgbClr val="FF0000"/>
                </a:solidFill>
                <a:latin typeface="Cambria" panose="02040503050406030204" pitchFamily="18" charset="0"/>
              </a:rPr>
              <a:t>accelerate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the low-level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merger process </a:t>
            </a:r>
            <a:r>
              <a:rPr lang="en-US" altLang="zh-TW" dirty="0">
                <a:latin typeface="Cambria" panose="02040503050406030204" pitchFamily="18" charset="0"/>
              </a:rPr>
              <a:t>in the real atmosphere and tend to produce </a:t>
            </a:r>
            <a:r>
              <a:rPr lang="en-US" altLang="zh-TW" dirty="0" smtClean="0">
                <a:latin typeface="Cambria" panose="02040503050406030204" pitchFamily="18" charset="0"/>
              </a:rPr>
              <a:t>a merged </a:t>
            </a:r>
            <a:r>
              <a:rPr lang="en-US" altLang="zh-TW" dirty="0">
                <a:latin typeface="Cambria" panose="02040503050406030204" pitchFamily="18" charset="0"/>
              </a:rPr>
              <a:t>vortex that is </a:t>
            </a:r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significantly stronger than its 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dry-merged</a:t>
            </a:r>
            <a:r>
              <a:rPr lang="en-US" altLang="zh-TW" dirty="0" smtClean="0">
                <a:latin typeface="Cambria" panose="02040503050406030204" pitchFamily="18" charset="0"/>
              </a:rPr>
              <a:t> counterpart</a:t>
            </a:r>
            <a:r>
              <a:rPr lang="en-US" altLang="zh-TW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Cambria" panose="02040503050406030204" pitchFamily="18" charset="0"/>
              </a:rPr>
              <a:t>Conclusions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34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25714"/>
            <a:ext cx="10515600" cy="552994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Introduction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Model description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Simulated VHTs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A. Scale, intensity and vertical structure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B. Lower-tropospheric cyclonic PV towers</a:t>
            </a:r>
            <a:endParaRPr lang="en-US" altLang="zh-TW" dirty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Local tangential momentum and heat budgets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A. Example of ‘preconditioning’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B. Example of ‘</a:t>
            </a:r>
            <a:r>
              <a:rPr lang="en-US" altLang="zh-TW" dirty="0" err="1" smtClean="0">
                <a:latin typeface="Cambria" panose="02040503050406030204" pitchFamily="18" charset="0"/>
              </a:rPr>
              <a:t>diabatic</a:t>
            </a:r>
            <a:r>
              <a:rPr lang="en-US" altLang="zh-TW" dirty="0" smtClean="0">
                <a:latin typeface="Cambria" panose="02040503050406030204" pitchFamily="18" charset="0"/>
              </a:rPr>
              <a:t> vortex merger’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Quasi-balanced evolution?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A simple comparison of moist and dry vortex merger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975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080000"/>
            <a:ext cx="10515600" cy="5096963"/>
          </a:xfrm>
        </p:spPr>
        <p:txBody>
          <a:bodyPr/>
          <a:lstStyle/>
          <a:p>
            <a:r>
              <a:rPr lang="en-US" altLang="zh-TW" dirty="0">
                <a:latin typeface="Cambria" panose="02040503050406030204" pitchFamily="18" charset="0"/>
              </a:rPr>
              <a:t>M</a:t>
            </a:r>
            <a:r>
              <a:rPr lang="en-US" altLang="zh-TW" dirty="0" smtClean="0">
                <a:latin typeface="Cambria" panose="02040503050406030204" pitchFamily="18" charset="0"/>
              </a:rPr>
              <a:t>esoscale convective vortices </a:t>
            </a:r>
            <a:r>
              <a:rPr lang="en-US" altLang="zh-TW" dirty="0">
                <a:latin typeface="Cambria" panose="02040503050406030204" pitchFamily="18" charset="0"/>
              </a:rPr>
              <a:t>(MCVs), which form in the </a:t>
            </a:r>
            <a:r>
              <a:rPr lang="en-US" altLang="zh-TW" dirty="0" err="1" smtClean="0">
                <a:latin typeface="Cambria" panose="02040503050406030204" pitchFamily="18" charset="0"/>
              </a:rPr>
              <a:t>stratiform</a:t>
            </a:r>
            <a:r>
              <a:rPr lang="en-US" altLang="zh-TW" dirty="0">
                <a:latin typeface="Cambria" panose="02040503050406030204" pitchFamily="18" charset="0"/>
              </a:rPr>
              <a:t> </a:t>
            </a:r>
            <a:r>
              <a:rPr lang="en-US" altLang="zh-TW" dirty="0" smtClean="0">
                <a:latin typeface="Cambria" panose="02040503050406030204" pitchFamily="18" charset="0"/>
              </a:rPr>
              <a:t>precipitation </a:t>
            </a:r>
            <a:r>
              <a:rPr lang="en-US" altLang="zh-TW" dirty="0">
                <a:latin typeface="Cambria" panose="02040503050406030204" pitchFamily="18" charset="0"/>
              </a:rPr>
              <a:t>region at </a:t>
            </a:r>
            <a:r>
              <a:rPr lang="en-US" altLang="zh-TW" dirty="0" smtClean="0">
                <a:latin typeface="Cambria" panose="02040503050406030204" pitchFamily="18" charset="0"/>
              </a:rPr>
              <a:t>mid-levels </a:t>
            </a:r>
            <a:r>
              <a:rPr lang="en-US" altLang="zh-TW" dirty="0">
                <a:latin typeface="Cambria" panose="02040503050406030204" pitchFamily="18" charset="0"/>
              </a:rPr>
              <a:t>of the troposphere </a:t>
            </a:r>
            <a:r>
              <a:rPr lang="en-US" altLang="zh-TW" dirty="0" smtClean="0">
                <a:latin typeface="Cambria" panose="02040503050406030204" pitchFamily="18" charset="0"/>
              </a:rPr>
              <a:t>in disturbed </a:t>
            </a:r>
            <a:r>
              <a:rPr lang="en-US" altLang="zh-TW" dirty="0">
                <a:latin typeface="Cambria" panose="02040503050406030204" pitchFamily="18" charset="0"/>
              </a:rPr>
              <a:t>weather regions, are a precursor to </a:t>
            </a:r>
            <a:r>
              <a:rPr lang="en-US" altLang="zh-TW" dirty="0" smtClean="0">
                <a:latin typeface="Cambria" panose="02040503050406030204" pitchFamily="18" charset="0"/>
              </a:rPr>
              <a:t>tropical cyclogenesis. </a:t>
            </a:r>
          </a:p>
          <a:p>
            <a:pPr marL="0" indent="0" algn="r">
              <a:buNone/>
            </a:pP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Bister and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Emanuel,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1997; Ritchie and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Holland,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1997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endParaRPr lang="en-US" altLang="zh-TW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altLang="zh-TW" dirty="0">
                <a:latin typeface="Cambria" panose="02040503050406030204" pitchFamily="18" charset="0"/>
              </a:rPr>
              <a:t>L</a:t>
            </a:r>
            <a:r>
              <a:rPr lang="en-US" altLang="zh-TW" dirty="0" smtClean="0">
                <a:latin typeface="Cambria" panose="02040503050406030204" pitchFamily="18" charset="0"/>
              </a:rPr>
              <a:t>ow-level vortex </a:t>
            </a:r>
            <a:r>
              <a:rPr lang="en-US" altLang="zh-TW" dirty="0">
                <a:latin typeface="Cambria" panose="02040503050406030204" pitchFamily="18" charset="0"/>
              </a:rPr>
              <a:t>merger and axisymmetrization of small-scale </a:t>
            </a:r>
            <a:r>
              <a:rPr lang="en-US" altLang="zh-TW" dirty="0" err="1" smtClean="0">
                <a:latin typeface="Cambria" panose="02040503050406030204" pitchFamily="18" charset="0"/>
              </a:rPr>
              <a:t>diabatically</a:t>
            </a:r>
            <a:r>
              <a:rPr lang="en-US" altLang="zh-TW" dirty="0">
                <a:latin typeface="Cambria" panose="02040503050406030204" pitchFamily="18" charset="0"/>
              </a:rPr>
              <a:t> </a:t>
            </a:r>
            <a:r>
              <a:rPr lang="en-US" altLang="zh-TW" dirty="0" smtClean="0">
                <a:latin typeface="Cambria" panose="02040503050406030204" pitchFamily="18" charset="0"/>
              </a:rPr>
              <a:t>generated </a:t>
            </a:r>
            <a:r>
              <a:rPr lang="en-US" altLang="zh-TW" dirty="0">
                <a:latin typeface="Cambria" panose="02040503050406030204" pitchFamily="18" charset="0"/>
              </a:rPr>
              <a:t>cyclonic potential vorticity (</a:t>
            </a:r>
            <a:r>
              <a:rPr lang="en-US" altLang="zh-TW" dirty="0" smtClean="0">
                <a:latin typeface="Cambria" panose="02040503050406030204" pitchFamily="18" charset="0"/>
              </a:rPr>
              <a:t>PV) anomalies could </a:t>
            </a:r>
            <a:r>
              <a:rPr lang="en-US" altLang="zh-TW" dirty="0">
                <a:latin typeface="Cambria" panose="02040503050406030204" pitchFamily="18" charset="0"/>
              </a:rPr>
              <a:t>intensify a larger-scale </a:t>
            </a:r>
            <a:r>
              <a:rPr lang="en-US" altLang="zh-TW" dirty="0" smtClean="0">
                <a:latin typeface="Cambria" panose="02040503050406030204" pitchFamily="18" charset="0"/>
              </a:rPr>
              <a:t>vortex.</a:t>
            </a:r>
          </a:p>
          <a:p>
            <a:pPr marL="0" indent="0" algn="r">
              <a:buNone/>
            </a:pP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Montgomery and </a:t>
            </a:r>
            <a:r>
              <a:rPr lang="en-US" altLang="zh-TW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Enagonio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, 1998; Moller and Montgomery, 2000)</a:t>
            </a:r>
          </a:p>
          <a:p>
            <a:endParaRPr lang="en-US" altLang="zh-TW" dirty="0">
              <a:latin typeface="Cambria" panose="02040503050406030204" pitchFamily="18" charset="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Cambria" panose="02040503050406030204" pitchFamily="18" charset="0"/>
              </a:rPr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5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Model </a:t>
            </a:r>
            <a:r>
              <a:rPr lang="en-US" altLang="zh-TW" dirty="0" smtClean="0">
                <a:latin typeface="Cambria" panose="02040503050406030204" pitchFamily="18" charset="0"/>
              </a:rPr>
              <a:t>description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07" y="396180"/>
            <a:ext cx="7429067" cy="487250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0131" y="1080000"/>
            <a:ext cx="46762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" panose="02040503050406030204" pitchFamily="18" charset="0"/>
              </a:rPr>
              <a:t>MM5</a:t>
            </a:r>
          </a:p>
          <a:p>
            <a:endParaRPr lang="en-US" altLang="zh-TW" sz="2800" dirty="0" smtClean="0">
              <a:latin typeface="Cambria" panose="02040503050406030204" pitchFamily="18" charset="0"/>
            </a:endParaRPr>
          </a:p>
          <a:p>
            <a:r>
              <a:rPr lang="en-US" altLang="zh-TW" sz="2800" dirty="0" smtClean="0">
                <a:latin typeface="Cambria" panose="02040503050406030204" pitchFamily="18" charset="0"/>
              </a:rPr>
              <a:t>81 km / 27 km / 9 km / 3 km</a:t>
            </a:r>
            <a:endParaRPr lang="en-US" altLang="zh-TW" sz="2800" dirty="0">
              <a:latin typeface="Cambria" panose="02040503050406030204" pitchFamily="18" charset="0"/>
            </a:endParaRPr>
          </a:p>
          <a:p>
            <a:endParaRPr lang="en-US" altLang="zh-TW" sz="2800" dirty="0" smtClean="0">
              <a:latin typeface="Cambria" panose="02040503050406030204" pitchFamily="18" charset="0"/>
            </a:endParaRPr>
          </a:p>
          <a:p>
            <a:r>
              <a:rPr lang="en-US" altLang="zh-TW" sz="2800" dirty="0" smtClean="0">
                <a:latin typeface="Cambria" panose="02040503050406030204" pitchFamily="18" charset="0"/>
              </a:rPr>
              <a:t>NCEP reanalysis</a:t>
            </a:r>
            <a:endParaRPr lang="en-US" altLang="zh-TW" sz="2800" dirty="0">
              <a:latin typeface="Cambria" panose="02040503050406030204" pitchFamily="18" charset="0"/>
            </a:endParaRPr>
          </a:p>
          <a:p>
            <a:endParaRPr lang="en-US" altLang="zh-TW" sz="2800" dirty="0">
              <a:latin typeface="Cambria" panose="02040503050406030204" pitchFamily="18" charset="0"/>
            </a:endParaRPr>
          </a:p>
          <a:p>
            <a:r>
              <a:rPr lang="en-US" altLang="zh-TW" sz="2800" dirty="0" smtClean="0">
                <a:latin typeface="Cambria" panose="02040503050406030204" pitchFamily="18" charset="0"/>
              </a:rPr>
              <a:t>MRF PBL</a:t>
            </a:r>
          </a:p>
          <a:p>
            <a:r>
              <a:rPr lang="en-US" altLang="zh-TW" sz="2800" dirty="0" smtClean="0">
                <a:latin typeface="Cambria" panose="02040503050406030204" pitchFamily="18" charset="0"/>
              </a:rPr>
              <a:t>KF cumulus on d01/d02/d03</a:t>
            </a:r>
          </a:p>
          <a:p>
            <a:r>
              <a:rPr lang="en-US" altLang="zh-TW" sz="2800" dirty="0" smtClean="0">
                <a:latin typeface="Cambria" panose="02040503050406030204" pitchFamily="18" charset="0"/>
              </a:rPr>
              <a:t>NEM microphysics</a:t>
            </a:r>
          </a:p>
          <a:p>
            <a:r>
              <a:rPr lang="en-US" altLang="zh-TW" sz="2800" dirty="0" err="1" smtClean="0">
                <a:latin typeface="Cambria" panose="02040503050406030204" pitchFamily="18" charset="0"/>
              </a:rPr>
              <a:t>Dudhia</a:t>
            </a:r>
            <a:r>
              <a:rPr lang="en-US" altLang="zh-TW" sz="2800" dirty="0" smtClean="0">
                <a:latin typeface="Cambria" panose="02040503050406030204" pitchFamily="18" charset="0"/>
              </a:rPr>
              <a:t> radiation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1349829" y="6023429"/>
            <a:ext cx="82005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410857" y="5849257"/>
            <a:ext cx="0" cy="39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812971" y="5849257"/>
            <a:ext cx="0" cy="39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105324" y="623986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t=24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07438" y="623986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t=36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69456" y="5622330"/>
            <a:ext cx="129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disturbance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92142" y="567586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TD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88702" y="5652640"/>
            <a:ext cx="40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84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Scale, intensity and vertical structure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888990"/>
            <a:ext cx="6069560" cy="59690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16" y="888990"/>
            <a:ext cx="5160827" cy="596901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09741" y="213360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w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1973" y="5081236"/>
                <a:ext cx="478914" cy="543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3" y="5081236"/>
                <a:ext cx="478914" cy="5432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6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613" y="1234440"/>
            <a:ext cx="3431387" cy="506206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Lower-tropospheric cyclonic PV towers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50112" t="50135"/>
          <a:stretch/>
        </p:blipFill>
        <p:spPr>
          <a:xfrm>
            <a:off x="445769" y="3030123"/>
            <a:ext cx="3783331" cy="371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200853" y="3888173"/>
                <a:ext cx="3303661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̇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3" y="3888173"/>
                <a:ext cx="3303661" cy="5744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932206" y="4749728"/>
                <a:ext cx="1840953" cy="616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206" y="4749728"/>
                <a:ext cx="1840953" cy="6163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48356" y="5664845"/>
                <a:ext cx="4208652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1.25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≈64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56" y="5664845"/>
                <a:ext cx="4208652" cy="5557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大括弧 15"/>
          <p:cNvSpPr/>
          <p:nvPr/>
        </p:nvSpPr>
        <p:spPr>
          <a:xfrm>
            <a:off x="4229100" y="5618948"/>
            <a:ext cx="297180" cy="6474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6" idx="1"/>
            <a:endCxn id="10" idx="1"/>
          </p:cNvCxnSpPr>
          <p:nvPr/>
        </p:nvCxnSpPr>
        <p:spPr>
          <a:xfrm>
            <a:off x="4526280" y="5942653"/>
            <a:ext cx="222076" cy="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9681210" y="865108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 = 23.5 h z = 0.67 km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45765" y="266079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 = 26.16 h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4429" y="921883"/>
            <a:ext cx="3338730" cy="28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Local tangential momentum and heat budgets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96733" y="3347905"/>
                <a:ext cx="10798534" cy="961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zh-TW" altLang="en-US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acc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𝑃𝐵𝐿</m:t>
                                  </m:r>
                                </m:e>
                              </m:acc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zh-TW" altLang="en-US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𝐷𝐼𝐹𝐹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3" y="3347905"/>
                <a:ext cx="10798534" cy="9616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61586" y="4589939"/>
                <a:ext cx="10468828" cy="961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en-US" altLang="zh-TW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0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sz="200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acc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acc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86" y="4589939"/>
                <a:ext cx="10468828" cy="9616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78767" y="1586664"/>
                <a:ext cx="4834465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767" y="1586664"/>
                <a:ext cx="4834465" cy="370101"/>
              </a:xfrm>
              <a:prstGeom prst="rect">
                <a:avLst/>
              </a:prstGeom>
              <a:blipFill rotWithShape="0">
                <a:blip r:embed="rId4"/>
                <a:stretch>
                  <a:fillRect l="-1008" t="-3279" r="-176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62403" y="2237125"/>
                <a:ext cx="4267194" cy="830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3" y="2237125"/>
                <a:ext cx="4267194" cy="8304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496457" y="3347905"/>
            <a:ext cx="1364343" cy="961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31519" y="3347905"/>
            <a:ext cx="1480481" cy="961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05062" y="4589939"/>
            <a:ext cx="1719967" cy="961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14787" y="4589939"/>
            <a:ext cx="1315628" cy="961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5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Example of ‘preconditioning’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7"/>
          <a:stretch/>
        </p:blipFill>
        <p:spPr>
          <a:xfrm>
            <a:off x="6175552" y="1440180"/>
            <a:ext cx="5746044" cy="3200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2"/>
          <a:stretch/>
        </p:blipFill>
        <p:spPr>
          <a:xfrm>
            <a:off x="326289" y="1440180"/>
            <a:ext cx="5643523" cy="5314950"/>
          </a:xfrm>
          <a:prstGeom prst="rect">
            <a:avLst/>
          </a:prstGeom>
        </p:spPr>
      </p:pic>
      <p:cxnSp>
        <p:nvCxnSpPr>
          <p:cNvPr id="6" name="直線接點 5"/>
          <p:cNvCxnSpPr>
            <a:stCxn id="4" idx="2"/>
          </p:cNvCxnSpPr>
          <p:nvPr/>
        </p:nvCxnSpPr>
        <p:spPr>
          <a:xfrm flipH="1">
            <a:off x="6092190" y="1080000"/>
            <a:ext cx="3810" cy="577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4400" dirty="0" smtClean="0">
                <a:latin typeface="Cambria" panose="02040503050406030204" pitchFamily="18" charset="0"/>
              </a:rPr>
              <a:t>Example of ‘preconditioning’</a:t>
            </a:r>
            <a:endParaRPr lang="zh-TW" altLang="en-US" sz="4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2" y="894518"/>
            <a:ext cx="6649378" cy="5963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464517" y="1203128"/>
                <a:ext cx="4194225" cy="865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zh-TW" alt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17" y="1203128"/>
                <a:ext cx="4194225" cy="865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大括弧 5"/>
          <p:cNvSpPr/>
          <p:nvPr/>
        </p:nvSpPr>
        <p:spPr>
          <a:xfrm rot="5400000">
            <a:off x="7993572" y="1472731"/>
            <a:ext cx="357753" cy="1303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右大括弧 6"/>
          <p:cNvSpPr/>
          <p:nvPr/>
        </p:nvSpPr>
        <p:spPr>
          <a:xfrm rot="5400000">
            <a:off x="10172891" y="817411"/>
            <a:ext cx="357753" cy="2613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9535886" y="78377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858333" y="78674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133598" y="239629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954279" y="239629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14028" y="295229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+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80568" y="2802572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8538" y="58710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+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1227</Words>
  <Application>Microsoft Office PowerPoint</Application>
  <PresentationFormat>自訂</PresentationFormat>
  <Paragraphs>101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The Role of Vortical Hot Towers  in the Formation of Tropical Cyclone Diana (1984)</vt:lpstr>
      <vt:lpstr>PowerPoint 簡報</vt:lpstr>
      <vt:lpstr>PowerPoint 簡報</vt:lpstr>
      <vt:lpstr>Model description</vt:lpstr>
      <vt:lpstr>Scale, intensity and vertical structure</vt:lpstr>
      <vt:lpstr>Lower-tropospheric cyclonic PV towers</vt:lpstr>
      <vt:lpstr>Local tangential momentum and heat budgets</vt:lpstr>
      <vt:lpstr>Example of ‘preconditioning’</vt:lpstr>
      <vt:lpstr>Example of ‘preconditioning’</vt:lpstr>
      <vt:lpstr>Example of ‘preconditioning’</vt:lpstr>
      <vt:lpstr>Example of ‘diabatic vortex merger’</vt:lpstr>
      <vt:lpstr>Example of ‘diabatic vortex merger’</vt:lpstr>
      <vt:lpstr>Example of ‘diabatic vortex merger’</vt:lpstr>
      <vt:lpstr>PowerPoint 簡報</vt:lpstr>
      <vt:lpstr>Quasi-balanced evolution?</vt:lpstr>
      <vt:lpstr>PowerPoint 簡報</vt:lpstr>
      <vt:lpstr>A simple comparison of moist and dry vortex merger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Vortical Hot Towers  in the Formation of Tropical Cyclone Diana (1984)</dc:title>
  <dc:creator>admin</dc:creator>
  <cp:lastModifiedBy>HUI-CHI</cp:lastModifiedBy>
  <cp:revision>42</cp:revision>
  <dcterms:created xsi:type="dcterms:W3CDTF">2017-10-24T05:47:01Z</dcterms:created>
  <dcterms:modified xsi:type="dcterms:W3CDTF">2018-02-06T07:28:27Z</dcterms:modified>
</cp:coreProperties>
</file>