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88" r:id="rId4"/>
    <p:sldId id="265" r:id="rId5"/>
    <p:sldId id="266" r:id="rId6"/>
    <p:sldId id="267" r:id="rId7"/>
    <p:sldId id="282" r:id="rId8"/>
    <p:sldId id="268" r:id="rId9"/>
    <p:sldId id="283" r:id="rId10"/>
    <p:sldId id="284" r:id="rId11"/>
    <p:sldId id="269" r:id="rId12"/>
    <p:sldId id="270" r:id="rId13"/>
    <p:sldId id="271" r:id="rId14"/>
    <p:sldId id="285" r:id="rId15"/>
    <p:sldId id="272" r:id="rId16"/>
    <p:sldId id="273" r:id="rId17"/>
    <p:sldId id="274" r:id="rId18"/>
    <p:sldId id="275" r:id="rId19"/>
    <p:sldId id="276" r:id="rId20"/>
    <p:sldId id="277" r:id="rId21"/>
    <p:sldId id="278" r:id="rId22"/>
    <p:sldId id="286" r:id="rId23"/>
    <p:sldId id="287" r:id="rId24"/>
    <p:sldId id="290" r:id="rId25"/>
    <p:sldId id="289" r:id="rId26"/>
    <p:sldId id="29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70" autoAdjust="0"/>
  </p:normalViewPr>
  <p:slideViewPr>
    <p:cSldViewPr snapToGrid="0">
      <p:cViewPr>
        <p:scale>
          <a:sx n="100" d="100"/>
          <a:sy n="100" d="100"/>
        </p:scale>
        <p:origin x="-19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600E2-ED5C-4BF3-978E-3740DB20EAE3}" type="datetimeFigureOut">
              <a:rPr lang="zh-TW" altLang="en-US" smtClean="0"/>
              <a:t>2018/2/6</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807FA-B19D-47C1-8D07-732F9448CD8D}" type="slidenum">
              <a:rPr lang="zh-TW" altLang="en-US" smtClean="0"/>
              <a:t>‹#›</a:t>
            </a:fld>
            <a:endParaRPr lang="zh-TW" altLang="en-US"/>
          </a:p>
        </p:txBody>
      </p:sp>
    </p:spTree>
    <p:extLst>
      <p:ext uri="{BB962C8B-B14F-4D97-AF65-F5344CB8AC3E}">
        <p14:creationId xmlns:p14="http://schemas.microsoft.com/office/powerpoint/2010/main" val="356391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mechanisms in which large-scale convection is maintained and propagates eastward</a:t>
            </a:r>
          </a:p>
          <a:p>
            <a:r>
              <a:rPr lang="en-US" altLang="zh-TW" sz="1200" b="0" i="0" u="none" strike="noStrike" kern="1200" baseline="0" dirty="0">
                <a:solidFill>
                  <a:schemeClr val="tx1"/>
                </a:solidFill>
                <a:latin typeface="+mn-lt"/>
                <a:ea typeface="+mn-ea"/>
                <a:cs typeface="+mn-cs"/>
              </a:rPr>
              <a:t>are not entirely understood.</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2</a:t>
            </a:fld>
            <a:endParaRPr lang="zh-TW" altLang="en-US"/>
          </a:p>
        </p:txBody>
      </p:sp>
    </p:spTree>
    <p:extLst>
      <p:ext uri="{BB962C8B-B14F-4D97-AF65-F5344CB8AC3E}">
        <p14:creationId xmlns:p14="http://schemas.microsoft.com/office/powerpoint/2010/main" val="258137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fields P’ and &lt;q’&gt; exhibit similar horizontal structures, with the characteristic ‘‘swallowtail’’ shape.</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However, P’ is meridionally narrower than &lt;q’&gt;. Also, P’ is strongest in the regions that correspond to the equatorial warm pool, and along the narrow bands of the ITCZ</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12</a:t>
            </a:fld>
            <a:endParaRPr lang="zh-TW" altLang="en-US"/>
          </a:p>
        </p:txBody>
      </p:sp>
    </p:spTree>
    <p:extLst>
      <p:ext uri="{BB962C8B-B14F-4D97-AF65-F5344CB8AC3E}">
        <p14:creationId xmlns:p14="http://schemas.microsoft.com/office/powerpoint/2010/main" val="328749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err="1">
                <a:solidFill>
                  <a:schemeClr val="tx1"/>
                </a:solidFill>
                <a:latin typeface="+mn-lt"/>
                <a:ea typeface="+mn-ea"/>
                <a:cs typeface="+mn-cs"/>
              </a:rPr>
              <a:t>diabatic</a:t>
            </a:r>
            <a:r>
              <a:rPr lang="en-US" altLang="zh-TW" sz="1200" b="0" i="0" u="none" strike="noStrike" kern="1200" baseline="0" dirty="0">
                <a:solidFill>
                  <a:schemeClr val="tx1"/>
                </a:solidFill>
                <a:latin typeface="+mn-lt"/>
                <a:ea typeface="+mn-ea"/>
                <a:cs typeface="+mn-cs"/>
              </a:rPr>
              <a:t> heating and cooling from adiabatic expansion induced by anomalous ascent:</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Since the main contributors to </a:t>
            </a:r>
            <a:r>
              <a:rPr lang="en-US" altLang="zh-TW" sz="1200" b="0" i="0" u="none" strike="noStrike" kern="1200" baseline="0" dirty="0" err="1">
                <a:solidFill>
                  <a:schemeClr val="tx1"/>
                </a:solidFill>
                <a:latin typeface="+mn-lt"/>
                <a:ea typeface="+mn-ea"/>
                <a:cs typeface="+mn-cs"/>
              </a:rPr>
              <a:t>diabatic</a:t>
            </a:r>
            <a:r>
              <a:rPr lang="en-US" altLang="zh-TW" sz="1200" b="0" i="0" u="none" strike="noStrike" kern="1200" baseline="0" dirty="0">
                <a:solidFill>
                  <a:schemeClr val="tx1"/>
                </a:solidFill>
                <a:latin typeface="+mn-lt"/>
                <a:ea typeface="+mn-ea"/>
                <a:cs typeface="+mn-cs"/>
              </a:rPr>
              <a:t> heating Q1 arise from convective and radiative heating</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14</a:t>
            </a:fld>
            <a:endParaRPr lang="zh-TW" altLang="en-US"/>
          </a:p>
        </p:txBody>
      </p:sp>
    </p:spTree>
    <p:extLst>
      <p:ext uri="{BB962C8B-B14F-4D97-AF65-F5344CB8AC3E}">
        <p14:creationId xmlns:p14="http://schemas.microsoft.com/office/powerpoint/2010/main" val="279218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In WPC1, column processes dominate the moistening to the east of the rain area while horizontal moisture advection is the dominant sink to the west.</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pattern in WPC2, which shows a large positive precipitation tendency in the node of the dipole in enhanced and suppressed convection has substantial contributions from both horizontal moisture advection andC0.</a:t>
            </a:r>
          </a:p>
          <a:p>
            <a:r>
              <a:rPr lang="en-US" altLang="zh-TW" sz="1200" b="0" i="0" u="none" strike="noStrike" kern="1200" baseline="0" dirty="0">
                <a:solidFill>
                  <a:schemeClr val="tx1"/>
                </a:solidFill>
                <a:latin typeface="+mn-lt"/>
                <a:ea typeface="+mn-ea"/>
                <a:cs typeface="+mn-cs"/>
              </a:rPr>
              <a:t>C’ are a larger contributor near the equator while horizontal moisture advection is a larger contributor away from the equator (poleward of 108N/S).</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15</a:t>
            </a:fld>
            <a:endParaRPr lang="zh-TW" altLang="en-US"/>
          </a:p>
        </p:txBody>
      </p:sp>
    </p:spTree>
    <p:extLst>
      <p:ext uri="{BB962C8B-B14F-4D97-AF65-F5344CB8AC3E}">
        <p14:creationId xmlns:p14="http://schemas.microsoft.com/office/powerpoint/2010/main" val="892503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horizontal advection of low-frequency moisture by the MJO winds, a term describing the advection of MJO moisture by the background winds, and a third term</a:t>
            </a:r>
          </a:p>
          <a:p>
            <a:r>
              <a:rPr lang="en-US" altLang="zh-TW" sz="1200" b="0" i="0" u="none" strike="noStrike" kern="1200" baseline="0" dirty="0">
                <a:solidFill>
                  <a:schemeClr val="tx1"/>
                </a:solidFill>
                <a:latin typeface="+mn-lt"/>
                <a:ea typeface="+mn-ea"/>
                <a:cs typeface="+mn-cs"/>
              </a:rPr>
              <a:t>representing the nonlinear advection of moisture by eddies of time scales shorter than 20 days.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drying by high-frequency eddy activity which exhibits the largest magnitude.</a:t>
            </a:r>
          </a:p>
          <a:p>
            <a:r>
              <a:rPr lang="en-US" altLang="zh-TW" sz="1200" b="0" i="0" u="none" strike="noStrike" kern="1200" baseline="0" dirty="0">
                <a:solidFill>
                  <a:schemeClr val="tx1"/>
                </a:solidFill>
                <a:latin typeface="+mn-lt"/>
                <a:ea typeface="+mn-ea"/>
                <a:cs typeface="+mn-cs"/>
              </a:rPr>
              <a:t>-&lt;V ‘  q&gt; exhibits a horizontal structure that is in quadrature with the rain area in WPC1, while it acts to broaden the rain area in WPC2.</a:t>
            </a:r>
          </a:p>
          <a:p>
            <a:r>
              <a:rPr lang="en-US" altLang="zh-TW" sz="1200" b="0" i="0" u="none" strike="noStrike" kern="1200" baseline="0" dirty="0">
                <a:solidFill>
                  <a:schemeClr val="tx1"/>
                </a:solidFill>
                <a:latin typeface="+mn-lt"/>
                <a:ea typeface="+mn-ea"/>
                <a:cs typeface="+mn-cs"/>
              </a:rPr>
              <a:t>Advection of moisture by the mean flow contributes little to the propagation of the </a:t>
            </a:r>
            <a:r>
              <a:rPr lang="en-US" altLang="zh-TW" sz="1200" b="0" i="0" u="none" strike="noStrike" kern="1200" baseline="0" dirty="0" err="1">
                <a:solidFill>
                  <a:schemeClr val="tx1"/>
                </a:solidFill>
                <a:latin typeface="+mn-lt"/>
                <a:ea typeface="+mn-ea"/>
                <a:cs typeface="+mn-cs"/>
              </a:rPr>
              <a:t>intraseasonal</a:t>
            </a:r>
            <a:r>
              <a:rPr lang="en-US" altLang="zh-TW" sz="1200" b="0" i="0" u="none" strike="noStrike" kern="1200" baseline="0" dirty="0">
                <a:solidFill>
                  <a:schemeClr val="tx1"/>
                </a:solidFill>
                <a:latin typeface="+mn-lt"/>
                <a:ea typeface="+mn-ea"/>
                <a:cs typeface="+mn-cs"/>
              </a:rPr>
              <a:t> precipitation anomalies.</a:t>
            </a:r>
          </a:p>
          <a:p>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16</a:t>
            </a:fld>
            <a:endParaRPr lang="zh-TW" altLang="en-US"/>
          </a:p>
        </p:txBody>
      </p:sp>
    </p:spTree>
    <p:extLst>
      <p:ext uri="{BB962C8B-B14F-4D97-AF65-F5344CB8AC3E}">
        <p14:creationId xmlns:p14="http://schemas.microsoft.com/office/powerpoint/2010/main" val="323589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lphaLcParenBoth"/>
            </a:pPr>
            <a:r>
              <a:rPr lang="en-US" altLang="zh-TW" sz="1200" b="0" i="0" u="none" strike="noStrike" kern="1200" baseline="0" dirty="0">
                <a:solidFill>
                  <a:schemeClr val="tx1"/>
                </a:solidFill>
                <a:latin typeface="+mn-lt"/>
                <a:ea typeface="+mn-ea"/>
                <a:cs typeface="+mn-cs"/>
              </a:rPr>
              <a:t>surface latent heat fluxes E1, (b) radiatively driven vertical moisture advection v0 </a:t>
            </a:r>
            <a:r>
              <a:rPr lang="en-US" altLang="zh-TW" sz="1200" b="0" i="0" u="none" strike="noStrike" kern="1200" baseline="0" dirty="0" err="1">
                <a:solidFill>
                  <a:schemeClr val="tx1"/>
                </a:solidFill>
                <a:latin typeface="+mn-lt"/>
                <a:ea typeface="+mn-ea"/>
                <a:cs typeface="+mn-cs"/>
              </a:rPr>
              <a:t>r›q</a:t>
            </a:r>
            <a:r>
              <a:rPr lang="en-US" altLang="zh-TW" sz="1200" b="0" i="0" u="none" strike="noStrike" kern="1200" baseline="0" dirty="0">
                <a:solidFill>
                  <a:schemeClr val="tx1"/>
                </a:solidFill>
                <a:latin typeface="+mn-lt"/>
                <a:ea typeface="+mn-ea"/>
                <a:cs typeface="+mn-cs"/>
              </a:rPr>
              <a:t>/›p, (c)and the convectively driven column processes C’</a:t>
            </a:r>
          </a:p>
          <a:p>
            <a:pPr marL="0" indent="0">
              <a:buNone/>
            </a:pP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latent heat fluxes is anticorrelated with the precipitation tendency, indicating that it acts to slow down the propagation of the precipitation anomalies,</a:t>
            </a:r>
          </a:p>
          <a:p>
            <a:r>
              <a:rPr lang="en-US" altLang="zh-TW" sz="1200" b="0" i="0" u="none" strike="noStrike" kern="1200" baseline="0" dirty="0">
                <a:solidFill>
                  <a:schemeClr val="tx1"/>
                </a:solidFill>
                <a:latin typeface="+mn-lt"/>
                <a:ea typeface="+mn-ea"/>
                <a:cs typeface="+mn-cs"/>
              </a:rPr>
              <a:t>The contribution of</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OLR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to the precipitation tendency is comparable to that of surface latent heat fluxes but is collocated with the precipitation anomalies, albeit shifted westward </a:t>
            </a:r>
          </a:p>
          <a:p>
            <a:r>
              <a:rPr lang="en-US" altLang="zh-TW" sz="1200" b="0" i="0" u="none" strike="noStrike" kern="1200" baseline="0" dirty="0">
                <a:solidFill>
                  <a:schemeClr val="tx1"/>
                </a:solidFill>
                <a:latin typeface="+mn-lt"/>
                <a:ea typeface="+mn-ea"/>
                <a:cs typeface="+mn-cs"/>
              </a:rPr>
              <a:t>In C’ are in phase with the </a:t>
            </a:r>
            <a:r>
              <a:rPr lang="en-US" altLang="zh-TW" sz="1200" b="0" i="0" u="none" strike="noStrike" kern="1200" baseline="0" dirty="0" err="1">
                <a:solidFill>
                  <a:schemeClr val="tx1"/>
                </a:solidFill>
                <a:latin typeface="+mn-lt"/>
                <a:ea typeface="+mn-ea"/>
                <a:cs typeface="+mn-cs"/>
              </a:rPr>
              <a:t>zonalwind</a:t>
            </a:r>
            <a:r>
              <a:rPr lang="en-US" altLang="zh-TW" sz="1200" b="0" i="0" u="none" strike="noStrike" kern="1200" baseline="0" dirty="0">
                <a:solidFill>
                  <a:schemeClr val="tx1"/>
                </a:solidFill>
                <a:latin typeface="+mn-lt"/>
                <a:ea typeface="+mn-ea"/>
                <a:cs typeface="+mn-cs"/>
              </a:rPr>
              <a:t> anomalies, with moistening occurring in regions of anomalous easterlies and drying in westerlies.</a:t>
            </a:r>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17</a:t>
            </a:fld>
            <a:endParaRPr lang="zh-TW" altLang="en-US"/>
          </a:p>
        </p:txBody>
      </p:sp>
    </p:spTree>
    <p:extLst>
      <p:ext uri="{BB962C8B-B14F-4D97-AF65-F5344CB8AC3E}">
        <p14:creationId xmlns:p14="http://schemas.microsoft.com/office/powerpoint/2010/main" val="426416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Vertical moisture advection by w1 (middle panel) exhibits nearly the same structure as the total vertical moisture advection.</a:t>
            </a:r>
          </a:p>
          <a:p>
            <a:r>
              <a:rPr lang="en-US" altLang="zh-TW" sz="1200" b="0" i="0" u="none" strike="noStrike" kern="1200" baseline="0" dirty="0">
                <a:solidFill>
                  <a:schemeClr val="tx1"/>
                </a:solidFill>
                <a:latin typeface="+mn-lt"/>
                <a:ea typeface="+mn-ea"/>
                <a:cs typeface="+mn-cs"/>
              </a:rPr>
              <a:t>Advection by w2, exhibits a nearly identical spatial pattern as C’,</a:t>
            </a:r>
          </a:p>
          <a:p>
            <a:r>
              <a:rPr lang="en-US" altLang="zh-TW" sz="1200" b="0" i="0" u="none" strike="noStrike" kern="1200" baseline="0" dirty="0">
                <a:solidFill>
                  <a:schemeClr val="tx1"/>
                </a:solidFill>
                <a:latin typeface="+mn-lt"/>
                <a:ea typeface="+mn-ea"/>
                <a:cs typeface="+mn-cs"/>
              </a:rPr>
              <a:t>This result suggests that vertical moisture advection by v2 is an important contributor to the precipitation tendency near the equator</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in regions where the profile of ascent is shallow, moist boundary layer air is </a:t>
            </a:r>
            <a:r>
              <a:rPr lang="en-US" altLang="zh-TW" sz="1200" b="0" i="0" u="none" strike="noStrike" kern="1200" baseline="0" dirty="0" err="1">
                <a:solidFill>
                  <a:schemeClr val="tx1"/>
                </a:solidFill>
                <a:latin typeface="+mn-lt"/>
                <a:ea typeface="+mn-ea"/>
                <a:cs typeface="+mn-cs"/>
              </a:rPr>
              <a:t>advected</a:t>
            </a:r>
            <a:r>
              <a:rPr lang="en-US" altLang="zh-TW" sz="1200" b="0" i="0" u="none" strike="noStrike" kern="1200" baseline="0" dirty="0">
                <a:solidFill>
                  <a:schemeClr val="tx1"/>
                </a:solidFill>
                <a:latin typeface="+mn-lt"/>
                <a:ea typeface="+mn-ea"/>
                <a:cs typeface="+mn-cs"/>
              </a:rPr>
              <a:t> to the lower free troposphere, leading to tropospheric moistening and increasing precipitation.</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In regions of elevated stratiform ascent, the precipitation tendency is dominated by anomalous descent occurring beneath the 600-hPa level, which dries out the lower free troposphere</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18</a:t>
            </a:fld>
            <a:endParaRPr lang="zh-TW" altLang="en-US"/>
          </a:p>
        </p:txBody>
      </p:sp>
    </p:spTree>
    <p:extLst>
      <p:ext uri="{BB962C8B-B14F-4D97-AF65-F5344CB8AC3E}">
        <p14:creationId xmlns:p14="http://schemas.microsoft.com/office/powerpoint/2010/main" val="4013361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it is clear that horizontal moisture advection is the largest contributor to the propagation of the precipitation anomalies.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it is clear that vertical moisture advection from longwave radiation and convective column processes </a:t>
            </a:r>
            <a:r>
              <a:rPr lang="en-US" altLang="zh-TW" sz="1200" b="0" i="0" u="none" strike="noStrike" kern="1200" baseline="0" dirty="0" err="1">
                <a:solidFill>
                  <a:schemeClr val="tx1"/>
                </a:solidFill>
                <a:latin typeface="+mn-lt"/>
                <a:ea typeface="+mn-ea"/>
                <a:cs typeface="+mn-cs"/>
              </a:rPr>
              <a:t>C’c</a:t>
            </a:r>
            <a:r>
              <a:rPr lang="en-US" altLang="zh-TW" sz="1200" b="0" i="0" u="none" strike="noStrike" kern="1200" baseline="0" dirty="0">
                <a:solidFill>
                  <a:schemeClr val="tx1"/>
                </a:solidFill>
                <a:latin typeface="+mn-lt"/>
                <a:ea typeface="+mn-ea"/>
                <a:cs typeface="+mn-cs"/>
              </a:rPr>
              <a:t> act to maintain the rain area against the dissipative action of horizontal moisture advection and reduced surface latent heat fluxes.</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19</a:t>
            </a:fld>
            <a:endParaRPr lang="zh-TW" altLang="en-US"/>
          </a:p>
        </p:txBody>
      </p:sp>
    </p:spTree>
    <p:extLst>
      <p:ext uri="{BB962C8B-B14F-4D97-AF65-F5344CB8AC3E}">
        <p14:creationId xmlns:p14="http://schemas.microsoft.com/office/powerpoint/2010/main" val="1569610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err="1">
                <a:solidFill>
                  <a:schemeClr val="tx1"/>
                </a:solidFill>
                <a:latin typeface="+mn-lt"/>
                <a:ea typeface="+mn-ea"/>
                <a:cs typeface="+mn-cs"/>
              </a:rPr>
              <a:t>C’c</a:t>
            </a:r>
            <a:r>
              <a:rPr lang="en-US" altLang="zh-TW" sz="1200" b="0" i="0" u="none" strike="noStrike" kern="1200" baseline="0" dirty="0">
                <a:solidFill>
                  <a:schemeClr val="tx1"/>
                </a:solidFill>
                <a:latin typeface="+mn-lt"/>
                <a:ea typeface="+mn-ea"/>
                <a:cs typeface="+mn-cs"/>
              </a:rPr>
              <a:t> is the single dominant term that maintains the rain area, and ›P0/›t.0.</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(right) the vertical velocity profile is shallower and is moistening the atmosphere.</a:t>
            </a:r>
          </a:p>
          <a:p>
            <a:r>
              <a:rPr lang="en-US" altLang="zh-TW" sz="1200" b="0" i="0" u="none" strike="noStrike" kern="1200" baseline="0" dirty="0">
                <a:solidFill>
                  <a:schemeClr val="tx1"/>
                </a:solidFill>
                <a:latin typeface="+mn-lt"/>
                <a:ea typeface="+mn-ea"/>
                <a:cs typeface="+mn-cs"/>
              </a:rPr>
              <a:t>(left) Ascent driven by radiative heating and surface evaporation acts to maintain the rain area but is smaller in magnitude than the drying by horizontal moisture advection and </a:t>
            </a:r>
            <a:r>
              <a:rPr lang="en-US" altLang="zh-TW" sz="1200" b="0" i="0" u="none" strike="noStrike" kern="1200" baseline="0" dirty="0" err="1">
                <a:solidFill>
                  <a:schemeClr val="tx1"/>
                </a:solidFill>
                <a:latin typeface="+mn-lt"/>
                <a:ea typeface="+mn-ea"/>
                <a:cs typeface="+mn-cs"/>
              </a:rPr>
              <a:t>C’c</a:t>
            </a:r>
            <a:r>
              <a:rPr lang="en-US" altLang="zh-TW" sz="1200" b="0" i="0" u="none" strike="noStrike" kern="1200" baseline="0" dirty="0">
                <a:solidFill>
                  <a:schemeClr val="tx1"/>
                </a:solidFill>
                <a:latin typeface="+mn-lt"/>
                <a:ea typeface="+mn-ea"/>
                <a:cs typeface="+mn-cs"/>
              </a:rPr>
              <a:t>, and ›P0/›t is negative as a result.</a:t>
            </a:r>
          </a:p>
          <a:p>
            <a:r>
              <a:rPr lang="en-US" altLang="zh-TW" dirty="0"/>
              <a:t>(middle) l</a:t>
            </a:r>
            <a:r>
              <a:rPr lang="en-US" altLang="zh-TW" sz="1200" b="0" i="0" u="none" strike="noStrike" kern="1200" baseline="0" dirty="0">
                <a:solidFill>
                  <a:schemeClr val="tx1"/>
                </a:solidFill>
                <a:latin typeface="+mn-lt"/>
                <a:ea typeface="+mn-ea"/>
                <a:cs typeface="+mn-cs"/>
              </a:rPr>
              <a:t>ongwave radiative feedbacks and drying by horizontal advection from high-frequency eddy activity</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20</a:t>
            </a:fld>
            <a:endParaRPr lang="zh-TW" altLang="en-US"/>
          </a:p>
        </p:txBody>
      </p:sp>
    </p:spTree>
    <p:extLst>
      <p:ext uri="{BB962C8B-B14F-4D97-AF65-F5344CB8AC3E}">
        <p14:creationId xmlns:p14="http://schemas.microsoft.com/office/powerpoint/2010/main" val="3787402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all three sectors are characterized by boundary layer convergence.</a:t>
            </a:r>
          </a:p>
          <a:p>
            <a:r>
              <a:rPr lang="en-US" altLang="zh-TW" sz="1200" b="0" i="0" u="none" strike="noStrike" kern="1200" baseline="0" dirty="0">
                <a:solidFill>
                  <a:schemeClr val="tx1"/>
                </a:solidFill>
                <a:latin typeface="+mn-lt"/>
                <a:ea typeface="+mn-ea"/>
                <a:cs typeface="+mn-cs"/>
              </a:rPr>
              <a:t>In contrast, the left panel of Fig. 10 shows strong boundary layer divergence associated with negative </a:t>
            </a:r>
            <a:r>
              <a:rPr lang="en-US" altLang="zh-TW" sz="1200" b="0" i="0" u="none" strike="noStrike" kern="1200" baseline="0" dirty="0" err="1">
                <a:solidFill>
                  <a:schemeClr val="tx1"/>
                </a:solidFill>
                <a:latin typeface="+mn-lt"/>
                <a:ea typeface="+mn-ea"/>
                <a:cs typeface="+mn-cs"/>
              </a:rPr>
              <a:t>C’c</a:t>
            </a:r>
            <a:r>
              <a:rPr lang="en-US" altLang="zh-TW" sz="1200" b="0" i="0" u="none" strike="noStrike" kern="1200" baseline="0" dirty="0">
                <a:solidFill>
                  <a:schemeClr val="tx1"/>
                </a:solidFill>
                <a:latin typeface="+mn-lt"/>
                <a:ea typeface="+mn-ea"/>
                <a:cs typeface="+mn-cs"/>
              </a:rPr>
              <a:t>.</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In the eastern sector, horizontal moisture advection is dominated by high-frequency eddy activity, transitioning to advection of low-frequency moisture by the  MJO flow.</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21</a:t>
            </a:fld>
            <a:endParaRPr lang="zh-TW" altLang="en-US"/>
          </a:p>
        </p:txBody>
      </p:sp>
    </p:spTree>
    <p:extLst>
      <p:ext uri="{BB962C8B-B14F-4D97-AF65-F5344CB8AC3E}">
        <p14:creationId xmlns:p14="http://schemas.microsoft.com/office/powerpoint/2010/main" val="199077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25</a:t>
            </a:fld>
            <a:endParaRPr lang="zh-TW" altLang="en-US"/>
          </a:p>
        </p:txBody>
      </p:sp>
    </p:spTree>
    <p:extLst>
      <p:ext uri="{BB962C8B-B14F-4D97-AF65-F5344CB8AC3E}">
        <p14:creationId xmlns:p14="http://schemas.microsoft.com/office/powerpoint/2010/main" val="98178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evolution of the MJO’s precipitation features is not only dependent on anomalous column water vapor but also on the climatological-mean distribution of precipitation, which determines the aforementioned convective adjustment time scale.</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By incorporating this convective adjustment time scale onto the moisture field, an estimate of the </a:t>
            </a:r>
            <a:r>
              <a:rPr lang="en-US" altLang="zh-TW" sz="1200" b="0" i="0" u="none" strike="noStrike" kern="1200" baseline="0" dirty="0" err="1">
                <a:solidFill>
                  <a:schemeClr val="tx1"/>
                </a:solidFill>
                <a:latin typeface="+mn-lt"/>
                <a:ea typeface="+mn-ea"/>
                <a:cs typeface="+mn-cs"/>
              </a:rPr>
              <a:t>intraseasonal</a:t>
            </a:r>
            <a:r>
              <a:rPr lang="en-US" altLang="zh-TW" sz="1200" b="0" i="0" u="none" strike="noStrike" kern="1200" baseline="0" dirty="0">
                <a:solidFill>
                  <a:schemeClr val="tx1"/>
                </a:solidFill>
                <a:latin typeface="+mn-lt"/>
                <a:ea typeface="+mn-ea"/>
                <a:cs typeface="+mn-cs"/>
              </a:rPr>
              <a:t> precipitation anomalies is obtained that compares favorably with observations.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Moreover, a prognostic equation for precipitation is obtained that offers a more concise description of the physical processes responsible for the propagation of anomalous precipitation.</a:t>
            </a:r>
          </a:p>
          <a:p>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3</a:t>
            </a:fld>
            <a:endParaRPr lang="zh-TW" altLang="en-US"/>
          </a:p>
        </p:txBody>
      </p:sp>
    </p:spTree>
    <p:extLst>
      <p:ext uri="{BB962C8B-B14F-4D97-AF65-F5344CB8AC3E}">
        <p14:creationId xmlns:p14="http://schemas.microsoft.com/office/powerpoint/2010/main" val="346678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large scatter between precipitation and column relative humidity.</a:t>
            </a:r>
          </a:p>
          <a:p>
            <a:r>
              <a:rPr lang="en-US" altLang="zh-TW" sz="1200" b="0" i="0" u="none" strike="noStrike" kern="1200" baseline="0" dirty="0">
                <a:solidFill>
                  <a:schemeClr val="tx1"/>
                </a:solidFill>
                <a:latin typeface="+mn-lt"/>
                <a:ea typeface="+mn-ea"/>
                <a:cs typeface="+mn-cs"/>
              </a:rPr>
              <a:t>the relationship is approximately </a:t>
            </a:r>
            <a:r>
              <a:rPr lang="en-US" altLang="zh-TW" sz="1200" b="0" i="0" u="none" strike="noStrike" kern="1200" baseline="0" dirty="0" err="1">
                <a:solidFill>
                  <a:schemeClr val="tx1"/>
                </a:solidFill>
                <a:latin typeface="+mn-lt"/>
                <a:ea typeface="+mn-ea"/>
                <a:cs typeface="+mn-cs"/>
              </a:rPr>
              <a:t>exponetial</a:t>
            </a:r>
            <a:r>
              <a:rPr lang="en-US" altLang="zh-TW" sz="1200" b="0" i="0" u="none" strike="noStrike" kern="1200" baseline="0" dirty="0">
                <a:solidFill>
                  <a:schemeClr val="tx1"/>
                </a:solidFill>
                <a:latin typeface="+mn-lt"/>
                <a:ea typeface="+mn-ea"/>
                <a:cs typeface="+mn-cs"/>
              </a:rPr>
              <a:t>, with a sharp pickup in precipitation at Rh =0.74.</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most humid and rainy days correspond to days when the MJO is active over the Indian Ocean. Conversely, the</a:t>
            </a:r>
          </a:p>
          <a:p>
            <a:r>
              <a:rPr lang="en-US" altLang="zh-TW" sz="1200" b="0" i="0" u="none" strike="noStrike" kern="1200" baseline="0" dirty="0">
                <a:solidFill>
                  <a:schemeClr val="tx1"/>
                </a:solidFill>
                <a:latin typeface="+mn-lt"/>
                <a:ea typeface="+mn-ea"/>
                <a:cs typeface="+mn-cs"/>
              </a:rPr>
              <a:t>driest days correspond to days when MJO convection is suppressed.</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5</a:t>
            </a:fld>
            <a:endParaRPr lang="zh-TW" altLang="en-US"/>
          </a:p>
        </p:txBody>
      </p:sp>
    </p:spTree>
    <p:extLst>
      <p:ext uri="{BB962C8B-B14F-4D97-AF65-F5344CB8AC3E}">
        <p14:creationId xmlns:p14="http://schemas.microsoft.com/office/powerpoint/2010/main" val="319048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All three fields exhibit qualitatively similar patterns, implying that, to first order, precipitation variability is proportional</a:t>
            </a:r>
          </a:p>
          <a:p>
            <a:r>
              <a:rPr lang="en-US" altLang="zh-TW" sz="1200" b="0" i="0" u="none" strike="noStrike" kern="1200" baseline="0" dirty="0">
                <a:solidFill>
                  <a:schemeClr val="tx1"/>
                </a:solidFill>
                <a:latin typeface="+mn-lt"/>
                <a:ea typeface="+mn-ea"/>
                <a:cs typeface="+mn-cs"/>
              </a:rPr>
              <a:t>to the low-frequency background state.</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6</a:t>
            </a:fld>
            <a:endParaRPr lang="zh-TW" altLang="en-US"/>
          </a:p>
        </p:txBody>
      </p:sp>
    </p:spTree>
    <p:extLst>
      <p:ext uri="{BB962C8B-B14F-4D97-AF65-F5344CB8AC3E}">
        <p14:creationId xmlns:p14="http://schemas.microsoft.com/office/powerpoint/2010/main" val="397367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err="1">
                <a:solidFill>
                  <a:schemeClr val="tx1"/>
                </a:solidFill>
                <a:latin typeface="+mn-lt"/>
                <a:ea typeface="+mn-ea"/>
                <a:cs typeface="+mn-cs"/>
              </a:rPr>
              <a:t>Intraseasonal</a:t>
            </a:r>
            <a:r>
              <a:rPr lang="en-US" altLang="zh-TW" sz="1200" b="0" i="0" u="none" strike="noStrike" kern="1200" baseline="0" dirty="0">
                <a:solidFill>
                  <a:schemeClr val="tx1"/>
                </a:solidFill>
                <a:latin typeface="+mn-lt"/>
                <a:ea typeface="+mn-ea"/>
                <a:cs typeface="+mn-cs"/>
              </a:rPr>
              <a:t> precipitation anomalies are, to first order, directly related to the amplitude of the low-frequency background precipitation.</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 becomes clearer, as it determines the magnitude of precipitation variability</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7</a:t>
            </a:fld>
            <a:endParaRPr lang="zh-TW" altLang="en-US"/>
          </a:p>
        </p:txBody>
      </p:sp>
    </p:spTree>
    <p:extLst>
      <p:ext uri="{BB962C8B-B14F-4D97-AF65-F5344CB8AC3E}">
        <p14:creationId xmlns:p14="http://schemas.microsoft.com/office/powerpoint/2010/main" val="57321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err="1">
                <a:solidFill>
                  <a:schemeClr val="tx1"/>
                </a:solidFill>
                <a:latin typeface="+mn-lt"/>
                <a:ea typeface="+mn-ea"/>
                <a:cs typeface="+mn-cs"/>
              </a:rPr>
              <a:t>intraseasonal</a:t>
            </a:r>
            <a:r>
              <a:rPr lang="en-US" altLang="zh-TW" sz="1200" b="0" i="0" u="none" strike="noStrike" kern="1200" baseline="0" dirty="0">
                <a:solidFill>
                  <a:schemeClr val="tx1"/>
                </a:solidFill>
                <a:latin typeface="+mn-lt"/>
                <a:ea typeface="+mn-ea"/>
                <a:cs typeface="+mn-cs"/>
              </a:rPr>
              <a:t> variations in precipitation increase as climatological-mean precipitation increases</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8</a:t>
            </a:fld>
            <a:endParaRPr lang="zh-TW" altLang="en-US"/>
          </a:p>
        </p:txBody>
      </p:sp>
    </p:spTree>
    <p:extLst>
      <p:ext uri="{BB962C8B-B14F-4D97-AF65-F5344CB8AC3E}">
        <p14:creationId xmlns:p14="http://schemas.microsoft.com/office/powerpoint/2010/main" val="354785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Some of the terms on the right-hand side of Eq. (6) can be used to define a low-frequency background convective adjustment time scale.</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9</a:t>
            </a:fld>
            <a:endParaRPr lang="zh-TW" altLang="en-US"/>
          </a:p>
        </p:txBody>
      </p:sp>
    </p:spTree>
    <p:extLst>
      <p:ext uri="{BB962C8B-B14F-4D97-AF65-F5344CB8AC3E}">
        <p14:creationId xmlns:p14="http://schemas.microsoft.com/office/powerpoint/2010/main" val="72579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err="1">
                <a:solidFill>
                  <a:schemeClr val="tx1"/>
                </a:solidFill>
                <a:latin typeface="+mn-lt"/>
                <a:ea typeface="+mn-ea"/>
                <a:cs typeface="+mn-cs"/>
              </a:rPr>
              <a:t>nc</a:t>
            </a:r>
            <a:r>
              <a:rPr lang="en-US" altLang="zh-TW" sz="1200" b="0" i="0" u="none" strike="noStrike" kern="1200" baseline="0" dirty="0">
                <a:solidFill>
                  <a:schemeClr val="tx1"/>
                </a:solidFill>
                <a:latin typeface="+mn-lt"/>
                <a:ea typeface="+mn-ea"/>
                <a:cs typeface="+mn-cs"/>
              </a:rPr>
              <a:t> shows a nearly identical distribution to the climatological-mean precipitation. </a:t>
            </a:r>
          </a:p>
          <a:p>
            <a:r>
              <a:rPr lang="en-US" altLang="zh-TW" sz="1200" b="0" i="0" u="none" strike="noStrike" kern="1200" baseline="0" dirty="0">
                <a:solidFill>
                  <a:schemeClr val="tx1"/>
                </a:solidFill>
                <a:latin typeface="+mn-lt"/>
                <a:ea typeface="+mn-ea"/>
                <a:cs typeface="+mn-cs"/>
              </a:rPr>
              <a:t>This is due to </a:t>
            </a:r>
            <a:r>
              <a:rPr lang="en-US" altLang="zh-TW" sz="1200" b="0" i="0" u="none" strike="noStrike" kern="1200" baseline="0" dirty="0" err="1">
                <a:solidFill>
                  <a:schemeClr val="tx1"/>
                </a:solidFill>
                <a:latin typeface="+mn-lt"/>
                <a:ea typeface="+mn-ea"/>
                <a:cs typeface="+mn-cs"/>
              </a:rPr>
              <a:t>hqsi</a:t>
            </a:r>
            <a:r>
              <a:rPr lang="en-US" altLang="zh-TW" sz="1200" b="0" i="0" u="none" strike="noStrike" kern="1200" baseline="0" dirty="0">
                <a:solidFill>
                  <a:schemeClr val="tx1"/>
                </a:solidFill>
                <a:latin typeface="+mn-lt"/>
                <a:ea typeface="+mn-ea"/>
                <a:cs typeface="+mn-cs"/>
              </a:rPr>
              <a:t> exhibiting relatively little variation in the tropics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err="1">
                <a:solidFill>
                  <a:schemeClr val="tx1"/>
                </a:solidFill>
                <a:latin typeface="+mn-lt"/>
                <a:ea typeface="+mn-ea"/>
                <a:cs typeface="+mn-cs"/>
              </a:rPr>
              <a:t>Intraseasonal</a:t>
            </a:r>
            <a:r>
              <a:rPr lang="en-US" altLang="zh-TW" sz="1200" b="0" i="0" u="none" strike="noStrike" kern="1200" baseline="0" dirty="0">
                <a:solidFill>
                  <a:schemeClr val="tx1"/>
                </a:solidFill>
                <a:latin typeface="+mn-lt"/>
                <a:ea typeface="+mn-ea"/>
                <a:cs typeface="+mn-cs"/>
              </a:rPr>
              <a:t> precipitation tendency ›P0/›t is directly related to </a:t>
            </a:r>
            <a:r>
              <a:rPr lang="en-US" altLang="zh-TW" sz="1200" b="0" i="0" u="none" strike="noStrike" kern="1200" baseline="0" dirty="0" err="1">
                <a:solidFill>
                  <a:schemeClr val="tx1"/>
                </a:solidFill>
                <a:latin typeface="+mn-lt"/>
                <a:ea typeface="+mn-ea"/>
                <a:cs typeface="+mn-cs"/>
              </a:rPr>
              <a:t>nc</a:t>
            </a:r>
            <a:r>
              <a:rPr lang="en-US" altLang="zh-TW" sz="1200" b="0" i="0" u="none" strike="noStrike" kern="1200" baseline="0" dirty="0">
                <a:solidFill>
                  <a:schemeClr val="tx1"/>
                </a:solidFill>
                <a:latin typeface="+mn-lt"/>
                <a:ea typeface="+mn-ea"/>
                <a:cs typeface="+mn-cs"/>
              </a:rPr>
              <a:t>.</a:t>
            </a:r>
          </a:p>
          <a:p>
            <a:r>
              <a:rPr lang="en-US" altLang="zh-TW" sz="1200" b="0" i="0" u="none" strike="noStrike" kern="1200" baseline="0" dirty="0">
                <a:solidFill>
                  <a:schemeClr val="tx1"/>
                </a:solidFill>
                <a:latin typeface="+mn-lt"/>
                <a:ea typeface="+mn-ea"/>
                <a:cs typeface="+mn-cs"/>
              </a:rPr>
              <a:t>Thus, </a:t>
            </a:r>
            <a:r>
              <a:rPr lang="en-US" altLang="zh-TW" sz="1200" b="0" i="0" u="none" strike="noStrike" kern="1200" baseline="0" dirty="0" err="1">
                <a:solidFill>
                  <a:schemeClr val="tx1"/>
                </a:solidFill>
                <a:latin typeface="+mn-lt"/>
                <a:ea typeface="+mn-ea"/>
                <a:cs typeface="+mn-cs"/>
              </a:rPr>
              <a:t>intraseasonal</a:t>
            </a:r>
            <a:r>
              <a:rPr lang="en-US" altLang="zh-TW" sz="1200" b="0" i="0" u="none" strike="noStrike" kern="1200" baseline="0" dirty="0">
                <a:solidFill>
                  <a:schemeClr val="tx1"/>
                </a:solidFill>
                <a:latin typeface="+mn-lt"/>
                <a:ea typeface="+mn-ea"/>
                <a:cs typeface="+mn-cs"/>
              </a:rPr>
              <a:t> precipitation variability (Fig. 2b) will be largest in regions where </a:t>
            </a:r>
            <a:r>
              <a:rPr lang="en-US" altLang="zh-TW" sz="1200" b="0" i="0" u="none" strike="noStrike" kern="1200" baseline="0" dirty="0" err="1">
                <a:solidFill>
                  <a:schemeClr val="tx1"/>
                </a:solidFill>
                <a:latin typeface="+mn-lt"/>
                <a:ea typeface="+mn-ea"/>
                <a:cs typeface="+mn-cs"/>
              </a:rPr>
              <a:t>nc</a:t>
            </a:r>
            <a:r>
              <a:rPr lang="en-US" altLang="zh-TW" sz="1200" b="0" i="0" u="none" strike="noStrike" kern="1200" baseline="0" dirty="0">
                <a:solidFill>
                  <a:schemeClr val="tx1"/>
                </a:solidFill>
                <a:latin typeface="+mn-lt"/>
                <a:ea typeface="+mn-ea"/>
                <a:cs typeface="+mn-cs"/>
              </a:rPr>
              <a:t> is large.</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10</a:t>
            </a:fld>
            <a:endParaRPr lang="zh-TW" altLang="en-US"/>
          </a:p>
        </p:txBody>
      </p:sp>
    </p:spTree>
    <p:extLst>
      <p:ext uri="{BB962C8B-B14F-4D97-AF65-F5344CB8AC3E}">
        <p14:creationId xmlns:p14="http://schemas.microsoft.com/office/powerpoint/2010/main" val="156737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A robust relationship is observed between the two fields, with a correlation coefficient of ;0.8 and a slope of 1.04.</a:t>
            </a:r>
            <a:endParaRPr lang="zh-TW" altLang="en-US" dirty="0"/>
          </a:p>
        </p:txBody>
      </p:sp>
      <p:sp>
        <p:nvSpPr>
          <p:cNvPr id="4" name="投影片編號版面配置區 3"/>
          <p:cNvSpPr>
            <a:spLocks noGrp="1"/>
          </p:cNvSpPr>
          <p:nvPr>
            <p:ph type="sldNum" sz="quarter" idx="10"/>
          </p:nvPr>
        </p:nvSpPr>
        <p:spPr/>
        <p:txBody>
          <a:bodyPr/>
          <a:lstStyle/>
          <a:p>
            <a:fld id="{723807FA-B19D-47C1-8D07-732F9448CD8D}" type="slidenum">
              <a:rPr lang="zh-TW" altLang="en-US" smtClean="0"/>
              <a:t>11</a:t>
            </a:fld>
            <a:endParaRPr lang="zh-TW" altLang="en-US"/>
          </a:p>
        </p:txBody>
      </p:sp>
    </p:spTree>
    <p:extLst>
      <p:ext uri="{BB962C8B-B14F-4D97-AF65-F5344CB8AC3E}">
        <p14:creationId xmlns:p14="http://schemas.microsoft.com/office/powerpoint/2010/main" val="377738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387820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411918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266694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97492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187408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1152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2393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298529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67414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3938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F33F5BE5-06C2-49FF-A2B3-6B63699D4B16}" type="datetimeFigureOut">
              <a:rPr lang="zh-TW" altLang="en-US" smtClean="0"/>
              <a:t>2018/2/6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33180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F5BE5-06C2-49FF-A2B3-6B63699D4B16}" type="datetimeFigureOut">
              <a:rPr lang="zh-TW" altLang="en-US" smtClean="0"/>
              <a:t>2018/2/6</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C32C0-B064-4173-B205-29FEF27A342C}" type="slidenum">
              <a:rPr lang="zh-TW" altLang="en-US" smtClean="0"/>
              <a:t>‹#›</a:t>
            </a:fld>
            <a:endParaRPr lang="zh-TW" altLang="en-US"/>
          </a:p>
        </p:txBody>
      </p:sp>
    </p:spTree>
    <p:extLst>
      <p:ext uri="{BB962C8B-B14F-4D97-AF65-F5344CB8AC3E}">
        <p14:creationId xmlns:p14="http://schemas.microsoft.com/office/powerpoint/2010/main" val="400184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DAA0743-7B16-4AE4-B9F2-87A6749EB6F6}"/>
              </a:ext>
            </a:extLst>
          </p:cNvPr>
          <p:cNvSpPr>
            <a:spLocks noGrp="1"/>
          </p:cNvSpPr>
          <p:nvPr>
            <p:ph type="ctrTitle"/>
          </p:nvPr>
        </p:nvSpPr>
        <p:spPr/>
        <p:txBody>
          <a:bodyPr>
            <a:normAutofit fontScale="90000"/>
          </a:bodyPr>
          <a:lstStyle/>
          <a:p>
            <a:r>
              <a:rPr lang="en-US" altLang="zh-TW" dirty="0"/>
              <a:t>Precipitation Budget of the Madden-Julian Oscillation</a:t>
            </a:r>
            <a:endParaRPr lang="zh-TW" altLang="en-US" dirty="0"/>
          </a:p>
        </p:txBody>
      </p:sp>
      <p:sp>
        <p:nvSpPr>
          <p:cNvPr id="3" name="副標題 2">
            <a:extLst>
              <a:ext uri="{FF2B5EF4-FFF2-40B4-BE49-F238E27FC236}">
                <a16:creationId xmlns:a16="http://schemas.microsoft.com/office/drawing/2014/main" xmlns="" id="{B4CBA99A-7611-418F-8B4D-D925FBC9ACD6}"/>
              </a:ext>
            </a:extLst>
          </p:cNvPr>
          <p:cNvSpPr>
            <a:spLocks noGrp="1"/>
          </p:cNvSpPr>
          <p:nvPr>
            <p:ph type="subTitle" idx="1"/>
          </p:nvPr>
        </p:nvSpPr>
        <p:spPr>
          <a:xfrm>
            <a:off x="1143000" y="4301179"/>
            <a:ext cx="6858000" cy="1655762"/>
          </a:xfrm>
        </p:spPr>
        <p:txBody>
          <a:bodyPr/>
          <a:lstStyle/>
          <a:p>
            <a:pPr algn="just"/>
            <a:r>
              <a:rPr lang="en-US" altLang="zh-TW" dirty="0" err="1"/>
              <a:t>Adames</a:t>
            </a:r>
            <a:r>
              <a:rPr lang="en-US" altLang="zh-TW" dirty="0"/>
              <a:t>, A. F., 2017: Precipitation budget of the Madden-Julian Oscillation. J. Atmos. Sci., 74, 1799–1817.</a:t>
            </a:r>
            <a:endParaRPr lang="zh-TW" altLang="en-US" dirty="0"/>
          </a:p>
        </p:txBody>
      </p:sp>
    </p:spTree>
    <p:extLst>
      <p:ext uri="{BB962C8B-B14F-4D97-AF65-F5344CB8AC3E}">
        <p14:creationId xmlns:p14="http://schemas.microsoft.com/office/powerpoint/2010/main" val="130762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xmlns="" id="{CA63CEE3-8743-4747-BDD1-39963C214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20" y="1424361"/>
            <a:ext cx="8668960" cy="2838846"/>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xmlns="" id="{AC30AE7F-11F6-4120-A615-126CF22B4E8D}"/>
                  </a:ext>
                </a:extLst>
              </p:cNvPr>
              <p:cNvSpPr/>
              <p:nvPr/>
            </p:nvSpPr>
            <p:spPr>
              <a:xfrm>
                <a:off x="4572000" y="4263207"/>
                <a:ext cx="4572000" cy="646331"/>
              </a:xfrm>
              <a:prstGeom prst="rect">
                <a:avLst/>
              </a:prstGeom>
            </p:spPr>
            <p:txBody>
              <a:bodyPr>
                <a:spAutoFit/>
              </a:bodyPr>
              <a:lstStyle/>
              <a:p>
                <a14:m>
                  <m:oMath xmlns:m="http://schemas.openxmlformats.org/officeDocument/2006/math">
                    <m:d>
                      <m:dPr>
                        <m:begChr m:val="⟨"/>
                        <m:endChr m:val="⟩"/>
                        <m:ctrlPr>
                          <a:rPr lang="en-US" altLang="zh-TW" i="1" smtClean="0">
                            <a:latin typeface="Cambria Math"/>
                          </a:rPr>
                        </m:ctrlPr>
                      </m:dPr>
                      <m:e>
                        <m:acc>
                          <m:accPr>
                            <m:chr m:val="̅"/>
                            <m:ctrlPr>
                              <a:rPr lang="en-US" altLang="zh-TW" i="1" smtClean="0">
                                <a:latin typeface="Cambria Math"/>
                              </a:rPr>
                            </m:ctrlPr>
                          </m:accPr>
                          <m:e>
                            <m:sSub>
                              <m:sSubPr>
                                <m:ctrlPr>
                                  <a:rPr lang="en-US" altLang="zh-TW" i="1" smtClean="0">
                                    <a:latin typeface="Cambria Math"/>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𝑠</m:t>
                                </m:r>
                              </m:sub>
                            </m:sSub>
                          </m:e>
                        </m:acc>
                      </m:e>
                    </m:d>
                  </m:oMath>
                </a14:m>
                <a:r>
                  <a:rPr lang="en-US" altLang="zh-TW" dirty="0"/>
                  <a:t> exhibiting relatively little variation in the</a:t>
                </a:r>
              </a:p>
              <a:p>
                <a:r>
                  <a:rPr lang="en-US" altLang="zh-TW" dirty="0"/>
                  <a:t>tropics</a:t>
                </a:r>
                <a:endParaRPr lang="zh-TW" altLang="en-US" dirty="0"/>
              </a:p>
            </p:txBody>
          </p:sp>
        </mc:Choice>
        <mc:Fallback xmlns="">
          <p:sp>
            <p:nvSpPr>
              <p:cNvPr id="4" name="矩形 3">
                <a:extLst>
                  <a:ext uri="{FF2B5EF4-FFF2-40B4-BE49-F238E27FC236}">
                    <a16:creationId xmlns:a16="http://schemas.microsoft.com/office/drawing/2014/main" id="{AC30AE7F-11F6-4120-A615-126CF22B4E8D}"/>
                  </a:ext>
                </a:extLst>
              </p:cNvPr>
              <p:cNvSpPr>
                <a:spLocks noRot="1" noChangeAspect="1" noMove="1" noResize="1" noEditPoints="1" noAdjustHandles="1" noChangeArrowheads="1" noChangeShapeType="1" noTextEdit="1"/>
              </p:cNvSpPr>
              <p:nvPr/>
            </p:nvSpPr>
            <p:spPr>
              <a:xfrm>
                <a:off x="4572000" y="4263207"/>
                <a:ext cx="4572000" cy="646331"/>
              </a:xfrm>
              <a:prstGeom prst="rect">
                <a:avLst/>
              </a:prstGeom>
              <a:blipFill>
                <a:blip r:embed="rId4"/>
                <a:stretch>
                  <a:fillRect l="-1067" t="-4717" b="-14151"/>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xmlns="" id="{DECCCD10-89C3-4164-A2BC-0DF0811354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4064" y="4909538"/>
            <a:ext cx="3153215" cy="685896"/>
          </a:xfrm>
          <a:prstGeom prst="rect">
            <a:avLst/>
          </a:prstGeom>
        </p:spPr>
      </p:pic>
      <p:pic>
        <p:nvPicPr>
          <p:cNvPr id="7" name="圖片 6">
            <a:extLst>
              <a:ext uri="{FF2B5EF4-FFF2-40B4-BE49-F238E27FC236}">
                <a16:creationId xmlns:a16="http://schemas.microsoft.com/office/drawing/2014/main" xmlns="" id="{0B89A210-2DD6-46D2-A216-021D5F4F12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0274" y="5613027"/>
            <a:ext cx="3000794" cy="628738"/>
          </a:xfrm>
          <a:prstGeom prst="rect">
            <a:avLst/>
          </a:prstGeom>
        </p:spPr>
      </p:pic>
    </p:spTree>
    <p:extLst>
      <p:ext uri="{BB962C8B-B14F-4D97-AF65-F5344CB8AC3E}">
        <p14:creationId xmlns:p14="http://schemas.microsoft.com/office/powerpoint/2010/main" val="325276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EA2EE516-16A2-402E-92FC-A41CB615D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9137"/>
            <a:ext cx="8926171" cy="4115374"/>
          </a:xfrm>
          <a:prstGeom prst="rect">
            <a:avLst/>
          </a:prstGeom>
        </p:spPr>
      </p:pic>
      <p:pic>
        <p:nvPicPr>
          <p:cNvPr id="4" name="圖片 3">
            <a:extLst>
              <a:ext uri="{FF2B5EF4-FFF2-40B4-BE49-F238E27FC236}">
                <a16:creationId xmlns:a16="http://schemas.microsoft.com/office/drawing/2014/main" xmlns="" id="{E04D9287-ECDB-4254-A618-62AD5D950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64" y="506251"/>
            <a:ext cx="3238061" cy="710794"/>
          </a:xfrm>
          <a:prstGeom prst="rect">
            <a:avLst/>
          </a:prstGeom>
        </p:spPr>
      </p:pic>
      <p:pic>
        <p:nvPicPr>
          <p:cNvPr id="5" name="圖片 4">
            <a:extLst>
              <a:ext uri="{FF2B5EF4-FFF2-40B4-BE49-F238E27FC236}">
                <a16:creationId xmlns:a16="http://schemas.microsoft.com/office/drawing/2014/main" xmlns="" id="{A7185E72-BBF8-418A-98AC-7BB752C96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264" y="1426719"/>
            <a:ext cx="3153215" cy="685896"/>
          </a:xfrm>
          <a:prstGeom prst="rect">
            <a:avLst/>
          </a:prstGeom>
        </p:spPr>
      </p:pic>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xmlns="" id="{13F1584A-CBB8-41F7-BAFB-37D958ED26FB}"/>
                  </a:ext>
                </a:extLst>
              </p:cNvPr>
              <p:cNvSpPr txBox="1"/>
              <p:nvPr/>
            </p:nvSpPr>
            <p:spPr>
              <a:xfrm>
                <a:off x="5045475" y="1052933"/>
                <a:ext cx="943079" cy="583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a:rPr>
                          </m:ctrlPr>
                        </m:sSupPr>
                        <m:e>
                          <m:r>
                            <a:rPr lang="en-US" altLang="zh-TW" b="0" i="1" smtClean="0">
                              <a:latin typeface="Cambria Math" panose="02040503050406030204" pitchFamily="18" charset="0"/>
                            </a:rPr>
                            <m:t>𝑃</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f>
                        <m:fPr>
                          <m:ctrlPr>
                            <a:rPr lang="en-US" altLang="zh-TW" b="0" i="1" smtClean="0">
                              <a:latin typeface="Cambria Math"/>
                            </a:rPr>
                          </m:ctrlPr>
                        </m:fPr>
                        <m:num>
                          <m:d>
                            <m:dPr>
                              <m:begChr m:val="⟨"/>
                              <m:endChr m:val="⟩"/>
                              <m:ctrlPr>
                                <a:rPr lang="en-US" altLang="zh-TW" b="0" i="1" smtClean="0">
                                  <a:latin typeface="Cambria Math"/>
                                </a:rPr>
                              </m:ctrlPr>
                            </m:dPr>
                            <m:e>
                              <m:sSup>
                                <m:sSupPr>
                                  <m:ctrlPr>
                                    <a:rPr lang="en-US" altLang="zh-TW" b="0" i="1" smtClean="0">
                                      <a:latin typeface="Cambria Math"/>
                                    </a:rPr>
                                  </m:ctrlPr>
                                </m:sSupPr>
                                <m:e>
                                  <m:r>
                                    <a:rPr lang="en-US" altLang="zh-TW" b="0" i="1" smtClean="0">
                                      <a:latin typeface="Cambria Math" panose="02040503050406030204" pitchFamily="18" charset="0"/>
                                    </a:rPr>
                                    <m:t>𝑞</m:t>
                                  </m:r>
                                </m:e>
                                <m:sup>
                                  <m:r>
                                    <a:rPr lang="en-US" altLang="zh-TW" b="0" i="1" smtClean="0">
                                      <a:latin typeface="Cambria Math" panose="02040503050406030204" pitchFamily="18" charset="0"/>
                                    </a:rPr>
                                    <m:t>′</m:t>
                                  </m:r>
                                </m:sup>
                              </m:sSup>
                            </m:e>
                          </m:d>
                        </m:num>
                        <m:den>
                          <m:acc>
                            <m:accPr>
                              <m:chr m:val="̅"/>
                              <m:ctrlPr>
                                <a:rPr lang="en-US" altLang="zh-TW" i="1">
                                  <a:latin typeface="Cambria Math"/>
                                </a:rPr>
                              </m:ctrlPr>
                            </m:accPr>
                            <m:e>
                              <m:sSub>
                                <m:sSubPr>
                                  <m:ctrlPr>
                                    <a:rPr lang="en-US" altLang="zh-TW" i="1">
                                      <a:latin typeface="Cambria Math"/>
                                    </a:rPr>
                                  </m:ctrlPr>
                                </m:sSubPr>
                                <m:e>
                                  <m:r>
                                    <a:rPr lang="zh-TW" altLang="en-US" i="1">
                                      <a:latin typeface="Cambria Math" panose="02040503050406030204" pitchFamily="18" charset="0"/>
                                    </a:rPr>
                                    <m:t>𝜏</m:t>
                                  </m:r>
                                </m:e>
                                <m:sub>
                                  <m:r>
                                    <a:rPr lang="en-US" altLang="zh-TW" i="1">
                                      <a:latin typeface="Cambria Math" panose="02040503050406030204" pitchFamily="18" charset="0"/>
                                    </a:rPr>
                                    <m:t>𝑐</m:t>
                                  </m:r>
                                </m:sub>
                              </m:sSub>
                            </m:e>
                          </m:acc>
                        </m:den>
                      </m:f>
                    </m:oMath>
                  </m:oMathPara>
                </a14:m>
                <a:endParaRPr lang="zh-TW" altLang="en-US" dirty="0"/>
              </a:p>
            </p:txBody>
          </p:sp>
        </mc:Choice>
        <mc:Fallback xmlns="">
          <p:sp>
            <p:nvSpPr>
              <p:cNvPr id="2" name="文字方塊 1">
                <a:extLst>
                  <a:ext uri="{FF2B5EF4-FFF2-40B4-BE49-F238E27FC236}">
                    <a16:creationId xmlns:a16="http://schemas.microsoft.com/office/drawing/2014/main" id="{13F1584A-CBB8-41F7-BAFB-37D958ED26FB}"/>
                  </a:ext>
                </a:extLst>
              </p:cNvPr>
              <p:cNvSpPr txBox="1">
                <a:spLocks noRot="1" noChangeAspect="1" noMove="1" noResize="1" noEditPoints="1" noAdjustHandles="1" noChangeArrowheads="1" noChangeShapeType="1" noTextEdit="1"/>
              </p:cNvSpPr>
              <p:nvPr/>
            </p:nvSpPr>
            <p:spPr>
              <a:xfrm>
                <a:off x="5045475" y="1052933"/>
                <a:ext cx="943079" cy="583237"/>
              </a:xfrm>
              <a:prstGeom prst="rect">
                <a:avLst/>
              </a:prstGeom>
              <a:blipFill>
                <a:blip r:embed="rId6"/>
                <a:stretch>
                  <a:fillRect/>
                </a:stretch>
              </a:blipFill>
            </p:spPr>
            <p:txBody>
              <a:bodyPr/>
              <a:lstStyle/>
              <a:p>
                <a:r>
                  <a:rPr lang="zh-TW" altLang="en-US">
                    <a:noFill/>
                  </a:rPr>
                  <a:t> </a:t>
                </a:r>
              </a:p>
            </p:txBody>
          </p:sp>
        </mc:Fallback>
      </mc:AlternateContent>
      <p:sp>
        <p:nvSpPr>
          <p:cNvPr id="6" name="右大括弧 5">
            <a:extLst>
              <a:ext uri="{FF2B5EF4-FFF2-40B4-BE49-F238E27FC236}">
                <a16:creationId xmlns:a16="http://schemas.microsoft.com/office/drawing/2014/main" xmlns="" id="{DAAE0194-CA41-4971-BC63-412EEAA6ED00}"/>
              </a:ext>
            </a:extLst>
          </p:cNvPr>
          <p:cNvSpPr/>
          <p:nvPr/>
        </p:nvSpPr>
        <p:spPr>
          <a:xfrm>
            <a:off x="4463085" y="576489"/>
            <a:ext cx="326630" cy="1536126"/>
          </a:xfrm>
          <a:prstGeom prst="rightBrace">
            <a:avLst>
              <a:gd name="adj1" fmla="val 48545"/>
              <a:gd name="adj2" fmla="val 4811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67148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3195A750-B646-4798-B8B4-58AC4297B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1970"/>
            <a:ext cx="9144000" cy="2974059"/>
          </a:xfrm>
          <a:prstGeom prst="rect">
            <a:avLst/>
          </a:prstGeom>
        </p:spPr>
      </p:pic>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xmlns="" id="{9B0CB6BE-8D20-4F64-A52E-9CDA0F485292}"/>
                  </a:ext>
                </a:extLst>
              </p:cNvPr>
              <p:cNvSpPr txBox="1"/>
              <p:nvPr/>
            </p:nvSpPr>
            <p:spPr>
              <a:xfrm>
                <a:off x="5114925" y="5257800"/>
                <a:ext cx="4019049" cy="646331"/>
              </a:xfrm>
              <a:prstGeom prst="rect">
                <a:avLst/>
              </a:prstGeom>
              <a:noFill/>
            </p:spPr>
            <p:txBody>
              <a:bodyPr wrap="none" rtlCol="0">
                <a:spAutoFit/>
              </a:bodyPr>
              <a:lstStyle/>
              <a:p>
                <a:r>
                  <a:rPr lang="en-US" altLang="zh-TW" dirty="0"/>
                  <a:t>contours: </a:t>
                </a:r>
                <a14:m>
                  <m:oMath xmlns:m="http://schemas.openxmlformats.org/officeDocument/2006/math">
                    <m:d>
                      <m:dPr>
                        <m:begChr m:val="⟨"/>
                        <m:endChr m:val="⟩"/>
                        <m:ctrlPr>
                          <a:rPr lang="en-US" altLang="zh-TW" i="1" smtClean="0">
                            <a:latin typeface="Cambria Math"/>
                          </a:rPr>
                        </m:ctrlPr>
                      </m:dPr>
                      <m:e>
                        <m:sSup>
                          <m:sSupPr>
                            <m:ctrlPr>
                              <a:rPr lang="en-US" altLang="zh-TW" i="1" smtClean="0">
                                <a:latin typeface="Cambria Math"/>
                              </a:rPr>
                            </m:ctrlPr>
                          </m:sSupPr>
                          <m:e>
                            <m:r>
                              <a:rPr lang="en-US" altLang="zh-TW" b="0" i="1" smtClean="0">
                                <a:latin typeface="Cambria Math" panose="02040503050406030204" pitchFamily="18" charset="0"/>
                              </a:rPr>
                              <m:t>𝑞</m:t>
                            </m:r>
                          </m:e>
                          <m:sup>
                            <m:r>
                              <a:rPr lang="en-US" altLang="zh-TW" b="0" i="1" smtClean="0">
                                <a:latin typeface="Cambria Math" panose="02040503050406030204" pitchFamily="18" charset="0"/>
                              </a:rPr>
                              <m:t>′</m:t>
                            </m:r>
                          </m:sup>
                        </m:sSup>
                      </m:e>
                    </m:d>
                  </m:oMath>
                </a14:m>
                <a:endParaRPr lang="en-US" altLang="zh-TW" dirty="0"/>
              </a:p>
              <a:p>
                <a:r>
                  <a:rPr lang="en-US" altLang="zh-TW" dirty="0"/>
                  <a:t>arrows: 500-1000-hPa</a:t>
                </a:r>
                <a:r>
                  <a:rPr lang="zh-TW" altLang="en-US" dirty="0"/>
                  <a:t> </a:t>
                </a:r>
                <a:r>
                  <a:rPr lang="en-US" altLang="zh-TW" dirty="0"/>
                  <a:t>average wind field</a:t>
                </a:r>
                <a:endParaRPr lang="zh-TW" altLang="en-US" dirty="0"/>
              </a:p>
            </p:txBody>
          </p:sp>
        </mc:Choice>
        <mc:Fallback xmlns="">
          <p:sp>
            <p:nvSpPr>
              <p:cNvPr id="4" name="文字方塊 3">
                <a:extLst>
                  <a:ext uri="{FF2B5EF4-FFF2-40B4-BE49-F238E27FC236}">
                    <a16:creationId xmlns:a16="http://schemas.microsoft.com/office/drawing/2014/main" id="{9B0CB6BE-8D20-4F64-A52E-9CDA0F485292}"/>
                  </a:ext>
                </a:extLst>
              </p:cNvPr>
              <p:cNvSpPr txBox="1">
                <a:spLocks noRot="1" noChangeAspect="1" noMove="1" noResize="1" noEditPoints="1" noAdjustHandles="1" noChangeArrowheads="1" noChangeShapeType="1" noTextEdit="1"/>
              </p:cNvSpPr>
              <p:nvPr/>
            </p:nvSpPr>
            <p:spPr>
              <a:xfrm>
                <a:off x="5114925" y="5257800"/>
                <a:ext cx="4019049" cy="646331"/>
              </a:xfrm>
              <a:prstGeom prst="rect">
                <a:avLst/>
              </a:prstGeom>
              <a:blipFill>
                <a:blip r:embed="rId4"/>
                <a:stretch>
                  <a:fillRect l="-1214" t="-5660" r="-607" b="-13208"/>
                </a:stretch>
              </a:blipFill>
            </p:spPr>
            <p:txBody>
              <a:bodyPr/>
              <a:lstStyle/>
              <a:p>
                <a:r>
                  <a:rPr lang="zh-TW" altLang="en-US">
                    <a:noFill/>
                  </a:rPr>
                  <a:t> </a:t>
                </a:r>
              </a:p>
            </p:txBody>
          </p:sp>
        </mc:Fallback>
      </mc:AlternateContent>
      <p:sp>
        <p:nvSpPr>
          <p:cNvPr id="2" name="文字方塊 1">
            <a:extLst>
              <a:ext uri="{FF2B5EF4-FFF2-40B4-BE49-F238E27FC236}">
                <a16:creationId xmlns:a16="http://schemas.microsoft.com/office/drawing/2014/main" xmlns="" id="{8272FF2B-40BB-4922-98FE-EDF88F7102E8}"/>
              </a:ext>
            </a:extLst>
          </p:cNvPr>
          <p:cNvSpPr txBox="1"/>
          <p:nvPr/>
        </p:nvSpPr>
        <p:spPr>
          <a:xfrm>
            <a:off x="1371600" y="1572638"/>
            <a:ext cx="2194832" cy="369332"/>
          </a:xfrm>
          <a:prstGeom prst="rect">
            <a:avLst/>
          </a:prstGeom>
          <a:noFill/>
        </p:spPr>
        <p:txBody>
          <a:bodyPr wrap="none" rtlCol="0">
            <a:spAutoFit/>
          </a:bodyPr>
          <a:lstStyle/>
          <a:p>
            <a:r>
              <a:rPr lang="en-US" altLang="zh-TW" dirty="0"/>
              <a:t>~ Maritime Continent</a:t>
            </a:r>
            <a:endParaRPr lang="zh-TW" altLang="en-US" dirty="0"/>
          </a:p>
        </p:txBody>
      </p:sp>
      <p:sp>
        <p:nvSpPr>
          <p:cNvPr id="5" name="文字方塊 4">
            <a:extLst>
              <a:ext uri="{FF2B5EF4-FFF2-40B4-BE49-F238E27FC236}">
                <a16:creationId xmlns:a16="http://schemas.microsoft.com/office/drawing/2014/main" xmlns="" id="{318B3736-F76D-415C-9C4F-82B51BD22528}"/>
              </a:ext>
            </a:extLst>
          </p:cNvPr>
          <p:cNvSpPr txBox="1"/>
          <p:nvPr/>
        </p:nvSpPr>
        <p:spPr>
          <a:xfrm>
            <a:off x="5358384" y="1572638"/>
            <a:ext cx="2239716" cy="369332"/>
          </a:xfrm>
          <a:prstGeom prst="rect">
            <a:avLst/>
          </a:prstGeom>
          <a:noFill/>
        </p:spPr>
        <p:txBody>
          <a:bodyPr wrap="none" rtlCol="0">
            <a:spAutoFit/>
          </a:bodyPr>
          <a:lstStyle/>
          <a:p>
            <a:r>
              <a:rPr lang="en-US" altLang="zh-TW" dirty="0"/>
              <a:t>~ central Indian ocean</a:t>
            </a:r>
            <a:endParaRPr lang="zh-TW" altLang="en-US" dirty="0"/>
          </a:p>
        </p:txBody>
      </p:sp>
    </p:spTree>
    <p:extLst>
      <p:ext uri="{BB962C8B-B14F-4D97-AF65-F5344CB8AC3E}">
        <p14:creationId xmlns:p14="http://schemas.microsoft.com/office/powerpoint/2010/main" val="321750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4" descr="一張含有 物件 的圖片&#10;&#10;描述是以高可信度產生">
            <a:extLst>
              <a:ext uri="{FF2B5EF4-FFF2-40B4-BE49-F238E27FC236}">
                <a16:creationId xmlns:a16="http://schemas.microsoft.com/office/drawing/2014/main" xmlns="" id="{DE5AA130-3966-4C3F-8749-A8D2B1211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71" y="1191946"/>
            <a:ext cx="4797789" cy="693531"/>
          </a:xfrm>
          <a:prstGeom prst="rect">
            <a:avLst/>
          </a:prstGeom>
        </p:spPr>
      </p:pic>
      <p:sp>
        <p:nvSpPr>
          <p:cNvPr id="3" name="文字方塊 2">
            <a:extLst>
              <a:ext uri="{FF2B5EF4-FFF2-40B4-BE49-F238E27FC236}">
                <a16:creationId xmlns:a16="http://schemas.microsoft.com/office/drawing/2014/main" xmlns="" id="{0705A5EC-C42A-428E-AE18-4C5432E41BDB}"/>
              </a:ext>
            </a:extLst>
          </p:cNvPr>
          <p:cNvSpPr txBox="1"/>
          <p:nvPr/>
        </p:nvSpPr>
        <p:spPr>
          <a:xfrm>
            <a:off x="748571" y="721421"/>
            <a:ext cx="4198585" cy="369332"/>
          </a:xfrm>
          <a:prstGeom prst="rect">
            <a:avLst/>
          </a:prstGeom>
          <a:noFill/>
        </p:spPr>
        <p:txBody>
          <a:bodyPr wrap="none" rtlCol="0">
            <a:spAutoFit/>
          </a:bodyPr>
          <a:lstStyle/>
          <a:p>
            <a:r>
              <a:rPr lang="en-US" altLang="zh-TW" dirty="0"/>
              <a:t>Moisture equation (20-100-day time scale):</a:t>
            </a:r>
            <a:endParaRPr lang="zh-TW" altLang="en-US" dirty="0"/>
          </a:p>
        </p:txBody>
      </p:sp>
      <p:pic>
        <p:nvPicPr>
          <p:cNvPr id="5" name="圖片 4">
            <a:extLst>
              <a:ext uri="{FF2B5EF4-FFF2-40B4-BE49-F238E27FC236}">
                <a16:creationId xmlns:a16="http://schemas.microsoft.com/office/drawing/2014/main" xmlns="" id="{0F74D9B9-03D8-40E5-A75B-7B39A565E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71" y="3114855"/>
            <a:ext cx="3934374" cy="657317"/>
          </a:xfrm>
          <a:prstGeom prst="rect">
            <a:avLst/>
          </a:prstGeom>
        </p:spPr>
      </p:pic>
      <p:pic>
        <p:nvPicPr>
          <p:cNvPr id="7" name="圖片 6">
            <a:extLst>
              <a:ext uri="{FF2B5EF4-FFF2-40B4-BE49-F238E27FC236}">
                <a16:creationId xmlns:a16="http://schemas.microsoft.com/office/drawing/2014/main" xmlns="" id="{2879FC51-B428-4F7B-8D8C-4D76B4943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413" y="4787985"/>
            <a:ext cx="3810532" cy="628738"/>
          </a:xfrm>
          <a:prstGeom prst="rect">
            <a:avLst/>
          </a:prstGeom>
        </p:spPr>
      </p:pic>
      <p:sp>
        <p:nvSpPr>
          <p:cNvPr id="8" name="文字方塊 7">
            <a:extLst>
              <a:ext uri="{FF2B5EF4-FFF2-40B4-BE49-F238E27FC236}">
                <a16:creationId xmlns:a16="http://schemas.microsoft.com/office/drawing/2014/main" xmlns="" id="{99EC0B2F-F4E3-43CA-A5B7-528E9C938A94}"/>
              </a:ext>
            </a:extLst>
          </p:cNvPr>
          <p:cNvSpPr txBox="1"/>
          <p:nvPr/>
        </p:nvSpPr>
        <p:spPr>
          <a:xfrm>
            <a:off x="748571" y="3977192"/>
            <a:ext cx="2191626" cy="369332"/>
          </a:xfrm>
          <a:prstGeom prst="rect">
            <a:avLst/>
          </a:prstGeom>
          <a:noFill/>
        </p:spPr>
        <p:txBody>
          <a:bodyPr wrap="none" rtlCol="0">
            <a:spAutoFit/>
          </a:bodyPr>
          <a:lstStyle/>
          <a:p>
            <a:r>
              <a:rPr lang="en-US" altLang="zh-TW" dirty="0"/>
              <a:t>column-process term:</a:t>
            </a:r>
            <a:endParaRPr lang="zh-TW" altLang="en-US" dirty="0"/>
          </a:p>
        </p:txBody>
      </p:sp>
      <p:cxnSp>
        <p:nvCxnSpPr>
          <p:cNvPr id="6" name="直線單箭頭接點 5">
            <a:extLst>
              <a:ext uri="{FF2B5EF4-FFF2-40B4-BE49-F238E27FC236}">
                <a16:creationId xmlns:a16="http://schemas.microsoft.com/office/drawing/2014/main" xmlns="" id="{3DBED0AD-C1D2-4B65-972C-16A6063E8A34}"/>
              </a:ext>
            </a:extLst>
          </p:cNvPr>
          <p:cNvCxnSpPr>
            <a:cxnSpLocks/>
          </p:cNvCxnSpPr>
          <p:nvPr/>
        </p:nvCxnSpPr>
        <p:spPr>
          <a:xfrm>
            <a:off x="1140457" y="2090057"/>
            <a:ext cx="0" cy="8796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xmlns="" id="{9C972928-8CF6-483C-A741-EF72A2825D8C}"/>
                  </a:ext>
                </a:extLst>
              </p:cNvPr>
              <p:cNvSpPr txBox="1"/>
              <p:nvPr/>
            </p:nvSpPr>
            <p:spPr>
              <a:xfrm>
                <a:off x="1612025" y="2235553"/>
                <a:ext cx="943079" cy="583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a:rPr>
                          </m:ctrlPr>
                        </m:sSupPr>
                        <m:e>
                          <m:r>
                            <a:rPr lang="en-US" altLang="zh-TW" b="0" i="1" smtClean="0">
                              <a:latin typeface="Cambria Math" panose="02040503050406030204" pitchFamily="18" charset="0"/>
                            </a:rPr>
                            <m:t>𝑃</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f>
                        <m:fPr>
                          <m:ctrlPr>
                            <a:rPr lang="en-US" altLang="zh-TW" b="0" i="1" smtClean="0">
                              <a:latin typeface="Cambria Math"/>
                            </a:rPr>
                          </m:ctrlPr>
                        </m:fPr>
                        <m:num>
                          <m:d>
                            <m:dPr>
                              <m:begChr m:val="⟨"/>
                              <m:endChr m:val="⟩"/>
                              <m:ctrlPr>
                                <a:rPr lang="en-US" altLang="zh-TW" b="0" i="1" smtClean="0">
                                  <a:latin typeface="Cambria Math"/>
                                </a:rPr>
                              </m:ctrlPr>
                            </m:dPr>
                            <m:e>
                              <m:sSup>
                                <m:sSupPr>
                                  <m:ctrlPr>
                                    <a:rPr lang="en-US" altLang="zh-TW" b="0" i="1" smtClean="0">
                                      <a:latin typeface="Cambria Math"/>
                                    </a:rPr>
                                  </m:ctrlPr>
                                </m:sSupPr>
                                <m:e>
                                  <m:r>
                                    <a:rPr lang="en-US" altLang="zh-TW" b="0" i="1" smtClean="0">
                                      <a:latin typeface="Cambria Math" panose="02040503050406030204" pitchFamily="18" charset="0"/>
                                    </a:rPr>
                                    <m:t>𝑞</m:t>
                                  </m:r>
                                </m:e>
                                <m:sup>
                                  <m:r>
                                    <a:rPr lang="en-US" altLang="zh-TW" b="0" i="1" smtClean="0">
                                      <a:latin typeface="Cambria Math" panose="02040503050406030204" pitchFamily="18" charset="0"/>
                                    </a:rPr>
                                    <m:t>′</m:t>
                                  </m:r>
                                </m:sup>
                              </m:sSup>
                            </m:e>
                          </m:d>
                        </m:num>
                        <m:den>
                          <m:acc>
                            <m:accPr>
                              <m:chr m:val="̅"/>
                              <m:ctrlPr>
                                <a:rPr lang="en-US" altLang="zh-TW" i="1">
                                  <a:latin typeface="Cambria Math"/>
                                </a:rPr>
                              </m:ctrlPr>
                            </m:accPr>
                            <m:e>
                              <m:sSub>
                                <m:sSubPr>
                                  <m:ctrlPr>
                                    <a:rPr lang="en-US" altLang="zh-TW" i="1">
                                      <a:latin typeface="Cambria Math"/>
                                    </a:rPr>
                                  </m:ctrlPr>
                                </m:sSubPr>
                                <m:e>
                                  <m:r>
                                    <a:rPr lang="zh-TW" altLang="en-US" i="1">
                                      <a:latin typeface="Cambria Math" panose="02040503050406030204" pitchFamily="18" charset="0"/>
                                    </a:rPr>
                                    <m:t>𝜏</m:t>
                                  </m:r>
                                </m:e>
                                <m:sub>
                                  <m:r>
                                    <a:rPr lang="en-US" altLang="zh-TW" i="1">
                                      <a:latin typeface="Cambria Math" panose="02040503050406030204" pitchFamily="18" charset="0"/>
                                    </a:rPr>
                                    <m:t>𝑐</m:t>
                                  </m:r>
                                </m:sub>
                              </m:sSub>
                            </m:e>
                          </m:acc>
                        </m:den>
                      </m:f>
                    </m:oMath>
                  </m:oMathPara>
                </a14:m>
                <a:endParaRPr lang="zh-TW" altLang="en-US" dirty="0"/>
              </a:p>
            </p:txBody>
          </p:sp>
        </mc:Choice>
        <mc:Fallback xmlns="">
          <p:sp>
            <p:nvSpPr>
              <p:cNvPr id="12" name="文字方塊 11">
                <a:extLst>
                  <a:ext uri="{FF2B5EF4-FFF2-40B4-BE49-F238E27FC236}">
                    <a16:creationId xmlns:a16="http://schemas.microsoft.com/office/drawing/2014/main" id="{9C972928-8CF6-483C-A741-EF72A2825D8C}"/>
                  </a:ext>
                </a:extLst>
              </p:cNvPr>
              <p:cNvSpPr txBox="1">
                <a:spLocks noRot="1" noChangeAspect="1" noMove="1" noResize="1" noEditPoints="1" noAdjustHandles="1" noChangeArrowheads="1" noChangeShapeType="1" noTextEdit="1"/>
              </p:cNvSpPr>
              <p:nvPr/>
            </p:nvSpPr>
            <p:spPr>
              <a:xfrm>
                <a:off x="1612025" y="2235553"/>
                <a:ext cx="943079" cy="583237"/>
              </a:xfrm>
              <a:prstGeom prst="rect">
                <a:avLst/>
              </a:prstGeom>
              <a:blipFill>
                <a:blip r:embed="rId5"/>
                <a:stretch>
                  <a:fillRect/>
                </a:stretch>
              </a:blipFill>
            </p:spPr>
            <p:txBody>
              <a:bodyPr/>
              <a:lstStyle/>
              <a:p>
                <a:r>
                  <a:rPr lang="zh-TW" altLang="en-US">
                    <a:noFill/>
                  </a:rPr>
                  <a:t> </a:t>
                </a:r>
              </a:p>
            </p:txBody>
          </p:sp>
        </mc:Fallback>
      </mc:AlternateContent>
      <p:sp>
        <p:nvSpPr>
          <p:cNvPr id="13" name="矩形 12">
            <a:extLst>
              <a:ext uri="{FF2B5EF4-FFF2-40B4-BE49-F238E27FC236}">
                <a16:creationId xmlns:a16="http://schemas.microsoft.com/office/drawing/2014/main" xmlns="" id="{3F27ADCE-69C6-4F30-B38F-42DA61204588}"/>
              </a:ext>
            </a:extLst>
          </p:cNvPr>
          <p:cNvSpPr/>
          <p:nvPr/>
        </p:nvSpPr>
        <p:spPr>
          <a:xfrm>
            <a:off x="310512" y="5560104"/>
            <a:ext cx="27940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TW" dirty="0">
                <a:latin typeface="AdvPSTIM10-R"/>
              </a:rPr>
              <a:t>vertical moisture advection</a:t>
            </a:r>
            <a:endParaRPr lang="zh-TW" altLang="en-US" dirty="0"/>
          </a:p>
        </p:txBody>
      </p:sp>
      <p:sp>
        <p:nvSpPr>
          <p:cNvPr id="14" name="矩形 13">
            <a:extLst>
              <a:ext uri="{FF2B5EF4-FFF2-40B4-BE49-F238E27FC236}">
                <a16:creationId xmlns:a16="http://schemas.microsoft.com/office/drawing/2014/main" xmlns="" id="{0321252D-2F8F-424E-AB56-12854BE3C873}"/>
              </a:ext>
            </a:extLst>
          </p:cNvPr>
          <p:cNvSpPr/>
          <p:nvPr/>
        </p:nvSpPr>
        <p:spPr>
          <a:xfrm>
            <a:off x="2149363" y="4362870"/>
            <a:ext cx="13970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TW" dirty="0">
                <a:latin typeface="AdvPSTIM10-R"/>
              </a:rPr>
              <a:t>precipitation</a:t>
            </a:r>
            <a:endParaRPr lang="zh-TW" altLang="en-US" dirty="0"/>
          </a:p>
        </p:txBody>
      </p:sp>
      <p:sp>
        <p:nvSpPr>
          <p:cNvPr id="15" name="矩形 14">
            <a:extLst>
              <a:ext uri="{FF2B5EF4-FFF2-40B4-BE49-F238E27FC236}">
                <a16:creationId xmlns:a16="http://schemas.microsoft.com/office/drawing/2014/main" xmlns="" id="{196F1CB4-E5BD-444E-A6B7-CC66B80FEBE9}"/>
              </a:ext>
            </a:extLst>
          </p:cNvPr>
          <p:cNvSpPr/>
          <p:nvPr/>
        </p:nvSpPr>
        <p:spPr>
          <a:xfrm>
            <a:off x="3403588" y="5368903"/>
            <a:ext cx="2558714"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altLang="zh-TW" dirty="0">
                <a:latin typeface="AdvPSTIM10-R"/>
              </a:rPr>
              <a:t>surface latent heat fluxes</a:t>
            </a:r>
            <a:endParaRPr lang="zh-TW" altLang="en-US" dirty="0"/>
          </a:p>
        </p:txBody>
      </p:sp>
      <p:cxnSp>
        <p:nvCxnSpPr>
          <p:cNvPr id="17" name="直線單箭頭接點 16">
            <a:extLst>
              <a:ext uri="{FF2B5EF4-FFF2-40B4-BE49-F238E27FC236}">
                <a16:creationId xmlns:a16="http://schemas.microsoft.com/office/drawing/2014/main" xmlns="" id="{619928EF-014D-4D45-A95A-A453254A944C}"/>
              </a:ext>
            </a:extLst>
          </p:cNvPr>
          <p:cNvCxnSpPr>
            <a:stCxn id="13" idx="0"/>
          </p:cNvCxnSpPr>
          <p:nvPr/>
        </p:nvCxnSpPr>
        <p:spPr>
          <a:xfrm flipV="1">
            <a:off x="1707512" y="5416723"/>
            <a:ext cx="136872" cy="143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xmlns="" id="{EB38047E-4871-4DE3-AB48-08B7FD8D9708}"/>
              </a:ext>
            </a:extLst>
          </p:cNvPr>
          <p:cNvCxnSpPr>
            <a:cxnSpLocks/>
            <a:stCxn id="14" idx="2"/>
          </p:cNvCxnSpPr>
          <p:nvPr/>
        </p:nvCxnSpPr>
        <p:spPr>
          <a:xfrm flipH="1">
            <a:off x="2715758" y="4732202"/>
            <a:ext cx="132105" cy="2050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直線單箭頭接點 20">
            <a:extLst>
              <a:ext uri="{FF2B5EF4-FFF2-40B4-BE49-F238E27FC236}">
                <a16:creationId xmlns:a16="http://schemas.microsoft.com/office/drawing/2014/main" xmlns="" id="{5C054873-FD77-4E1D-B353-2B209941766E}"/>
              </a:ext>
            </a:extLst>
          </p:cNvPr>
          <p:cNvCxnSpPr>
            <a:stCxn id="15" idx="1"/>
          </p:cNvCxnSpPr>
          <p:nvPr/>
        </p:nvCxnSpPr>
        <p:spPr>
          <a:xfrm flipH="1" flipV="1">
            <a:off x="3104512" y="5250394"/>
            <a:ext cx="299076" cy="30317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122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xmlns="" id="{E74D4264-BA4B-476A-9896-9F9F6729DC23}"/>
              </a:ext>
            </a:extLst>
          </p:cNvPr>
          <p:cNvGrpSpPr/>
          <p:nvPr/>
        </p:nvGrpSpPr>
        <p:grpSpPr>
          <a:xfrm>
            <a:off x="221833" y="1289207"/>
            <a:ext cx="8700335" cy="4279586"/>
            <a:chOff x="297651" y="1417084"/>
            <a:chExt cx="8700335" cy="4279586"/>
          </a:xfrm>
        </p:grpSpPr>
        <p:pic>
          <p:nvPicPr>
            <p:cNvPr id="3" name="圖片 2">
              <a:extLst>
                <a:ext uri="{FF2B5EF4-FFF2-40B4-BE49-F238E27FC236}">
                  <a16:creationId xmlns:a16="http://schemas.microsoft.com/office/drawing/2014/main" xmlns="" id="{4542311A-99B4-42D2-8EC8-13A2F5846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895" y="1792581"/>
              <a:ext cx="3124636" cy="600159"/>
            </a:xfrm>
            <a:prstGeom prst="rect">
              <a:avLst/>
            </a:prstGeom>
          </p:spPr>
        </p:pic>
        <p:sp>
          <p:nvSpPr>
            <p:cNvPr id="4" name="矩形 3">
              <a:extLst>
                <a:ext uri="{FF2B5EF4-FFF2-40B4-BE49-F238E27FC236}">
                  <a16:creationId xmlns:a16="http://schemas.microsoft.com/office/drawing/2014/main" xmlns="" id="{BFEF4DC3-D17A-4515-88BE-B660BC5B864F}"/>
                </a:ext>
              </a:extLst>
            </p:cNvPr>
            <p:cNvSpPr/>
            <p:nvPr/>
          </p:nvSpPr>
          <p:spPr>
            <a:xfrm>
              <a:off x="297651" y="1417084"/>
              <a:ext cx="2973891" cy="369332"/>
            </a:xfrm>
            <a:prstGeom prst="rect">
              <a:avLst/>
            </a:prstGeom>
          </p:spPr>
          <p:txBody>
            <a:bodyPr wrap="none">
              <a:spAutoFit/>
            </a:bodyPr>
            <a:lstStyle/>
            <a:p>
              <a:r>
                <a:rPr lang="en-US" altLang="zh-TW" dirty="0" err="1"/>
                <a:t>diabatic</a:t>
              </a:r>
              <a:r>
                <a:rPr lang="en-US" altLang="zh-TW" dirty="0"/>
                <a:t> heating and cooling:  </a:t>
              </a:r>
              <a:endParaRPr lang="zh-TW" altLang="en-US" dirty="0"/>
            </a:p>
          </p:txBody>
        </p:sp>
        <p:sp>
          <p:nvSpPr>
            <p:cNvPr id="5" name="矩形 4">
              <a:extLst>
                <a:ext uri="{FF2B5EF4-FFF2-40B4-BE49-F238E27FC236}">
                  <a16:creationId xmlns:a16="http://schemas.microsoft.com/office/drawing/2014/main" xmlns="" id="{63F3424F-4A54-4813-A033-E22CCC590411}"/>
                </a:ext>
              </a:extLst>
            </p:cNvPr>
            <p:cNvSpPr/>
            <p:nvPr/>
          </p:nvSpPr>
          <p:spPr>
            <a:xfrm>
              <a:off x="297651" y="2576186"/>
              <a:ext cx="3000180" cy="369332"/>
            </a:xfrm>
            <a:prstGeom prst="rect">
              <a:avLst/>
            </a:prstGeom>
          </p:spPr>
          <p:txBody>
            <a:bodyPr wrap="none">
              <a:spAutoFit/>
            </a:bodyPr>
            <a:lstStyle/>
            <a:p>
              <a:r>
                <a:rPr lang="en-US" altLang="zh-TW" dirty="0">
                  <a:latin typeface="AdvPSTIM10-R"/>
                </a:rPr>
                <a:t>radiatively driven component:</a:t>
              </a:r>
              <a:endParaRPr lang="zh-TW" altLang="en-US" dirty="0"/>
            </a:p>
          </p:txBody>
        </p:sp>
        <p:sp>
          <p:nvSpPr>
            <p:cNvPr id="6" name="矩形 5">
              <a:extLst>
                <a:ext uri="{FF2B5EF4-FFF2-40B4-BE49-F238E27FC236}">
                  <a16:creationId xmlns:a16="http://schemas.microsoft.com/office/drawing/2014/main" xmlns="" id="{130DC73A-11EC-4722-8EDE-7E941B2C26F2}"/>
                </a:ext>
              </a:extLst>
            </p:cNvPr>
            <p:cNvSpPr/>
            <p:nvPr/>
          </p:nvSpPr>
          <p:spPr>
            <a:xfrm>
              <a:off x="297651" y="3608198"/>
              <a:ext cx="5072743" cy="369332"/>
            </a:xfrm>
            <a:prstGeom prst="rect">
              <a:avLst/>
            </a:prstGeom>
          </p:spPr>
          <p:txBody>
            <a:bodyPr wrap="square">
              <a:spAutoFit/>
            </a:bodyPr>
            <a:lstStyle/>
            <a:p>
              <a:r>
                <a:rPr lang="en-US" altLang="zh-TW" dirty="0">
                  <a:latin typeface="AdvPSTIM10-R"/>
                </a:rPr>
                <a:t>convective processes and largescale vertical motion:</a:t>
              </a:r>
              <a:endParaRPr lang="zh-TW" altLang="en-US" dirty="0"/>
            </a:p>
          </p:txBody>
        </p:sp>
        <p:pic>
          <p:nvPicPr>
            <p:cNvPr id="9" name="圖片 8">
              <a:extLst>
                <a:ext uri="{FF2B5EF4-FFF2-40B4-BE49-F238E27FC236}">
                  <a16:creationId xmlns:a16="http://schemas.microsoft.com/office/drawing/2014/main" xmlns="" id="{544C3875-CEDC-4D05-9389-83312B392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342" y="2950881"/>
              <a:ext cx="3705742" cy="657317"/>
            </a:xfrm>
            <a:prstGeom prst="rect">
              <a:avLst/>
            </a:prstGeom>
          </p:spPr>
        </p:pic>
        <p:pic>
          <p:nvPicPr>
            <p:cNvPr id="11" name="圖片 10">
              <a:extLst>
                <a:ext uri="{FF2B5EF4-FFF2-40B4-BE49-F238E27FC236}">
                  <a16:creationId xmlns:a16="http://schemas.microsoft.com/office/drawing/2014/main" xmlns="" id="{4DDCDABB-128F-4C1E-85CC-8A63DC254A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342" y="3977530"/>
              <a:ext cx="3639058" cy="628738"/>
            </a:xfrm>
            <a:prstGeom prst="rect">
              <a:avLst/>
            </a:prstGeom>
          </p:spPr>
        </p:pic>
        <p:sp>
          <p:nvSpPr>
            <p:cNvPr id="12" name="矩形 11">
              <a:extLst>
                <a:ext uri="{FF2B5EF4-FFF2-40B4-BE49-F238E27FC236}">
                  <a16:creationId xmlns:a16="http://schemas.microsoft.com/office/drawing/2014/main" xmlns="" id="{F3CA5339-6237-4C94-8A24-88F132240DC2}"/>
                </a:ext>
              </a:extLst>
            </p:cNvPr>
            <p:cNvSpPr/>
            <p:nvPr/>
          </p:nvSpPr>
          <p:spPr>
            <a:xfrm>
              <a:off x="297651" y="4652434"/>
              <a:ext cx="4572000" cy="369332"/>
            </a:xfrm>
            <a:prstGeom prst="rect">
              <a:avLst/>
            </a:prstGeom>
          </p:spPr>
          <p:txBody>
            <a:bodyPr>
              <a:spAutoFit/>
            </a:bodyPr>
            <a:lstStyle/>
            <a:p>
              <a:r>
                <a:rPr lang="en-US" altLang="zh-TW" dirty="0">
                  <a:latin typeface="AdvPSTIM10-R"/>
                </a:rPr>
                <a:t>“convectively driven’’ column process:</a:t>
              </a:r>
              <a:endParaRPr lang="zh-TW" altLang="en-US" dirty="0"/>
            </a:p>
          </p:txBody>
        </p:sp>
        <p:pic>
          <p:nvPicPr>
            <p:cNvPr id="14" name="圖片 13" descr="一張含有 物件, 手錶 的圖片&#10;&#10;產生非常高可信度的描述">
              <a:extLst>
                <a:ext uri="{FF2B5EF4-FFF2-40B4-BE49-F238E27FC236}">
                  <a16:creationId xmlns:a16="http://schemas.microsoft.com/office/drawing/2014/main" xmlns="" id="{C8824D58-FE5B-468E-BCE5-677A38D13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030" y="5067932"/>
              <a:ext cx="3591426" cy="628738"/>
            </a:xfrm>
            <a:prstGeom prst="rect">
              <a:avLst/>
            </a:prstGeom>
          </p:spPr>
        </p:pic>
        <p:pic>
          <p:nvPicPr>
            <p:cNvPr id="17" name="圖片 16" descr="一張含有 物件, 手錶, 量表 的圖片&#10;&#10;產生非常高可信度的描述">
              <a:extLst>
                <a:ext uri="{FF2B5EF4-FFF2-40B4-BE49-F238E27FC236}">
                  <a16:creationId xmlns:a16="http://schemas.microsoft.com/office/drawing/2014/main" xmlns="" id="{4610FC99-2404-4751-9E74-ED8062E3B3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9651" y="2933294"/>
              <a:ext cx="4128335" cy="548414"/>
            </a:xfrm>
            <a:prstGeom prst="rect">
              <a:avLst/>
            </a:prstGeom>
          </p:spPr>
        </p:pic>
        <p:pic>
          <p:nvPicPr>
            <p:cNvPr id="18" name="圖片 17">
              <a:extLst>
                <a:ext uri="{FF2B5EF4-FFF2-40B4-BE49-F238E27FC236}">
                  <a16:creationId xmlns:a16="http://schemas.microsoft.com/office/drawing/2014/main" xmlns="" id="{E7683DE0-4A65-4164-8D87-8AA1AF4BC2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9651" y="1492388"/>
              <a:ext cx="3395364" cy="567264"/>
            </a:xfrm>
            <a:prstGeom prst="rect">
              <a:avLst/>
            </a:prstGeom>
          </p:spPr>
        </p:pic>
        <p:pic>
          <p:nvPicPr>
            <p:cNvPr id="19" name="圖片 18">
              <a:extLst>
                <a:ext uri="{FF2B5EF4-FFF2-40B4-BE49-F238E27FC236}">
                  <a16:creationId xmlns:a16="http://schemas.microsoft.com/office/drawing/2014/main" xmlns="" id="{ED8205DD-FF5B-4EB9-A7CD-2D1333143F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0736" y="2265308"/>
              <a:ext cx="3446164" cy="568617"/>
            </a:xfrm>
            <a:prstGeom prst="rect">
              <a:avLst/>
            </a:prstGeom>
          </p:spPr>
        </p:pic>
        <p:cxnSp>
          <p:nvCxnSpPr>
            <p:cNvPr id="21" name="直線單箭頭接點 20">
              <a:extLst>
                <a:ext uri="{FF2B5EF4-FFF2-40B4-BE49-F238E27FC236}">
                  <a16:creationId xmlns:a16="http://schemas.microsoft.com/office/drawing/2014/main" xmlns="" id="{76E10F9A-A0DC-47D5-9C14-CDD7AB57D2B0}"/>
                </a:ext>
              </a:extLst>
            </p:cNvPr>
            <p:cNvCxnSpPr/>
            <p:nvPr/>
          </p:nvCxnSpPr>
          <p:spPr>
            <a:xfrm>
              <a:off x="5086386" y="2092660"/>
              <a:ext cx="0" cy="8406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5897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181F2BF0-F181-4777-8143-8C17D21B9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7749"/>
            <a:ext cx="9144000" cy="4362501"/>
          </a:xfrm>
          <a:prstGeom prst="rect">
            <a:avLst/>
          </a:prstGeom>
        </p:spPr>
      </p:pic>
      <p:pic>
        <p:nvPicPr>
          <p:cNvPr id="4" name="圖片 3">
            <a:extLst>
              <a:ext uri="{FF2B5EF4-FFF2-40B4-BE49-F238E27FC236}">
                <a16:creationId xmlns:a16="http://schemas.microsoft.com/office/drawing/2014/main" xmlns="" id="{55240CA5-9197-46C5-9862-5186C09CF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813" y="331225"/>
            <a:ext cx="3934374" cy="657317"/>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xmlns="" id="{7EB02C6D-E656-4E12-A979-F29D7969E07E}"/>
                  </a:ext>
                </a:extLst>
              </p:cNvPr>
              <p:cNvSpPr txBox="1"/>
              <p:nvPr/>
            </p:nvSpPr>
            <p:spPr>
              <a:xfrm>
                <a:off x="5702300" y="5918200"/>
                <a:ext cx="3243196" cy="646331"/>
              </a:xfrm>
              <a:prstGeom prst="rect">
                <a:avLst/>
              </a:prstGeom>
              <a:noFill/>
            </p:spPr>
            <p:txBody>
              <a:bodyPr wrap="none" rtlCol="0">
                <a:spAutoFit/>
              </a:bodyPr>
              <a:lstStyle/>
              <a:p>
                <a:r>
                  <a:rPr lang="en-US" altLang="zh-TW" dirty="0"/>
                  <a:t>contours: </a:t>
                </a:r>
                <a14:m>
                  <m:oMath xmlns:m="http://schemas.openxmlformats.org/officeDocument/2006/math">
                    <m:sSup>
                      <m:sSupPr>
                        <m:ctrlPr>
                          <a:rPr lang="en-US" altLang="zh-TW" i="1" smtClean="0">
                            <a:latin typeface="Cambria Math"/>
                          </a:rPr>
                        </m:ctrlPr>
                      </m:sSupPr>
                      <m:e>
                        <m:r>
                          <a:rPr lang="en-US" altLang="zh-TW" b="0" i="1" smtClean="0">
                            <a:latin typeface="Cambria Math" panose="02040503050406030204" pitchFamily="18" charset="0"/>
                          </a:rPr>
                          <m:t>𝑝</m:t>
                        </m:r>
                      </m:e>
                      <m:sup>
                        <m:r>
                          <a:rPr lang="en-US" altLang="zh-TW" b="0" i="1" smtClean="0">
                            <a:latin typeface="Cambria Math" panose="02040503050406030204" pitchFamily="18" charset="0"/>
                          </a:rPr>
                          <m:t>′</m:t>
                        </m:r>
                      </m:sup>
                    </m:sSup>
                  </m:oMath>
                </a14:m>
                <a:endParaRPr lang="en-US" altLang="zh-TW" dirty="0"/>
              </a:p>
              <a:p>
                <a:r>
                  <a:rPr lang="en-US" altLang="zh-TW" dirty="0"/>
                  <a:t>arrows: 500-1000-hPa wind field</a:t>
                </a:r>
                <a:endParaRPr lang="zh-TW" altLang="en-US" dirty="0"/>
              </a:p>
            </p:txBody>
          </p:sp>
        </mc:Choice>
        <mc:Fallback xmlns="">
          <p:sp>
            <p:nvSpPr>
              <p:cNvPr id="5" name="文字方塊 4">
                <a:extLst>
                  <a:ext uri="{FF2B5EF4-FFF2-40B4-BE49-F238E27FC236}">
                    <a16:creationId xmlns:a16="http://schemas.microsoft.com/office/drawing/2014/main" id="{7EB02C6D-E656-4E12-A979-F29D7969E07E}"/>
                  </a:ext>
                </a:extLst>
              </p:cNvPr>
              <p:cNvSpPr txBox="1">
                <a:spLocks noRot="1" noChangeAspect="1" noMove="1" noResize="1" noEditPoints="1" noAdjustHandles="1" noChangeArrowheads="1" noChangeShapeType="1" noTextEdit="1"/>
              </p:cNvSpPr>
              <p:nvPr/>
            </p:nvSpPr>
            <p:spPr>
              <a:xfrm>
                <a:off x="5702300" y="5918200"/>
                <a:ext cx="3243196" cy="646331"/>
              </a:xfrm>
              <a:prstGeom prst="rect">
                <a:avLst/>
              </a:prstGeom>
              <a:blipFill>
                <a:blip r:embed="rId5"/>
                <a:stretch>
                  <a:fillRect l="-1504" t="-5660" r="-940" b="-14151"/>
                </a:stretch>
              </a:blipFill>
            </p:spPr>
            <p:txBody>
              <a:bodyPr/>
              <a:lstStyle/>
              <a:p>
                <a:r>
                  <a:rPr lang="zh-TW" altLang="en-US">
                    <a:noFill/>
                  </a:rPr>
                  <a:t> </a:t>
                </a:r>
              </a:p>
            </p:txBody>
          </p:sp>
        </mc:Fallback>
      </mc:AlternateContent>
      <p:sp>
        <p:nvSpPr>
          <p:cNvPr id="6" name="文字方塊 5">
            <a:extLst>
              <a:ext uri="{FF2B5EF4-FFF2-40B4-BE49-F238E27FC236}">
                <a16:creationId xmlns:a16="http://schemas.microsoft.com/office/drawing/2014/main" xmlns="" id="{6C37EEFA-A702-42B6-A10E-AE9F4550EC36}"/>
              </a:ext>
            </a:extLst>
          </p:cNvPr>
          <p:cNvSpPr txBox="1"/>
          <p:nvPr/>
        </p:nvSpPr>
        <p:spPr>
          <a:xfrm>
            <a:off x="1335024" y="988542"/>
            <a:ext cx="2194832" cy="369332"/>
          </a:xfrm>
          <a:prstGeom prst="rect">
            <a:avLst/>
          </a:prstGeom>
          <a:noFill/>
        </p:spPr>
        <p:txBody>
          <a:bodyPr wrap="none" rtlCol="0">
            <a:spAutoFit/>
          </a:bodyPr>
          <a:lstStyle/>
          <a:p>
            <a:r>
              <a:rPr lang="en-US" altLang="zh-TW" dirty="0"/>
              <a:t>~ Maritime Continent</a:t>
            </a:r>
            <a:endParaRPr lang="zh-TW" altLang="en-US" dirty="0"/>
          </a:p>
        </p:txBody>
      </p:sp>
      <p:sp>
        <p:nvSpPr>
          <p:cNvPr id="7" name="文字方塊 6">
            <a:extLst>
              <a:ext uri="{FF2B5EF4-FFF2-40B4-BE49-F238E27FC236}">
                <a16:creationId xmlns:a16="http://schemas.microsoft.com/office/drawing/2014/main" xmlns="" id="{DE80AED2-8B65-44AB-83EC-DA0E398778B8}"/>
              </a:ext>
            </a:extLst>
          </p:cNvPr>
          <p:cNvSpPr txBox="1"/>
          <p:nvPr/>
        </p:nvSpPr>
        <p:spPr>
          <a:xfrm>
            <a:off x="5321808" y="988542"/>
            <a:ext cx="2239716" cy="369332"/>
          </a:xfrm>
          <a:prstGeom prst="rect">
            <a:avLst/>
          </a:prstGeom>
          <a:noFill/>
        </p:spPr>
        <p:txBody>
          <a:bodyPr wrap="none" rtlCol="0">
            <a:spAutoFit/>
          </a:bodyPr>
          <a:lstStyle/>
          <a:p>
            <a:r>
              <a:rPr lang="en-US" altLang="zh-TW" dirty="0"/>
              <a:t>~ central Indian ocean</a:t>
            </a:r>
            <a:endParaRPr lang="zh-TW" altLang="en-US" dirty="0"/>
          </a:p>
        </p:txBody>
      </p:sp>
    </p:spTree>
    <p:extLst>
      <p:ext uri="{BB962C8B-B14F-4D97-AF65-F5344CB8AC3E}">
        <p14:creationId xmlns:p14="http://schemas.microsoft.com/office/powerpoint/2010/main" val="3535081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3E089EDE-9454-43A8-809A-78757F668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3846"/>
            <a:ext cx="9144000" cy="4090307"/>
          </a:xfrm>
          <a:prstGeom prst="rect">
            <a:avLst/>
          </a:prstGeom>
        </p:spPr>
      </p:pic>
      <p:pic>
        <p:nvPicPr>
          <p:cNvPr id="5" name="圖片 4">
            <a:extLst>
              <a:ext uri="{FF2B5EF4-FFF2-40B4-BE49-F238E27FC236}">
                <a16:creationId xmlns:a16="http://schemas.microsoft.com/office/drawing/2014/main" xmlns="" id="{DDC11D69-9BCC-496A-B0FE-F18F30872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64" y="5474153"/>
            <a:ext cx="5163271" cy="733527"/>
          </a:xfrm>
          <a:prstGeom prst="rect">
            <a:avLst/>
          </a:prstGeom>
        </p:spPr>
      </p:pic>
      <p:pic>
        <p:nvPicPr>
          <p:cNvPr id="7" name="圖片 6" descr="一張含有 物件, 手錶, 量表 的圖片&#10;&#10;產生非常高可信度的描述">
            <a:extLst>
              <a:ext uri="{FF2B5EF4-FFF2-40B4-BE49-F238E27FC236}">
                <a16:creationId xmlns:a16="http://schemas.microsoft.com/office/drawing/2014/main" xmlns="" id="{68EDC196-0A5E-41BD-A019-A310009E8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7832" y="650319"/>
            <a:ext cx="4128335" cy="548414"/>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xmlns="" id="{6BC535DB-9924-4E19-9E0E-983CE66DBA50}"/>
                  </a:ext>
                </a:extLst>
              </p:cNvPr>
              <p:cNvSpPr txBox="1"/>
              <p:nvPr/>
            </p:nvSpPr>
            <p:spPr>
              <a:xfrm>
                <a:off x="5702300" y="5918200"/>
                <a:ext cx="3243196" cy="646331"/>
              </a:xfrm>
              <a:prstGeom prst="rect">
                <a:avLst/>
              </a:prstGeom>
              <a:noFill/>
            </p:spPr>
            <p:txBody>
              <a:bodyPr wrap="none" rtlCol="0">
                <a:spAutoFit/>
              </a:bodyPr>
              <a:lstStyle/>
              <a:p>
                <a:r>
                  <a:rPr lang="en-US" altLang="zh-TW" dirty="0"/>
                  <a:t>contours: </a:t>
                </a:r>
                <a14:m>
                  <m:oMath xmlns:m="http://schemas.openxmlformats.org/officeDocument/2006/math">
                    <m:sSup>
                      <m:sSupPr>
                        <m:ctrlPr>
                          <a:rPr lang="en-US" altLang="zh-TW" i="1" smtClean="0">
                            <a:latin typeface="Cambria Math"/>
                          </a:rPr>
                        </m:ctrlPr>
                      </m:sSupPr>
                      <m:e>
                        <m:r>
                          <a:rPr lang="en-US" altLang="zh-TW" b="0" i="1" smtClean="0">
                            <a:latin typeface="Cambria Math" panose="02040503050406030204" pitchFamily="18" charset="0"/>
                          </a:rPr>
                          <m:t>𝑝</m:t>
                        </m:r>
                      </m:e>
                      <m:sup>
                        <m:r>
                          <a:rPr lang="en-US" altLang="zh-TW" b="0" i="1" smtClean="0">
                            <a:latin typeface="Cambria Math" panose="02040503050406030204" pitchFamily="18" charset="0"/>
                          </a:rPr>
                          <m:t>′</m:t>
                        </m:r>
                      </m:sup>
                    </m:sSup>
                  </m:oMath>
                </a14:m>
                <a:endParaRPr lang="en-US" altLang="zh-TW" dirty="0"/>
              </a:p>
              <a:p>
                <a:r>
                  <a:rPr lang="en-US" altLang="zh-TW" dirty="0"/>
                  <a:t>arrows: 500-1000-hPa wind field</a:t>
                </a:r>
                <a:endParaRPr lang="zh-TW" altLang="en-US" dirty="0"/>
              </a:p>
            </p:txBody>
          </p:sp>
        </mc:Choice>
        <mc:Fallback xmlns="">
          <p:sp>
            <p:nvSpPr>
              <p:cNvPr id="6" name="文字方塊 5">
                <a:extLst>
                  <a:ext uri="{FF2B5EF4-FFF2-40B4-BE49-F238E27FC236}">
                    <a16:creationId xmlns:a16="http://schemas.microsoft.com/office/drawing/2014/main" id="{6BC535DB-9924-4E19-9E0E-983CE66DBA50}"/>
                  </a:ext>
                </a:extLst>
              </p:cNvPr>
              <p:cNvSpPr txBox="1">
                <a:spLocks noRot="1" noChangeAspect="1" noMove="1" noResize="1" noEditPoints="1" noAdjustHandles="1" noChangeArrowheads="1" noChangeShapeType="1" noTextEdit="1"/>
              </p:cNvSpPr>
              <p:nvPr/>
            </p:nvSpPr>
            <p:spPr>
              <a:xfrm>
                <a:off x="5702300" y="5918200"/>
                <a:ext cx="3243196" cy="646331"/>
              </a:xfrm>
              <a:prstGeom prst="rect">
                <a:avLst/>
              </a:prstGeom>
              <a:blipFill>
                <a:blip r:embed="rId6"/>
                <a:stretch>
                  <a:fillRect l="-1504" t="-5660" r="-940" b="-1415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5734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C76E5E86-D46B-4AC3-BB55-0AE69362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0440"/>
            <a:ext cx="9144000" cy="4493671"/>
          </a:xfrm>
          <a:prstGeom prst="rect">
            <a:avLst/>
          </a:prstGeom>
        </p:spPr>
      </p:pic>
      <p:pic>
        <p:nvPicPr>
          <p:cNvPr id="4" name="圖片 3">
            <a:extLst>
              <a:ext uri="{FF2B5EF4-FFF2-40B4-BE49-F238E27FC236}">
                <a16:creationId xmlns:a16="http://schemas.microsoft.com/office/drawing/2014/main" xmlns="" id="{11D52EB2-99C5-4EBB-BE06-83828508A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45" y="5634111"/>
            <a:ext cx="3825537" cy="634730"/>
          </a:xfrm>
          <a:prstGeom prst="rect">
            <a:avLst/>
          </a:prstGeom>
        </p:spPr>
      </p:pic>
      <p:pic>
        <p:nvPicPr>
          <p:cNvPr id="6" name="圖片 5" descr="一張含有 物件, 手錶, 量表 的圖片&#10;&#10;產生非常高可信度的描述">
            <a:extLst>
              <a:ext uri="{FF2B5EF4-FFF2-40B4-BE49-F238E27FC236}">
                <a16:creationId xmlns:a16="http://schemas.microsoft.com/office/drawing/2014/main" xmlns="" id="{30C9AF2D-179D-4E68-A306-506FD2D8BE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7832" y="609963"/>
            <a:ext cx="4128335" cy="548414"/>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xmlns="" id="{EE1013D3-EC2E-40D2-B361-236F2E26AAC8}"/>
                  </a:ext>
                </a:extLst>
              </p:cNvPr>
              <p:cNvSpPr txBox="1"/>
              <p:nvPr/>
            </p:nvSpPr>
            <p:spPr>
              <a:xfrm>
                <a:off x="5702300" y="5918200"/>
                <a:ext cx="3243196" cy="646331"/>
              </a:xfrm>
              <a:prstGeom prst="rect">
                <a:avLst/>
              </a:prstGeom>
              <a:noFill/>
            </p:spPr>
            <p:txBody>
              <a:bodyPr wrap="none" rtlCol="0">
                <a:spAutoFit/>
              </a:bodyPr>
              <a:lstStyle/>
              <a:p>
                <a:r>
                  <a:rPr lang="en-US" altLang="zh-TW" dirty="0"/>
                  <a:t>contours: </a:t>
                </a:r>
                <a14:m>
                  <m:oMath xmlns:m="http://schemas.openxmlformats.org/officeDocument/2006/math">
                    <m:sSup>
                      <m:sSupPr>
                        <m:ctrlPr>
                          <a:rPr lang="en-US" altLang="zh-TW" i="1" smtClean="0">
                            <a:latin typeface="Cambria Math"/>
                          </a:rPr>
                        </m:ctrlPr>
                      </m:sSupPr>
                      <m:e>
                        <m:r>
                          <a:rPr lang="en-US" altLang="zh-TW" b="0" i="1" smtClean="0">
                            <a:latin typeface="Cambria Math" panose="02040503050406030204" pitchFamily="18" charset="0"/>
                          </a:rPr>
                          <m:t>𝑝</m:t>
                        </m:r>
                      </m:e>
                      <m:sup>
                        <m:r>
                          <a:rPr lang="en-US" altLang="zh-TW" b="0" i="1" smtClean="0">
                            <a:latin typeface="Cambria Math" panose="02040503050406030204" pitchFamily="18" charset="0"/>
                          </a:rPr>
                          <m:t>′</m:t>
                        </m:r>
                      </m:sup>
                    </m:sSup>
                  </m:oMath>
                </a14:m>
                <a:endParaRPr lang="en-US" altLang="zh-TW" dirty="0"/>
              </a:p>
              <a:p>
                <a:r>
                  <a:rPr lang="en-US" altLang="zh-TW" dirty="0"/>
                  <a:t>arrows: 500-1000-hPa wind field</a:t>
                </a:r>
                <a:endParaRPr lang="zh-TW" altLang="en-US" dirty="0"/>
              </a:p>
            </p:txBody>
          </p:sp>
        </mc:Choice>
        <mc:Fallback xmlns="">
          <p:sp>
            <p:nvSpPr>
              <p:cNvPr id="5" name="文字方塊 4">
                <a:extLst>
                  <a:ext uri="{FF2B5EF4-FFF2-40B4-BE49-F238E27FC236}">
                    <a16:creationId xmlns:a16="http://schemas.microsoft.com/office/drawing/2014/main" id="{EE1013D3-EC2E-40D2-B361-236F2E26AAC8}"/>
                  </a:ext>
                </a:extLst>
              </p:cNvPr>
              <p:cNvSpPr txBox="1">
                <a:spLocks noRot="1" noChangeAspect="1" noMove="1" noResize="1" noEditPoints="1" noAdjustHandles="1" noChangeArrowheads="1" noChangeShapeType="1" noTextEdit="1"/>
              </p:cNvSpPr>
              <p:nvPr/>
            </p:nvSpPr>
            <p:spPr>
              <a:xfrm>
                <a:off x="5702300" y="5918200"/>
                <a:ext cx="3243196" cy="646331"/>
              </a:xfrm>
              <a:prstGeom prst="rect">
                <a:avLst/>
              </a:prstGeom>
              <a:blipFill>
                <a:blip r:embed="rId6"/>
                <a:stretch>
                  <a:fillRect l="-1504" t="-5660" r="-940" b="-1415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4005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9B73206C-8B63-4279-8B01-766D4E3B0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88" y="1357023"/>
            <a:ext cx="8583223" cy="4143953"/>
          </a:xfrm>
          <a:prstGeom prst="rect">
            <a:avLst/>
          </a:prstGeom>
        </p:spPr>
      </p:pic>
      <p:pic>
        <p:nvPicPr>
          <p:cNvPr id="4" name="圖片 3" descr="一張含有 物件, 手錶 的圖片&#10;&#10;產生非常高可信度的描述">
            <a:extLst>
              <a:ext uri="{FF2B5EF4-FFF2-40B4-BE49-F238E27FC236}">
                <a16:creationId xmlns:a16="http://schemas.microsoft.com/office/drawing/2014/main" xmlns="" id="{216B8C3B-A798-4297-983B-AFAA7FB10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286" y="728285"/>
            <a:ext cx="3591426" cy="628738"/>
          </a:xfrm>
          <a:prstGeom prst="rect">
            <a:avLst/>
          </a:prstGeom>
        </p:spPr>
      </p:pic>
      <p:pic>
        <p:nvPicPr>
          <p:cNvPr id="5" name="圖片 4" descr="一張含有 物件 的圖片&#10;&#10;描述是以高可信度產生">
            <a:extLst>
              <a:ext uri="{FF2B5EF4-FFF2-40B4-BE49-F238E27FC236}">
                <a16:creationId xmlns:a16="http://schemas.microsoft.com/office/drawing/2014/main" xmlns="" id="{8FCA445D-5ACB-4ECD-823C-7FA6046E2A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2049" y="5810582"/>
            <a:ext cx="3219899" cy="638264"/>
          </a:xfrm>
          <a:prstGeom prst="rect">
            <a:avLst/>
          </a:prstGeom>
        </p:spPr>
      </p:pic>
    </p:spTree>
    <p:extLst>
      <p:ext uri="{BB962C8B-B14F-4D97-AF65-F5344CB8AC3E}">
        <p14:creationId xmlns:p14="http://schemas.microsoft.com/office/powerpoint/2010/main" val="104214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物件, 手錶, 量表 的圖片&#10;&#10;產生非常高可信度的描述">
            <a:extLst>
              <a:ext uri="{FF2B5EF4-FFF2-40B4-BE49-F238E27FC236}">
                <a16:creationId xmlns:a16="http://schemas.microsoft.com/office/drawing/2014/main" xmlns="" id="{908620A9-09CA-4FEB-8F37-0AEF8277B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1507"/>
            <a:ext cx="4128335" cy="548414"/>
          </a:xfrm>
          <a:prstGeom prst="rect">
            <a:avLst/>
          </a:prstGeom>
        </p:spPr>
      </p:pic>
      <p:pic>
        <p:nvPicPr>
          <p:cNvPr id="5" name="圖片 4" descr="一張含有 物件 的圖片&#10;&#10;產生非常高可信度的描述">
            <a:extLst>
              <a:ext uri="{FF2B5EF4-FFF2-40B4-BE49-F238E27FC236}">
                <a16:creationId xmlns:a16="http://schemas.microsoft.com/office/drawing/2014/main" xmlns="" id="{7F75E71C-DCBC-492B-98EB-A8A510D8F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65" y="5369664"/>
            <a:ext cx="4058216" cy="1381318"/>
          </a:xfrm>
          <a:prstGeom prst="rect">
            <a:avLst/>
          </a:prstGeom>
        </p:spPr>
      </p:pic>
      <p:pic>
        <p:nvPicPr>
          <p:cNvPr id="3" name="圖片 2">
            <a:extLst>
              <a:ext uri="{FF2B5EF4-FFF2-40B4-BE49-F238E27FC236}">
                <a16:creationId xmlns:a16="http://schemas.microsoft.com/office/drawing/2014/main" xmlns="" id="{656E06AB-4C49-4E9F-8473-94A3AF354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785" y="939921"/>
            <a:ext cx="5944430" cy="4429743"/>
          </a:xfrm>
          <a:prstGeom prst="rect">
            <a:avLst/>
          </a:prstGeom>
        </p:spPr>
      </p:pic>
      <p:sp>
        <p:nvSpPr>
          <p:cNvPr id="2" name="矩形 1">
            <a:extLst>
              <a:ext uri="{FF2B5EF4-FFF2-40B4-BE49-F238E27FC236}">
                <a16:creationId xmlns:a16="http://schemas.microsoft.com/office/drawing/2014/main" xmlns="" id="{C8AAEC4C-DC02-463F-B065-A04223404500}"/>
              </a:ext>
            </a:extLst>
          </p:cNvPr>
          <p:cNvSpPr/>
          <p:nvPr/>
        </p:nvSpPr>
        <p:spPr>
          <a:xfrm>
            <a:off x="5356860" y="391507"/>
            <a:ext cx="800100" cy="548414"/>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xmlns="" id="{6B5307E4-C6DE-488C-A856-387C0BC1CAE6}"/>
              </a:ext>
            </a:extLst>
          </p:cNvPr>
          <p:cNvSpPr/>
          <p:nvPr/>
        </p:nvSpPr>
        <p:spPr>
          <a:xfrm>
            <a:off x="6334970" y="391507"/>
            <a:ext cx="1307890" cy="548414"/>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xmlns="" id="{CDD3C949-71D4-4E89-B345-407DF9C07F40}"/>
              </a:ext>
            </a:extLst>
          </p:cNvPr>
          <p:cNvSpPr txBox="1"/>
          <p:nvPr/>
        </p:nvSpPr>
        <p:spPr>
          <a:xfrm>
            <a:off x="5308811" y="1008501"/>
            <a:ext cx="1696298" cy="307777"/>
          </a:xfrm>
          <a:prstGeom prst="rect">
            <a:avLst/>
          </a:prstGeom>
          <a:noFill/>
        </p:spPr>
        <p:txBody>
          <a:bodyPr wrap="none" rtlCol="0">
            <a:spAutoFit/>
          </a:bodyPr>
          <a:lstStyle/>
          <a:p>
            <a:r>
              <a:rPr lang="en-US" altLang="zh-TW" sz="1400" dirty="0">
                <a:solidFill>
                  <a:srgbClr val="002060"/>
                </a:solidFill>
              </a:rPr>
              <a:t>Horizontal advection</a:t>
            </a:r>
            <a:endParaRPr lang="zh-TW" altLang="en-US" sz="1400" dirty="0">
              <a:solidFill>
                <a:srgbClr val="002060"/>
              </a:solidFill>
            </a:endParaRPr>
          </a:p>
        </p:txBody>
      </p:sp>
      <p:cxnSp>
        <p:nvCxnSpPr>
          <p:cNvPr id="9" name="直線單箭頭接點 8">
            <a:extLst>
              <a:ext uri="{FF2B5EF4-FFF2-40B4-BE49-F238E27FC236}">
                <a16:creationId xmlns:a16="http://schemas.microsoft.com/office/drawing/2014/main" xmlns="" id="{BD7F5ECF-9643-419F-BB3C-487A361F4E14}"/>
              </a:ext>
            </a:extLst>
          </p:cNvPr>
          <p:cNvCxnSpPr>
            <a:stCxn id="2" idx="2"/>
            <a:endCxn id="7" idx="0"/>
          </p:cNvCxnSpPr>
          <p:nvPr/>
        </p:nvCxnSpPr>
        <p:spPr>
          <a:xfrm>
            <a:off x="5756910" y="939921"/>
            <a:ext cx="400050" cy="6858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xmlns="" id="{C4483889-3D4E-4181-9330-C31C126EF54F}"/>
              </a:ext>
            </a:extLst>
          </p:cNvPr>
          <p:cNvSpPr txBox="1"/>
          <p:nvPr/>
        </p:nvSpPr>
        <p:spPr>
          <a:xfrm>
            <a:off x="7642860" y="1162389"/>
            <a:ext cx="723275" cy="307777"/>
          </a:xfrm>
          <a:prstGeom prst="rect">
            <a:avLst/>
          </a:prstGeom>
          <a:noFill/>
        </p:spPr>
        <p:txBody>
          <a:bodyPr wrap="none" rtlCol="0">
            <a:spAutoFit/>
          </a:bodyPr>
          <a:lstStyle/>
          <a:p>
            <a:r>
              <a:rPr lang="en-US" altLang="zh-TW" sz="1400" dirty="0">
                <a:solidFill>
                  <a:srgbClr val="C00000"/>
                </a:solidFill>
              </a:rPr>
              <a:t>column</a:t>
            </a:r>
            <a:endParaRPr lang="zh-TW" altLang="en-US" sz="1400" dirty="0">
              <a:solidFill>
                <a:srgbClr val="C00000"/>
              </a:solidFill>
            </a:endParaRPr>
          </a:p>
        </p:txBody>
      </p:sp>
      <p:cxnSp>
        <p:nvCxnSpPr>
          <p:cNvPr id="12" name="直線單箭頭接點 11">
            <a:extLst>
              <a:ext uri="{FF2B5EF4-FFF2-40B4-BE49-F238E27FC236}">
                <a16:creationId xmlns:a16="http://schemas.microsoft.com/office/drawing/2014/main" xmlns="" id="{8211BB37-0229-44CC-B80B-E331852FD546}"/>
              </a:ext>
            </a:extLst>
          </p:cNvPr>
          <p:cNvCxnSpPr>
            <a:stCxn id="6" idx="2"/>
            <a:endCxn id="10" idx="0"/>
          </p:cNvCxnSpPr>
          <p:nvPr/>
        </p:nvCxnSpPr>
        <p:spPr>
          <a:xfrm>
            <a:off x="6988915" y="939921"/>
            <a:ext cx="1015583" cy="22246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02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7A7B669-8006-4E65-B43F-BBB99170BF23}"/>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xmlns="" id="{591AEBCA-D448-429F-A8A2-9E979FE9CE2F}"/>
              </a:ext>
            </a:extLst>
          </p:cNvPr>
          <p:cNvSpPr>
            <a:spLocks noGrp="1"/>
          </p:cNvSpPr>
          <p:nvPr>
            <p:ph idx="1"/>
          </p:nvPr>
        </p:nvSpPr>
        <p:spPr>
          <a:xfrm>
            <a:off x="628650" y="1825624"/>
            <a:ext cx="7886700" cy="4849495"/>
          </a:xfrm>
        </p:spPr>
        <p:txBody>
          <a:bodyPr>
            <a:normAutofit fontScale="85000" lnSpcReduction="20000"/>
          </a:bodyPr>
          <a:lstStyle/>
          <a:p>
            <a:pPr algn="just"/>
            <a:r>
              <a:rPr lang="en-US" altLang="zh-TW" b="1" dirty="0"/>
              <a:t>The maintenance of precipitation anomalies:</a:t>
            </a:r>
          </a:p>
          <a:p>
            <a:pPr marL="0" indent="0" algn="just">
              <a:buNone/>
            </a:pPr>
            <a:r>
              <a:rPr lang="en-US" altLang="zh-TW" dirty="0"/>
              <a:t>three-way interaction between </a:t>
            </a:r>
            <a:r>
              <a:rPr lang="en-US" altLang="zh-TW" dirty="0">
                <a:solidFill>
                  <a:srgbClr val="C00000"/>
                </a:solidFill>
              </a:rPr>
              <a:t>moisture</a:t>
            </a:r>
            <a:r>
              <a:rPr lang="en-US" altLang="zh-TW" dirty="0"/>
              <a:t>, </a:t>
            </a:r>
            <a:r>
              <a:rPr lang="en-US" altLang="zh-TW" dirty="0">
                <a:solidFill>
                  <a:srgbClr val="C00000"/>
                </a:solidFill>
              </a:rPr>
              <a:t>convection</a:t>
            </a:r>
            <a:r>
              <a:rPr lang="en-US" altLang="zh-TW" dirty="0"/>
              <a:t>, and </a:t>
            </a:r>
            <a:r>
              <a:rPr lang="en-US" altLang="zh-TW" dirty="0">
                <a:solidFill>
                  <a:srgbClr val="C00000"/>
                </a:solidFill>
              </a:rPr>
              <a:t>radiation</a:t>
            </a:r>
            <a:r>
              <a:rPr lang="en-US" altLang="zh-TW" dirty="0"/>
              <a:t> </a:t>
            </a:r>
            <a:r>
              <a:rPr lang="en-US" altLang="zh-TW" dirty="0">
                <a:solidFill>
                  <a:schemeClr val="bg1">
                    <a:lumMod val="50000"/>
                  </a:schemeClr>
                </a:solidFill>
              </a:rPr>
              <a:t>(Raymond 2001; Kim et al. 2015; Del </a:t>
            </a:r>
            <a:r>
              <a:rPr lang="en-US" altLang="zh-TW" dirty="0" err="1">
                <a:solidFill>
                  <a:schemeClr val="bg1">
                    <a:lumMod val="50000"/>
                  </a:schemeClr>
                </a:solidFill>
              </a:rPr>
              <a:t>Genio</a:t>
            </a:r>
            <a:r>
              <a:rPr lang="en-US" altLang="zh-TW" dirty="0">
                <a:solidFill>
                  <a:schemeClr val="bg1">
                    <a:lumMod val="50000"/>
                  </a:schemeClr>
                </a:solidFill>
              </a:rPr>
              <a:t> et al. 2015)</a:t>
            </a:r>
          </a:p>
          <a:p>
            <a:r>
              <a:rPr lang="en-US" altLang="zh-TW" b="1" dirty="0"/>
              <a:t>eastward propagation of the anomalous precipitation in the MJO:</a:t>
            </a:r>
          </a:p>
          <a:p>
            <a:pPr marL="514350" indent="-514350">
              <a:buFont typeface="+mj-lt"/>
              <a:buAutoNum type="arabicPeriod"/>
            </a:pPr>
            <a:r>
              <a:rPr lang="en-US" altLang="zh-TW" dirty="0">
                <a:solidFill>
                  <a:srgbClr val="C00000"/>
                </a:solidFill>
              </a:rPr>
              <a:t>horizontal advection of moisture</a:t>
            </a:r>
            <a:r>
              <a:rPr lang="en-US" altLang="zh-TW" dirty="0"/>
              <a:t> driven by the MJO’s anomalous lower tropospheric wind </a:t>
            </a:r>
            <a:r>
              <a:rPr lang="en-US" altLang="zh-TW" dirty="0">
                <a:solidFill>
                  <a:schemeClr val="bg1">
                    <a:lumMod val="50000"/>
                  </a:schemeClr>
                </a:solidFill>
              </a:rPr>
              <a:t>field (Maloney 2009; Zhao et al. 2013; Pritchard and Bretherton 2014; Kim et al. 2014a; Zhu and Hendon 2015; among others)</a:t>
            </a:r>
            <a:r>
              <a:rPr lang="en-US" altLang="zh-TW" dirty="0"/>
              <a:t>. </a:t>
            </a:r>
          </a:p>
          <a:p>
            <a:pPr marL="514350" indent="-514350">
              <a:buFont typeface="+mj-lt"/>
              <a:buAutoNum type="arabicPeriod"/>
            </a:pPr>
            <a:r>
              <a:rPr lang="en-US" altLang="zh-TW" dirty="0"/>
              <a:t>free-tropospheric </a:t>
            </a:r>
            <a:r>
              <a:rPr lang="en-US" altLang="zh-TW" dirty="0">
                <a:solidFill>
                  <a:srgbClr val="C00000"/>
                </a:solidFill>
              </a:rPr>
              <a:t>moistening arising </a:t>
            </a:r>
            <a:r>
              <a:rPr lang="en-US" altLang="zh-TW" dirty="0"/>
              <a:t>from vertical motion, either by cloud-related moisture fluxes </a:t>
            </a:r>
            <a:r>
              <a:rPr lang="en-US" altLang="zh-TW" dirty="0">
                <a:solidFill>
                  <a:schemeClr val="bg1">
                    <a:lumMod val="50000"/>
                  </a:schemeClr>
                </a:solidFill>
              </a:rPr>
              <a:t>(Benedict and Randall 2007; Hannah et al. 2016; Powell and </a:t>
            </a:r>
            <a:r>
              <a:rPr lang="en-US" altLang="zh-TW" dirty="0" err="1">
                <a:solidFill>
                  <a:schemeClr val="bg1">
                    <a:lumMod val="50000"/>
                  </a:schemeClr>
                </a:solidFill>
              </a:rPr>
              <a:t>Houze</a:t>
            </a:r>
            <a:r>
              <a:rPr lang="en-US" altLang="zh-TW" dirty="0">
                <a:solidFill>
                  <a:schemeClr val="bg1">
                    <a:lumMod val="50000"/>
                  </a:schemeClr>
                </a:solidFill>
              </a:rPr>
              <a:t> 2015; Powell 2016) </a:t>
            </a:r>
            <a:r>
              <a:rPr lang="en-US" altLang="zh-TW" dirty="0"/>
              <a:t>or forced by equatorial wave motion </a:t>
            </a:r>
            <a:r>
              <a:rPr lang="en-US" altLang="zh-TW" dirty="0">
                <a:solidFill>
                  <a:schemeClr val="bg1">
                    <a:lumMod val="50000"/>
                  </a:schemeClr>
                </a:solidFill>
              </a:rPr>
              <a:t>(Wang 1988; Hsu and Li 2012; Liu and Wang 2016).</a:t>
            </a:r>
            <a:endParaRPr lang="zh-TW" altLang="en-US" dirty="0">
              <a:solidFill>
                <a:schemeClr val="bg1">
                  <a:lumMod val="50000"/>
                </a:schemeClr>
              </a:solidFill>
            </a:endParaRPr>
          </a:p>
        </p:txBody>
      </p:sp>
    </p:spTree>
    <p:extLst>
      <p:ext uri="{BB962C8B-B14F-4D97-AF65-F5344CB8AC3E}">
        <p14:creationId xmlns:p14="http://schemas.microsoft.com/office/powerpoint/2010/main" val="2351226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1BAA79DC-9881-40B7-A2DD-F47BC5217C0B}"/>
              </a:ext>
            </a:extLst>
          </p:cNvPr>
          <p:cNvPicPr>
            <a:picLocks noChangeAspect="1"/>
          </p:cNvPicPr>
          <p:nvPr/>
        </p:nvPicPr>
        <p:blipFill rotWithShape="1">
          <a:blip r:embed="rId3">
            <a:extLst>
              <a:ext uri="{28A0092B-C50C-407E-A947-70E740481C1C}">
                <a14:useLocalDpi xmlns:a14="http://schemas.microsoft.com/office/drawing/2010/main" val="0"/>
              </a:ext>
            </a:extLst>
          </a:blip>
          <a:srcRect t="5676"/>
          <a:stretch/>
        </p:blipFill>
        <p:spPr>
          <a:xfrm>
            <a:off x="253404" y="1790700"/>
            <a:ext cx="8535591" cy="3486408"/>
          </a:xfrm>
          <a:prstGeom prst="rect">
            <a:avLst/>
          </a:prstGeom>
        </p:spPr>
      </p:pic>
      <p:sp>
        <p:nvSpPr>
          <p:cNvPr id="4" name="文字方塊 3">
            <a:extLst>
              <a:ext uri="{FF2B5EF4-FFF2-40B4-BE49-F238E27FC236}">
                <a16:creationId xmlns:a16="http://schemas.microsoft.com/office/drawing/2014/main" xmlns="" id="{5B3D56A0-081B-4AD6-A87C-3A575C10E270}"/>
              </a:ext>
            </a:extLst>
          </p:cNvPr>
          <p:cNvSpPr txBox="1"/>
          <p:nvPr/>
        </p:nvSpPr>
        <p:spPr>
          <a:xfrm>
            <a:off x="6070600" y="5803900"/>
            <a:ext cx="2198038" cy="369332"/>
          </a:xfrm>
          <a:prstGeom prst="rect">
            <a:avLst/>
          </a:prstGeom>
          <a:noFill/>
        </p:spPr>
        <p:txBody>
          <a:bodyPr wrap="none" rtlCol="0">
            <a:spAutoFit/>
          </a:bodyPr>
          <a:lstStyle/>
          <a:p>
            <a:r>
              <a:rPr lang="en-US" altLang="zh-TW" dirty="0"/>
              <a:t>shading: RH anomaly</a:t>
            </a:r>
          </a:p>
        </p:txBody>
      </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xmlns="" id="{070586DA-0D42-45B1-856C-41CA1D93E57D}"/>
                  </a:ext>
                </a:extLst>
              </p:cNvPr>
              <p:cNvSpPr txBox="1"/>
              <p:nvPr/>
            </p:nvSpPr>
            <p:spPr>
              <a:xfrm>
                <a:off x="3712227" y="1054100"/>
                <a:ext cx="1553823" cy="369332"/>
              </a:xfrm>
              <a:prstGeom prst="rect">
                <a:avLst/>
              </a:prstGeom>
              <a:noFill/>
            </p:spPr>
            <p:txBody>
              <a:bodyPr wrap="none" rtlCol="0">
                <a:spAutoFit/>
              </a:bodyPr>
              <a:lstStyle/>
              <a:p>
                <a14:m>
                  <m:oMath xmlns:m="http://schemas.openxmlformats.org/officeDocument/2006/math">
                    <m:sSup>
                      <m:sSupPr>
                        <m:ctrlPr>
                          <a:rPr lang="en-US" altLang="zh-TW" i="1" smtClean="0">
                            <a:latin typeface="Cambria Math"/>
                          </a:rPr>
                        </m:ctrlPr>
                      </m:sSupPr>
                      <m:e>
                        <m:r>
                          <a:rPr lang="en-US" altLang="zh-TW" b="0" i="1" smtClean="0">
                            <a:latin typeface="Cambria Math" panose="02040503050406030204" pitchFamily="18" charset="0"/>
                          </a:rPr>
                          <m:t>𝑝</m:t>
                        </m:r>
                      </m:e>
                      <m:sup>
                        <m:r>
                          <a:rPr lang="en-US" altLang="zh-TW" b="0" i="1" smtClean="0">
                            <a:latin typeface="Cambria Math" panose="02040503050406030204" pitchFamily="18" charset="0"/>
                          </a:rPr>
                          <m:t>′</m:t>
                        </m:r>
                      </m:sup>
                    </m:sSup>
                  </m:oMath>
                </a14:m>
                <a:r>
                  <a:rPr lang="en-US" altLang="zh-TW" dirty="0"/>
                  <a:t>maintenance</a:t>
                </a:r>
                <a:endParaRPr lang="zh-TW" altLang="en-US" dirty="0"/>
              </a:p>
            </p:txBody>
          </p:sp>
        </mc:Choice>
        <mc:Fallback xmlns="">
          <p:sp>
            <p:nvSpPr>
              <p:cNvPr id="2" name="文字方塊 1">
                <a:extLst>
                  <a:ext uri="{FF2B5EF4-FFF2-40B4-BE49-F238E27FC236}">
                    <a16:creationId xmlns:a16="http://schemas.microsoft.com/office/drawing/2014/main" id="{070586DA-0D42-45B1-856C-41CA1D93E57D}"/>
                  </a:ext>
                </a:extLst>
              </p:cNvPr>
              <p:cNvSpPr txBox="1">
                <a:spLocks noRot="1" noChangeAspect="1" noMove="1" noResize="1" noEditPoints="1" noAdjustHandles="1" noChangeArrowheads="1" noChangeShapeType="1" noTextEdit="1"/>
              </p:cNvSpPr>
              <p:nvPr/>
            </p:nvSpPr>
            <p:spPr>
              <a:xfrm>
                <a:off x="3712227" y="1054100"/>
                <a:ext cx="1553823" cy="369332"/>
              </a:xfrm>
              <a:prstGeom prst="rect">
                <a:avLst/>
              </a:prstGeom>
              <a:blipFill>
                <a:blip r:embed="rId4"/>
                <a:stretch>
                  <a:fillRect t="-9836" r="-3137" b="-24590"/>
                </a:stretch>
              </a:blipFill>
            </p:spPr>
            <p:txBody>
              <a:bodyPr/>
              <a:lstStyle/>
              <a:p>
                <a:r>
                  <a:rPr lang="zh-TW" altLang="en-US">
                    <a:noFill/>
                  </a:rPr>
                  <a:t> </a:t>
                </a:r>
              </a:p>
            </p:txBody>
          </p:sp>
        </mc:Fallback>
      </mc:AlternateContent>
      <p:sp>
        <p:nvSpPr>
          <p:cNvPr id="6" name="文字方塊 5">
            <a:extLst>
              <a:ext uri="{FF2B5EF4-FFF2-40B4-BE49-F238E27FC236}">
                <a16:creationId xmlns:a16="http://schemas.microsoft.com/office/drawing/2014/main" xmlns="" id="{C12DC2CF-D365-4BCC-A334-416B769B3193}"/>
              </a:ext>
            </a:extLst>
          </p:cNvPr>
          <p:cNvSpPr txBox="1"/>
          <p:nvPr/>
        </p:nvSpPr>
        <p:spPr>
          <a:xfrm>
            <a:off x="6070600" y="5459710"/>
            <a:ext cx="2121093" cy="369332"/>
          </a:xfrm>
          <a:prstGeom prst="rect">
            <a:avLst/>
          </a:prstGeom>
          <a:noFill/>
        </p:spPr>
        <p:txBody>
          <a:bodyPr wrap="none" rtlCol="0">
            <a:spAutoFit/>
          </a:bodyPr>
          <a:lstStyle/>
          <a:p>
            <a:r>
              <a:rPr lang="en-US" altLang="zh-TW" dirty="0"/>
              <a:t>contours: zonal wind</a:t>
            </a:r>
            <a:endParaRPr lang="zh-TW" altLang="en-US" dirty="0"/>
          </a:p>
        </p:txBody>
      </p:sp>
    </p:spTree>
    <p:extLst>
      <p:ext uri="{BB962C8B-B14F-4D97-AF65-F5344CB8AC3E}">
        <p14:creationId xmlns:p14="http://schemas.microsoft.com/office/powerpoint/2010/main" val="243836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ED769409-0CAA-42BD-8233-EA67310EB546}"/>
              </a:ext>
            </a:extLst>
          </p:cNvPr>
          <p:cNvPicPr>
            <a:picLocks noChangeAspect="1"/>
          </p:cNvPicPr>
          <p:nvPr/>
        </p:nvPicPr>
        <p:blipFill rotWithShape="1">
          <a:blip r:embed="rId3">
            <a:extLst>
              <a:ext uri="{28A0092B-C50C-407E-A947-70E740481C1C}">
                <a14:useLocalDpi xmlns:a14="http://schemas.microsoft.com/office/drawing/2010/main" val="0"/>
              </a:ext>
            </a:extLst>
          </a:blip>
          <a:srcRect t="3110"/>
          <a:stretch/>
        </p:blipFill>
        <p:spPr>
          <a:xfrm>
            <a:off x="232757" y="1485900"/>
            <a:ext cx="8678486" cy="4015076"/>
          </a:xfrm>
          <a:prstGeom prst="rect">
            <a:avLst/>
          </a:prstGeom>
        </p:spPr>
      </p:pic>
      <p:sp>
        <p:nvSpPr>
          <p:cNvPr id="2" name="矩形 1">
            <a:extLst>
              <a:ext uri="{FF2B5EF4-FFF2-40B4-BE49-F238E27FC236}">
                <a16:creationId xmlns:a16="http://schemas.microsoft.com/office/drawing/2014/main" xmlns="" id="{0A46C50B-2F6B-4B3C-805F-594039299E31}"/>
              </a:ext>
            </a:extLst>
          </p:cNvPr>
          <p:cNvSpPr/>
          <p:nvPr/>
        </p:nvSpPr>
        <p:spPr>
          <a:xfrm>
            <a:off x="3184440" y="983734"/>
            <a:ext cx="2775119" cy="369332"/>
          </a:xfrm>
          <a:prstGeom prst="rect">
            <a:avLst/>
          </a:prstGeom>
        </p:spPr>
        <p:txBody>
          <a:bodyPr wrap="none">
            <a:spAutoFit/>
          </a:bodyPr>
          <a:lstStyle/>
          <a:p>
            <a:r>
              <a:rPr lang="en-US" altLang="zh-TW" dirty="0"/>
              <a:t>Propagation of precipitation</a:t>
            </a:r>
            <a:endParaRPr lang="zh-TW" altLang="en-US" dirty="0"/>
          </a:p>
        </p:txBody>
      </p:sp>
    </p:spTree>
    <p:extLst>
      <p:ext uri="{BB962C8B-B14F-4D97-AF65-F5344CB8AC3E}">
        <p14:creationId xmlns:p14="http://schemas.microsoft.com/office/powerpoint/2010/main" val="392756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0880B63-DA9E-4ABC-A50F-33113A1FCAA5}"/>
              </a:ext>
            </a:extLst>
          </p:cNvPr>
          <p:cNvSpPr>
            <a:spLocks noGrp="1"/>
          </p:cNvSpPr>
          <p:nvPr>
            <p:ph type="title"/>
          </p:nvPr>
        </p:nvSpPr>
        <p:spPr/>
        <p:txBody>
          <a:bodyPr/>
          <a:lstStyle/>
          <a:p>
            <a:r>
              <a:rPr lang="en-US" altLang="zh-TW" dirty="0"/>
              <a:t>conclusions</a:t>
            </a:r>
            <a:endParaRPr lang="zh-TW" altLang="en-US" dirty="0"/>
          </a:p>
        </p:txBody>
      </p:sp>
      <p:grpSp>
        <p:nvGrpSpPr>
          <p:cNvPr id="7" name="群組 6">
            <a:extLst>
              <a:ext uri="{FF2B5EF4-FFF2-40B4-BE49-F238E27FC236}">
                <a16:creationId xmlns:a16="http://schemas.microsoft.com/office/drawing/2014/main" xmlns="" id="{E6C912D2-33BB-456B-B1AB-957ADDC2675C}"/>
              </a:ext>
            </a:extLst>
          </p:cNvPr>
          <p:cNvGrpSpPr/>
          <p:nvPr/>
        </p:nvGrpSpPr>
        <p:grpSpPr>
          <a:xfrm>
            <a:off x="628650" y="2005867"/>
            <a:ext cx="5019290" cy="1606364"/>
            <a:chOff x="914400" y="2097307"/>
            <a:chExt cx="5019290" cy="1606364"/>
          </a:xfrm>
        </p:grpSpPr>
        <p:pic>
          <p:nvPicPr>
            <p:cNvPr id="3" name="圖片 2">
              <a:extLst>
                <a:ext uri="{FF2B5EF4-FFF2-40B4-BE49-F238E27FC236}">
                  <a16:creationId xmlns:a16="http://schemas.microsoft.com/office/drawing/2014/main" xmlns="" id="{A0E162C4-AF75-4BCE-A4A7-8F85C2C36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97307"/>
              <a:ext cx="3238061" cy="710794"/>
            </a:xfrm>
            <a:prstGeom prst="rect">
              <a:avLst/>
            </a:prstGeom>
          </p:spPr>
        </p:pic>
        <p:pic>
          <p:nvPicPr>
            <p:cNvPr id="4" name="圖片 3">
              <a:extLst>
                <a:ext uri="{FF2B5EF4-FFF2-40B4-BE49-F238E27FC236}">
                  <a16:creationId xmlns:a16="http://schemas.microsoft.com/office/drawing/2014/main" xmlns="" id="{549F73CF-CBAA-4EB7-8BA3-4B85D9EBB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017775"/>
              <a:ext cx="3153215" cy="685896"/>
            </a:xfrm>
            <a:prstGeom prst="rect">
              <a:avLst/>
            </a:prstGeom>
          </p:spPr>
        </p:pic>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xmlns="" id="{F47D46DA-E265-4B06-9890-F71221FD4CCA}"/>
                    </a:ext>
                  </a:extLst>
                </p:cNvPr>
                <p:cNvSpPr txBox="1"/>
                <p:nvPr/>
              </p:nvSpPr>
              <p:spPr>
                <a:xfrm>
                  <a:off x="4990611" y="2643989"/>
                  <a:ext cx="943079" cy="583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a:rPr>
                            </m:ctrlPr>
                          </m:sSupPr>
                          <m:e>
                            <m:r>
                              <a:rPr lang="en-US" altLang="zh-TW" b="0" i="1" smtClean="0">
                                <a:latin typeface="Cambria Math" panose="02040503050406030204" pitchFamily="18" charset="0"/>
                              </a:rPr>
                              <m:t>𝑃</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f>
                          <m:fPr>
                            <m:ctrlPr>
                              <a:rPr lang="en-US" altLang="zh-TW" b="0" i="1" smtClean="0">
                                <a:latin typeface="Cambria Math"/>
                              </a:rPr>
                            </m:ctrlPr>
                          </m:fPr>
                          <m:num>
                            <m:d>
                              <m:dPr>
                                <m:begChr m:val="⟨"/>
                                <m:endChr m:val="⟩"/>
                                <m:ctrlPr>
                                  <a:rPr lang="en-US" altLang="zh-TW" b="0" i="1" smtClean="0">
                                    <a:latin typeface="Cambria Math"/>
                                  </a:rPr>
                                </m:ctrlPr>
                              </m:dPr>
                              <m:e>
                                <m:sSup>
                                  <m:sSupPr>
                                    <m:ctrlPr>
                                      <a:rPr lang="en-US" altLang="zh-TW" b="0" i="1" smtClean="0">
                                        <a:latin typeface="Cambria Math"/>
                                      </a:rPr>
                                    </m:ctrlPr>
                                  </m:sSupPr>
                                  <m:e>
                                    <m:r>
                                      <a:rPr lang="en-US" altLang="zh-TW" b="0" i="1" smtClean="0">
                                        <a:latin typeface="Cambria Math" panose="02040503050406030204" pitchFamily="18" charset="0"/>
                                      </a:rPr>
                                      <m:t>𝑞</m:t>
                                    </m:r>
                                  </m:e>
                                  <m:sup>
                                    <m:r>
                                      <a:rPr lang="en-US" altLang="zh-TW" b="0" i="1" smtClean="0">
                                        <a:latin typeface="Cambria Math" panose="02040503050406030204" pitchFamily="18" charset="0"/>
                                      </a:rPr>
                                      <m:t>′</m:t>
                                    </m:r>
                                  </m:sup>
                                </m:sSup>
                              </m:e>
                            </m:d>
                          </m:num>
                          <m:den>
                            <m:acc>
                              <m:accPr>
                                <m:chr m:val="̅"/>
                                <m:ctrlPr>
                                  <a:rPr lang="en-US" altLang="zh-TW" i="1">
                                    <a:latin typeface="Cambria Math"/>
                                  </a:rPr>
                                </m:ctrlPr>
                              </m:accPr>
                              <m:e>
                                <m:sSub>
                                  <m:sSubPr>
                                    <m:ctrlPr>
                                      <a:rPr lang="en-US" altLang="zh-TW" i="1">
                                        <a:latin typeface="Cambria Math"/>
                                      </a:rPr>
                                    </m:ctrlPr>
                                  </m:sSubPr>
                                  <m:e>
                                    <m:r>
                                      <a:rPr lang="zh-TW" altLang="en-US" i="1">
                                        <a:latin typeface="Cambria Math" panose="02040503050406030204" pitchFamily="18" charset="0"/>
                                      </a:rPr>
                                      <m:t>𝜏</m:t>
                                    </m:r>
                                  </m:e>
                                  <m:sub>
                                    <m:r>
                                      <a:rPr lang="en-US" altLang="zh-TW" i="1">
                                        <a:latin typeface="Cambria Math" panose="02040503050406030204" pitchFamily="18" charset="0"/>
                                      </a:rPr>
                                      <m:t>𝑐</m:t>
                                    </m:r>
                                  </m:sub>
                                </m:sSub>
                              </m:e>
                            </m:acc>
                          </m:den>
                        </m:f>
                      </m:oMath>
                    </m:oMathPara>
                  </a14:m>
                  <a:endParaRPr lang="zh-TW" altLang="en-US" dirty="0"/>
                </a:p>
              </p:txBody>
            </p:sp>
          </mc:Choice>
          <mc:Fallback xmlns="">
            <p:sp>
              <p:nvSpPr>
                <p:cNvPr id="5" name="文字方塊 4">
                  <a:extLst>
                    <a:ext uri="{FF2B5EF4-FFF2-40B4-BE49-F238E27FC236}">
                      <a16:creationId xmlns:a16="http://schemas.microsoft.com/office/drawing/2014/main" id="{F47D46DA-E265-4B06-9890-F71221FD4CCA}"/>
                    </a:ext>
                  </a:extLst>
                </p:cNvPr>
                <p:cNvSpPr txBox="1">
                  <a:spLocks noRot="1" noChangeAspect="1" noMove="1" noResize="1" noEditPoints="1" noAdjustHandles="1" noChangeArrowheads="1" noChangeShapeType="1" noTextEdit="1"/>
                </p:cNvSpPr>
                <p:nvPr/>
              </p:nvSpPr>
              <p:spPr>
                <a:xfrm>
                  <a:off x="4990611" y="2643989"/>
                  <a:ext cx="943079" cy="583237"/>
                </a:xfrm>
                <a:prstGeom prst="rect">
                  <a:avLst/>
                </a:prstGeom>
                <a:blipFill>
                  <a:blip r:embed="rId4"/>
                  <a:stretch>
                    <a:fillRect/>
                  </a:stretch>
                </a:blipFill>
              </p:spPr>
              <p:txBody>
                <a:bodyPr/>
                <a:lstStyle/>
                <a:p>
                  <a:r>
                    <a:rPr lang="zh-TW" altLang="en-US">
                      <a:noFill/>
                    </a:rPr>
                    <a:t> </a:t>
                  </a:r>
                </a:p>
              </p:txBody>
            </p:sp>
          </mc:Fallback>
        </mc:AlternateContent>
        <p:sp>
          <p:nvSpPr>
            <p:cNvPr id="6" name="右大括弧 5">
              <a:extLst>
                <a:ext uri="{FF2B5EF4-FFF2-40B4-BE49-F238E27FC236}">
                  <a16:creationId xmlns:a16="http://schemas.microsoft.com/office/drawing/2014/main" xmlns="" id="{216969B7-62D1-47D4-B1DE-3FD3CF664E60}"/>
                </a:ext>
              </a:extLst>
            </p:cNvPr>
            <p:cNvSpPr/>
            <p:nvPr/>
          </p:nvSpPr>
          <p:spPr>
            <a:xfrm>
              <a:off x="4408221" y="2167545"/>
              <a:ext cx="326630" cy="1536126"/>
            </a:xfrm>
            <a:prstGeom prst="rightBrace">
              <a:avLst>
                <a:gd name="adj1" fmla="val 48545"/>
                <a:gd name="adj2" fmla="val 4811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grpSp>
      <p:sp>
        <p:nvSpPr>
          <p:cNvPr id="8" name="文字方塊 7">
            <a:extLst>
              <a:ext uri="{FF2B5EF4-FFF2-40B4-BE49-F238E27FC236}">
                <a16:creationId xmlns:a16="http://schemas.microsoft.com/office/drawing/2014/main" xmlns="" id="{C6F6CFE9-39D1-4C57-816E-750CA4BD506A}"/>
              </a:ext>
            </a:extLst>
          </p:cNvPr>
          <p:cNvSpPr txBox="1"/>
          <p:nvPr/>
        </p:nvSpPr>
        <p:spPr>
          <a:xfrm>
            <a:off x="525204" y="1514065"/>
            <a:ext cx="7332135" cy="369332"/>
          </a:xfrm>
          <a:prstGeom prst="rect">
            <a:avLst/>
          </a:prstGeom>
          <a:noFill/>
        </p:spPr>
        <p:txBody>
          <a:bodyPr wrap="none" rtlCol="0">
            <a:spAutoFit/>
          </a:bodyPr>
          <a:lstStyle/>
          <a:p>
            <a:pPr marL="342900" indent="-342900">
              <a:buFont typeface="+mj-lt"/>
              <a:buAutoNum type="arabicPeriod"/>
            </a:pPr>
            <a:r>
              <a:rPr lang="en-US" altLang="zh-TW" b="1" dirty="0"/>
              <a:t>The amplitude of the MJO-related precipitation estimate is obtained:</a:t>
            </a:r>
            <a:endParaRPr lang="zh-TW" altLang="en-US" b="1" dirty="0"/>
          </a:p>
        </p:txBody>
      </p:sp>
      <p:sp>
        <p:nvSpPr>
          <p:cNvPr id="9" name="文字方塊 8">
            <a:extLst>
              <a:ext uri="{FF2B5EF4-FFF2-40B4-BE49-F238E27FC236}">
                <a16:creationId xmlns:a16="http://schemas.microsoft.com/office/drawing/2014/main" xmlns="" id="{D7200864-940C-4C76-A07A-169FF9C4333C}"/>
              </a:ext>
            </a:extLst>
          </p:cNvPr>
          <p:cNvSpPr txBox="1"/>
          <p:nvPr/>
        </p:nvSpPr>
        <p:spPr>
          <a:xfrm>
            <a:off x="568372" y="3804938"/>
            <a:ext cx="5883021" cy="369332"/>
          </a:xfrm>
          <a:prstGeom prst="rect">
            <a:avLst/>
          </a:prstGeom>
          <a:noFill/>
        </p:spPr>
        <p:txBody>
          <a:bodyPr wrap="none" rtlCol="0">
            <a:spAutoFit/>
          </a:bodyPr>
          <a:lstStyle/>
          <a:p>
            <a:pPr marL="342900" indent="-342900">
              <a:buFont typeface="+mj-lt"/>
              <a:buAutoNum type="arabicPeriod" startAt="2"/>
            </a:pPr>
            <a:r>
              <a:rPr lang="en-US" altLang="zh-TW" b="1" dirty="0"/>
              <a:t>convert the moisture budget into precipitation budget:</a:t>
            </a:r>
            <a:endParaRPr lang="zh-TW" altLang="en-US" b="1" dirty="0"/>
          </a:p>
        </p:txBody>
      </p:sp>
      <p:grpSp>
        <p:nvGrpSpPr>
          <p:cNvPr id="14" name="群組 13">
            <a:extLst>
              <a:ext uri="{FF2B5EF4-FFF2-40B4-BE49-F238E27FC236}">
                <a16:creationId xmlns:a16="http://schemas.microsoft.com/office/drawing/2014/main" xmlns="" id="{15A0704B-A3C7-4AFB-9EA2-317039F9211F}"/>
              </a:ext>
            </a:extLst>
          </p:cNvPr>
          <p:cNvGrpSpPr/>
          <p:nvPr/>
        </p:nvGrpSpPr>
        <p:grpSpPr>
          <a:xfrm>
            <a:off x="628650" y="4224063"/>
            <a:ext cx="4866010" cy="2230503"/>
            <a:chOff x="568372" y="4172902"/>
            <a:chExt cx="4866010" cy="2230503"/>
          </a:xfrm>
        </p:grpSpPr>
        <p:pic>
          <p:nvPicPr>
            <p:cNvPr id="10" name="內容版面配置區 4" descr="一張含有 物件 的圖片&#10;&#10;描述是以高可信度產生">
              <a:extLst>
                <a:ext uri="{FF2B5EF4-FFF2-40B4-BE49-F238E27FC236}">
                  <a16:creationId xmlns:a16="http://schemas.microsoft.com/office/drawing/2014/main" xmlns="" id="{94A8FE2D-899B-4B18-8B18-8F3883787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93" y="4172902"/>
              <a:ext cx="4797789" cy="693531"/>
            </a:xfrm>
            <a:prstGeom prst="rect">
              <a:avLst/>
            </a:prstGeom>
          </p:spPr>
        </p:pic>
        <p:pic>
          <p:nvPicPr>
            <p:cNvPr id="11" name="圖片 10">
              <a:extLst>
                <a:ext uri="{FF2B5EF4-FFF2-40B4-BE49-F238E27FC236}">
                  <a16:creationId xmlns:a16="http://schemas.microsoft.com/office/drawing/2014/main" xmlns="" id="{087A99A1-54AC-4018-8682-09AB4599E7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372" y="5746088"/>
              <a:ext cx="3934374" cy="657317"/>
            </a:xfrm>
            <a:prstGeom prst="rect">
              <a:avLst/>
            </a:prstGeom>
          </p:spPr>
        </p:pic>
        <p:cxnSp>
          <p:nvCxnSpPr>
            <p:cNvPr id="12" name="直線單箭頭接點 11">
              <a:extLst>
                <a:ext uri="{FF2B5EF4-FFF2-40B4-BE49-F238E27FC236}">
                  <a16:creationId xmlns:a16="http://schemas.microsoft.com/office/drawing/2014/main" xmlns="" id="{F87A1855-7591-47AB-9BE7-E2D518571F35}"/>
                </a:ext>
              </a:extLst>
            </p:cNvPr>
            <p:cNvCxnSpPr>
              <a:cxnSpLocks/>
            </p:cNvCxnSpPr>
            <p:nvPr/>
          </p:nvCxnSpPr>
          <p:spPr>
            <a:xfrm>
              <a:off x="1010191" y="4866433"/>
              <a:ext cx="0" cy="8796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xmlns="" id="{8AFC50FB-11E0-46D7-B37E-5DCD808D4B11}"/>
                    </a:ext>
                  </a:extLst>
                </p:cNvPr>
                <p:cNvSpPr txBox="1"/>
                <p:nvPr/>
              </p:nvSpPr>
              <p:spPr>
                <a:xfrm>
                  <a:off x="1500047" y="4866433"/>
                  <a:ext cx="943079" cy="583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a:rPr>
                            </m:ctrlPr>
                          </m:sSupPr>
                          <m:e>
                            <m:r>
                              <a:rPr lang="en-US" altLang="zh-TW" b="0" i="1" smtClean="0">
                                <a:latin typeface="Cambria Math" panose="02040503050406030204" pitchFamily="18" charset="0"/>
                              </a:rPr>
                              <m:t>𝑃</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f>
                          <m:fPr>
                            <m:ctrlPr>
                              <a:rPr lang="en-US" altLang="zh-TW" b="0" i="1" smtClean="0">
                                <a:latin typeface="Cambria Math"/>
                              </a:rPr>
                            </m:ctrlPr>
                          </m:fPr>
                          <m:num>
                            <m:d>
                              <m:dPr>
                                <m:begChr m:val="⟨"/>
                                <m:endChr m:val="⟩"/>
                                <m:ctrlPr>
                                  <a:rPr lang="en-US" altLang="zh-TW" b="0" i="1" smtClean="0">
                                    <a:latin typeface="Cambria Math"/>
                                  </a:rPr>
                                </m:ctrlPr>
                              </m:dPr>
                              <m:e>
                                <m:sSup>
                                  <m:sSupPr>
                                    <m:ctrlPr>
                                      <a:rPr lang="en-US" altLang="zh-TW" b="0" i="1" smtClean="0">
                                        <a:latin typeface="Cambria Math"/>
                                      </a:rPr>
                                    </m:ctrlPr>
                                  </m:sSupPr>
                                  <m:e>
                                    <m:r>
                                      <a:rPr lang="en-US" altLang="zh-TW" b="0" i="1" smtClean="0">
                                        <a:latin typeface="Cambria Math" panose="02040503050406030204" pitchFamily="18" charset="0"/>
                                      </a:rPr>
                                      <m:t>𝑞</m:t>
                                    </m:r>
                                  </m:e>
                                  <m:sup>
                                    <m:r>
                                      <a:rPr lang="en-US" altLang="zh-TW" b="0" i="1" smtClean="0">
                                        <a:latin typeface="Cambria Math" panose="02040503050406030204" pitchFamily="18" charset="0"/>
                                      </a:rPr>
                                      <m:t>′</m:t>
                                    </m:r>
                                  </m:sup>
                                </m:sSup>
                              </m:e>
                            </m:d>
                          </m:num>
                          <m:den>
                            <m:acc>
                              <m:accPr>
                                <m:chr m:val="̅"/>
                                <m:ctrlPr>
                                  <a:rPr lang="en-US" altLang="zh-TW" i="1">
                                    <a:latin typeface="Cambria Math"/>
                                  </a:rPr>
                                </m:ctrlPr>
                              </m:accPr>
                              <m:e>
                                <m:sSub>
                                  <m:sSubPr>
                                    <m:ctrlPr>
                                      <a:rPr lang="en-US" altLang="zh-TW" i="1">
                                        <a:latin typeface="Cambria Math"/>
                                      </a:rPr>
                                    </m:ctrlPr>
                                  </m:sSubPr>
                                  <m:e>
                                    <m:r>
                                      <a:rPr lang="zh-TW" altLang="en-US" i="1">
                                        <a:latin typeface="Cambria Math" panose="02040503050406030204" pitchFamily="18" charset="0"/>
                                      </a:rPr>
                                      <m:t>𝜏</m:t>
                                    </m:r>
                                  </m:e>
                                  <m:sub>
                                    <m:r>
                                      <a:rPr lang="en-US" altLang="zh-TW" i="1">
                                        <a:latin typeface="Cambria Math" panose="02040503050406030204" pitchFamily="18" charset="0"/>
                                      </a:rPr>
                                      <m:t>𝑐</m:t>
                                    </m:r>
                                  </m:sub>
                                </m:sSub>
                              </m:e>
                            </m:acc>
                          </m:den>
                        </m:f>
                      </m:oMath>
                    </m:oMathPara>
                  </a14:m>
                  <a:endParaRPr lang="zh-TW" altLang="en-US" dirty="0"/>
                </a:p>
              </p:txBody>
            </p:sp>
          </mc:Choice>
          <mc:Fallback xmlns="">
            <p:sp>
              <p:nvSpPr>
                <p:cNvPr id="13" name="文字方塊 12">
                  <a:extLst>
                    <a:ext uri="{FF2B5EF4-FFF2-40B4-BE49-F238E27FC236}">
                      <a16:creationId xmlns:a16="http://schemas.microsoft.com/office/drawing/2014/main" id="{8AFC50FB-11E0-46D7-B37E-5DCD808D4B11}"/>
                    </a:ext>
                  </a:extLst>
                </p:cNvPr>
                <p:cNvSpPr txBox="1">
                  <a:spLocks noRot="1" noChangeAspect="1" noMove="1" noResize="1" noEditPoints="1" noAdjustHandles="1" noChangeArrowheads="1" noChangeShapeType="1" noTextEdit="1"/>
                </p:cNvSpPr>
                <p:nvPr/>
              </p:nvSpPr>
              <p:spPr>
                <a:xfrm>
                  <a:off x="1500047" y="4866433"/>
                  <a:ext cx="943079" cy="583237"/>
                </a:xfrm>
                <a:prstGeom prst="rect">
                  <a:avLst/>
                </a:prstGeom>
                <a:blipFill>
                  <a:blip r:embed="rId7"/>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408812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xmlns="" id="{7A3ECA86-EE39-48FE-97E0-ED7E29A65308}"/>
              </a:ext>
            </a:extLst>
          </p:cNvPr>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4" name="內容版面配置區 3">
                <a:extLst>
                  <a:ext uri="{FF2B5EF4-FFF2-40B4-BE49-F238E27FC236}">
                    <a16:creationId xmlns:a16="http://schemas.microsoft.com/office/drawing/2014/main" xmlns="" id="{076AE324-152C-426F-A15A-EDD97B9986E8}"/>
                  </a:ext>
                </a:extLst>
              </p:cNvPr>
              <p:cNvSpPr>
                <a:spLocks noGrp="1"/>
              </p:cNvSpPr>
              <p:nvPr>
                <p:ph idx="1"/>
              </p:nvPr>
            </p:nvSpPr>
            <p:spPr/>
            <p:txBody>
              <a:bodyPr>
                <a:normAutofit/>
              </a:bodyPr>
              <a:lstStyle/>
              <a:p>
                <a:pPr algn="just"/>
                <a:r>
                  <a:rPr lang="en-US" altLang="zh-TW" dirty="0"/>
                  <a:t>the maintenance of </a:t>
                </a:r>
                <a14:m>
                  <m:oMath xmlns:m="http://schemas.openxmlformats.org/officeDocument/2006/math">
                    <m:sSup>
                      <m:sSupPr>
                        <m:ctrlPr>
                          <a:rPr lang="en-US" altLang="zh-TW" i="1" smtClean="0">
                            <a:latin typeface="Cambria Math"/>
                          </a:rPr>
                        </m:ctrlPr>
                      </m:sSupPr>
                      <m:e>
                        <m:r>
                          <a:rPr lang="en-US" altLang="zh-TW" b="0" i="1" smtClean="0">
                            <a:latin typeface="Cambria Math" panose="02040503050406030204" pitchFamily="18" charset="0"/>
                          </a:rPr>
                          <m:t>𝑝</m:t>
                        </m:r>
                      </m:e>
                      <m:sup>
                        <m:r>
                          <a:rPr lang="en-US" altLang="zh-TW" b="0" i="1" smtClean="0">
                            <a:latin typeface="Cambria Math" panose="02040503050406030204" pitchFamily="18" charset="0"/>
                          </a:rPr>
                          <m:t>′</m:t>
                        </m:r>
                      </m:sup>
                    </m:sSup>
                  </m:oMath>
                </a14:m>
                <a:r>
                  <a:rPr lang="en-US" altLang="zh-TW" dirty="0"/>
                  <a:t> is dominated by the ‘‘</a:t>
                </a:r>
                <a:r>
                  <a:rPr lang="en-US" altLang="zh-TW" dirty="0">
                    <a:solidFill>
                      <a:srgbClr val="C00000"/>
                    </a:solidFill>
                  </a:rPr>
                  <a:t>convective column</a:t>
                </a:r>
                <a:r>
                  <a:rPr lang="en-US" altLang="zh-TW" dirty="0"/>
                  <a:t>’’ process:</a:t>
                </a:r>
              </a:p>
              <a:p>
                <a:pPr>
                  <a:buFont typeface="Wingdings" panose="05000000000000000000" pitchFamily="2" charset="2"/>
                  <a:buChar char="Ø"/>
                </a:pPr>
                <a:r>
                  <a:rPr lang="en-US" altLang="zh-TW" dirty="0"/>
                  <a:t>moistening </a:t>
                </a:r>
                <a:r>
                  <a:rPr lang="en-US" altLang="zh-TW" dirty="0">
                    <a:sym typeface="Wingdings" panose="05000000000000000000" pitchFamily="2" charset="2"/>
                  </a:rPr>
                  <a:t></a:t>
                </a:r>
                <a:r>
                  <a:rPr lang="en-US" altLang="zh-TW" dirty="0"/>
                  <a:t> shallow ascent</a:t>
                </a:r>
              </a:p>
              <a:p>
                <a:pPr>
                  <a:buFont typeface="Wingdings" panose="05000000000000000000" pitchFamily="2" charset="2"/>
                  <a:buChar char="Ø"/>
                </a:pPr>
                <a:r>
                  <a:rPr lang="en-US" altLang="zh-TW" dirty="0"/>
                  <a:t>drying </a:t>
                </a:r>
                <a:r>
                  <a:rPr lang="en-US" altLang="zh-TW" dirty="0">
                    <a:sym typeface="Wingdings" panose="05000000000000000000" pitchFamily="2" charset="2"/>
                  </a:rPr>
                  <a:t></a:t>
                </a:r>
                <a:r>
                  <a:rPr lang="en-US" altLang="zh-TW" dirty="0"/>
                  <a:t> stratiform convection</a:t>
                </a:r>
              </a:p>
              <a:p>
                <a:r>
                  <a:rPr lang="en-US" altLang="zh-TW" dirty="0"/>
                  <a:t>Propagation of precipitation:</a:t>
                </a:r>
              </a:p>
              <a:p>
                <a:pPr marL="0" indent="0" algn="just">
                  <a:buNone/>
                </a:pPr>
                <a:r>
                  <a:rPr lang="en-US" altLang="zh-TW" dirty="0">
                    <a:solidFill>
                      <a:srgbClr val="C00000"/>
                    </a:solidFill>
                  </a:rPr>
                  <a:t>horizontal moisture advection</a:t>
                </a:r>
                <a:r>
                  <a:rPr lang="en-US" altLang="zh-TW" dirty="0"/>
                  <a:t> plays a key role in the damping and propagation of the precipitation anomalies.</a:t>
                </a:r>
              </a:p>
              <a:p>
                <a:endParaRPr lang="en-US" altLang="zh-TW" dirty="0"/>
              </a:p>
            </p:txBody>
          </p:sp>
        </mc:Choice>
        <mc:Fallback xmlns="">
          <p:sp>
            <p:nvSpPr>
              <p:cNvPr id="4" name="內容版面配置區 3">
                <a:extLst>
                  <a:ext uri="{FF2B5EF4-FFF2-40B4-BE49-F238E27FC236}">
                    <a16:creationId xmlns:a16="http://schemas.microsoft.com/office/drawing/2014/main" id="{076AE324-152C-426F-A15A-EDD97B9986E8}"/>
                  </a:ext>
                </a:extLst>
              </p:cNvPr>
              <p:cNvSpPr>
                <a:spLocks noGrp="1" noRot="1" noChangeAspect="1" noMove="1" noResize="1" noEditPoints="1" noAdjustHandles="1" noChangeArrowheads="1" noChangeShapeType="1" noTextEdit="1"/>
              </p:cNvSpPr>
              <p:nvPr>
                <p:ph idx="1"/>
              </p:nvPr>
            </p:nvSpPr>
            <p:spPr>
              <a:blipFill>
                <a:blip r:embed="rId2"/>
                <a:stretch>
                  <a:fillRect l="-1546" t="-2381" r="-162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10850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3A2ACEB-3833-4B35-B64C-7A867DC0BD2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F5E45908-5414-45CD-9D65-209D3C156AE4}"/>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843850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EF99ADE-B277-4091-B03F-5930706318D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3763A10C-84D6-4A27-A0C5-F9E4DB617784}"/>
              </a:ext>
            </a:extLst>
          </p:cNvPr>
          <p:cNvSpPr>
            <a:spLocks noGrp="1"/>
          </p:cNvSpPr>
          <p:nvPr>
            <p:ph idx="1"/>
          </p:nvPr>
        </p:nvSpPr>
        <p:spPr/>
        <p:txBody>
          <a:bodyPr>
            <a:normAutofit fontScale="77500" lnSpcReduction="20000"/>
          </a:bodyPr>
          <a:lstStyle/>
          <a:p>
            <a:r>
              <a:rPr lang="en-US" altLang="zh-TW" dirty="0"/>
              <a:t>In this study, we will show that the evolution of the MJO’s precipitation features is not only dependent on anomalous column water vapor but also on the climatological-mean distribution of precipitation, which determines the aforementioned convective adjustment time scale.</a:t>
            </a:r>
          </a:p>
          <a:p>
            <a:r>
              <a:rPr lang="en-US" altLang="zh-TW" dirty="0"/>
              <a:t>By incorporating this convective adjustment time scale onto the moisture field, an estimate of the </a:t>
            </a:r>
            <a:r>
              <a:rPr lang="en-US" altLang="zh-TW" dirty="0" err="1"/>
              <a:t>intraseasonal</a:t>
            </a:r>
            <a:r>
              <a:rPr lang="en-US" altLang="zh-TW" dirty="0"/>
              <a:t> precipitation anomalies is obtained that compares favorably with observations. </a:t>
            </a:r>
          </a:p>
          <a:p>
            <a:r>
              <a:rPr lang="en-US" altLang="zh-TW" dirty="0"/>
              <a:t>Moreover, a prognostic equation for precipitation is obtained that offers a more concise description of the physical processes responsible for the propagation of anomalous precipitation. The precipitation budget differs from traditional moisture or moist static energy budgets in that it emphasizes the regions where precipitation is most sensitive to changes in moisture.</a:t>
            </a:r>
            <a:endParaRPr lang="zh-TW" altLang="en-US" dirty="0"/>
          </a:p>
        </p:txBody>
      </p:sp>
    </p:spTree>
    <p:extLst>
      <p:ext uri="{BB962C8B-B14F-4D97-AF65-F5344CB8AC3E}">
        <p14:creationId xmlns:p14="http://schemas.microsoft.com/office/powerpoint/2010/main" val="1705051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B2F02A61-7303-44F8-ACD5-D8EF5D49E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58" y="1690689"/>
            <a:ext cx="4377336" cy="363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a:extLst>
              <a:ext uri="{FF2B5EF4-FFF2-40B4-BE49-F238E27FC236}">
                <a16:creationId xmlns:a16="http://schemas.microsoft.com/office/drawing/2014/main" xmlns="" id="{5ECE1DED-94A6-4D2D-A8AB-2F25D23A6D05}"/>
              </a:ext>
            </a:extLst>
          </p:cNvPr>
          <p:cNvSpPr/>
          <p:nvPr/>
        </p:nvSpPr>
        <p:spPr>
          <a:xfrm>
            <a:off x="1013372" y="1321357"/>
            <a:ext cx="3089307" cy="369332"/>
          </a:xfrm>
          <a:prstGeom prst="rect">
            <a:avLst/>
          </a:prstGeom>
        </p:spPr>
        <p:txBody>
          <a:bodyPr wrap="none">
            <a:spAutoFit/>
          </a:bodyPr>
          <a:lstStyle/>
          <a:p>
            <a:r>
              <a:rPr lang="en-US" altLang="zh-TW" dirty="0"/>
              <a:t>Idealized latent heating profiles</a:t>
            </a:r>
            <a:endParaRPr lang="zh-TW" altLang="en-US" dirty="0"/>
          </a:p>
        </p:txBody>
      </p:sp>
      <p:grpSp>
        <p:nvGrpSpPr>
          <p:cNvPr id="11" name="群組 10">
            <a:extLst>
              <a:ext uri="{FF2B5EF4-FFF2-40B4-BE49-F238E27FC236}">
                <a16:creationId xmlns:a16="http://schemas.microsoft.com/office/drawing/2014/main" xmlns="" id="{A0A459E9-A964-4FDE-8045-76DC3BAE635D}"/>
              </a:ext>
            </a:extLst>
          </p:cNvPr>
          <p:cNvGrpSpPr/>
          <p:nvPr/>
        </p:nvGrpSpPr>
        <p:grpSpPr>
          <a:xfrm>
            <a:off x="4746693" y="1690689"/>
            <a:ext cx="3772424" cy="3888431"/>
            <a:chOff x="4742926" y="1834705"/>
            <a:chExt cx="3772424" cy="3888431"/>
          </a:xfrm>
        </p:grpSpPr>
        <p:grpSp>
          <p:nvGrpSpPr>
            <p:cNvPr id="5" name="群組 4">
              <a:extLst>
                <a:ext uri="{FF2B5EF4-FFF2-40B4-BE49-F238E27FC236}">
                  <a16:creationId xmlns:a16="http://schemas.microsoft.com/office/drawing/2014/main" xmlns="" id="{69F9CCEA-A2F3-4475-A9BA-3B20A1FA19F1}"/>
                </a:ext>
              </a:extLst>
            </p:cNvPr>
            <p:cNvGrpSpPr/>
            <p:nvPr/>
          </p:nvGrpSpPr>
          <p:grpSpPr>
            <a:xfrm>
              <a:off x="4742926" y="1834705"/>
              <a:ext cx="3772424" cy="3888431"/>
              <a:chOff x="4763401" y="1705747"/>
              <a:chExt cx="3252829" cy="3105544"/>
            </a:xfrm>
          </p:grpSpPr>
          <p:pic>
            <p:nvPicPr>
              <p:cNvPr id="6" name="Picture 3">
                <a:extLst>
                  <a:ext uri="{FF2B5EF4-FFF2-40B4-BE49-F238E27FC236}">
                    <a16:creationId xmlns:a16="http://schemas.microsoft.com/office/drawing/2014/main" xmlns="" id="{AE1DEF8C-C609-4B7A-A8B8-CC19A7528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72816"/>
                <a:ext cx="272415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xmlns="" id="{4BBB95F5-36B9-447E-899F-68D722594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401" y="1705747"/>
                <a:ext cx="58102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xmlns="" id="{29B8D9EA-A898-461C-8BBE-32816A2F6086}"/>
                    </a:ext>
                  </a:extLst>
                </p:cNvPr>
                <p:cNvSpPr txBox="1"/>
                <p:nvPr/>
              </p:nvSpPr>
              <p:spPr>
                <a:xfrm>
                  <a:off x="5990358" y="2953512"/>
                  <a:ext cx="3526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𝜔</m:t>
                        </m:r>
                        <m:r>
                          <a:rPr lang="en-US" altLang="zh-TW" b="0" i="1" smtClean="0">
                            <a:latin typeface="Cambria Math" panose="02040503050406030204" pitchFamily="18" charset="0"/>
                          </a:rPr>
                          <m:t>1</m:t>
                        </m:r>
                      </m:oMath>
                    </m:oMathPara>
                  </a14:m>
                  <a:endParaRPr lang="zh-TW" altLang="en-US" dirty="0"/>
                </a:p>
              </p:txBody>
            </p:sp>
          </mc:Choice>
          <mc:Fallback xmlns="">
            <p:sp>
              <p:nvSpPr>
                <p:cNvPr id="9" name="文字方塊 8">
                  <a:extLst>
                    <a:ext uri="{FF2B5EF4-FFF2-40B4-BE49-F238E27FC236}">
                      <a16:creationId xmlns:a16="http://schemas.microsoft.com/office/drawing/2014/main" id="{29B8D9EA-A898-461C-8BBE-32816A2F6086}"/>
                    </a:ext>
                  </a:extLst>
                </p:cNvPr>
                <p:cNvSpPr txBox="1">
                  <a:spLocks noRot="1" noChangeAspect="1" noMove="1" noResize="1" noEditPoints="1" noAdjustHandles="1" noChangeArrowheads="1" noChangeShapeType="1" noTextEdit="1"/>
                </p:cNvSpPr>
                <p:nvPr/>
              </p:nvSpPr>
              <p:spPr>
                <a:xfrm>
                  <a:off x="5990358" y="2953512"/>
                  <a:ext cx="352661" cy="276999"/>
                </a:xfrm>
                <a:prstGeom prst="rect">
                  <a:avLst/>
                </a:prstGeom>
                <a:blipFill>
                  <a:blip r:embed="rId5"/>
                  <a:stretch>
                    <a:fillRect l="-8621" r="-17241" b="-888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xmlns="" id="{C3B0FA01-B755-4B19-BC18-F96B5198E784}"/>
                    </a:ext>
                  </a:extLst>
                </p:cNvPr>
                <p:cNvSpPr txBox="1"/>
                <p:nvPr/>
              </p:nvSpPr>
              <p:spPr>
                <a:xfrm>
                  <a:off x="7624086" y="4404360"/>
                  <a:ext cx="3526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𝜔</m:t>
                        </m:r>
                        <m:r>
                          <a:rPr lang="en-US" altLang="zh-TW" b="0" i="1" smtClean="0">
                            <a:latin typeface="Cambria Math" panose="02040503050406030204" pitchFamily="18" charset="0"/>
                          </a:rPr>
                          <m:t>2</m:t>
                        </m:r>
                      </m:oMath>
                    </m:oMathPara>
                  </a14:m>
                  <a:endParaRPr lang="zh-TW" altLang="en-US" dirty="0"/>
                </a:p>
              </p:txBody>
            </p:sp>
          </mc:Choice>
          <mc:Fallback xmlns="">
            <p:sp>
              <p:nvSpPr>
                <p:cNvPr id="10" name="文字方塊 9">
                  <a:extLst>
                    <a:ext uri="{FF2B5EF4-FFF2-40B4-BE49-F238E27FC236}">
                      <a16:creationId xmlns:a16="http://schemas.microsoft.com/office/drawing/2014/main" id="{C3B0FA01-B755-4B19-BC18-F96B5198E784}"/>
                    </a:ext>
                  </a:extLst>
                </p:cNvPr>
                <p:cNvSpPr txBox="1">
                  <a:spLocks noRot="1" noChangeAspect="1" noMove="1" noResize="1" noEditPoints="1" noAdjustHandles="1" noChangeArrowheads="1" noChangeShapeType="1" noTextEdit="1"/>
                </p:cNvSpPr>
                <p:nvPr/>
              </p:nvSpPr>
              <p:spPr>
                <a:xfrm>
                  <a:off x="7624086" y="4404360"/>
                  <a:ext cx="352661" cy="276999"/>
                </a:xfrm>
                <a:prstGeom prst="rect">
                  <a:avLst/>
                </a:prstGeom>
                <a:blipFill>
                  <a:blip r:embed="rId6"/>
                  <a:stretch>
                    <a:fillRect l="-8621" r="-17241" b="-8889"/>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230939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D00575C-7B07-4AC4-8E21-A7B53BB49DA0}"/>
              </a:ext>
            </a:extLst>
          </p:cNvPr>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xmlns="" id="{23830BD1-66D4-4493-9A7B-16D1E5D68B18}"/>
                  </a:ext>
                </a:extLst>
              </p:cNvPr>
              <p:cNvSpPr>
                <a:spLocks noGrp="1"/>
              </p:cNvSpPr>
              <p:nvPr>
                <p:ph idx="1"/>
              </p:nvPr>
            </p:nvSpPr>
            <p:spPr/>
            <p:txBody>
              <a:bodyPr/>
              <a:lstStyle/>
              <a:p>
                <a:r>
                  <a:rPr lang="en-US" altLang="zh-TW" b="1" dirty="0"/>
                  <a:t>evolution of the MJO’s precipitation</a:t>
                </a:r>
                <a:r>
                  <a:rPr lang="en-US" altLang="zh-TW" dirty="0"/>
                  <a:t>:</a:t>
                </a:r>
              </a:p>
              <a:p>
                <a:pPr marL="514350" indent="-514350">
                  <a:buFont typeface="+mj-lt"/>
                  <a:buAutoNum type="arabicPeriod"/>
                </a:pPr>
                <a:r>
                  <a:rPr lang="en-US" altLang="zh-TW" dirty="0"/>
                  <a:t>anomalous column water vapor</a:t>
                </a:r>
              </a:p>
              <a:p>
                <a:pPr marL="514350" indent="-514350">
                  <a:buFont typeface="+mj-lt"/>
                  <a:buAutoNum type="arabicPeriod"/>
                </a:pPr>
                <a:r>
                  <a:rPr lang="en-US" altLang="zh-TW" dirty="0"/>
                  <a:t>climatological-mean distribution of precipitation,</a:t>
                </a:r>
                <a14:m>
                  <m:oMath xmlns:m="http://schemas.openxmlformats.org/officeDocument/2006/math">
                    <m:acc>
                      <m:accPr>
                        <m:chr m:val="̅"/>
                        <m:ctrlPr>
                          <a:rPr lang="en-US" altLang="zh-TW" i="1" smtClean="0">
                            <a:latin typeface="Cambria Math"/>
                          </a:rPr>
                        </m:ctrlPr>
                      </m:accPr>
                      <m:e>
                        <m:r>
                          <a:rPr lang="en-US" altLang="zh-TW" b="0" i="1" smtClean="0">
                            <a:latin typeface="Cambria Math" panose="02040503050406030204" pitchFamily="18" charset="0"/>
                          </a:rPr>
                          <m:t>𝑝</m:t>
                        </m:r>
                      </m:e>
                    </m:acc>
                  </m:oMath>
                </a14:m>
                <a:r>
                  <a:rPr lang="en-US" altLang="zh-TW" dirty="0"/>
                  <a:t> </a:t>
                </a:r>
              </a:p>
              <a:p>
                <a:pPr marL="514350" indent="-514350">
                  <a:buFont typeface="+mj-lt"/>
                  <a:buAutoNum type="arabicPeriod"/>
                </a:pPr>
                <a:r>
                  <a:rPr lang="en-US" altLang="zh-TW" dirty="0"/>
                  <a:t>convective adjustment time scale</a:t>
                </a:r>
              </a:p>
              <a:p>
                <a:r>
                  <a:rPr lang="en-US" altLang="zh-TW" b="1" dirty="0" err="1"/>
                  <a:t>intraseasonal</a:t>
                </a:r>
                <a:r>
                  <a:rPr lang="en-US" altLang="zh-TW" b="1" dirty="0"/>
                  <a:t> precipitation anomalies</a:t>
                </a:r>
                <a:r>
                  <a:rPr lang="en-US" altLang="zh-TW" dirty="0"/>
                  <a:t>, </a:t>
                </a:r>
                <a14:m>
                  <m:oMath xmlns:m="http://schemas.openxmlformats.org/officeDocument/2006/math">
                    <m:r>
                      <a:rPr lang="en-US" altLang="zh-TW" b="0" i="1" smtClean="0">
                        <a:latin typeface="Cambria Math" panose="02040503050406030204" pitchFamily="18" charset="0"/>
                      </a:rPr>
                      <m:t>𝑝</m:t>
                    </m:r>
                    <m:r>
                      <a:rPr lang="en-US" altLang="zh-TW" b="0" i="1" smtClean="0">
                        <a:latin typeface="Cambria Math" panose="02040503050406030204" pitchFamily="18" charset="0"/>
                      </a:rPr>
                      <m:t>′</m:t>
                    </m:r>
                  </m:oMath>
                </a14:m>
                <a:endParaRPr lang="en-US" altLang="zh-TW" dirty="0"/>
              </a:p>
              <a:p>
                <a:r>
                  <a:rPr lang="en-US" altLang="zh-TW" b="1" dirty="0"/>
                  <a:t>prognostic equation for precipitation</a:t>
                </a:r>
                <a:r>
                  <a:rPr lang="en-US" altLang="zh-TW" dirty="0"/>
                  <a:t>, </a:t>
                </a:r>
                <a14:m>
                  <m:oMath xmlns:m="http://schemas.openxmlformats.org/officeDocument/2006/math">
                    <m:f>
                      <m:fPr>
                        <m:ctrlPr>
                          <a:rPr lang="en-US" altLang="zh-TW" i="1" smtClean="0">
                            <a:latin typeface="Cambria Math"/>
                          </a:rPr>
                        </m:ctrlPr>
                      </m:fPr>
                      <m:num>
                        <m:r>
                          <a:rPr lang="zh-TW" altLang="en-US" i="1" smtClean="0">
                            <a:latin typeface="Cambria Math" panose="02040503050406030204" pitchFamily="18" charset="0"/>
                          </a:rPr>
                          <m:t>𝜕</m:t>
                        </m:r>
                        <m:sSup>
                          <m:sSupPr>
                            <m:ctrlPr>
                              <a:rPr lang="en-US" altLang="zh-TW" i="1" smtClean="0">
                                <a:latin typeface="Cambria Math"/>
                              </a:rPr>
                            </m:ctrlPr>
                          </m:sSupPr>
                          <m:e>
                            <m:r>
                              <a:rPr lang="en-US" altLang="zh-TW" b="0" i="1" smtClean="0">
                                <a:latin typeface="Cambria Math" panose="02040503050406030204" pitchFamily="18" charset="0"/>
                              </a:rPr>
                              <m:t>𝑝</m:t>
                            </m:r>
                          </m:e>
                          <m:sup>
                            <m:r>
                              <a:rPr lang="en-US" altLang="zh-TW" b="0" i="1" smtClean="0">
                                <a:latin typeface="Cambria Math" panose="02040503050406030204" pitchFamily="18" charset="0"/>
                              </a:rPr>
                              <m:t>′</m:t>
                            </m:r>
                          </m:sup>
                        </m:sSup>
                      </m:num>
                      <m:den>
                        <m:r>
                          <a:rPr lang="zh-TW" altLang="en-US" i="1" smtClean="0">
                            <a:latin typeface="Cambria Math" panose="02040503050406030204" pitchFamily="18" charset="0"/>
                          </a:rPr>
                          <m:t>𝜕</m:t>
                        </m:r>
                        <m:r>
                          <a:rPr lang="en-US" altLang="zh-TW" b="0" i="1" smtClean="0">
                            <a:latin typeface="Cambria Math" panose="02040503050406030204" pitchFamily="18" charset="0"/>
                          </a:rPr>
                          <m:t>𝑡</m:t>
                        </m:r>
                      </m:den>
                    </m:f>
                  </m:oMath>
                </a14:m>
                <a:endParaRPr lang="zh-TW" altLang="en-US" dirty="0"/>
              </a:p>
            </p:txBody>
          </p:sp>
        </mc:Choice>
        <mc:Fallback xmlns="">
          <p:sp>
            <p:nvSpPr>
              <p:cNvPr id="3" name="內容版面配置區 2">
                <a:extLst>
                  <a:ext uri="{FF2B5EF4-FFF2-40B4-BE49-F238E27FC236}">
                    <a16:creationId xmlns:a16="http://schemas.microsoft.com/office/drawing/2014/main" id="{23830BD1-66D4-4493-9A7B-16D1E5D68B18}"/>
                  </a:ext>
                </a:extLst>
              </p:cNvPr>
              <p:cNvSpPr>
                <a:spLocks noGrp="1" noRot="1" noChangeAspect="1" noMove="1" noResize="1" noEditPoints="1" noAdjustHandles="1" noChangeArrowheads="1" noChangeShapeType="1" noTextEdit="1"/>
              </p:cNvSpPr>
              <p:nvPr>
                <p:ph idx="1"/>
              </p:nvPr>
            </p:nvSpPr>
            <p:spPr>
              <a:blipFill>
                <a:blip r:embed="rId3"/>
                <a:stretch>
                  <a:fillRect l="-1391" t="-23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0384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descr="一張含有 物件 的圖片&#10;&#10;描述是以高可信度產生">
            <a:extLst>
              <a:ext uri="{FF2B5EF4-FFF2-40B4-BE49-F238E27FC236}">
                <a16:creationId xmlns:a16="http://schemas.microsoft.com/office/drawing/2014/main" xmlns="" id="{B93646E6-5859-459A-8C1C-36645974DE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571" y="1191946"/>
            <a:ext cx="4797789" cy="693531"/>
          </a:xfrm>
        </p:spPr>
      </p:pic>
      <p:pic>
        <p:nvPicPr>
          <p:cNvPr id="7" name="圖片 6">
            <a:extLst>
              <a:ext uri="{FF2B5EF4-FFF2-40B4-BE49-F238E27FC236}">
                <a16:creationId xmlns:a16="http://schemas.microsoft.com/office/drawing/2014/main" xmlns="" id="{9878DAFB-F02B-41FE-AB3B-39A148FB7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70" y="2264459"/>
            <a:ext cx="4797789" cy="693531"/>
          </a:xfrm>
          <a:prstGeom prst="rect">
            <a:avLst/>
          </a:prstGeom>
        </p:spPr>
      </p:pic>
      <p:sp>
        <p:nvSpPr>
          <p:cNvPr id="8" name="文字方塊 7">
            <a:extLst>
              <a:ext uri="{FF2B5EF4-FFF2-40B4-BE49-F238E27FC236}">
                <a16:creationId xmlns:a16="http://schemas.microsoft.com/office/drawing/2014/main" xmlns="" id="{BD1A27D6-4885-45FC-8BE1-28A107CAD69B}"/>
              </a:ext>
            </a:extLst>
          </p:cNvPr>
          <p:cNvSpPr txBox="1"/>
          <p:nvPr/>
        </p:nvSpPr>
        <p:spPr>
          <a:xfrm>
            <a:off x="748571" y="721421"/>
            <a:ext cx="4198585" cy="369332"/>
          </a:xfrm>
          <a:prstGeom prst="rect">
            <a:avLst/>
          </a:prstGeom>
          <a:noFill/>
        </p:spPr>
        <p:txBody>
          <a:bodyPr wrap="none" rtlCol="0">
            <a:spAutoFit/>
          </a:bodyPr>
          <a:lstStyle/>
          <a:p>
            <a:r>
              <a:rPr lang="en-US" altLang="zh-TW" dirty="0"/>
              <a:t>Moisture equation (20-100-day time scale):</a:t>
            </a:r>
            <a:endParaRPr lang="zh-TW" altLang="en-US" dirty="0"/>
          </a:p>
        </p:txBody>
      </p:sp>
      <p:sp>
        <p:nvSpPr>
          <p:cNvPr id="10" name="文字方塊 9">
            <a:extLst>
              <a:ext uri="{FF2B5EF4-FFF2-40B4-BE49-F238E27FC236}">
                <a16:creationId xmlns:a16="http://schemas.microsoft.com/office/drawing/2014/main" xmlns="" id="{C90F817D-B506-4CE7-9C36-CE5EE42F3EB8}"/>
              </a:ext>
            </a:extLst>
          </p:cNvPr>
          <p:cNvSpPr txBox="1"/>
          <p:nvPr/>
        </p:nvSpPr>
        <p:spPr>
          <a:xfrm>
            <a:off x="748570" y="3462728"/>
            <a:ext cx="5884944" cy="369332"/>
          </a:xfrm>
          <a:prstGeom prst="rect">
            <a:avLst/>
          </a:prstGeom>
          <a:noFill/>
        </p:spPr>
        <p:txBody>
          <a:bodyPr wrap="none" rtlCol="0">
            <a:spAutoFit/>
          </a:bodyPr>
          <a:lstStyle/>
          <a:p>
            <a:r>
              <a:rPr lang="en-US" altLang="zh-TW" dirty="0"/>
              <a:t>empirical equation of precipitation</a:t>
            </a:r>
            <a:r>
              <a:rPr lang="zh-TW" altLang="en-US" dirty="0"/>
              <a:t> </a:t>
            </a:r>
            <a:r>
              <a:rPr lang="en-US" altLang="zh-TW" dirty="0"/>
              <a:t>(Bretherton et al., 2004):</a:t>
            </a:r>
            <a:endParaRPr lang="zh-TW" altLang="en-US" dirty="0"/>
          </a:p>
        </p:txBody>
      </p:sp>
      <p:pic>
        <p:nvPicPr>
          <p:cNvPr id="12" name="圖片 11">
            <a:extLst>
              <a:ext uri="{FF2B5EF4-FFF2-40B4-BE49-F238E27FC236}">
                <a16:creationId xmlns:a16="http://schemas.microsoft.com/office/drawing/2014/main" xmlns="" id="{0CAAB85C-07F1-4099-BC01-D41A930D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570" y="3832060"/>
            <a:ext cx="4806565" cy="694800"/>
          </a:xfrm>
          <a:prstGeom prst="rect">
            <a:avLst/>
          </a:prstGeom>
        </p:spPr>
      </p:pic>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xmlns="" id="{AA6D581E-B572-456A-BC78-1FBAA93A017B}"/>
                  </a:ext>
                </a:extLst>
              </p:cNvPr>
              <p:cNvSpPr txBox="1"/>
              <p:nvPr/>
            </p:nvSpPr>
            <p:spPr>
              <a:xfrm>
                <a:off x="861934" y="4434059"/>
                <a:ext cx="4176207" cy="488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h</m:t>
                          </m:r>
                        </m:sub>
                      </m:sSub>
                      <m:r>
                        <a:rPr lang="en-US" altLang="zh-TW" b="0" i="1" smtClean="0">
                          <a:latin typeface="Cambria Math" panose="02040503050406030204" pitchFamily="18" charset="0"/>
                        </a:rPr>
                        <m:t>=</m:t>
                      </m:r>
                      <m:f>
                        <m:fPr>
                          <m:type m:val="skw"/>
                          <m:ctrlPr>
                            <a:rPr lang="en-US" altLang="zh-TW" b="0" i="1" smtClean="0">
                              <a:latin typeface="Cambria Math"/>
                            </a:rPr>
                          </m:ctrlPr>
                        </m:fPr>
                        <m:num>
                          <m:d>
                            <m:dPr>
                              <m:begChr m:val="⟨"/>
                              <m:endChr m:val="⟩"/>
                              <m:ctrlPr>
                                <a:rPr lang="en-US" altLang="zh-TW" b="0" i="1" smtClean="0">
                                  <a:latin typeface="Cambria Math"/>
                                </a:rPr>
                              </m:ctrlPr>
                            </m:dPr>
                            <m:e>
                              <m:r>
                                <a:rPr lang="en-US" altLang="zh-TW" b="0" i="1" smtClean="0">
                                  <a:latin typeface="Cambria Math" panose="02040503050406030204" pitchFamily="18" charset="0"/>
                                </a:rPr>
                                <m:t>𝑞</m:t>
                              </m:r>
                            </m:e>
                          </m:d>
                        </m:num>
                        <m:den>
                          <m:d>
                            <m:dPr>
                              <m:begChr m:val="⟨"/>
                              <m:endChr m:val="⟩"/>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𝑠</m:t>
                                  </m:r>
                                </m:sub>
                              </m:sSub>
                            </m:e>
                          </m:d>
                        </m:den>
                      </m:f>
                      <m:r>
                        <a:rPr lang="en-US" altLang="zh-TW" b="0" i="1" smtClean="0">
                          <a:latin typeface="Cambria Math" panose="02040503050406030204" pitchFamily="18" charset="0"/>
                        </a:rPr>
                        <m:t>, </m:t>
                      </m:r>
                      <m:r>
                        <a:rPr lang="en-US" altLang="zh-TW" b="0" i="1" smtClean="0">
                          <a:latin typeface="Cambria Math" panose="02040503050406030204" pitchFamily="18" charset="0"/>
                        </a:rPr>
                        <m:t>𝑐𝑜𝑙𝑢𝑚𝑛</m:t>
                      </m:r>
                      <m:r>
                        <a:rPr lang="en-US" altLang="zh-TW" b="0" i="1" smtClean="0">
                          <a:latin typeface="Cambria Math" panose="02040503050406030204" pitchFamily="18" charset="0"/>
                        </a:rPr>
                        <m:t> </m:t>
                      </m:r>
                      <m:r>
                        <a:rPr lang="en-US" altLang="zh-TW" b="0" i="1" smtClean="0">
                          <a:latin typeface="Cambria Math" panose="02040503050406030204" pitchFamily="18" charset="0"/>
                        </a:rPr>
                        <m:t>𝑟𝑒𝑙𝑎𝑡𝑖𝑣𝑒</m:t>
                      </m:r>
                      <m:r>
                        <a:rPr lang="en-US" altLang="zh-TW" b="0" i="1" smtClean="0">
                          <a:latin typeface="Cambria Math" panose="02040503050406030204" pitchFamily="18" charset="0"/>
                        </a:rPr>
                        <m:t> </m:t>
                      </m:r>
                      <m:r>
                        <a:rPr lang="en-US" altLang="zh-TW" b="0" i="1" smtClean="0">
                          <a:latin typeface="Cambria Math" panose="02040503050406030204" pitchFamily="18" charset="0"/>
                        </a:rPr>
                        <m:t>h𝑢𝑚𝑖𝑑𝑖𝑡𝑦</m:t>
                      </m:r>
                    </m:oMath>
                  </m:oMathPara>
                </a14:m>
                <a:endParaRPr lang="en-US" altLang="zh-TW" dirty="0"/>
              </a:p>
            </p:txBody>
          </p:sp>
        </mc:Choice>
        <mc:Fallback xmlns="">
          <p:sp>
            <p:nvSpPr>
              <p:cNvPr id="13" name="文字方塊 12">
                <a:extLst>
                  <a:ext uri="{FF2B5EF4-FFF2-40B4-BE49-F238E27FC236}">
                    <a16:creationId xmlns:a16="http://schemas.microsoft.com/office/drawing/2014/main" id="{AA6D581E-B572-456A-BC78-1FBAA93A017B}"/>
                  </a:ext>
                </a:extLst>
              </p:cNvPr>
              <p:cNvSpPr txBox="1">
                <a:spLocks noRot="1" noChangeAspect="1" noMove="1" noResize="1" noEditPoints="1" noAdjustHandles="1" noChangeArrowheads="1" noChangeShapeType="1" noTextEdit="1"/>
              </p:cNvSpPr>
              <p:nvPr/>
            </p:nvSpPr>
            <p:spPr>
              <a:xfrm>
                <a:off x="861934" y="4434059"/>
                <a:ext cx="4176207" cy="488532"/>
              </a:xfrm>
              <a:prstGeom prst="rect">
                <a:avLst/>
              </a:prstGeom>
              <a:blipFill>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641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文字, 地圖 的圖片&#10;&#10;產生非常高可信度的描述">
            <a:extLst>
              <a:ext uri="{FF2B5EF4-FFF2-40B4-BE49-F238E27FC236}">
                <a16:creationId xmlns:a16="http://schemas.microsoft.com/office/drawing/2014/main" xmlns="" id="{491AE801-DDC4-409E-BA74-4B617587E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1343406"/>
            <a:ext cx="8178799" cy="4171186"/>
          </a:xfrm>
          <a:prstGeom prst="rect">
            <a:avLst/>
          </a:prstGeom>
        </p:spPr>
      </p:pic>
      <p:sp>
        <p:nvSpPr>
          <p:cNvPr id="7" name="橢圓 6">
            <a:extLst>
              <a:ext uri="{FF2B5EF4-FFF2-40B4-BE49-F238E27FC236}">
                <a16:creationId xmlns:a16="http://schemas.microsoft.com/office/drawing/2014/main" xmlns="" id="{6D2B30B7-447A-4219-9444-BC158EC4F96D}"/>
              </a:ext>
            </a:extLst>
          </p:cNvPr>
          <p:cNvSpPr/>
          <p:nvPr/>
        </p:nvSpPr>
        <p:spPr>
          <a:xfrm>
            <a:off x="704538" y="5891134"/>
            <a:ext cx="179882" cy="179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xmlns="" id="{21747A40-FC99-4950-A31C-B6A29C1ACA82}"/>
              </a:ext>
            </a:extLst>
          </p:cNvPr>
          <p:cNvSpPr txBox="1"/>
          <p:nvPr/>
        </p:nvSpPr>
        <p:spPr>
          <a:xfrm>
            <a:off x="884420" y="5796409"/>
            <a:ext cx="2326278" cy="369332"/>
          </a:xfrm>
          <a:prstGeom prst="rect">
            <a:avLst/>
          </a:prstGeom>
          <a:noFill/>
        </p:spPr>
        <p:txBody>
          <a:bodyPr wrap="none" rtlCol="0">
            <a:spAutoFit/>
          </a:bodyPr>
          <a:lstStyle/>
          <a:p>
            <a:r>
              <a:rPr lang="en-US" altLang="zh-TW" dirty="0"/>
              <a:t>active MJO convection</a:t>
            </a:r>
            <a:endParaRPr lang="zh-TW" altLang="en-US" dirty="0"/>
          </a:p>
        </p:txBody>
      </p:sp>
      <p:sp>
        <p:nvSpPr>
          <p:cNvPr id="9" name="橢圓 8">
            <a:extLst>
              <a:ext uri="{FF2B5EF4-FFF2-40B4-BE49-F238E27FC236}">
                <a16:creationId xmlns:a16="http://schemas.microsoft.com/office/drawing/2014/main" xmlns="" id="{28D7E4F8-D6B8-4D9D-857A-595DD0BA07CC}"/>
              </a:ext>
            </a:extLst>
          </p:cNvPr>
          <p:cNvSpPr/>
          <p:nvPr/>
        </p:nvSpPr>
        <p:spPr>
          <a:xfrm>
            <a:off x="704538" y="6267676"/>
            <a:ext cx="179882" cy="1798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BA4D80A-FD12-46E2-96BE-564B9D618550}"/>
              </a:ext>
            </a:extLst>
          </p:cNvPr>
          <p:cNvSpPr txBox="1"/>
          <p:nvPr/>
        </p:nvSpPr>
        <p:spPr>
          <a:xfrm>
            <a:off x="884420" y="6172951"/>
            <a:ext cx="2787943" cy="369332"/>
          </a:xfrm>
          <a:prstGeom prst="rect">
            <a:avLst/>
          </a:prstGeom>
          <a:noFill/>
        </p:spPr>
        <p:txBody>
          <a:bodyPr wrap="none" rtlCol="0">
            <a:spAutoFit/>
          </a:bodyPr>
          <a:lstStyle/>
          <a:p>
            <a:r>
              <a:rPr lang="en-US" altLang="zh-TW" dirty="0"/>
              <a:t>suppressed MJO convection</a:t>
            </a:r>
            <a:endParaRPr lang="zh-TW" altLang="en-US" dirty="0"/>
          </a:p>
        </p:txBody>
      </p:sp>
      <p:sp>
        <p:nvSpPr>
          <p:cNvPr id="11" name="文字方塊 10">
            <a:extLst>
              <a:ext uri="{FF2B5EF4-FFF2-40B4-BE49-F238E27FC236}">
                <a16:creationId xmlns:a16="http://schemas.microsoft.com/office/drawing/2014/main" xmlns="" id="{AD362BD3-CC73-44AD-9289-EC77B82200CE}"/>
              </a:ext>
            </a:extLst>
          </p:cNvPr>
          <p:cNvSpPr txBox="1"/>
          <p:nvPr/>
        </p:nvSpPr>
        <p:spPr>
          <a:xfrm>
            <a:off x="482600" y="590322"/>
            <a:ext cx="2078454" cy="369332"/>
          </a:xfrm>
          <a:prstGeom prst="rect">
            <a:avLst/>
          </a:prstGeom>
          <a:noFill/>
        </p:spPr>
        <p:txBody>
          <a:bodyPr wrap="none" rtlCol="0">
            <a:spAutoFit/>
          </a:bodyPr>
          <a:lstStyle/>
          <a:p>
            <a:r>
              <a:rPr lang="en-US" altLang="zh-TW" b="1" dirty="0"/>
              <a:t>Over Indian Ocean</a:t>
            </a:r>
            <a:endParaRPr lang="zh-TW" altLang="en-US" b="1" dirty="0"/>
          </a:p>
        </p:txBody>
      </p:sp>
      <p:sp>
        <p:nvSpPr>
          <p:cNvPr id="2" name="文字方塊 1">
            <a:extLst>
              <a:ext uri="{FF2B5EF4-FFF2-40B4-BE49-F238E27FC236}">
                <a16:creationId xmlns:a16="http://schemas.microsoft.com/office/drawing/2014/main" xmlns="" id="{ABBAC9DE-CB79-4C78-AFCE-2D1B91DC609C}"/>
              </a:ext>
            </a:extLst>
          </p:cNvPr>
          <p:cNvSpPr txBox="1"/>
          <p:nvPr/>
        </p:nvSpPr>
        <p:spPr>
          <a:xfrm>
            <a:off x="5084779" y="5713678"/>
            <a:ext cx="3576620" cy="369332"/>
          </a:xfrm>
          <a:prstGeom prst="rect">
            <a:avLst/>
          </a:prstGeom>
          <a:noFill/>
        </p:spPr>
        <p:txBody>
          <a:bodyPr wrap="none" rtlCol="0">
            <a:spAutoFit/>
          </a:bodyPr>
          <a:lstStyle/>
          <a:p>
            <a:r>
              <a:rPr lang="en-US" altLang="zh-TW" dirty="0"/>
              <a:t>black line: nonlinear least squares fit</a:t>
            </a:r>
            <a:endParaRPr lang="zh-TW" altLang="en-US" dirty="0"/>
          </a:p>
        </p:txBody>
      </p:sp>
      <p:pic>
        <p:nvPicPr>
          <p:cNvPr id="12" name="圖片 11">
            <a:extLst>
              <a:ext uri="{FF2B5EF4-FFF2-40B4-BE49-F238E27FC236}">
                <a16:creationId xmlns:a16="http://schemas.microsoft.com/office/drawing/2014/main" xmlns="" id="{80510163-D28F-4783-AF34-B0A0B1EFF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435" y="201663"/>
            <a:ext cx="4806565" cy="694800"/>
          </a:xfrm>
          <a:prstGeom prst="rect">
            <a:avLst/>
          </a:prstGeom>
        </p:spPr>
      </p:pic>
      <p:pic>
        <p:nvPicPr>
          <p:cNvPr id="4" name="圖片 3" descr="一張含有 物件 的圖片&#10;&#10;描述是以高可信度產生">
            <a:extLst>
              <a:ext uri="{FF2B5EF4-FFF2-40B4-BE49-F238E27FC236}">
                <a16:creationId xmlns:a16="http://schemas.microsoft.com/office/drawing/2014/main" xmlns="" id="{41868910-6FAA-4C06-BA19-690B38421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346" y="803708"/>
            <a:ext cx="4081091" cy="695908"/>
          </a:xfrm>
          <a:prstGeom prst="rect">
            <a:avLst/>
          </a:prstGeom>
        </p:spPr>
      </p:pic>
      <p:sp>
        <p:nvSpPr>
          <p:cNvPr id="6" name="矩形 5">
            <a:extLst>
              <a:ext uri="{FF2B5EF4-FFF2-40B4-BE49-F238E27FC236}">
                <a16:creationId xmlns:a16="http://schemas.microsoft.com/office/drawing/2014/main" xmlns="" id="{1EE190AD-CC97-43D8-B19C-A5BFF78B3E8F}"/>
              </a:ext>
            </a:extLst>
          </p:cNvPr>
          <p:cNvSpPr/>
          <p:nvPr/>
        </p:nvSpPr>
        <p:spPr>
          <a:xfrm>
            <a:off x="2354721" y="903673"/>
            <a:ext cx="2330446" cy="369332"/>
          </a:xfrm>
          <a:prstGeom prst="rect">
            <a:avLst/>
          </a:prstGeom>
        </p:spPr>
        <p:txBody>
          <a:bodyPr wrap="none">
            <a:spAutoFit/>
          </a:bodyPr>
          <a:lstStyle/>
          <a:p>
            <a:r>
              <a:rPr lang="en-US" altLang="zh-TW" dirty="0">
                <a:latin typeface="AdvPSTIM10-R"/>
              </a:rPr>
              <a:t>Taylor series expansion</a:t>
            </a:r>
            <a:endParaRPr lang="zh-TW" altLang="en-US" dirty="0"/>
          </a:p>
        </p:txBody>
      </p:sp>
    </p:spTree>
    <p:extLst>
      <p:ext uri="{BB962C8B-B14F-4D97-AF65-F5344CB8AC3E}">
        <p14:creationId xmlns:p14="http://schemas.microsoft.com/office/powerpoint/2010/main" val="237282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xmlns="" id="{C1A9A1F9-C329-4CB2-8044-66DA296166FF}"/>
              </a:ext>
            </a:extLst>
          </p:cNvPr>
          <p:cNvSpPr txBox="1"/>
          <p:nvPr/>
        </p:nvSpPr>
        <p:spPr>
          <a:xfrm>
            <a:off x="2687510" y="959370"/>
            <a:ext cx="3768980" cy="369332"/>
          </a:xfrm>
          <a:prstGeom prst="rect">
            <a:avLst/>
          </a:prstGeom>
          <a:noFill/>
        </p:spPr>
        <p:txBody>
          <a:bodyPr wrap="none" rtlCol="0">
            <a:spAutoFit/>
          </a:bodyPr>
          <a:lstStyle/>
          <a:p>
            <a:r>
              <a:rPr lang="en-US" altLang="zh-TW" dirty="0"/>
              <a:t>Horizontal distribution of precipitation</a:t>
            </a:r>
            <a:endParaRPr lang="zh-TW" altLang="en-US" dirty="0"/>
          </a:p>
        </p:txBody>
      </p:sp>
      <p:grpSp>
        <p:nvGrpSpPr>
          <p:cNvPr id="4" name="群組 3">
            <a:extLst>
              <a:ext uri="{FF2B5EF4-FFF2-40B4-BE49-F238E27FC236}">
                <a16:creationId xmlns:a16="http://schemas.microsoft.com/office/drawing/2014/main" xmlns="" id="{DB6AC020-95E9-47BE-9700-D981177E11CE}"/>
              </a:ext>
            </a:extLst>
          </p:cNvPr>
          <p:cNvGrpSpPr/>
          <p:nvPr/>
        </p:nvGrpSpPr>
        <p:grpSpPr>
          <a:xfrm>
            <a:off x="237520" y="1530606"/>
            <a:ext cx="8668960" cy="2855031"/>
            <a:chOff x="237520" y="2009577"/>
            <a:chExt cx="8668960" cy="2855031"/>
          </a:xfrm>
        </p:grpSpPr>
        <p:pic>
          <p:nvPicPr>
            <p:cNvPr id="3" name="圖片 2">
              <a:extLst>
                <a:ext uri="{FF2B5EF4-FFF2-40B4-BE49-F238E27FC236}">
                  <a16:creationId xmlns:a16="http://schemas.microsoft.com/office/drawing/2014/main" xmlns="" id="{9E8BDA08-68F3-413F-878F-C21DD730A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20" y="2009577"/>
              <a:ext cx="8668960" cy="2838846"/>
            </a:xfrm>
            <a:prstGeom prst="rect">
              <a:avLst/>
            </a:prstGeom>
          </p:spPr>
        </p:pic>
        <p:sp>
          <p:nvSpPr>
            <p:cNvPr id="2" name="矩形 1">
              <a:extLst>
                <a:ext uri="{FF2B5EF4-FFF2-40B4-BE49-F238E27FC236}">
                  <a16:creationId xmlns:a16="http://schemas.microsoft.com/office/drawing/2014/main" xmlns="" id="{67F66CE1-6AC2-46B7-8363-6AC1E989AD26}"/>
                </a:ext>
              </a:extLst>
            </p:cNvPr>
            <p:cNvSpPr/>
            <p:nvPr/>
          </p:nvSpPr>
          <p:spPr>
            <a:xfrm>
              <a:off x="4572000" y="3364992"/>
              <a:ext cx="4334256" cy="1499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60205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8B960155-EC29-49E7-B99E-FACB34872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136" y="4516595"/>
            <a:ext cx="3418577" cy="564121"/>
          </a:xfrm>
          <a:prstGeom prst="rect">
            <a:avLst/>
          </a:prstGeom>
        </p:spPr>
      </p:pic>
      <p:pic>
        <p:nvPicPr>
          <p:cNvPr id="5" name="圖片 4">
            <a:extLst>
              <a:ext uri="{FF2B5EF4-FFF2-40B4-BE49-F238E27FC236}">
                <a16:creationId xmlns:a16="http://schemas.microsoft.com/office/drawing/2014/main" xmlns="" id="{BB6C8049-8099-4DA8-BC0D-BBE6812D8F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395" y="5718331"/>
            <a:ext cx="3238061" cy="710794"/>
          </a:xfrm>
          <a:prstGeom prst="rect">
            <a:avLst/>
          </a:prstGeom>
        </p:spPr>
      </p:pic>
      <p:pic>
        <p:nvPicPr>
          <p:cNvPr id="7" name="圖片 6" descr="一張含有 物件 的圖片&#10;&#10;描述是以高可信度產生">
            <a:extLst>
              <a:ext uri="{FF2B5EF4-FFF2-40B4-BE49-F238E27FC236}">
                <a16:creationId xmlns:a16="http://schemas.microsoft.com/office/drawing/2014/main" xmlns="" id="{AB0FF2F9-B7B9-4010-99A7-76FAEFF949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395" y="2495809"/>
            <a:ext cx="3903722" cy="665663"/>
          </a:xfrm>
          <a:prstGeom prst="rect">
            <a:avLst/>
          </a:prstGeom>
        </p:spPr>
      </p:pic>
      <p:pic>
        <p:nvPicPr>
          <p:cNvPr id="8" name="圖片 7">
            <a:extLst>
              <a:ext uri="{FF2B5EF4-FFF2-40B4-BE49-F238E27FC236}">
                <a16:creationId xmlns:a16="http://schemas.microsoft.com/office/drawing/2014/main" xmlns="" id="{43C48D13-7A35-430A-95BB-0C8794F4CB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4778" y="1157278"/>
            <a:ext cx="4806565" cy="694800"/>
          </a:xfrm>
          <a:prstGeom prst="rect">
            <a:avLst/>
          </a:prstGeom>
        </p:spPr>
      </p:pic>
      <p:sp>
        <p:nvSpPr>
          <p:cNvPr id="9" name="文字方塊 8">
            <a:extLst>
              <a:ext uri="{FF2B5EF4-FFF2-40B4-BE49-F238E27FC236}">
                <a16:creationId xmlns:a16="http://schemas.microsoft.com/office/drawing/2014/main" xmlns="" id="{FC85D805-9E1C-4E61-A5D3-EDE7AA4F88C4}"/>
              </a:ext>
            </a:extLst>
          </p:cNvPr>
          <p:cNvSpPr txBox="1"/>
          <p:nvPr/>
        </p:nvSpPr>
        <p:spPr>
          <a:xfrm>
            <a:off x="704978" y="642501"/>
            <a:ext cx="5884944" cy="369332"/>
          </a:xfrm>
          <a:prstGeom prst="rect">
            <a:avLst/>
          </a:prstGeom>
          <a:noFill/>
        </p:spPr>
        <p:txBody>
          <a:bodyPr wrap="none" rtlCol="0">
            <a:spAutoFit/>
          </a:bodyPr>
          <a:lstStyle/>
          <a:p>
            <a:r>
              <a:rPr lang="en-US" altLang="zh-TW" dirty="0"/>
              <a:t>empirical equation of precipitation</a:t>
            </a:r>
            <a:r>
              <a:rPr lang="zh-TW" altLang="en-US" dirty="0"/>
              <a:t> </a:t>
            </a:r>
            <a:r>
              <a:rPr lang="en-US" altLang="zh-TW" dirty="0"/>
              <a:t>(Bretherton et al., 2004):</a:t>
            </a:r>
            <a:endParaRPr lang="zh-TW" altLang="en-US" dirty="0"/>
          </a:p>
        </p:txBody>
      </p:sp>
      <p:sp>
        <p:nvSpPr>
          <p:cNvPr id="10" name="矩形 9">
            <a:extLst>
              <a:ext uri="{FF2B5EF4-FFF2-40B4-BE49-F238E27FC236}">
                <a16:creationId xmlns:a16="http://schemas.microsoft.com/office/drawing/2014/main" xmlns="" id="{C6A48C6E-C036-40F6-B78C-8E54ACEABF14}"/>
              </a:ext>
            </a:extLst>
          </p:cNvPr>
          <p:cNvSpPr/>
          <p:nvPr/>
        </p:nvSpPr>
        <p:spPr>
          <a:xfrm>
            <a:off x="704978" y="1867885"/>
            <a:ext cx="2407903" cy="369332"/>
          </a:xfrm>
          <a:prstGeom prst="rect">
            <a:avLst/>
          </a:prstGeom>
        </p:spPr>
        <p:txBody>
          <a:bodyPr wrap="none">
            <a:spAutoFit/>
          </a:bodyPr>
          <a:lstStyle/>
          <a:p>
            <a:r>
              <a:rPr lang="en-US" altLang="zh-TW" dirty="0">
                <a:latin typeface="AdvPSTIM10-R"/>
              </a:rPr>
              <a:t>Taylor series expansion:</a:t>
            </a:r>
            <a:endParaRPr lang="zh-TW" altLang="en-US" dirty="0"/>
          </a:p>
        </p:txBody>
      </p:sp>
      <p:cxnSp>
        <p:nvCxnSpPr>
          <p:cNvPr id="12" name="直線單箭頭接點 11">
            <a:extLst>
              <a:ext uri="{FF2B5EF4-FFF2-40B4-BE49-F238E27FC236}">
                <a16:creationId xmlns:a16="http://schemas.microsoft.com/office/drawing/2014/main" xmlns="" id="{4C5EEF45-6892-4706-B538-59FFF2A2C8E9}"/>
              </a:ext>
            </a:extLst>
          </p:cNvPr>
          <p:cNvCxnSpPr>
            <a:cxnSpLocks/>
          </p:cNvCxnSpPr>
          <p:nvPr/>
        </p:nvCxnSpPr>
        <p:spPr>
          <a:xfrm>
            <a:off x="2634395" y="5183471"/>
            <a:ext cx="0" cy="642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單箭頭接點 13">
            <a:extLst>
              <a:ext uri="{FF2B5EF4-FFF2-40B4-BE49-F238E27FC236}">
                <a16:creationId xmlns:a16="http://schemas.microsoft.com/office/drawing/2014/main" xmlns="" id="{477CC81A-D557-435F-8B20-6224B3A3C092}"/>
              </a:ext>
            </a:extLst>
          </p:cNvPr>
          <p:cNvCxnSpPr>
            <a:cxnSpLocks/>
          </p:cNvCxnSpPr>
          <p:nvPr/>
        </p:nvCxnSpPr>
        <p:spPr>
          <a:xfrm>
            <a:off x="2634395" y="3161472"/>
            <a:ext cx="0" cy="1209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xmlns="" id="{214F2A10-8F90-4B14-A620-8C33698BCCFB}"/>
                  </a:ext>
                </a:extLst>
              </p:cNvPr>
              <p:cNvSpPr txBox="1"/>
              <p:nvPr/>
            </p:nvSpPr>
            <p:spPr>
              <a:xfrm>
                <a:off x="3018427" y="3830025"/>
                <a:ext cx="1001877" cy="583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a:rPr>
                          </m:ctrlPr>
                        </m:sSubSup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h</m:t>
                          </m:r>
                        </m:sub>
                        <m:sup>
                          <m:r>
                            <a:rPr lang="en-US" altLang="zh-TW" b="0" i="1" smtClean="0">
                              <a:latin typeface="Cambria Math" panose="02040503050406030204" pitchFamily="18" charset="0"/>
                            </a:rPr>
                            <m:t>′</m:t>
                          </m:r>
                        </m:sup>
                      </m:sSubSup>
                      <m:r>
                        <a:rPr lang="en-US" altLang="zh-TW" b="0" i="1" smtClean="0">
                          <a:latin typeface="Cambria Math" panose="02040503050406030204" pitchFamily="18" charset="0"/>
                        </a:rPr>
                        <m:t>=</m:t>
                      </m:r>
                      <m:f>
                        <m:fPr>
                          <m:ctrlPr>
                            <a:rPr lang="en-US" altLang="zh-TW" b="0" i="1" smtClean="0">
                              <a:latin typeface="Cambria Math"/>
                            </a:rPr>
                          </m:ctrlPr>
                        </m:fPr>
                        <m:num>
                          <m:d>
                            <m:dPr>
                              <m:begChr m:val="⟨"/>
                              <m:endChr m:val="⟩"/>
                              <m:ctrlPr>
                                <a:rPr lang="en-US" altLang="zh-TW" b="0" i="1" smtClean="0">
                                  <a:latin typeface="Cambria Math"/>
                                </a:rPr>
                              </m:ctrlPr>
                            </m:dPr>
                            <m:e>
                              <m:sSup>
                                <m:sSupPr>
                                  <m:ctrlPr>
                                    <a:rPr lang="en-US" altLang="zh-TW" b="0" i="1" smtClean="0">
                                      <a:latin typeface="Cambria Math"/>
                                    </a:rPr>
                                  </m:ctrlPr>
                                </m:sSupPr>
                                <m:e>
                                  <m:r>
                                    <a:rPr lang="en-US" altLang="zh-TW" b="0" i="1" smtClean="0">
                                      <a:latin typeface="Cambria Math" panose="02040503050406030204" pitchFamily="18" charset="0"/>
                                    </a:rPr>
                                    <m:t>𝑞</m:t>
                                  </m:r>
                                </m:e>
                                <m:sup>
                                  <m:r>
                                    <a:rPr lang="en-US" altLang="zh-TW" b="0" i="1" smtClean="0">
                                      <a:latin typeface="Cambria Math" panose="02040503050406030204" pitchFamily="18" charset="0"/>
                                    </a:rPr>
                                    <m:t>′</m:t>
                                  </m:r>
                                </m:sup>
                              </m:sSup>
                            </m:e>
                          </m:d>
                        </m:num>
                        <m:den>
                          <m:d>
                            <m:dPr>
                              <m:begChr m:val="⟨"/>
                              <m:endChr m:val="⟩"/>
                              <m:ctrlPr>
                                <a:rPr lang="en-US" altLang="zh-TW" b="0" i="1" smtClean="0">
                                  <a:latin typeface="Cambria Math"/>
                                </a:rPr>
                              </m:ctrlPr>
                            </m:dPr>
                            <m:e>
                              <m:acc>
                                <m:accPr>
                                  <m:chr m:val="̅"/>
                                  <m:ctrlPr>
                                    <a:rPr lang="en-US" altLang="zh-TW" b="0" i="1" smtClean="0">
                                      <a:latin typeface="Cambria Math"/>
                                    </a:rPr>
                                  </m:ctrlPr>
                                </m:accPr>
                                <m:e>
                                  <m:sSub>
                                    <m:sSubPr>
                                      <m:ctrlPr>
                                        <a:rPr lang="en-US" altLang="zh-TW" b="0" i="1" smtClean="0">
                                          <a:latin typeface="Cambria Math"/>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𝑠</m:t>
                                      </m:r>
                                    </m:sub>
                                  </m:sSub>
                                </m:e>
                              </m:acc>
                            </m:e>
                          </m:d>
                        </m:den>
                      </m:f>
                    </m:oMath>
                  </m:oMathPara>
                </a14:m>
                <a:endParaRPr lang="zh-TW" altLang="en-US" dirty="0"/>
              </a:p>
            </p:txBody>
          </p:sp>
        </mc:Choice>
        <mc:Fallback xmlns="">
          <p:sp>
            <p:nvSpPr>
              <p:cNvPr id="16" name="文字方塊 15">
                <a:extLst>
                  <a:ext uri="{FF2B5EF4-FFF2-40B4-BE49-F238E27FC236}">
                    <a16:creationId xmlns:a16="http://schemas.microsoft.com/office/drawing/2014/main" id="{214F2A10-8F90-4B14-A620-8C33698BCCFB}"/>
                  </a:ext>
                </a:extLst>
              </p:cNvPr>
              <p:cNvSpPr txBox="1">
                <a:spLocks noRot="1" noChangeAspect="1" noMove="1" noResize="1" noEditPoints="1" noAdjustHandles="1" noChangeArrowheads="1" noChangeShapeType="1" noTextEdit="1"/>
              </p:cNvSpPr>
              <p:nvPr/>
            </p:nvSpPr>
            <p:spPr>
              <a:xfrm>
                <a:off x="3018427" y="3830025"/>
                <a:ext cx="1001877" cy="583237"/>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xmlns="" id="{7081D33B-C18A-43FA-8FF5-B719C57C08D4}"/>
                  </a:ext>
                </a:extLst>
              </p:cNvPr>
              <p:cNvSpPr txBox="1"/>
              <p:nvPr/>
            </p:nvSpPr>
            <p:spPr>
              <a:xfrm>
                <a:off x="3018427" y="3194047"/>
                <a:ext cx="3587777" cy="5734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a:rPr>
                          </m:ctrlPr>
                        </m:fPr>
                        <m:num>
                          <m:r>
                            <a:rPr lang="zh-TW" altLang="en-US" i="1" smtClean="0">
                              <a:latin typeface="Cambria Math" panose="02040503050406030204" pitchFamily="18" charset="0"/>
                            </a:rPr>
                            <m:t>𝜕</m:t>
                          </m:r>
                          <m:r>
                            <a:rPr lang="en-US" altLang="zh-TW" b="0" i="1" smtClean="0">
                              <a:latin typeface="Cambria Math" panose="02040503050406030204" pitchFamily="18" charset="0"/>
                            </a:rPr>
                            <m:t>𝑝</m:t>
                          </m:r>
                        </m:num>
                        <m:den>
                          <m:r>
                            <a:rPr lang="zh-TW" altLang="en-US" i="1" smtClean="0">
                              <a:latin typeface="Cambria Math" panose="02040503050406030204" pitchFamily="18" charset="0"/>
                            </a:rPr>
                            <m:t>𝜕</m:t>
                          </m:r>
                          <m:sSub>
                            <m:sSubPr>
                              <m:ctrlPr>
                                <a:rPr lang="en-US" altLang="zh-TW" i="1" smtClean="0">
                                  <a:latin typeface="Cambria Math"/>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h</m:t>
                              </m:r>
                            </m:sub>
                          </m:sSub>
                        </m:den>
                      </m:f>
                      <m:r>
                        <a:rPr lang="en-US" altLang="zh-TW" b="0" i="1" smtClean="0">
                          <a:latin typeface="Cambria Math" panose="02040503050406030204" pitchFamily="18" charset="0"/>
                        </a:rPr>
                        <m:t>=</m:t>
                      </m:r>
                      <m:r>
                        <a:rPr lang="en-US" altLang="zh-TW" b="0" i="1" smtClean="0">
                          <a:latin typeface="Cambria Math" panose="02040503050406030204" pitchFamily="18" charset="0"/>
                        </a:rPr>
                        <m:t>𝑎</m:t>
                      </m:r>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a:rPr>
                          </m:ctrlPr>
                        </m:sSubPr>
                        <m:e>
                          <m:r>
                            <a:rPr lang="en-US" altLang="zh-TW" b="0" i="1" smtClean="0">
                              <a:latin typeface="Cambria Math" panose="02040503050406030204" pitchFamily="18" charset="0"/>
                            </a:rPr>
                            <m:t>𝑃</m:t>
                          </m:r>
                        </m:e>
                        <m:sub>
                          <m:r>
                            <a:rPr lang="en-US" altLang="zh-TW" b="0" i="1" smtClean="0">
                              <a:latin typeface="Cambria Math" panose="02040503050406030204" pitchFamily="18" charset="0"/>
                            </a:rPr>
                            <m:t>0</m:t>
                          </m:r>
                        </m:sub>
                      </m:sSub>
                      <m:func>
                        <m:funcPr>
                          <m:ctrlPr>
                            <a:rPr lang="en-US" altLang="zh-TW" b="0" i="1" smtClean="0">
                              <a:latin typeface="Cambria Math"/>
                            </a:rPr>
                          </m:ctrlPr>
                        </m:funcPr>
                        <m:fName>
                          <m:r>
                            <m:rPr>
                              <m:sty m:val="p"/>
                            </m:rPr>
                            <a:rPr lang="en-US" altLang="zh-TW" b="0" i="0" smtClean="0">
                              <a:latin typeface="Cambria Math" panose="02040503050406030204" pitchFamily="18" charset="0"/>
                            </a:rPr>
                            <m:t>exp</m:t>
                          </m:r>
                        </m:fName>
                        <m:e>
                          <m:d>
                            <m:dPr>
                              <m:ctrlPr>
                                <a:rPr lang="en-US" altLang="zh-TW" b="0" i="1" smtClean="0">
                                  <a:latin typeface="Cambria Math"/>
                                </a:rPr>
                              </m:ctrlPr>
                            </m:dPr>
                            <m:e>
                              <m:r>
                                <a:rPr lang="en-US" altLang="zh-TW" b="0" i="1" smtClean="0">
                                  <a:latin typeface="Cambria Math" panose="02040503050406030204" pitchFamily="18" charset="0"/>
                                </a:rPr>
                                <m:t>𝑎</m:t>
                              </m:r>
                              <m:sSub>
                                <m:sSubPr>
                                  <m:ctrlPr>
                                    <a:rPr lang="en-US" altLang="zh-TW" b="0" i="1" smtClean="0">
                                      <a:latin typeface="Cambria Math"/>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h</m:t>
                                  </m:r>
                                </m:sub>
                              </m:sSub>
                            </m:e>
                          </m:d>
                          <m:r>
                            <a:rPr lang="en-US" altLang="zh-TW" i="1">
                              <a:latin typeface="Cambria Math" panose="02040503050406030204" pitchFamily="18" charset="0"/>
                            </a:rPr>
                            <m:t>]</m:t>
                          </m:r>
                        </m:e>
                      </m:func>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a</m:t>
                      </m:r>
                      <m:r>
                        <a:rPr lang="en-US" altLang="zh-TW" b="0" i="1" smtClean="0">
                          <a:latin typeface="Cambria Math" panose="02040503050406030204" pitchFamily="18" charset="0"/>
                          <a:ea typeface="Cambria Math" panose="02040503050406030204" pitchFamily="18" charset="0"/>
                        </a:rPr>
                        <m:t>∙</m:t>
                      </m:r>
                      <m:r>
                        <m:rPr>
                          <m:sty m:val="p"/>
                        </m:rPr>
                        <a:rPr lang="en-US" altLang="zh-TW" b="0" i="0" smtClean="0">
                          <a:latin typeface="Cambria Math" panose="02040503050406030204" pitchFamily="18" charset="0"/>
                        </a:rPr>
                        <m:t>P</m:t>
                      </m:r>
                      <m:r>
                        <a:rPr lang="en-US" altLang="zh-TW" b="0" i="0" smtClean="0">
                          <a:latin typeface="Cambria Math" panose="02040503050406030204" pitchFamily="18" charset="0"/>
                        </a:rPr>
                        <m:t>(</m:t>
                      </m:r>
                      <m:sSub>
                        <m:sSubPr>
                          <m:ctrlPr>
                            <a:rPr lang="en-US" altLang="zh-TW" b="0" i="1" smtClean="0">
                              <a:latin typeface="Cambria Math"/>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h</m:t>
                          </m:r>
                        </m:sub>
                      </m:sSub>
                      <m:r>
                        <a:rPr lang="en-US" altLang="zh-TW" b="0" i="0" smtClean="0">
                          <a:latin typeface="Cambria Math" panose="02040503050406030204" pitchFamily="18" charset="0"/>
                        </a:rPr>
                        <m:t>)</m:t>
                      </m:r>
                    </m:oMath>
                  </m:oMathPara>
                </a14:m>
                <a:endParaRPr lang="zh-TW" altLang="en-US" dirty="0"/>
              </a:p>
            </p:txBody>
          </p:sp>
        </mc:Choice>
        <mc:Fallback xmlns="">
          <p:sp>
            <p:nvSpPr>
              <p:cNvPr id="17" name="文字方塊 16">
                <a:extLst>
                  <a:ext uri="{FF2B5EF4-FFF2-40B4-BE49-F238E27FC236}">
                    <a16:creationId xmlns:a16="http://schemas.microsoft.com/office/drawing/2014/main" id="{7081D33B-C18A-43FA-8FF5-B719C57C08D4}"/>
                  </a:ext>
                </a:extLst>
              </p:cNvPr>
              <p:cNvSpPr txBox="1">
                <a:spLocks noRot="1" noChangeAspect="1" noMove="1" noResize="1" noEditPoints="1" noAdjustHandles="1" noChangeArrowheads="1" noChangeShapeType="1" noTextEdit="1"/>
              </p:cNvSpPr>
              <p:nvPr/>
            </p:nvSpPr>
            <p:spPr>
              <a:xfrm>
                <a:off x="3018427" y="3194047"/>
                <a:ext cx="3587777" cy="573490"/>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xmlns="" id="{A1E2C953-3770-42BB-BB24-B49437CD5398}"/>
                  </a:ext>
                </a:extLst>
              </p:cNvPr>
              <p:cNvSpPr txBox="1"/>
              <p:nvPr/>
            </p:nvSpPr>
            <p:spPr>
              <a:xfrm>
                <a:off x="2952704" y="5314853"/>
                <a:ext cx="11485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𝑃</m:t>
                      </m:r>
                      <m:r>
                        <a:rPr lang="en-US" altLang="zh-TW" b="0" i="1" smtClean="0">
                          <a:latin typeface="Cambria Math" panose="02040503050406030204" pitchFamily="18" charset="0"/>
                        </a:rPr>
                        <m:t>=</m:t>
                      </m:r>
                      <m:acc>
                        <m:accPr>
                          <m:chr m:val="̅"/>
                          <m:ctrlPr>
                            <a:rPr lang="en-US" altLang="zh-TW" b="0" i="1" smtClean="0">
                              <a:latin typeface="Cambria Math"/>
                            </a:rPr>
                          </m:ctrlPr>
                        </m:accPr>
                        <m:e>
                          <m:r>
                            <a:rPr lang="en-US" altLang="zh-TW" b="0" i="1" smtClean="0">
                              <a:latin typeface="Cambria Math" panose="02040503050406030204" pitchFamily="18" charset="0"/>
                            </a:rPr>
                            <m:t>𝑃</m:t>
                          </m:r>
                        </m:e>
                      </m:acc>
                      <m:r>
                        <a:rPr lang="en-US" altLang="zh-TW" b="0" i="1" smtClean="0">
                          <a:latin typeface="Cambria Math" panose="02040503050406030204" pitchFamily="18" charset="0"/>
                        </a:rPr>
                        <m:t>+</m:t>
                      </m:r>
                      <m:sSup>
                        <m:sSupPr>
                          <m:ctrlPr>
                            <a:rPr lang="en-US" altLang="zh-TW" b="0" i="1" smtClean="0">
                              <a:latin typeface="Cambria Math"/>
                            </a:rPr>
                          </m:ctrlPr>
                        </m:sSupPr>
                        <m:e>
                          <m:r>
                            <a:rPr lang="en-US" altLang="zh-TW" b="0" i="1" smtClean="0">
                              <a:latin typeface="Cambria Math" panose="02040503050406030204" pitchFamily="18" charset="0"/>
                            </a:rPr>
                            <m:t>𝑃</m:t>
                          </m:r>
                        </m:e>
                        <m:sup>
                          <m:r>
                            <a:rPr lang="en-US" altLang="zh-TW" b="0" i="1" smtClean="0">
                              <a:latin typeface="Cambria Math" panose="02040503050406030204" pitchFamily="18" charset="0"/>
                            </a:rPr>
                            <m:t>′</m:t>
                          </m:r>
                        </m:sup>
                      </m:sSup>
                    </m:oMath>
                  </m:oMathPara>
                </a14:m>
                <a:endParaRPr lang="zh-TW" altLang="en-US" dirty="0"/>
              </a:p>
            </p:txBody>
          </p:sp>
        </mc:Choice>
        <mc:Fallback xmlns="">
          <p:sp>
            <p:nvSpPr>
              <p:cNvPr id="18" name="文字方塊 17">
                <a:extLst>
                  <a:ext uri="{FF2B5EF4-FFF2-40B4-BE49-F238E27FC236}">
                    <a16:creationId xmlns:a16="http://schemas.microsoft.com/office/drawing/2014/main" id="{A1E2C953-3770-42BB-BB24-B49437CD5398}"/>
                  </a:ext>
                </a:extLst>
              </p:cNvPr>
              <p:cNvSpPr txBox="1">
                <a:spLocks noRot="1" noChangeAspect="1" noMove="1" noResize="1" noEditPoints="1" noAdjustHandles="1" noChangeArrowheads="1" noChangeShapeType="1" noTextEdit="1"/>
              </p:cNvSpPr>
              <p:nvPr/>
            </p:nvSpPr>
            <p:spPr>
              <a:xfrm>
                <a:off x="2952704" y="5314853"/>
                <a:ext cx="1148583" cy="276999"/>
              </a:xfrm>
              <a:prstGeom prst="rect">
                <a:avLst/>
              </a:prstGeom>
              <a:blipFill>
                <a:blip r:embed="rId9"/>
                <a:stretch>
                  <a:fillRect l="-3704" t="-4444" r="-529" b="-888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xmlns="" id="{CF1A08E6-AEA2-4B36-A877-24446C9D9A84}"/>
                  </a:ext>
                </a:extLst>
              </p:cNvPr>
              <p:cNvSpPr txBox="1"/>
              <p:nvPr/>
            </p:nvSpPr>
            <p:spPr>
              <a:xfrm>
                <a:off x="6236208" y="5911889"/>
                <a:ext cx="2682401" cy="323678"/>
              </a:xfrm>
              <a:prstGeom prst="rect">
                <a:avLst/>
              </a:prstGeom>
              <a:noFill/>
            </p:spPr>
            <p:txBody>
              <a:bodyPr wrap="none" lIns="0" tIns="0" rIns="0" bIns="0" rtlCol="0">
                <a:spAutoFit/>
              </a:bodyPr>
              <a:lstStyle/>
              <a:p>
                <a14:m>
                  <m:oMath xmlns:m="http://schemas.openxmlformats.org/officeDocument/2006/math">
                    <m:d>
                      <m:dPr>
                        <m:ctrlPr>
                          <a:rPr lang="en-US" altLang="zh-TW" i="1" smtClean="0">
                            <a:latin typeface="Cambria Math"/>
                          </a:rPr>
                        </m:ctrlPr>
                      </m:dPr>
                      <m:e>
                        <m:acc>
                          <m:accPr>
                            <m:chr m:val="̅"/>
                            <m:ctrlPr>
                              <a:rPr lang="en-US" altLang="zh-TW" i="1" smtClean="0">
                                <a:latin typeface="Cambria Math"/>
                              </a:rPr>
                            </m:ctrlPr>
                          </m:accPr>
                          <m:e/>
                        </m:acc>
                      </m:e>
                    </m:d>
                  </m:oMath>
                </a14:m>
                <a:r>
                  <a:rPr lang="en-US" altLang="zh-TW" dirty="0"/>
                  <a:t>: 100-day low-pass filter</a:t>
                </a:r>
                <a:endParaRPr lang="zh-TW" altLang="en-US" dirty="0"/>
              </a:p>
            </p:txBody>
          </p:sp>
        </mc:Choice>
        <mc:Fallback xmlns="">
          <p:sp>
            <p:nvSpPr>
              <p:cNvPr id="2" name="文字方塊 1">
                <a:extLst>
                  <a:ext uri="{FF2B5EF4-FFF2-40B4-BE49-F238E27FC236}">
                    <a16:creationId xmlns:a16="http://schemas.microsoft.com/office/drawing/2014/main" id="{CF1A08E6-AEA2-4B36-A877-24446C9D9A84}"/>
                  </a:ext>
                </a:extLst>
              </p:cNvPr>
              <p:cNvSpPr txBox="1">
                <a:spLocks noRot="1" noChangeAspect="1" noMove="1" noResize="1" noEditPoints="1" noAdjustHandles="1" noChangeArrowheads="1" noChangeShapeType="1" noTextEdit="1"/>
              </p:cNvSpPr>
              <p:nvPr/>
            </p:nvSpPr>
            <p:spPr>
              <a:xfrm>
                <a:off x="6236208" y="5911889"/>
                <a:ext cx="2682401" cy="323678"/>
              </a:xfrm>
              <a:prstGeom prst="rect">
                <a:avLst/>
              </a:prstGeom>
              <a:blipFill>
                <a:blip r:embed="rId10"/>
                <a:stretch>
                  <a:fillRect t="-15094" r="-4773" b="-3773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5522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3C345000-52C0-4567-87CF-F8BEFAEA8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36" y="1583687"/>
            <a:ext cx="7228328" cy="3857742"/>
          </a:xfrm>
          <a:prstGeom prst="rect">
            <a:avLst/>
          </a:prstGeom>
        </p:spPr>
      </p:pic>
    </p:spTree>
    <p:extLst>
      <p:ext uri="{BB962C8B-B14F-4D97-AF65-F5344CB8AC3E}">
        <p14:creationId xmlns:p14="http://schemas.microsoft.com/office/powerpoint/2010/main" val="228780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E4D6997-2A8A-4B7C-9D4B-99E074D17347}"/>
              </a:ext>
            </a:extLst>
          </p:cNvPr>
          <p:cNvSpPr/>
          <p:nvPr/>
        </p:nvSpPr>
        <p:spPr>
          <a:xfrm>
            <a:off x="694944" y="2264587"/>
            <a:ext cx="6199632" cy="369332"/>
          </a:xfrm>
          <a:prstGeom prst="rect">
            <a:avLst/>
          </a:prstGeom>
        </p:spPr>
        <p:txBody>
          <a:bodyPr wrap="square">
            <a:spAutoFit/>
          </a:bodyPr>
          <a:lstStyle/>
          <a:p>
            <a:r>
              <a:rPr lang="en-US" altLang="zh-TW" dirty="0"/>
              <a:t>low-frequency background convective adjustment time scale:</a:t>
            </a:r>
            <a:endParaRPr lang="zh-TW" altLang="en-US" dirty="0"/>
          </a:p>
        </p:txBody>
      </p:sp>
      <p:pic>
        <p:nvPicPr>
          <p:cNvPr id="3" name="圖片 2">
            <a:extLst>
              <a:ext uri="{FF2B5EF4-FFF2-40B4-BE49-F238E27FC236}">
                <a16:creationId xmlns:a16="http://schemas.microsoft.com/office/drawing/2014/main" xmlns="" id="{8BF34540-F93E-488A-8498-CBD064A01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4" y="1219483"/>
            <a:ext cx="3238061" cy="710794"/>
          </a:xfrm>
          <a:prstGeom prst="rect">
            <a:avLst/>
          </a:prstGeom>
        </p:spPr>
      </p:pic>
      <p:pic>
        <p:nvPicPr>
          <p:cNvPr id="5" name="圖片 4">
            <a:extLst>
              <a:ext uri="{FF2B5EF4-FFF2-40B4-BE49-F238E27FC236}">
                <a16:creationId xmlns:a16="http://schemas.microsoft.com/office/drawing/2014/main" xmlns="" id="{1711E793-8D9A-4130-A742-D1738FBD7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44" y="2968229"/>
            <a:ext cx="3153215" cy="685896"/>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xmlns="" id="{735D3D85-600D-4547-AF7E-21B693BAA728}"/>
                  </a:ext>
                </a:extLst>
              </p:cNvPr>
              <p:cNvSpPr/>
              <p:nvPr/>
            </p:nvSpPr>
            <p:spPr>
              <a:xfrm>
                <a:off x="694944" y="3860866"/>
                <a:ext cx="7388352" cy="646331"/>
              </a:xfrm>
              <a:prstGeom prst="rect">
                <a:avLst/>
              </a:prstGeom>
            </p:spPr>
            <p:txBody>
              <a:bodyPr wrap="square">
                <a:spAutoFit/>
              </a:bodyPr>
              <a:lstStyle/>
              <a:p>
                <a14:m>
                  <m:oMath xmlns:m="http://schemas.openxmlformats.org/officeDocument/2006/math">
                    <m:sSub>
                      <m:sSubPr>
                        <m:ctrlPr>
                          <a:rPr lang="en-US" altLang="zh-TW" i="1" smtClean="0">
                            <a:latin typeface="Cambria Math"/>
                          </a:rPr>
                        </m:ctrlPr>
                      </m:sSubPr>
                      <m:e>
                        <m:r>
                          <a:rPr lang="zh-TW" altLang="en-US" i="1" smtClean="0">
                            <a:latin typeface="Cambria Math" panose="02040503050406030204" pitchFamily="18" charset="0"/>
                          </a:rPr>
                          <m:t>𝜏</m:t>
                        </m:r>
                      </m:e>
                      <m:sub>
                        <m:r>
                          <a:rPr lang="en-US" altLang="zh-TW" b="0" i="1" smtClean="0">
                            <a:latin typeface="Cambria Math" panose="02040503050406030204" pitchFamily="18" charset="0"/>
                          </a:rPr>
                          <m:t>𝑐</m:t>
                        </m:r>
                      </m:sub>
                    </m:sSub>
                  </m:oMath>
                </a14:m>
                <a:r>
                  <a:rPr lang="en-US" altLang="zh-TW" dirty="0"/>
                  <a:t> is smallest over the climatologically rainy regions and tends toward infinity over the dry regions of the tropics.</a:t>
                </a:r>
                <a:endParaRPr lang="zh-TW" altLang="en-US" dirty="0"/>
              </a:p>
            </p:txBody>
          </p:sp>
        </mc:Choice>
        <mc:Fallback xmlns="">
          <p:sp>
            <p:nvSpPr>
              <p:cNvPr id="6" name="矩形 5">
                <a:extLst>
                  <a:ext uri="{FF2B5EF4-FFF2-40B4-BE49-F238E27FC236}">
                    <a16:creationId xmlns:a16="http://schemas.microsoft.com/office/drawing/2014/main" id="{735D3D85-600D-4547-AF7E-21B693BAA728}"/>
                  </a:ext>
                </a:extLst>
              </p:cNvPr>
              <p:cNvSpPr>
                <a:spLocks noRot="1" noChangeAspect="1" noMove="1" noResize="1" noEditPoints="1" noAdjustHandles="1" noChangeArrowheads="1" noChangeShapeType="1" noTextEdit="1"/>
              </p:cNvSpPr>
              <p:nvPr/>
            </p:nvSpPr>
            <p:spPr>
              <a:xfrm>
                <a:off x="694944" y="3860866"/>
                <a:ext cx="7388352" cy="646331"/>
              </a:xfrm>
              <a:prstGeom prst="rect">
                <a:avLst/>
              </a:prstGeom>
              <a:blipFill>
                <a:blip r:embed="rId5"/>
                <a:stretch>
                  <a:fillRect l="-660" t="-4717" r="-908" b="-14151"/>
                </a:stretch>
              </a:blipFill>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xmlns="" id="{A12E856C-CB14-4BDD-90EC-A5D9865AC6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54" y="5083270"/>
            <a:ext cx="3000794" cy="628738"/>
          </a:xfrm>
          <a:prstGeom prst="rect">
            <a:avLst/>
          </a:prstGeom>
        </p:spPr>
      </p:pic>
      <p:sp>
        <p:nvSpPr>
          <p:cNvPr id="9" name="矩形 8">
            <a:extLst>
              <a:ext uri="{FF2B5EF4-FFF2-40B4-BE49-F238E27FC236}">
                <a16:creationId xmlns:a16="http://schemas.microsoft.com/office/drawing/2014/main" xmlns="" id="{C5B0EED1-FB60-4084-A2ED-D438B872D6B7}"/>
              </a:ext>
            </a:extLst>
          </p:cNvPr>
          <p:cNvSpPr/>
          <p:nvPr/>
        </p:nvSpPr>
        <p:spPr>
          <a:xfrm>
            <a:off x="694944" y="4713938"/>
            <a:ext cx="4572000" cy="369332"/>
          </a:xfrm>
          <a:prstGeom prst="rect">
            <a:avLst/>
          </a:prstGeom>
        </p:spPr>
        <p:txBody>
          <a:bodyPr>
            <a:spAutoFit/>
          </a:bodyPr>
          <a:lstStyle/>
          <a:p>
            <a:r>
              <a:rPr lang="en-US" altLang="zh-TW" dirty="0">
                <a:latin typeface="AdvPSTIM10-R"/>
              </a:rPr>
              <a:t>convective relaxation frequency:</a:t>
            </a:r>
            <a:endParaRPr lang="zh-TW" altLang="en-US" dirty="0"/>
          </a:p>
        </p:txBody>
      </p:sp>
    </p:spTree>
    <p:extLst>
      <p:ext uri="{BB962C8B-B14F-4D97-AF65-F5344CB8AC3E}">
        <p14:creationId xmlns:p14="http://schemas.microsoft.com/office/powerpoint/2010/main" val="3242559550"/>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siaoKan">
      <a:majorFont>
        <a:latin typeface="Times New Roman"/>
        <a:ea typeface="標楷體"/>
        <a:cs typeface=""/>
      </a:majorFont>
      <a:minorFont>
        <a:latin typeface="Times New Roman"/>
        <a:ea typeface="標楷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2529</TotalTime>
  <Words>1770</Words>
  <Application>Microsoft Office PowerPoint</Application>
  <PresentationFormat>如螢幕大小 (4:3)</PresentationFormat>
  <Paragraphs>163</Paragraphs>
  <Slides>26</Slides>
  <Notes>19</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Office 佈景主題</vt:lpstr>
      <vt:lpstr>Precipitation Budget of the Madden-Julian Oscillation</vt:lpstr>
      <vt:lpstr>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conclusions</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Precipitation Budget of the MJO</dc:title>
  <dc:creator>Chang-Hong Lin</dc:creator>
  <cp:lastModifiedBy>HUI-CHI</cp:lastModifiedBy>
  <cp:revision>98</cp:revision>
  <dcterms:created xsi:type="dcterms:W3CDTF">2017-10-05T07:50:28Z</dcterms:created>
  <dcterms:modified xsi:type="dcterms:W3CDTF">2018-02-06T07:27:44Z</dcterms:modified>
</cp:coreProperties>
</file>