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338" r:id="rId4"/>
    <p:sldId id="345" r:id="rId5"/>
    <p:sldId id="354" r:id="rId6"/>
    <p:sldId id="339" r:id="rId7"/>
    <p:sldId id="360" r:id="rId8"/>
    <p:sldId id="359" r:id="rId9"/>
    <p:sldId id="357" r:id="rId10"/>
    <p:sldId id="356" r:id="rId11"/>
    <p:sldId id="355" r:id="rId12"/>
    <p:sldId id="365" r:id="rId13"/>
    <p:sldId id="364" r:id="rId14"/>
    <p:sldId id="363" r:id="rId15"/>
    <p:sldId id="362" r:id="rId16"/>
    <p:sldId id="361" r:id="rId17"/>
    <p:sldId id="369" r:id="rId18"/>
    <p:sldId id="366" r:id="rId19"/>
    <p:sldId id="368" r:id="rId20"/>
    <p:sldId id="367" r:id="rId21"/>
    <p:sldId id="370" r:id="rId22"/>
    <p:sldId id="372" r:id="rId23"/>
    <p:sldId id="371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90" d="100"/>
          <a:sy n="90" d="100"/>
        </p:scale>
        <p:origin x="-15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2017/10/3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Near-Surface Thermodynamic Sensitivities </a:t>
            </a:r>
            <a:r>
              <a:rPr lang="en-US" altLang="zh-TW" sz="3200" dirty="0"/>
              <a:t>in Simulated Extreme-Rain-Producing</a:t>
            </a:r>
            <a:br>
              <a:rPr lang="en-US" altLang="zh-TW" sz="3200" dirty="0"/>
            </a:br>
            <a:r>
              <a:rPr lang="en-US" altLang="zh-TW" sz="3200" dirty="0" err="1"/>
              <a:t>Mesoscale</a:t>
            </a:r>
            <a:r>
              <a:rPr lang="en-US" altLang="zh-TW" sz="3200" dirty="0"/>
              <a:t> Convective Systems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Schumacher, R., S., and J. M. Peters, </a:t>
            </a:r>
            <a:r>
              <a:rPr lang="en-US" altLang="zh-TW" sz="1800" dirty="0" smtClean="0"/>
              <a:t>2017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Rev., 145, 2177–2200.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2017/10/03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19088"/>
            <a:ext cx="4674296" cy="64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4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624"/>
            <a:ext cx="4998492" cy="665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17130" cy="29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91" y="2912906"/>
            <a:ext cx="42291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404"/>
            <a:ext cx="7995139" cy="387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74"/>
            <a:ext cx="8846447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52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46" y="2443163"/>
            <a:ext cx="62007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645024"/>
            <a:ext cx="42767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288"/>
            <a:ext cx="85820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0"/>
            <a:ext cx="5866407" cy="68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7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759732" cy="61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57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528638"/>
            <a:ext cx="52673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1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warm-season MCSs </a:t>
            </a:r>
            <a:r>
              <a:rPr lang="en-US" altLang="zh-TW" sz="2000" dirty="0" smtClean="0"/>
              <a:t>often occur </a:t>
            </a:r>
            <a:r>
              <a:rPr lang="en-US" altLang="zh-TW" sz="2000" dirty="0"/>
              <a:t>in environments in which </a:t>
            </a:r>
            <a:r>
              <a:rPr lang="en-US" altLang="zh-TW" sz="2000" dirty="0" err="1">
                <a:solidFill>
                  <a:srgbClr val="FF0000"/>
                </a:solidFill>
              </a:rPr>
              <a:t>mesoscale</a:t>
            </a:r>
            <a:r>
              <a:rPr lang="en-US" altLang="zh-TW" sz="2000" dirty="0">
                <a:solidFill>
                  <a:srgbClr val="FF0000"/>
                </a:solidFill>
              </a:rPr>
              <a:t>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storm-scale processes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play important roles, and those processes in </a:t>
            </a:r>
            <a:r>
              <a:rPr lang="en-US" altLang="zh-TW" sz="2000" dirty="0" smtClean="0"/>
              <a:t>turn are </a:t>
            </a:r>
            <a:r>
              <a:rPr lang="en-US" altLang="zh-TW" sz="2000" dirty="0"/>
              <a:t>very sensitive to the details of their environments. </a:t>
            </a:r>
            <a:r>
              <a:rPr lang="en-US" altLang="zh-TW" sz="2000" dirty="0" smtClean="0"/>
              <a:t>=&gt; </a:t>
            </a:r>
            <a:r>
              <a:rPr lang="en-US" altLang="zh-TW" sz="2000" dirty="0" smtClean="0">
                <a:solidFill>
                  <a:srgbClr val="FF0000"/>
                </a:solidFill>
              </a:rPr>
              <a:t>limited </a:t>
            </a:r>
            <a:r>
              <a:rPr lang="en-US" altLang="zh-TW" sz="2000" dirty="0">
                <a:solidFill>
                  <a:srgbClr val="FF0000"/>
                </a:solidFill>
              </a:rPr>
              <a:t>predictability </a:t>
            </a:r>
            <a:r>
              <a:rPr lang="en-US" altLang="zh-TW" sz="2000" dirty="0"/>
              <a:t>(e.g., </a:t>
            </a:r>
            <a:r>
              <a:rPr lang="en-US" altLang="zh-TW" sz="2000" dirty="0" err="1" smtClean="0"/>
              <a:t>Wandishin</a:t>
            </a:r>
            <a:r>
              <a:rPr lang="en-US" altLang="zh-TW" sz="2000" dirty="0" smtClean="0"/>
              <a:t> et </a:t>
            </a:r>
            <a:r>
              <a:rPr lang="en-US" altLang="zh-TW" sz="2000" dirty="0"/>
              <a:t>al. 2008, 2010; </a:t>
            </a:r>
            <a:r>
              <a:rPr lang="en-US" altLang="zh-TW" sz="2000" dirty="0" err="1"/>
              <a:t>Melhauser</a:t>
            </a:r>
            <a:r>
              <a:rPr lang="en-US" altLang="zh-TW" sz="2000" dirty="0"/>
              <a:t> and Zhang 2012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/>
              <a:t>Schumacher (</a:t>
            </a:r>
            <a:r>
              <a:rPr lang="en-US" altLang="zh-TW" sz="2000" dirty="0" smtClean="0"/>
              <a:t>2015) </a:t>
            </a:r>
            <a:r>
              <a:rPr lang="en-US" altLang="zh-TW" sz="2000" dirty="0"/>
              <a:t>showed that the </a:t>
            </a:r>
            <a:r>
              <a:rPr lang="en-US" altLang="zh-TW" sz="2000" dirty="0">
                <a:solidFill>
                  <a:srgbClr val="FF0000"/>
                </a:solidFill>
              </a:rPr>
              <a:t>location and magnitude </a:t>
            </a:r>
            <a:r>
              <a:rPr lang="en-US" altLang="zh-TW" sz="2000" dirty="0" smtClean="0">
                <a:solidFill>
                  <a:srgbClr val="FF0000"/>
                </a:solidFill>
              </a:rPr>
              <a:t>of the </a:t>
            </a:r>
            <a:r>
              <a:rPr lang="en-US" altLang="zh-TW" sz="2000" dirty="0">
                <a:solidFill>
                  <a:srgbClr val="FF0000"/>
                </a:solidFill>
              </a:rPr>
              <a:t>rainfall </a:t>
            </a:r>
            <a:r>
              <a:rPr lang="en-US" altLang="zh-TW" sz="2000" dirty="0" smtClean="0"/>
              <a:t>in </a:t>
            </a:r>
            <a:r>
              <a:rPr lang="en-US" altLang="zh-TW" sz="2000" dirty="0"/>
              <a:t>a simulated elevated MCS </a:t>
            </a:r>
            <a:r>
              <a:rPr lang="en-US" altLang="zh-TW" sz="2000" dirty="0" smtClean="0"/>
              <a:t>was highly </a:t>
            </a:r>
            <a:r>
              <a:rPr lang="en-US" altLang="zh-TW" sz="2000" dirty="0"/>
              <a:t>sensitive to very small changes in </a:t>
            </a:r>
            <a:r>
              <a:rPr lang="en-US" altLang="zh-TW" sz="2000" dirty="0">
                <a:solidFill>
                  <a:srgbClr val="FF0000"/>
                </a:solidFill>
              </a:rPr>
              <a:t>low-level moisture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err="1"/>
              <a:t>Bretherton</a:t>
            </a:r>
            <a:r>
              <a:rPr lang="en-US" altLang="zh-TW" sz="2000" dirty="0"/>
              <a:t> et al. (2004) showed a strong, </a:t>
            </a:r>
            <a:r>
              <a:rPr lang="en-US" altLang="zh-TW" sz="2000" dirty="0">
                <a:solidFill>
                  <a:srgbClr val="FF0000"/>
                </a:solidFill>
              </a:rPr>
              <a:t>nonlinear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relationship between </a:t>
            </a:r>
            <a:r>
              <a:rPr lang="en-US" altLang="zh-TW" sz="2000" dirty="0">
                <a:solidFill>
                  <a:srgbClr val="FF0000"/>
                </a:solidFill>
              </a:rPr>
              <a:t>integrated column water vapor (</a:t>
            </a:r>
            <a:r>
              <a:rPr lang="en-US" altLang="zh-TW" sz="2000" dirty="0" smtClean="0">
                <a:solidFill>
                  <a:srgbClr val="FF0000"/>
                </a:solidFill>
              </a:rPr>
              <a:t>IWV) </a:t>
            </a:r>
            <a:r>
              <a:rPr lang="en-US" altLang="zh-TW" sz="2000" dirty="0" smtClean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precipitation</a:t>
            </a:r>
            <a:r>
              <a:rPr lang="en-US" altLang="zh-TW" sz="2000" dirty="0"/>
              <a:t> over tropical </a:t>
            </a:r>
            <a:r>
              <a:rPr lang="en-US" altLang="zh-TW" sz="2000" dirty="0" smtClean="0"/>
              <a:t>oceans</a:t>
            </a:r>
          </a:p>
          <a:p>
            <a:r>
              <a:rPr lang="en-US" altLang="zh-TW" sz="2000" dirty="0"/>
              <a:t>In </a:t>
            </a:r>
            <a:r>
              <a:rPr lang="en-US" altLang="zh-TW" sz="2000" dirty="0" err="1" smtClean="0"/>
              <a:t>midlatitude</a:t>
            </a:r>
            <a:r>
              <a:rPr lang="en-US" altLang="zh-TW" sz="2000" dirty="0" smtClean="0"/>
              <a:t> convective </a:t>
            </a:r>
            <a:r>
              <a:rPr lang="en-US" altLang="zh-TW" sz="2000" dirty="0"/>
              <a:t>systems,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relationship </a:t>
            </a:r>
            <a:r>
              <a:rPr lang="en-US" altLang="zh-TW" sz="2000" dirty="0" smtClean="0"/>
              <a:t>between moisture </a:t>
            </a:r>
            <a:r>
              <a:rPr lang="en-US" altLang="zh-TW" sz="2000" dirty="0"/>
              <a:t>and precipitation may be </a:t>
            </a:r>
            <a:r>
              <a:rPr lang="en-US" altLang="zh-TW" sz="2000" dirty="0" smtClean="0"/>
              <a:t>complicated, in </a:t>
            </a:r>
            <a:r>
              <a:rPr lang="en-US" altLang="zh-TW" sz="2000" dirty="0"/>
              <a:t>part because of the tendency for MCSs to be </a:t>
            </a:r>
            <a:r>
              <a:rPr lang="en-US" altLang="zh-TW" sz="2000" dirty="0" smtClean="0"/>
              <a:t>organized by </a:t>
            </a:r>
            <a:r>
              <a:rPr lang="en-US" altLang="zh-TW" sz="2000" dirty="0">
                <a:solidFill>
                  <a:srgbClr val="FF0000"/>
                </a:solidFill>
              </a:rPr>
              <a:t>vertical wind shear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horizontal </a:t>
            </a:r>
            <a:r>
              <a:rPr lang="en-US" altLang="zh-TW" sz="2000" dirty="0" smtClean="0">
                <a:solidFill>
                  <a:srgbClr val="FF0000"/>
                </a:solidFill>
              </a:rPr>
              <a:t>temperature gradients</a:t>
            </a:r>
            <a:r>
              <a:rPr lang="en-US" altLang="zh-TW" sz="2000" dirty="0" smtClean="0"/>
              <a:t>.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Observations from the 2015 </a:t>
            </a:r>
            <a:r>
              <a:rPr lang="en-US" altLang="zh-TW" sz="2000" dirty="0">
                <a:solidFill>
                  <a:srgbClr val="FF0000"/>
                </a:solidFill>
              </a:rPr>
              <a:t>Plains </a:t>
            </a:r>
            <a:r>
              <a:rPr lang="en-US" altLang="zh-TW" sz="2000" dirty="0" smtClean="0">
                <a:solidFill>
                  <a:srgbClr val="FF0000"/>
                </a:solidFill>
              </a:rPr>
              <a:t>Elevated Convection </a:t>
            </a:r>
            <a:r>
              <a:rPr lang="en-US" altLang="zh-TW" sz="2000" dirty="0">
                <a:solidFill>
                  <a:srgbClr val="FF0000"/>
                </a:solidFill>
              </a:rPr>
              <a:t>At Night (</a:t>
            </a:r>
            <a:r>
              <a:rPr lang="en-US" altLang="zh-TW" sz="2000" dirty="0" smtClean="0">
                <a:solidFill>
                  <a:srgbClr val="FF0000"/>
                </a:solidFill>
              </a:rPr>
              <a:t>PECAN) </a:t>
            </a:r>
            <a:r>
              <a:rPr lang="en-US" altLang="zh-TW" sz="2000" dirty="0" smtClean="0"/>
              <a:t>showed </a:t>
            </a:r>
            <a:r>
              <a:rPr lang="en-US" altLang="zh-TW" sz="2000" dirty="0"/>
              <a:t>that the operational Rapid </a:t>
            </a:r>
            <a:r>
              <a:rPr lang="en-US" altLang="zh-TW" sz="2000" dirty="0" smtClean="0"/>
              <a:t>Refresh analysis </a:t>
            </a:r>
            <a:r>
              <a:rPr lang="en-US" altLang="zh-TW" sz="2000" dirty="0"/>
              <a:t>had </a:t>
            </a:r>
            <a:r>
              <a:rPr lang="en-US" altLang="zh-TW" sz="2000" dirty="0">
                <a:solidFill>
                  <a:srgbClr val="FF0000"/>
                </a:solidFill>
              </a:rPr>
              <a:t>low-level </a:t>
            </a:r>
            <a:r>
              <a:rPr lang="en-US" altLang="zh-TW" sz="2000" dirty="0" smtClean="0">
                <a:solidFill>
                  <a:srgbClr val="FF0000"/>
                </a:solidFill>
              </a:rPr>
              <a:t>moisture errors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of </a:t>
            </a:r>
            <a:r>
              <a:rPr lang="en-US" altLang="zh-TW" sz="2000" dirty="0">
                <a:solidFill>
                  <a:srgbClr val="FF0000"/>
                </a:solidFill>
              </a:rPr>
              <a:t>2–4 </a:t>
            </a:r>
            <a:r>
              <a:rPr lang="en-US" altLang="zh-TW" sz="2000" dirty="0" smtClean="0">
                <a:solidFill>
                  <a:srgbClr val="FF0000"/>
                </a:solidFill>
              </a:rPr>
              <a:t>g/kg </a:t>
            </a:r>
            <a:r>
              <a:rPr lang="en-US" altLang="zh-TW" sz="2000" dirty="0"/>
              <a:t>near a heavily raining MCS (</a:t>
            </a:r>
            <a:r>
              <a:rPr lang="en-US" altLang="zh-TW" sz="2000" dirty="0" smtClean="0"/>
              <a:t>Peters et </a:t>
            </a:r>
            <a:r>
              <a:rPr lang="en-US" altLang="zh-TW" sz="2000" dirty="0"/>
              <a:t>al. 2017</a:t>
            </a:r>
            <a:r>
              <a:rPr lang="en-US" altLang="zh-TW" sz="2000" dirty="0" smtClean="0"/>
              <a:t>).</a:t>
            </a:r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9" y="0"/>
            <a:ext cx="6856238" cy="68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0"/>
            <a:ext cx="6716985" cy="688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5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7738"/>
            <a:ext cx="88296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10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776744" cy="606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23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 smtClean="0"/>
              <a:t>Model Setup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endParaRPr lang="en-US" altLang="zh-TW" sz="2000" dirty="0" smtClean="0"/>
          </a:p>
          <a:p>
            <a:r>
              <a:rPr lang="en-US" altLang="zh-TW" sz="2000" dirty="0" smtClean="0"/>
              <a:t>version </a:t>
            </a:r>
            <a:r>
              <a:rPr lang="en-US" altLang="zh-TW" sz="2000" dirty="0"/>
              <a:t>3.7.1 of the </a:t>
            </a:r>
            <a:r>
              <a:rPr lang="en-US" altLang="zh-TW" sz="2000" dirty="0" smtClean="0"/>
              <a:t>ARW </a:t>
            </a:r>
          </a:p>
          <a:p>
            <a:r>
              <a:rPr lang="en-US" altLang="zh-TW" sz="2000" dirty="0" smtClean="0"/>
              <a:t>Horizontal grid spacing: 4km, </a:t>
            </a:r>
            <a:r>
              <a:rPr lang="en-US" altLang="zh-TW" sz="2000" dirty="0" smtClean="0">
                <a:solidFill>
                  <a:srgbClr val="FF0000"/>
                </a:solidFill>
              </a:rPr>
              <a:t>1.33km</a:t>
            </a:r>
          </a:p>
          <a:p>
            <a:r>
              <a:rPr lang="en-US" altLang="zh-TW" sz="2000" dirty="0"/>
              <a:t>A stretched </a:t>
            </a:r>
            <a:r>
              <a:rPr lang="en-US" altLang="zh-TW" sz="2000" dirty="0" smtClean="0"/>
              <a:t>vertical grid </a:t>
            </a:r>
            <a:r>
              <a:rPr lang="en-US" altLang="zh-TW" sz="2000" dirty="0"/>
              <a:t>with </a:t>
            </a:r>
            <a:r>
              <a:rPr lang="en-US" altLang="zh-TW" sz="2000" dirty="0">
                <a:solidFill>
                  <a:srgbClr val="FF0000"/>
                </a:solidFill>
              </a:rPr>
              <a:t>40 </a:t>
            </a:r>
            <a:r>
              <a:rPr lang="en-US" altLang="zh-TW" sz="2000" dirty="0" smtClean="0">
                <a:solidFill>
                  <a:srgbClr val="FF0000"/>
                </a:solidFill>
              </a:rPr>
              <a:t>levels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r>
              <a:rPr lang="en-US" altLang="zh-TW" sz="2000" dirty="0" smtClean="0"/>
              <a:t>YSU PBL </a:t>
            </a:r>
          </a:p>
          <a:p>
            <a:r>
              <a:rPr lang="en-US" altLang="zh-TW" sz="2000" dirty="0" smtClean="0"/>
              <a:t>Thompson microphysics </a:t>
            </a:r>
          </a:p>
          <a:p>
            <a:r>
              <a:rPr lang="en-US" altLang="zh-TW" sz="2000" dirty="0" err="1" smtClean="0"/>
              <a:t>Dudhia</a:t>
            </a:r>
            <a:r>
              <a:rPr lang="en-US" altLang="zh-TW" sz="2000" dirty="0" smtClean="0"/>
              <a:t> shortwave </a:t>
            </a:r>
            <a:r>
              <a:rPr lang="en-US" altLang="zh-TW" sz="2000" dirty="0"/>
              <a:t>radiation </a:t>
            </a:r>
            <a:endParaRPr lang="en-US" altLang="zh-TW" sz="2000" dirty="0" smtClean="0"/>
          </a:p>
          <a:p>
            <a:r>
              <a:rPr lang="en-US" altLang="zh-TW" sz="2000" dirty="0" smtClean="0"/>
              <a:t>RRTM </a:t>
            </a:r>
            <a:r>
              <a:rPr lang="en-US" altLang="zh-TW" sz="2000" dirty="0" err="1"/>
              <a:t>longwave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radiation</a:t>
            </a:r>
          </a:p>
          <a:p>
            <a:r>
              <a:rPr lang="en-US" altLang="zh-TW" sz="2000" dirty="0" smtClean="0"/>
              <a:t>The lower boundary </a:t>
            </a:r>
            <a:r>
              <a:rPr lang="en-US" altLang="zh-TW" sz="2000" dirty="0"/>
              <a:t>was set to a </a:t>
            </a:r>
            <a:r>
              <a:rPr lang="en-US" altLang="zh-TW" sz="2000" dirty="0">
                <a:solidFill>
                  <a:srgbClr val="FF0000"/>
                </a:solidFill>
              </a:rPr>
              <a:t>flat, constant ‘‘grassland’’ </a:t>
            </a:r>
            <a:r>
              <a:rPr lang="en-US" altLang="zh-TW" sz="2000" dirty="0" smtClean="0">
                <a:solidFill>
                  <a:srgbClr val="FF0000"/>
                </a:solidFill>
              </a:rPr>
              <a:t>surface</a:t>
            </a:r>
            <a:r>
              <a:rPr lang="en-US" altLang="zh-TW" sz="2000" dirty="0" smtClean="0"/>
              <a:t>, with </a:t>
            </a:r>
            <a:r>
              <a:rPr lang="en-US" altLang="zh-TW" sz="2000" dirty="0">
                <a:solidFill>
                  <a:srgbClr val="FF0000"/>
                </a:solidFill>
              </a:rPr>
              <a:t>surface–atmosphere fluxes turned off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no </a:t>
            </a:r>
            <a:r>
              <a:rPr lang="en-US" altLang="zh-TW" sz="2000" dirty="0" smtClean="0">
                <a:solidFill>
                  <a:srgbClr val="FF0000"/>
                </a:solidFill>
              </a:rPr>
              <a:t>land surface </a:t>
            </a:r>
            <a:r>
              <a:rPr lang="en-US" altLang="zh-TW" sz="2000" dirty="0">
                <a:solidFill>
                  <a:srgbClr val="FF0000"/>
                </a:solidFill>
              </a:rPr>
              <a:t>model</a:t>
            </a:r>
            <a:r>
              <a:rPr lang="en-US" altLang="zh-TW" sz="2000" dirty="0"/>
              <a:t> used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29248"/>
            <a:ext cx="2936567" cy="283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Four </a:t>
            </a:r>
            <a:r>
              <a:rPr lang="en-US" altLang="zh-TW" sz="2000" dirty="0"/>
              <a:t>experiments : two with </a:t>
            </a:r>
            <a:r>
              <a:rPr lang="en-US" altLang="zh-TW" sz="2000" dirty="0">
                <a:solidFill>
                  <a:srgbClr val="FF0000"/>
                </a:solidFill>
              </a:rPr>
              <a:t>increased moisture </a:t>
            </a:r>
            <a:r>
              <a:rPr lang="en-US" altLang="zh-TW" sz="2000" dirty="0"/>
              <a:t>in the </a:t>
            </a:r>
            <a:r>
              <a:rPr lang="en-US" altLang="zh-TW" sz="2000" dirty="0">
                <a:solidFill>
                  <a:srgbClr val="FF0000"/>
                </a:solidFill>
              </a:rPr>
              <a:t>lowest 1 km</a:t>
            </a:r>
            <a:r>
              <a:rPr lang="en-US" altLang="zh-TW" sz="2000" dirty="0"/>
              <a:t>, and two with increased moisture in the </a:t>
            </a:r>
            <a:r>
              <a:rPr lang="en-US" altLang="zh-TW" sz="2000" dirty="0">
                <a:solidFill>
                  <a:srgbClr val="FF0000"/>
                </a:solidFill>
              </a:rPr>
              <a:t>lowest 0.6 km</a:t>
            </a:r>
            <a:r>
              <a:rPr lang="en-US" altLang="zh-TW" sz="2000" dirty="0"/>
              <a:t>.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68477" cy="39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23" y="1675695"/>
            <a:ext cx="3968701" cy="39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28600"/>
            <a:ext cx="72961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762000"/>
            <a:ext cx="51244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1000"/>
            <a:ext cx="88582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83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7"/>
            <a:ext cx="9143999" cy="359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4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005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8627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5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304</Words>
  <Application>Microsoft Office PowerPoint</Application>
  <PresentationFormat>如螢幕大小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Near-Surface Thermodynamic Sensitivities in Simulated Extreme-Rain-Producing Mesoscale Convective Systems</vt:lpstr>
      <vt:lpstr>Introduction</vt:lpstr>
      <vt:lpstr>Model Setup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199</cp:revision>
  <dcterms:created xsi:type="dcterms:W3CDTF">2013-11-23T06:53:26Z</dcterms:created>
  <dcterms:modified xsi:type="dcterms:W3CDTF">2017-10-03T07:42:11Z</dcterms:modified>
</cp:coreProperties>
</file>