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0" r:id="rId6"/>
    <p:sldId id="266" r:id="rId7"/>
    <p:sldId id="261" r:id="rId8"/>
    <p:sldId id="267" r:id="rId9"/>
    <p:sldId id="262" r:id="rId10"/>
    <p:sldId id="268" r:id="rId11"/>
    <p:sldId id="272" r:id="rId12"/>
    <p:sldId id="264" r:id="rId13"/>
    <p:sldId id="263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BD60-2B17-4ACA-98E5-81768B6BB3D1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0750-9D8E-4049-A652-CC73DDF72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57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BD60-2B17-4ACA-98E5-81768B6BB3D1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0750-9D8E-4049-A652-CC73DDF72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30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BD60-2B17-4ACA-98E5-81768B6BB3D1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0750-9D8E-4049-A652-CC73DDF72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58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BD60-2B17-4ACA-98E5-81768B6BB3D1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0750-9D8E-4049-A652-CC73DDF72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56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BD60-2B17-4ACA-98E5-81768B6BB3D1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0750-9D8E-4049-A652-CC73DDF72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03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BD60-2B17-4ACA-98E5-81768B6BB3D1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0750-9D8E-4049-A652-CC73DDF72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81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BD60-2B17-4ACA-98E5-81768B6BB3D1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0750-9D8E-4049-A652-CC73DDF72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17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BD60-2B17-4ACA-98E5-81768B6BB3D1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0750-9D8E-4049-A652-CC73DDF72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46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BD60-2B17-4ACA-98E5-81768B6BB3D1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0750-9D8E-4049-A652-CC73DDF72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61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BD60-2B17-4ACA-98E5-81768B6BB3D1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0750-9D8E-4049-A652-CC73DDF72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94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BD60-2B17-4ACA-98E5-81768B6BB3D1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0750-9D8E-4049-A652-CC73DDF72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33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BD60-2B17-4ACA-98E5-81768B6BB3D1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0750-9D8E-4049-A652-CC73DDF72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Constantia" panose="02030602050306030303" pitchFamily="18" charset="0"/>
              </a:rPr>
              <a:t>Convective-Scale Variations in the Inner-Core </a:t>
            </a:r>
            <a:r>
              <a:rPr lang="en-US" altLang="zh-TW" sz="3600" dirty="0" err="1" smtClean="0">
                <a:latin typeface="Constantia" panose="02030602050306030303" pitchFamily="18" charset="0"/>
              </a:rPr>
              <a:t>Rainbands</a:t>
            </a:r>
            <a:r>
              <a:rPr lang="en-US" altLang="zh-TW" sz="3600" dirty="0" smtClean="0">
                <a:latin typeface="Constantia" panose="02030602050306030303" pitchFamily="18" charset="0"/>
              </a:rPr>
              <a:t> of a Tropical Cyclone</a:t>
            </a:r>
            <a:endParaRPr lang="zh-TW" altLang="en-US" sz="3600" dirty="0">
              <a:latin typeface="Constantia" panose="02030602050306030303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Constantia" panose="02030602050306030303" pitchFamily="18" charset="0"/>
              </a:rPr>
              <a:t>2017.09.26</a:t>
            </a:r>
          </a:p>
          <a:p>
            <a:endParaRPr lang="en-US" altLang="zh-TW" dirty="0">
              <a:latin typeface="Constantia" panose="02030602050306030303" pitchFamily="18" charset="0"/>
            </a:endParaRPr>
          </a:p>
          <a:p>
            <a:r>
              <a:rPr lang="en-US" altLang="zh-TW" sz="1500" dirty="0" err="1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Didlake</a:t>
            </a:r>
            <a:r>
              <a:rPr lang="en-US" altLang="zh-TW" sz="15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, A. C., Jr., and R. A. </a:t>
            </a:r>
            <a:r>
              <a:rPr lang="en-US" altLang="zh-TW" sz="1500" dirty="0" err="1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Houze</a:t>
            </a:r>
            <a:r>
              <a:rPr lang="en-US" altLang="zh-TW" sz="15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Jr., 2013: </a:t>
            </a:r>
            <a:r>
              <a:rPr lang="en-US" altLang="zh-TW" sz="15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Convective-Scale Variations in the Inner-Core </a:t>
            </a:r>
            <a:r>
              <a:rPr lang="en-US" altLang="zh-TW" sz="1500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Rainbands</a:t>
            </a:r>
            <a:r>
              <a:rPr lang="en-US" altLang="zh-TW" sz="15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of a Tropical </a:t>
            </a:r>
            <a:r>
              <a:rPr lang="en-US" altLang="zh-TW" sz="15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Cyclone. </a:t>
            </a:r>
            <a:r>
              <a:rPr lang="en-US" altLang="zh-TW" sz="1500" i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J. Atmos. Sci.</a:t>
            </a:r>
            <a:r>
              <a:rPr lang="en-US" altLang="zh-TW" sz="15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altLang="zh-TW" sz="1500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70</a:t>
            </a:r>
            <a:r>
              <a:rPr lang="en-US" altLang="zh-TW" sz="15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, 504-523.</a:t>
            </a:r>
            <a:endParaRPr lang="en-US" altLang="zh-TW" sz="1500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US" altLang="zh-TW" dirty="0">
              <a:latin typeface="Constantia" panose="02030602050306030303" pitchFamily="18" charset="0"/>
            </a:endParaRPr>
          </a:p>
          <a:p>
            <a:endParaRPr lang="zh-TW" alt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9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000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TW" sz="3200" dirty="0" smtClean="0">
                <a:latin typeface="Constantia" panose="02030602050306030303" pitchFamily="18" charset="0"/>
              </a:rPr>
              <a:t>Azimuthal evolution of convection</a:t>
            </a:r>
            <a:br>
              <a:rPr lang="en-US" altLang="zh-TW" sz="3200" dirty="0" smtClean="0">
                <a:latin typeface="Constantia" panose="02030602050306030303" pitchFamily="18" charset="0"/>
              </a:rPr>
            </a:br>
            <a:endParaRPr lang="en-US" altLang="zh-TW" sz="3200" dirty="0" smtClean="0">
              <a:latin typeface="Constantia" panose="02030602050306030303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91" y="2034539"/>
            <a:ext cx="3272039" cy="28025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1678526"/>
            <a:ext cx="6029072" cy="48825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62" y="1703070"/>
            <a:ext cx="5917888" cy="47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3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000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TW" sz="3200" dirty="0" smtClean="0">
                <a:latin typeface="Constantia" panose="02030602050306030303" pitchFamily="18" charset="0"/>
              </a:rPr>
              <a:t>Implications for secondary eyewall formation </a:t>
            </a:r>
            <a:r>
              <a:rPr lang="en-US" altLang="zh-TW" sz="3200" dirty="0" smtClean="0">
                <a:latin typeface="Constantia" panose="02030602050306030303" pitchFamily="18" charset="0"/>
              </a:rPr>
              <a:t/>
            </a:r>
            <a:br>
              <a:rPr lang="en-US" altLang="zh-TW" sz="3200" dirty="0" smtClean="0">
                <a:latin typeface="Constantia" panose="02030602050306030303" pitchFamily="18" charset="0"/>
              </a:rPr>
            </a:br>
            <a:endParaRPr lang="en-US" altLang="zh-TW" sz="3200" dirty="0" smtClean="0">
              <a:latin typeface="Constantia" panose="02030602050306030303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68" y="733173"/>
            <a:ext cx="7297168" cy="60206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2" y="2628912"/>
            <a:ext cx="4220164" cy="41249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80386" y="2628912"/>
            <a:ext cx="515007" cy="6082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990900" y="5471961"/>
            <a:ext cx="515007" cy="6082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9848192" y="5696608"/>
            <a:ext cx="0" cy="2814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48400" y="6020131"/>
            <a:ext cx="762000" cy="2545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10289629" y="6122275"/>
            <a:ext cx="37837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9816662" y="6122275"/>
            <a:ext cx="2680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7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000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TW" sz="3200" dirty="0" smtClean="0">
                <a:latin typeface="Constantia" panose="02030602050306030303" pitchFamily="18" charset="0"/>
              </a:rPr>
              <a:t>Conclusions </a:t>
            </a:r>
            <a:br>
              <a:rPr lang="en-US" altLang="zh-TW" sz="3200" dirty="0" smtClean="0">
                <a:latin typeface="Constantia" panose="02030602050306030303" pitchFamily="18" charset="0"/>
              </a:rPr>
            </a:br>
            <a:endParaRPr lang="en-US" altLang="zh-TW" sz="3200" dirty="0" smtClean="0">
              <a:latin typeface="Constantia" panose="02030602050306030303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05" y="1492469"/>
            <a:ext cx="8600989" cy="475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0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000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TW" sz="3200" dirty="0" smtClean="0">
                <a:latin typeface="Constantia" panose="02030602050306030303" pitchFamily="18" charset="0"/>
              </a:rPr>
              <a:t>Conclusions </a:t>
            </a:r>
            <a:br>
              <a:rPr lang="en-US" altLang="zh-TW" sz="3200" dirty="0" smtClean="0">
                <a:latin typeface="Constantia" panose="02030602050306030303" pitchFamily="18" charset="0"/>
              </a:rPr>
            </a:br>
            <a:endParaRPr lang="en-US" altLang="zh-TW" sz="3200" dirty="0" smtClean="0">
              <a:latin typeface="Constantia" panose="02030602050306030303" pitchFamily="18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20000" y="1080000"/>
            <a:ext cx="10800000" cy="5096963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Constantia" panose="02030602050306030303" pitchFamily="18" charset="0"/>
              </a:rPr>
              <a:t>Convective cells at </a:t>
            </a:r>
            <a:r>
              <a:rPr lang="en-US" altLang="zh-TW" sz="2400" dirty="0">
                <a:solidFill>
                  <a:srgbClr val="FF0000"/>
                </a:solidFill>
                <a:latin typeface="Constantia" panose="02030602050306030303" pitchFamily="18" charset="0"/>
              </a:rPr>
              <a:t>smaller radii </a:t>
            </a:r>
            <a:r>
              <a:rPr lang="en-US" altLang="zh-TW" sz="2400" dirty="0">
                <a:latin typeface="Constantia" panose="02030602050306030303" pitchFamily="18" charset="0"/>
              </a:rPr>
              <a:t>contained a low-level tangential jet determined largely by tangential acceleration due to </a:t>
            </a:r>
            <a:r>
              <a:rPr lang="en-US" altLang="zh-TW" sz="2400" dirty="0">
                <a:solidFill>
                  <a:srgbClr val="FF0000"/>
                </a:solidFill>
                <a:latin typeface="Constantia" panose="02030602050306030303" pitchFamily="18" charset="0"/>
              </a:rPr>
              <a:t>angular momentum </a:t>
            </a:r>
            <a:r>
              <a:rPr lang="en-US" altLang="zh-TW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conservation </a:t>
            </a:r>
            <a:r>
              <a:rPr lang="en-US" altLang="zh-TW" sz="2400" dirty="0" smtClean="0">
                <a:latin typeface="Constantia" panose="02030602050306030303" pitchFamily="18" charset="0"/>
              </a:rPr>
              <a:t>while </a:t>
            </a:r>
            <a:r>
              <a:rPr lang="en-US" altLang="zh-TW" sz="2400" dirty="0">
                <a:latin typeface="Constantia" panose="02030602050306030303" pitchFamily="18" charset="0"/>
              </a:rPr>
              <a:t>cells at </a:t>
            </a:r>
            <a:r>
              <a:rPr lang="en-US" altLang="zh-TW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larger radii </a:t>
            </a:r>
            <a:r>
              <a:rPr lang="en-US" altLang="zh-TW" sz="2400" dirty="0">
                <a:latin typeface="Constantia" panose="02030602050306030303" pitchFamily="18" charset="0"/>
              </a:rPr>
              <a:t>contained a low-level and/or midlevel jet determined jointly by the </a:t>
            </a:r>
            <a:r>
              <a:rPr lang="en-US" altLang="zh-TW" sz="2400" dirty="0">
                <a:solidFill>
                  <a:srgbClr val="FF0000"/>
                </a:solidFill>
                <a:latin typeface="Constantia" panose="02030602050306030303" pitchFamily="18" charset="0"/>
              </a:rPr>
              <a:t>angular momentum conservation</a:t>
            </a:r>
            <a:r>
              <a:rPr lang="en-US" altLang="zh-TW" sz="2400" dirty="0" smtClean="0">
                <a:latin typeface="Constantia" panose="02030602050306030303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Constantia" panose="02030602050306030303" pitchFamily="18" charset="0"/>
              </a:rPr>
              <a:t>and vertical advection terms</a:t>
            </a:r>
            <a:r>
              <a:rPr lang="en-US" altLang="zh-TW" sz="2400" dirty="0">
                <a:latin typeface="Constantia" panose="02030602050306030303" pitchFamily="18" charset="0"/>
              </a:rPr>
              <a:t>.</a:t>
            </a:r>
            <a:endParaRPr lang="zh-TW" altLang="en-US" sz="2400" dirty="0">
              <a:latin typeface="Constantia" panose="02030602050306030303" pitchFamily="18" charset="0"/>
            </a:endParaRPr>
          </a:p>
          <a:p>
            <a:endParaRPr lang="en-US" altLang="zh-TW" sz="2400" dirty="0" smtClean="0">
              <a:latin typeface="Constantia" panose="02030602050306030303" pitchFamily="18" charset="0"/>
            </a:endParaRPr>
          </a:p>
          <a:p>
            <a:r>
              <a:rPr lang="en-US" altLang="zh-TW" sz="2400" dirty="0">
                <a:latin typeface="Constantia" panose="02030602050306030303" pitchFamily="18" charset="0"/>
              </a:rPr>
              <a:t>The </a:t>
            </a:r>
            <a:r>
              <a:rPr lang="en-US" altLang="zh-TW" sz="2400" dirty="0">
                <a:solidFill>
                  <a:srgbClr val="FF0000"/>
                </a:solidFill>
                <a:latin typeface="Constantia" panose="02030602050306030303" pitchFamily="18" charset="0"/>
              </a:rPr>
              <a:t>low-level tangential jet and convectively </a:t>
            </a:r>
            <a:r>
              <a:rPr lang="en-US" altLang="zh-TW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generated pressure </a:t>
            </a:r>
            <a:r>
              <a:rPr lang="en-US" altLang="zh-TW" sz="2400" dirty="0">
                <a:solidFill>
                  <a:srgbClr val="FF0000"/>
                </a:solidFill>
                <a:latin typeface="Constantia" panose="02030602050306030303" pitchFamily="18" charset="0"/>
              </a:rPr>
              <a:t>gradients </a:t>
            </a:r>
            <a:r>
              <a:rPr lang="en-US" altLang="zh-TW" sz="2400" dirty="0">
                <a:latin typeface="Constantia" panose="02030602050306030303" pitchFamily="18" charset="0"/>
              </a:rPr>
              <a:t>produce </a:t>
            </a:r>
            <a:r>
              <a:rPr lang="en-US" altLang="zh-TW" sz="2400" dirty="0">
                <a:solidFill>
                  <a:srgbClr val="FF0000"/>
                </a:solidFill>
                <a:latin typeface="Constantia" panose="02030602050306030303" pitchFamily="18" charset="0"/>
              </a:rPr>
              <a:t>outward-pointing </a:t>
            </a:r>
            <a:r>
              <a:rPr lang="en-US" altLang="zh-TW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supergradient</a:t>
            </a:r>
            <a:r>
              <a:rPr lang="en-US" altLang="zh-TW" sz="2400" dirty="0">
                <a:solidFill>
                  <a:srgbClr val="FF0000"/>
                </a:solidFill>
                <a:latin typeface="Constantia" panose="02030602050306030303" pitchFamily="18" charset="0"/>
              </a:rPr>
              <a:t> acceleration </a:t>
            </a:r>
            <a:r>
              <a:rPr lang="en-US" altLang="zh-TW" sz="2400" dirty="0">
                <a:latin typeface="Constantia" panose="02030602050306030303" pitchFamily="18" charset="0"/>
              </a:rPr>
              <a:t>that </a:t>
            </a:r>
            <a:r>
              <a:rPr lang="en-US" altLang="zh-TW" sz="2400" dirty="0">
                <a:solidFill>
                  <a:srgbClr val="FF0000"/>
                </a:solidFill>
                <a:latin typeface="Constantia" panose="02030602050306030303" pitchFamily="18" charset="0"/>
              </a:rPr>
              <a:t>decelerates the </a:t>
            </a:r>
            <a:r>
              <a:rPr lang="en-US" altLang="zh-TW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boundary layer inflow</a:t>
            </a:r>
            <a:r>
              <a:rPr lang="en-US" altLang="zh-TW" sz="2400" dirty="0" smtClean="0">
                <a:latin typeface="Constantia" panose="02030602050306030303" pitchFamily="18" charset="0"/>
              </a:rPr>
              <a:t>.</a:t>
            </a:r>
          </a:p>
          <a:p>
            <a:endParaRPr lang="en-US" altLang="zh-TW" sz="2400" dirty="0">
              <a:latin typeface="Constantia" panose="02030602050306030303" pitchFamily="18" charset="0"/>
            </a:endParaRPr>
          </a:p>
          <a:p>
            <a:r>
              <a:rPr lang="en-US" altLang="zh-TW" sz="2400" dirty="0">
                <a:latin typeface="Constantia" panose="02030602050306030303" pitchFamily="18" charset="0"/>
              </a:rPr>
              <a:t>It is hypothesized that a critical </a:t>
            </a:r>
            <a:r>
              <a:rPr lang="en-US" altLang="zh-TW" sz="2400" dirty="0" smtClean="0">
                <a:latin typeface="Constantia" panose="02030602050306030303" pitchFamily="18" charset="0"/>
              </a:rPr>
              <a:t>zone for </a:t>
            </a:r>
            <a:r>
              <a:rPr lang="en-US" altLang="zh-TW" sz="2400" dirty="0">
                <a:latin typeface="Constantia" panose="02030602050306030303" pitchFamily="18" charset="0"/>
              </a:rPr>
              <a:t>secondary eyewall formation exists where </a:t>
            </a:r>
            <a:r>
              <a:rPr lang="en-US" altLang="zh-TW" sz="2400" dirty="0">
                <a:solidFill>
                  <a:srgbClr val="FF0000"/>
                </a:solidFill>
                <a:latin typeface="Constantia" panose="02030602050306030303" pitchFamily="18" charset="0"/>
              </a:rPr>
              <a:t>sufficiently high </a:t>
            </a:r>
            <a:r>
              <a:rPr lang="en-US" altLang="zh-TW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u</a:t>
            </a:r>
            <a:r>
              <a:rPr lang="en-US" altLang="zh-TW" sz="2400" baseline="-25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z</a:t>
            </a:r>
            <a:r>
              <a:rPr lang="en-US" altLang="zh-TW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altLang="zh-TW" sz="2400" dirty="0">
                <a:latin typeface="Constantia" panose="02030602050306030303" pitchFamily="18" charset="0"/>
              </a:rPr>
              <a:t>consistently constrains the altitudes </a:t>
            </a:r>
            <a:r>
              <a:rPr lang="en-US" altLang="zh-TW" sz="2400" dirty="0" smtClean="0">
                <a:latin typeface="Constantia" panose="02030602050306030303" pitchFamily="18" charset="0"/>
              </a:rPr>
              <a:t>of convectively </a:t>
            </a:r>
            <a:r>
              <a:rPr lang="en-US" altLang="zh-TW" sz="2400" dirty="0">
                <a:solidFill>
                  <a:srgbClr val="FF0000"/>
                </a:solidFill>
                <a:latin typeface="Constantia" panose="02030602050306030303" pitchFamily="18" charset="0"/>
              </a:rPr>
              <a:t>generated </a:t>
            </a:r>
            <a:r>
              <a:rPr lang="en-US" altLang="zh-TW" sz="2400" dirty="0" err="1">
                <a:solidFill>
                  <a:srgbClr val="FF0000"/>
                </a:solidFill>
                <a:latin typeface="Constantia" panose="02030602050306030303" pitchFamily="18" charset="0"/>
              </a:rPr>
              <a:t>supergradient</a:t>
            </a:r>
            <a:r>
              <a:rPr lang="en-US" altLang="zh-TW" sz="2400" dirty="0">
                <a:solidFill>
                  <a:srgbClr val="FF0000"/>
                </a:solidFill>
                <a:latin typeface="Constantia" panose="02030602050306030303" pitchFamily="18" charset="0"/>
              </a:rPr>
              <a:t> flow </a:t>
            </a:r>
            <a:r>
              <a:rPr lang="en-US" altLang="zh-TW" sz="2400" dirty="0">
                <a:latin typeface="Constantia" panose="02030602050306030303" pitchFamily="18" charset="0"/>
              </a:rPr>
              <a:t>so that convection in this radial zone </a:t>
            </a:r>
            <a:r>
              <a:rPr lang="en-US" altLang="zh-TW" sz="2400" dirty="0">
                <a:solidFill>
                  <a:srgbClr val="FF0000"/>
                </a:solidFill>
                <a:latin typeface="Constantia" panose="02030602050306030303" pitchFamily="18" charset="0"/>
              </a:rPr>
              <a:t>leads to a newly </a:t>
            </a:r>
            <a:r>
              <a:rPr lang="en-US" altLang="zh-TW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developed eyewall</a:t>
            </a:r>
            <a:r>
              <a:rPr lang="en-US" altLang="zh-TW" sz="2400" dirty="0">
                <a:latin typeface="Constantia" panose="02030602050306030303" pitchFamily="18" charset="0"/>
              </a:rPr>
              <a:t>.</a:t>
            </a:r>
            <a:endParaRPr lang="zh-TW" alt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7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000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Constantia" panose="02030602050306030303" pitchFamily="18" charset="0"/>
              </a:rPr>
              <a:t>Outline</a:t>
            </a:r>
            <a:r>
              <a:rPr lang="en-US" altLang="zh-TW" dirty="0" smtClean="0">
                <a:latin typeface="Constantia" panose="02030602050306030303" pitchFamily="18" charset="0"/>
              </a:rPr>
              <a:t/>
            </a:r>
            <a:br>
              <a:rPr lang="en-US" altLang="zh-TW" dirty="0" smtClean="0">
                <a:latin typeface="Constantia" panose="02030602050306030303" pitchFamily="18" charset="0"/>
              </a:rPr>
            </a:br>
            <a:endParaRPr lang="zh-TW" altLang="en-US" sz="3200" dirty="0">
              <a:latin typeface="Constantia" panose="020306020503060303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25830"/>
            <a:ext cx="10515600" cy="5783580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Constantia" panose="02030602050306030303" pitchFamily="18" charset="0"/>
              </a:rPr>
              <a:t>Data and methodology</a:t>
            </a:r>
          </a:p>
          <a:p>
            <a:r>
              <a:rPr lang="en-US" altLang="zh-TW" sz="3200" dirty="0" smtClean="0">
                <a:latin typeface="Constantia" panose="02030602050306030303" pitchFamily="18" charset="0"/>
              </a:rPr>
              <a:t>Variation </a:t>
            </a:r>
            <a:r>
              <a:rPr lang="en-US" altLang="zh-TW" sz="3200" dirty="0" smtClean="0">
                <a:latin typeface="Constantia" panose="02030602050306030303" pitchFamily="18" charset="0"/>
              </a:rPr>
              <a:t>of the reflectivity field</a:t>
            </a:r>
          </a:p>
          <a:p>
            <a:r>
              <a:rPr lang="en-US" altLang="zh-TW" sz="3200" dirty="0" smtClean="0">
                <a:latin typeface="Constantia" panose="02030602050306030303" pitchFamily="18" charset="0"/>
              </a:rPr>
              <a:t>Convective cells in the inner and outer upwind regions</a:t>
            </a:r>
          </a:p>
          <a:p>
            <a:pPr lvl="1"/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Composite 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characteristics</a:t>
            </a:r>
          </a:p>
          <a:p>
            <a:pPr lvl="1"/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Radial momentum budget 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analysis</a:t>
            </a:r>
          </a:p>
          <a:p>
            <a:pPr lvl="2"/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Assumption of gradient balance</a:t>
            </a:r>
          </a:p>
          <a:p>
            <a:pPr lvl="2"/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Local imbalance of radial forces</a:t>
            </a:r>
          </a:p>
          <a:p>
            <a:pPr lvl="1"/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Tangential 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</a:rPr>
              <a:t>momentum budget analysis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altLang="zh-TW" sz="3200" dirty="0">
                <a:latin typeface="Constantia" panose="02030602050306030303" pitchFamily="18" charset="0"/>
              </a:rPr>
              <a:t>Azimuthal evolution of </a:t>
            </a:r>
            <a:r>
              <a:rPr lang="en-US" altLang="zh-TW" sz="3200" dirty="0" smtClean="0">
                <a:latin typeface="Constantia" panose="02030602050306030303" pitchFamily="18" charset="0"/>
              </a:rPr>
              <a:t>convection</a:t>
            </a:r>
          </a:p>
          <a:p>
            <a:r>
              <a:rPr lang="en-US" altLang="zh-TW" sz="3200" dirty="0">
                <a:latin typeface="Constantia" panose="02030602050306030303" pitchFamily="18" charset="0"/>
              </a:rPr>
              <a:t>Implications for secondary eyewall </a:t>
            </a:r>
            <a:r>
              <a:rPr lang="en-US" altLang="zh-TW" sz="3200" dirty="0" smtClean="0">
                <a:latin typeface="Constantia" panose="02030602050306030303" pitchFamily="18" charset="0"/>
              </a:rPr>
              <a:t>formation</a:t>
            </a:r>
          </a:p>
          <a:p>
            <a:r>
              <a:rPr lang="en-US" altLang="zh-TW" sz="3200" dirty="0">
                <a:latin typeface="Constantia" panose="02030602050306030303" pitchFamily="18" charset="0"/>
              </a:rPr>
              <a:t>Conclusions</a:t>
            </a:r>
            <a:endParaRPr lang="zh-TW" alt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7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000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Constantia" panose="02030602050306030303" pitchFamily="18" charset="0"/>
              </a:rPr>
              <a:t>Data and methodology</a:t>
            </a:r>
            <a:r>
              <a:rPr lang="en-US" altLang="zh-TW" dirty="0" smtClean="0">
                <a:latin typeface="Constantia" panose="02030602050306030303" pitchFamily="18" charset="0"/>
              </a:rPr>
              <a:t/>
            </a:r>
            <a:br>
              <a:rPr lang="en-US" altLang="zh-TW" dirty="0" smtClean="0">
                <a:latin typeface="Constantia" panose="02030602050306030303" pitchFamily="18" charset="0"/>
              </a:rPr>
            </a:br>
            <a:endParaRPr lang="zh-TW" altLang="en-US" sz="3200" dirty="0">
              <a:latin typeface="Constantia" panose="020306020503060303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25830"/>
            <a:ext cx="10515600" cy="5783580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latin typeface="Constantia" panose="02030602050306030303" pitchFamily="18" charset="0"/>
              </a:rPr>
              <a:t>RAINEX – Hurricane Rita (2005)</a:t>
            </a:r>
          </a:p>
          <a:p>
            <a:endParaRPr lang="en-US" altLang="zh-TW" sz="3200" dirty="0" smtClean="0">
              <a:latin typeface="Constantia" panose="02030602050306030303" pitchFamily="18" charset="0"/>
            </a:endParaRPr>
          </a:p>
          <a:p>
            <a:r>
              <a:rPr lang="en-US" altLang="zh-TW" sz="3200" dirty="0" smtClean="0">
                <a:latin typeface="Constantia" panose="02030602050306030303" pitchFamily="18" charset="0"/>
              </a:rPr>
              <a:t>NRL P3 – NCAR ELDORA</a:t>
            </a:r>
          </a:p>
          <a:p>
            <a:pPr lvl="1"/>
            <a:r>
              <a:rPr lang="en-US" altLang="zh-TW" sz="2800" dirty="0" smtClean="0">
                <a:latin typeface="Constantia" panose="02030602050306030303" pitchFamily="18" charset="0"/>
              </a:rPr>
              <a:t>X-band dual-Doppler radar</a:t>
            </a:r>
            <a:endParaRPr lang="en-US" altLang="zh-TW" sz="2800" dirty="0">
              <a:latin typeface="Constantia" panose="02030602050306030303" pitchFamily="18" charset="0"/>
            </a:endParaRPr>
          </a:p>
          <a:p>
            <a:pPr lvl="1"/>
            <a:r>
              <a:rPr lang="en-US" altLang="zh-TW" sz="2800" dirty="0" smtClean="0">
                <a:latin typeface="Constantia" panose="02030602050306030303" pitchFamily="18" charset="0"/>
              </a:rPr>
              <a:t>1845 – 2032 UTC 21 Sep 2005 </a:t>
            </a:r>
          </a:p>
          <a:p>
            <a:endParaRPr lang="en-US" altLang="zh-TW" sz="3200" dirty="0">
              <a:latin typeface="Constantia" panose="02030602050306030303" pitchFamily="18" charset="0"/>
            </a:endParaRPr>
          </a:p>
          <a:p>
            <a:r>
              <a:rPr lang="en-US" altLang="zh-TW" sz="3200" dirty="0" smtClean="0">
                <a:latin typeface="Constantia" panose="02030602050306030303" pitchFamily="18" charset="0"/>
              </a:rPr>
              <a:t>NOAA P3 – </a:t>
            </a:r>
            <a:r>
              <a:rPr lang="en-US" altLang="zh-TW" sz="3200" dirty="0" err="1" smtClean="0">
                <a:latin typeface="Constantia" panose="02030602050306030303" pitchFamily="18" charset="0"/>
              </a:rPr>
              <a:t>d</a:t>
            </a:r>
            <a:r>
              <a:rPr lang="en-US" altLang="zh-TW" sz="3200" dirty="0" err="1" smtClean="0">
                <a:latin typeface="Constantia" panose="02030602050306030303" pitchFamily="18" charset="0"/>
              </a:rPr>
              <a:t>ropsondes</a:t>
            </a:r>
            <a:endParaRPr lang="en-US" altLang="zh-TW" sz="3200" dirty="0" smtClean="0">
              <a:latin typeface="Constantia" panose="02030602050306030303" pitchFamily="18" charset="0"/>
            </a:endParaRPr>
          </a:p>
          <a:p>
            <a:pPr lvl="1"/>
            <a:r>
              <a:rPr lang="en-US" altLang="zh-TW" sz="2800" dirty="0" smtClean="0">
                <a:latin typeface="Constantia" panose="02030602050306030303" pitchFamily="18" charset="0"/>
              </a:rPr>
              <a:t>1748 – 1908 UTC 21 Sep 2005</a:t>
            </a:r>
            <a:endParaRPr lang="zh-TW" altLang="en-US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3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000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TW" sz="3200" dirty="0" smtClean="0">
                <a:latin typeface="Constantia" panose="02030602050306030303" pitchFamily="18" charset="0"/>
              </a:rPr>
              <a:t>Variation of the reflectivity field</a:t>
            </a:r>
            <a:br>
              <a:rPr lang="en-US" altLang="zh-TW" sz="3200" dirty="0" smtClean="0">
                <a:latin typeface="Constantia" panose="02030602050306030303" pitchFamily="18" charset="0"/>
              </a:rPr>
            </a:br>
            <a:endParaRPr lang="en-US" altLang="zh-TW" sz="3200" dirty="0" smtClean="0">
              <a:latin typeface="Constantia" panose="02030602050306030303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5" y="1080000"/>
            <a:ext cx="5172797" cy="52871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75" y="1080000"/>
            <a:ext cx="5191850" cy="5306165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rot="5340000" flipV="1">
            <a:off x="8892541" y="1817370"/>
            <a:ext cx="0" cy="3497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6537695" y="2889308"/>
            <a:ext cx="1419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Shear vector</a:t>
            </a:r>
          </a:p>
          <a:p>
            <a:r>
              <a:rPr lang="en-US" altLang="zh-TW" dirty="0" smtClean="0"/>
              <a:t>10m/s, 89.5</a:t>
            </a:r>
            <a:r>
              <a:rPr lang="en-US" altLang="zh-TW" baseline="30000" dirty="0" smtClean="0"/>
              <a:t>o</a:t>
            </a:r>
            <a:endParaRPr lang="zh-TW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5579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0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Constantia" panose="02030602050306030303" pitchFamily="18" charset="0"/>
              </a:rPr>
              <a:t>Convective cells in the inner and outer upwind regions </a:t>
            </a:r>
            <a:r>
              <a:rPr lang="en-US" altLang="zh-TW" sz="2400" dirty="0" smtClean="0">
                <a:latin typeface="Constantia" panose="02030602050306030303" pitchFamily="18" charset="0"/>
              </a:rPr>
              <a:t>Composite characteristics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783080"/>
            <a:ext cx="5697559" cy="469773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83" y="1783080"/>
            <a:ext cx="5809665" cy="461549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398434" y="1413748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Inner </a:t>
            </a:r>
            <a:r>
              <a:rPr lang="en-US" altLang="zh-TW" dirty="0" smtClean="0"/>
              <a:t>cell 284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308522" y="1413748"/>
            <a:ext cx="147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outer </a:t>
            </a:r>
            <a:r>
              <a:rPr lang="en-US" altLang="zh-TW" dirty="0" smtClean="0"/>
              <a:t>cell 263</a:t>
            </a:r>
            <a:endParaRPr lang="zh-TW" altLang="en-US" dirty="0"/>
          </a:p>
        </p:txBody>
      </p:sp>
      <p:sp>
        <p:nvSpPr>
          <p:cNvPr id="7" name="圓形圖 6"/>
          <p:cNvSpPr/>
          <p:nvPr/>
        </p:nvSpPr>
        <p:spPr>
          <a:xfrm>
            <a:off x="3203109" y="-994546"/>
            <a:ext cx="4354157" cy="4354157"/>
          </a:xfrm>
          <a:prstGeom prst="pie">
            <a:avLst>
              <a:gd name="adj1" fmla="val 21490017"/>
              <a:gd name="adj2" fmla="val 13271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22132" y="987667"/>
            <a:ext cx="1752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0.375</a:t>
            </a:r>
            <a:r>
              <a:rPr lang="en-US" altLang="zh-TW" baseline="30000" dirty="0"/>
              <a:t>o</a:t>
            </a:r>
            <a:r>
              <a:rPr lang="en-US" altLang="zh-TW" dirty="0"/>
              <a:t> </a:t>
            </a:r>
          </a:p>
          <a:p>
            <a:pPr algn="ctr"/>
            <a:r>
              <a:rPr lang="en-US" altLang="zh-TW" dirty="0"/>
              <a:t>in sections A &amp; B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6537707" y="1093435"/>
            <a:ext cx="178193" cy="1781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6240780" y="987667"/>
            <a:ext cx="3860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6615374" y="984734"/>
            <a:ext cx="791266" cy="143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217920" y="64008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12,  </a:t>
            </a:r>
            <a:r>
              <a:rPr lang="en-US" altLang="zh-TW" dirty="0" smtClean="0"/>
              <a:t>24  </a:t>
            </a:r>
            <a:r>
              <a:rPr lang="en-US" altLang="zh-TW" dirty="0" smtClean="0"/>
              <a:t>km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377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0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Constantia" panose="02030602050306030303" pitchFamily="18" charset="0"/>
              </a:rPr>
              <a:t>Convective cells in the inner and outer upwind regions </a:t>
            </a:r>
            <a:r>
              <a:rPr lang="en-US" altLang="zh-TW" sz="2400" dirty="0" smtClean="0">
                <a:latin typeface="Constantia" panose="02030602050306030303" pitchFamily="18" charset="0"/>
              </a:rPr>
              <a:t>Composite characteristics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35" y="2257175"/>
            <a:ext cx="4334480" cy="347711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7" y="2321134"/>
            <a:ext cx="7771330" cy="33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000"/>
          </a:xfrm>
        </p:spPr>
        <p:txBody>
          <a:bodyPr>
            <a:normAutofit/>
          </a:bodyPr>
          <a:lstStyle/>
          <a:p>
            <a:pPr lvl="1"/>
            <a:r>
              <a:rPr lang="en-US" altLang="zh-TW" sz="3200" dirty="0" smtClean="0">
                <a:latin typeface="Constantia" panose="02030602050306030303" pitchFamily="18" charset="0"/>
              </a:rPr>
              <a:t>Convective cells in the inner and outer upwind regions </a:t>
            </a:r>
            <a:r>
              <a:rPr lang="en-US" altLang="zh-TW" sz="2400" dirty="0" smtClean="0">
                <a:latin typeface="Constantia" panose="02030602050306030303" pitchFamily="18" charset="0"/>
              </a:rPr>
              <a:t>Radial momentum budget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38200" y="1811520"/>
                <a:ext cx="5124223" cy="602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11520"/>
                <a:ext cx="5124223" cy="602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 flipV="1">
            <a:off x="2343150" y="1811520"/>
            <a:ext cx="582930" cy="60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5396638" y="1811520"/>
            <a:ext cx="582930" cy="60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73" y="718364"/>
            <a:ext cx="6015245" cy="25701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3" y="3631345"/>
            <a:ext cx="6831433" cy="304114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53" y="3631345"/>
            <a:ext cx="3535681" cy="2954364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11063268" y="2606040"/>
            <a:ext cx="411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1680488" y="2735580"/>
            <a:ext cx="411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7972198" y="5631180"/>
            <a:ext cx="411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108710" y="5652685"/>
            <a:ext cx="411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520190" y="1811520"/>
            <a:ext cx="651510" cy="6598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926080" y="1782944"/>
            <a:ext cx="685800" cy="6598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接點 18"/>
          <p:cNvCxnSpPr/>
          <p:nvPr/>
        </p:nvCxnSpPr>
        <p:spPr>
          <a:xfrm>
            <a:off x="7660938" y="2266950"/>
            <a:ext cx="411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7676178" y="2647950"/>
            <a:ext cx="411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893420" y="3114779"/>
            <a:ext cx="7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inflow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999919" y="3114779"/>
            <a:ext cx="91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outflow</a:t>
            </a:r>
            <a:endParaRPr lang="zh-TW" altLang="en-US" dirty="0"/>
          </a:p>
        </p:txBody>
      </p:sp>
      <p:cxnSp>
        <p:nvCxnSpPr>
          <p:cNvPr id="23" name="直線接點 22"/>
          <p:cNvCxnSpPr/>
          <p:nvPr/>
        </p:nvCxnSpPr>
        <p:spPr>
          <a:xfrm>
            <a:off x="4815840" y="5233585"/>
            <a:ext cx="411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659104" y="3290587"/>
            <a:ext cx="414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Under the assumption of gradient balance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34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000"/>
          </a:xfrm>
        </p:spPr>
        <p:txBody>
          <a:bodyPr>
            <a:normAutofit/>
          </a:bodyPr>
          <a:lstStyle/>
          <a:p>
            <a:pPr lvl="1"/>
            <a:r>
              <a:rPr lang="en-US" altLang="zh-TW" sz="3200" dirty="0" smtClean="0">
                <a:latin typeface="Constantia" panose="02030602050306030303" pitchFamily="18" charset="0"/>
              </a:rPr>
              <a:t>Convective cells in the inner and outer upwind regions </a:t>
            </a:r>
            <a:r>
              <a:rPr lang="en-US" altLang="zh-TW" sz="2400" dirty="0" smtClean="0">
                <a:latin typeface="Constantia" panose="02030602050306030303" pitchFamily="18" charset="0"/>
              </a:rPr>
              <a:t>Radial momentum budget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38200" y="1811520"/>
                <a:ext cx="5124223" cy="602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11520"/>
                <a:ext cx="5124223" cy="602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/>
          <p:cNvCxnSpPr/>
          <p:nvPr/>
        </p:nvCxnSpPr>
        <p:spPr>
          <a:xfrm flipV="1">
            <a:off x="2343150" y="1811520"/>
            <a:ext cx="582930" cy="60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5396638" y="1811520"/>
            <a:ext cx="582930" cy="60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829050" y="1782944"/>
            <a:ext cx="1550442" cy="6312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313967" y="139932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GBR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35090" y="1767854"/>
            <a:ext cx="5636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GBR &gt; 0 </a:t>
            </a:r>
            <a:r>
              <a:rPr lang="zh-TW" altLang="en-US" dirty="0" smtClean="0">
                <a:latin typeface="Cambria Math" panose="02040503050406030204" pitchFamily="18" charset="0"/>
              </a:rPr>
              <a:t>→ </a:t>
            </a:r>
            <a:r>
              <a:rPr lang="en-US" altLang="zh-TW" dirty="0" err="1" smtClean="0">
                <a:latin typeface="Cambria Math" panose="02040503050406030204" pitchFamily="18" charset="0"/>
              </a:rPr>
              <a:t>supergradient</a:t>
            </a:r>
            <a:r>
              <a:rPr lang="en-US" altLang="zh-TW" dirty="0" smtClean="0">
                <a:latin typeface="Cambria Math" panose="02040503050406030204" pitchFamily="18" charset="0"/>
              </a:rPr>
              <a:t> wind</a:t>
            </a:r>
            <a:r>
              <a:rPr lang="zh-TW" altLang="en-US" dirty="0" smtClean="0">
                <a:latin typeface="Cambria Math" panose="02040503050406030204" pitchFamily="18" charset="0"/>
              </a:rPr>
              <a:t> →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outward acceleration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GBR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zh-TW" altLang="en-US" dirty="0" smtClean="0">
                <a:latin typeface="Cambria Math" panose="02040503050406030204" pitchFamily="18" charset="0"/>
              </a:rPr>
              <a:t>→  </a:t>
            </a:r>
            <a:r>
              <a:rPr lang="en-US" altLang="zh-TW" dirty="0" err="1" smtClean="0">
                <a:latin typeface="Cambria Math" panose="02040503050406030204" pitchFamily="18" charset="0"/>
              </a:rPr>
              <a:t>subgradient</a:t>
            </a:r>
            <a:r>
              <a:rPr lang="en-US" altLang="zh-TW" dirty="0" smtClean="0">
                <a:latin typeface="Cambria Math" panose="02040503050406030204" pitchFamily="18" charset="0"/>
              </a:rPr>
              <a:t> wind</a:t>
            </a:r>
            <a:r>
              <a:rPr lang="zh-TW" altLang="en-US" dirty="0" smtClean="0">
                <a:latin typeface="Cambria Math" panose="02040503050406030204" pitchFamily="18" charset="0"/>
              </a:rPr>
              <a:t>→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inward acceleration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05" y="2762961"/>
            <a:ext cx="4229690" cy="3458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2545487" y="2811654"/>
                <a:ext cx="20495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l-GR" altLang="zh-TW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altLang="zh-TW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l-GR" altLang="zh-TW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487" y="2811654"/>
                <a:ext cx="204953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/>
              <p:cNvSpPr txBox="1"/>
              <p:nvPr/>
            </p:nvSpPr>
            <p:spPr>
              <a:xfrm>
                <a:off x="925454" y="2822539"/>
                <a:ext cx="14176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Cambria" panose="02040503050406030204" pitchFamily="18" charset="0"/>
                  </a:rPr>
                  <a:t>w </a:t>
                </a:r>
                <a:r>
                  <a:rPr lang="en-US" altLang="zh-TW" dirty="0" err="1" smtClean="0">
                    <a:latin typeface="Cambria" panose="02040503050406030204" pitchFamily="18" charset="0"/>
                  </a:rPr>
                  <a:t>adv</a:t>
                </a:r>
                <a:r>
                  <a:rPr lang="en-US" altLang="zh-TW" dirty="0" smtClean="0">
                    <a:latin typeface="Cambria" panose="02040503050406030204" pitchFamily="18" charset="0"/>
                  </a:rPr>
                  <a:t> </a:t>
                </a:r>
                <a:r>
                  <a:rPr lang="zh-TW" altLang="en-US" dirty="0" smtClean="0">
                    <a:latin typeface="Cambria" panose="02040503050406030204" pitchFamily="18" charset="0"/>
                  </a:rPr>
                  <a:t>→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altLang="zh-TW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, </a:t>
                </a: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dirty="0" smtClean="0"/>
                  <a:t>  </a:t>
                </a:r>
                <a:endParaRPr lang="zh-TW" altLang="en-US" dirty="0"/>
              </a:p>
            </p:txBody>
          </p:sp>
        </mc:Choice>
        <mc:Fallback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54" y="2822539"/>
                <a:ext cx="1417696" cy="646331"/>
              </a:xfrm>
              <a:prstGeom prst="rect">
                <a:avLst/>
              </a:prstGeom>
              <a:blipFill>
                <a:blip r:embed="rId5"/>
                <a:stretch>
                  <a:fillRect l="-3879" t="-6604" r="-3879" b="-7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925454" y="3901764"/>
                <a:ext cx="1564467" cy="590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54" y="3901764"/>
                <a:ext cx="1564467" cy="5902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矩形 32"/>
              <p:cNvSpPr/>
              <p:nvPr/>
            </p:nvSpPr>
            <p:spPr>
              <a:xfrm>
                <a:off x="2733320" y="4007994"/>
                <a:ext cx="4073487" cy="533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dirty="0" smtClean="0"/>
                  <a:t> →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>
                    <a:latin typeface="Cambria" panose="02040503050406030204" pitchFamily="18" charset="0"/>
                  </a:rPr>
                  <a:t>decrease</a:t>
                </a:r>
                <a:r>
                  <a:rPr lang="zh-TW" altLang="en-US" dirty="0" smtClean="0"/>
                  <a:t> 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smtClean="0"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sty m:val="p"/>
                      </m:rPr>
                      <a:rPr lang="en-US" altLang="zh-TW" i="1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320" y="4007994"/>
                <a:ext cx="4073487" cy="533288"/>
              </a:xfrm>
              <a:prstGeom prst="rect">
                <a:avLst/>
              </a:prstGeom>
              <a:blipFill>
                <a:blip r:embed="rId7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61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000"/>
          </a:xfrm>
        </p:spPr>
        <p:txBody>
          <a:bodyPr>
            <a:normAutofit/>
          </a:bodyPr>
          <a:lstStyle/>
          <a:p>
            <a:pPr lvl="1"/>
            <a:r>
              <a:rPr lang="en-US" altLang="zh-TW" sz="3200" dirty="0" smtClean="0">
                <a:latin typeface="Constantia" panose="02030602050306030303" pitchFamily="18" charset="0"/>
              </a:rPr>
              <a:t>Convective cells in the inner and outer upwind regions </a:t>
            </a:r>
            <a:r>
              <a:rPr lang="en-US" altLang="zh-TW" sz="2400" dirty="0" smtClean="0">
                <a:latin typeface="Constantia" panose="02030602050306030303" pitchFamily="18" charset="0"/>
              </a:rPr>
              <a:t>Tangential momentum budget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38200" y="1811520"/>
                <a:ext cx="5061642" cy="573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11520"/>
                <a:ext cx="5061642" cy="5735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 flipV="1">
            <a:off x="2213610" y="1825405"/>
            <a:ext cx="582930" cy="60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5396638" y="1811520"/>
            <a:ext cx="582930" cy="60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520190" y="1764000"/>
            <a:ext cx="594360" cy="6598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66160" y="1764000"/>
            <a:ext cx="548640" cy="6598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2" y="2929664"/>
            <a:ext cx="7974630" cy="351214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81" y="2929664"/>
            <a:ext cx="4013965" cy="332252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96540" y="1764000"/>
            <a:ext cx="746760" cy="6598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126230" y="1764000"/>
            <a:ext cx="514350" cy="6598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4813708" y="1782410"/>
            <a:ext cx="582930" cy="60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347032" y="5458375"/>
            <a:ext cx="13733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720590" y="4970695"/>
            <a:ext cx="17390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347032" y="5481235"/>
            <a:ext cx="7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inflow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347032" y="5055186"/>
            <a:ext cx="91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outflow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627780" y="5004985"/>
            <a:ext cx="7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inflow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627780" y="4578936"/>
            <a:ext cx="91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outflow</a:t>
            </a:r>
            <a:endParaRPr lang="zh-TW" altLang="en-US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/>
          <a:stretch/>
        </p:blipFill>
        <p:spPr>
          <a:xfrm>
            <a:off x="9542162" y="742938"/>
            <a:ext cx="2476483" cy="219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53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377</Words>
  <Application>Microsoft Office PowerPoint</Application>
  <PresentationFormat>寬螢幕</PresentationFormat>
  <Paragraphs>65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Cambria</vt:lpstr>
      <vt:lpstr>Cambria Math</vt:lpstr>
      <vt:lpstr>Constantia</vt:lpstr>
      <vt:lpstr>Office 佈景主題</vt:lpstr>
      <vt:lpstr>Convective-Scale Variations in the Inner-Core Rainbands of a Tropical Cyclone</vt:lpstr>
      <vt:lpstr>Outline </vt:lpstr>
      <vt:lpstr>Data and methodology </vt:lpstr>
      <vt:lpstr>Variation of the reflectivity field </vt:lpstr>
      <vt:lpstr>Convective cells in the inner and outer upwind regions Composite characteristics</vt:lpstr>
      <vt:lpstr>Convective cells in the inner and outer upwind regions Composite characteristics</vt:lpstr>
      <vt:lpstr>Convective cells in the inner and outer upwind regions Radial momentum budget analysis</vt:lpstr>
      <vt:lpstr>Convective cells in the inner and outer upwind regions Radial momentum budget analysis</vt:lpstr>
      <vt:lpstr>Convective cells in the inner and outer upwind regions Tangential momentum budget analysis</vt:lpstr>
      <vt:lpstr>Azimuthal evolution of convection </vt:lpstr>
      <vt:lpstr>Implications for secondary eyewall formation  </vt:lpstr>
      <vt:lpstr>Conclusions  </vt:lpstr>
      <vt:lpstr>Conclusions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Convective-Scale Variations in the Inner-Core Rainbands of a Tropical Cyclone</dc:title>
  <dc:creator>admin</dc:creator>
  <cp:lastModifiedBy>admin</cp:lastModifiedBy>
  <cp:revision>43</cp:revision>
  <dcterms:created xsi:type="dcterms:W3CDTF">2017-09-25T01:17:04Z</dcterms:created>
  <dcterms:modified xsi:type="dcterms:W3CDTF">2017-09-26T07:02:21Z</dcterms:modified>
</cp:coreProperties>
</file>