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9" r:id="rId3"/>
    <p:sldId id="278" r:id="rId4"/>
    <p:sldId id="279" r:id="rId5"/>
    <p:sldId id="260" r:id="rId6"/>
    <p:sldId id="261" r:id="rId7"/>
    <p:sldId id="262" r:id="rId8"/>
    <p:sldId id="263" r:id="rId9"/>
    <p:sldId id="282" r:id="rId10"/>
    <p:sldId id="283" r:id="rId11"/>
    <p:sldId id="284" r:id="rId12"/>
    <p:sldId id="285" r:id="rId13"/>
    <p:sldId id="267" r:id="rId14"/>
    <p:sldId id="286" r:id="rId15"/>
    <p:sldId id="268" r:id="rId16"/>
    <p:sldId id="26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5" r:id="rId25"/>
    <p:sldId id="296" r:id="rId26"/>
    <p:sldId id="298" r:id="rId27"/>
    <p:sldId id="275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70" autoAdjust="0"/>
  </p:normalViewPr>
  <p:slideViewPr>
    <p:cSldViewPr snapToGrid="0">
      <p:cViewPr varScale="1">
        <p:scale>
          <a:sx n="69" d="100"/>
          <a:sy n="69" d="100"/>
        </p:scale>
        <p:origin x="13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0F3E8-696D-4838-BE49-5165702C092F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C3A0-92DB-4EAC-AEE9-83273E9D5E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71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observational analysis and numerical simulations, this study examines the roles of the Madden– Julian oscillation (MJO) and tropical waves in the three-stage formation of </a:t>
            </a:r>
            <a:r>
              <a:rPr lang="en-US" altLang="zh-TW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Supertyphoon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Megi</a:t>
            </a:r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(2010)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498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CTL</a:t>
            </a:r>
            <a:r>
              <a:rPr lang="zh-TW" altLang="en-US" dirty="0"/>
              <a:t>的表現與觀測類似，在模擬</a:t>
            </a:r>
            <a:r>
              <a:rPr lang="en-US" altLang="zh-TW" dirty="0"/>
              <a:t>6</a:t>
            </a:r>
            <a:r>
              <a:rPr lang="zh-TW" altLang="en-US" dirty="0"/>
              <a:t>小時候，於西太平洋發展出多個深對流，而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和</a:t>
            </a:r>
            <a:r>
              <a:rPr lang="en-US" altLang="zh-TW" dirty="0"/>
              <a:t>B</a:t>
            </a:r>
            <a:r>
              <a:rPr lang="zh-TW" altLang="en-US" dirty="0"/>
              <a:t>逐漸增強並合併，之後降水蒸發或是融化產生冷池，造成環境不是和對流發展，導致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對流逐漸消散。</a:t>
            </a:r>
            <a:endParaRPr lang="en-US" altLang="zh-TW" dirty="0"/>
          </a:p>
          <a:p>
            <a:r>
              <a:rPr lang="zh-TW" altLang="en-US" dirty="0"/>
              <a:t>在</a:t>
            </a:r>
            <a:r>
              <a:rPr lang="en-US" altLang="zh-TW" dirty="0"/>
              <a:t>10/10</a:t>
            </a:r>
            <a:r>
              <a:rPr lang="zh-TW" altLang="en-US" dirty="0"/>
              <a:t> </a:t>
            </a:r>
            <a:r>
              <a:rPr lang="en-US" altLang="zh-TW" dirty="0"/>
              <a:t>00Z</a:t>
            </a:r>
            <a:r>
              <a:rPr lang="zh-TW" altLang="en-US" dirty="0"/>
              <a:t> 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西南側的西南風增強使得西南風前緣</a:t>
            </a:r>
            <a:r>
              <a:rPr lang="en-US" altLang="zh-TW" dirty="0"/>
              <a:t>C1</a:t>
            </a:r>
            <a:r>
              <a:rPr lang="zh-TW" altLang="en-US" dirty="0"/>
              <a:t>渦度與對流增強並合併至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內。</a:t>
            </a:r>
            <a:endParaRPr lang="en-US" altLang="zh-TW" dirty="0"/>
          </a:p>
          <a:p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 渦度增強之後，對流重新增強，之後增強為</a:t>
            </a:r>
            <a:r>
              <a:rPr lang="en-US" altLang="zh-TW" dirty="0"/>
              <a:t>TD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11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除了</a:t>
            </a:r>
            <a:r>
              <a:rPr lang="en-US" altLang="zh-TW" dirty="0"/>
              <a:t>MRG-TD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 其他敏感度實驗都沒有模擬出與觀測或</a:t>
            </a:r>
            <a:r>
              <a:rPr lang="en-US" altLang="zh-TW" dirty="0"/>
              <a:t>CTL</a:t>
            </a:r>
            <a:r>
              <a:rPr lang="zh-TW" altLang="en-US" dirty="0"/>
              <a:t>位置和時間點興進的</a:t>
            </a:r>
            <a:r>
              <a:rPr lang="en-US" altLang="zh-TW" dirty="0"/>
              <a:t>TC</a:t>
            </a:r>
          </a:p>
          <a:p>
            <a:r>
              <a:rPr lang="zh-TW" altLang="en-US" dirty="0"/>
              <a:t>雖然在</a:t>
            </a:r>
            <a:r>
              <a:rPr lang="en-US" altLang="zh-TW" dirty="0"/>
              <a:t>NOMJO</a:t>
            </a:r>
            <a:r>
              <a:rPr lang="zh-TW" altLang="en-US" dirty="0"/>
              <a:t>實驗裡有模擬出</a:t>
            </a:r>
            <a:r>
              <a:rPr lang="en-US" altLang="zh-TW" dirty="0"/>
              <a:t>TC</a:t>
            </a:r>
            <a:r>
              <a:rPr lang="zh-TW" altLang="en-US" dirty="0"/>
              <a:t>，但距離觀測的位置差</a:t>
            </a:r>
            <a:r>
              <a:rPr lang="en-US" altLang="zh-TW" dirty="0"/>
              <a:t>500km</a:t>
            </a:r>
            <a:r>
              <a:rPr lang="zh-TW" altLang="en-US" dirty="0"/>
              <a:t> 以上。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656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移除掉所有的熱帶波動後，低層福散度增加，而造成對流明顯減弱，並且隨著時間發展，低層東風沒有減弱而變得較</a:t>
            </a:r>
            <a:r>
              <a:rPr lang="en-US" altLang="zh-TW" dirty="0"/>
              <a:t>CTL</a:t>
            </a:r>
            <a:r>
              <a:rPr lang="zh-TW" altLang="en-US" dirty="0"/>
              <a:t>東風風速強，因此使得渦度</a:t>
            </a:r>
            <a:r>
              <a:rPr lang="en-US" altLang="zh-TW" dirty="0"/>
              <a:t>A,</a:t>
            </a:r>
            <a:r>
              <a:rPr lang="zh-TW" altLang="en-US" dirty="0"/>
              <a:t> </a:t>
            </a:r>
            <a:r>
              <a:rPr lang="en-US" altLang="zh-TW" dirty="0"/>
              <a:t>b,</a:t>
            </a:r>
            <a:r>
              <a:rPr lang="zh-TW" altLang="en-US" dirty="0"/>
              <a:t> </a:t>
            </a:r>
            <a:r>
              <a:rPr lang="en-US" altLang="zh-TW" dirty="0"/>
              <a:t>c</a:t>
            </a:r>
            <a:r>
              <a:rPr lang="zh-TW" altLang="en-US" dirty="0"/>
              <a:t>西移的速度太過，而無法發展。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6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移除掉</a:t>
            </a:r>
            <a:r>
              <a:rPr lang="en-US" altLang="zh-TW" dirty="0"/>
              <a:t>MJO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後，低層輻合、水氣以及渦度減少、對流強度稍微減弱</a:t>
            </a:r>
            <a:endParaRPr lang="en-US" altLang="zh-TW" dirty="0"/>
          </a:p>
          <a:p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zh-TW" altLang="en-US" dirty="0"/>
              <a:t> 與 </a:t>
            </a:r>
            <a:r>
              <a:rPr lang="en-US" altLang="zh-TW" dirty="0"/>
              <a:t>C1</a:t>
            </a:r>
            <a:r>
              <a:rPr lang="zh-TW" altLang="en-US" dirty="0"/>
              <a:t>結合，但因為沒有跟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合併而沒有發展</a:t>
            </a:r>
            <a:endParaRPr lang="en-US" altLang="zh-TW" dirty="0"/>
          </a:p>
          <a:p>
            <a:r>
              <a:rPr lang="zh-TW" altLang="en-US" dirty="0"/>
              <a:t>低層西風較</a:t>
            </a:r>
            <a:r>
              <a:rPr lang="en-US" altLang="zh-TW" dirty="0"/>
              <a:t>CTL</a:t>
            </a:r>
            <a:r>
              <a:rPr lang="zh-TW" altLang="en-US" dirty="0"/>
              <a:t>實驗強，造成</a:t>
            </a:r>
            <a:r>
              <a:rPr lang="en-US" altLang="zh-TW" dirty="0"/>
              <a:t>140E</a:t>
            </a:r>
            <a:r>
              <a:rPr lang="zh-TW" altLang="en-US" dirty="0"/>
              <a:t>輻合增加，與</a:t>
            </a:r>
            <a:r>
              <a:rPr lang="en-US" altLang="zh-TW" dirty="0"/>
              <a:t>C2</a:t>
            </a:r>
            <a:r>
              <a:rPr lang="zh-TW" altLang="en-US" dirty="0"/>
              <a:t>位置相同而隨時間</a:t>
            </a:r>
            <a:r>
              <a:rPr lang="en-US" altLang="zh-TW" dirty="0"/>
              <a:t>C2</a:t>
            </a:r>
            <a:r>
              <a:rPr lang="zh-TW" altLang="en-US" dirty="0"/>
              <a:t>渦度增強，使得最後發展成</a:t>
            </a:r>
            <a:r>
              <a:rPr lang="en-US" altLang="zh-TW" dirty="0"/>
              <a:t>TC</a:t>
            </a:r>
            <a:r>
              <a:rPr lang="zh-TW" altLang="en-US" dirty="0"/>
              <a:t>但位置較</a:t>
            </a:r>
            <a:r>
              <a:rPr lang="en-US" altLang="zh-TW" dirty="0"/>
              <a:t>CTL</a:t>
            </a:r>
            <a:r>
              <a:rPr lang="zh-TW" altLang="en-US" dirty="0"/>
              <a:t>偏西</a:t>
            </a:r>
            <a:r>
              <a:rPr lang="en-US" altLang="zh-TW" dirty="0"/>
              <a:t>500km</a:t>
            </a:r>
            <a:r>
              <a:rPr lang="zh-TW" altLang="en-US" dirty="0"/>
              <a:t>處。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59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移除</a:t>
            </a:r>
            <a:r>
              <a:rPr lang="en-US" altLang="zh-TW" dirty="0"/>
              <a:t>kelvin wave</a:t>
            </a:r>
            <a:r>
              <a:rPr lang="zh-TW" altLang="en-US" dirty="0"/>
              <a:t>之後，其</a:t>
            </a:r>
            <a:r>
              <a:rPr lang="en-US" altLang="zh-TW" dirty="0"/>
              <a:t>PVAs</a:t>
            </a:r>
            <a:r>
              <a:rPr lang="zh-TW" altLang="en-US" dirty="0"/>
              <a:t>其發展趨勢與</a:t>
            </a:r>
            <a:r>
              <a:rPr lang="en-US" altLang="zh-TW" dirty="0"/>
              <a:t>CTL</a:t>
            </a:r>
            <a:r>
              <a:rPr lang="zh-TW" altLang="en-US" dirty="0"/>
              <a:t>結果類似，強度稍弱。</a:t>
            </a:r>
            <a:endParaRPr lang="en-US" altLang="zh-TW" dirty="0"/>
          </a:p>
          <a:p>
            <a:r>
              <a:rPr lang="zh-TW" altLang="en-US" dirty="0"/>
              <a:t>水氣、低層輻合以及</a:t>
            </a:r>
            <a:r>
              <a:rPr lang="en-US" altLang="zh-TW" dirty="0"/>
              <a:t>CAPE</a:t>
            </a:r>
            <a:r>
              <a:rPr lang="zh-TW" altLang="en-US" dirty="0"/>
              <a:t>減少</a:t>
            </a:r>
            <a:endParaRPr lang="en-US" altLang="zh-TW" dirty="0"/>
          </a:p>
          <a:p>
            <a:r>
              <a:rPr lang="zh-TW" altLang="en-US" dirty="0"/>
              <a:t>由於東風稍微較強，輻合減少，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zh-TW" altLang="en-US" dirty="0"/>
              <a:t> 、 </a:t>
            </a:r>
            <a:r>
              <a:rPr lang="en-US" altLang="zh-TW" dirty="0"/>
              <a:t>A</a:t>
            </a:r>
            <a:r>
              <a:rPr lang="zh-TW" altLang="en-US" dirty="0"/>
              <a:t>和</a:t>
            </a:r>
            <a:r>
              <a:rPr lang="en-US" altLang="zh-TW" dirty="0"/>
              <a:t>C</a:t>
            </a:r>
            <a:r>
              <a:rPr lang="zh-TW" altLang="en-US" dirty="0"/>
              <a:t>在</a:t>
            </a:r>
            <a:r>
              <a:rPr lang="en-US" altLang="zh-TW" dirty="0"/>
              <a:t>10/10</a:t>
            </a:r>
            <a:r>
              <a:rPr lang="zh-TW" altLang="en-US" dirty="0"/>
              <a:t>之前都還沒有合併，雖然到最後有合併，但沒有發展成</a:t>
            </a:r>
            <a:r>
              <a:rPr lang="en-US" altLang="zh-TW" dirty="0"/>
              <a:t>TD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1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移除</a:t>
            </a:r>
            <a:r>
              <a:rPr lang="en-US" altLang="zh-TW" dirty="0"/>
              <a:t>ER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之後，在西太平洋的赤道地區，產生氣旋式環流的風場，使得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A,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zh-TW" altLang="en-US" dirty="0"/>
              <a:t> 和</a:t>
            </a:r>
            <a:r>
              <a:rPr lang="en-US" altLang="zh-TW" dirty="0"/>
              <a:t>C1</a:t>
            </a:r>
            <a:r>
              <a:rPr lang="zh-TW" altLang="en-US" dirty="0"/>
              <a:t>西移的速度較</a:t>
            </a:r>
            <a:r>
              <a:rPr lang="en-US" altLang="zh-TW" dirty="0"/>
              <a:t>CTL</a:t>
            </a:r>
            <a:r>
              <a:rPr lang="zh-TW" altLang="en-US" dirty="0"/>
              <a:t>快。</a:t>
            </a:r>
            <a:endParaRPr lang="en-US" altLang="zh-TW" dirty="0"/>
          </a:p>
          <a:p>
            <a:r>
              <a:rPr lang="zh-TW" altLang="en-US" dirty="0"/>
              <a:t>由於</a:t>
            </a:r>
            <a:r>
              <a:rPr lang="en-US" altLang="zh-TW" dirty="0"/>
              <a:t>C2</a:t>
            </a:r>
            <a:r>
              <a:rPr lang="zh-TW" altLang="en-US" dirty="0"/>
              <a:t>在</a:t>
            </a:r>
            <a:r>
              <a:rPr lang="en-US" altLang="zh-TW" dirty="0"/>
              <a:t>140E</a:t>
            </a:r>
            <a:r>
              <a:rPr lang="zh-TW" altLang="en-US" dirty="0"/>
              <a:t>西側增強，使得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西側的西風較弱，造成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區域輻合減弱，導致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增強的效率較，雖然有渦度合併，但最後沒有發展成</a:t>
            </a:r>
            <a:r>
              <a:rPr lang="en-US" altLang="zh-TW" dirty="0"/>
              <a:t>TD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347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由於渦度</a:t>
            </a:r>
            <a:r>
              <a:rPr lang="en-US" altLang="zh-TW" dirty="0"/>
              <a:t>A</a:t>
            </a:r>
            <a:r>
              <a:rPr lang="zh-TW" altLang="en-US" dirty="0"/>
              <a:t>和</a:t>
            </a:r>
            <a:r>
              <a:rPr lang="en-US" altLang="zh-TW" dirty="0"/>
              <a:t>B</a:t>
            </a:r>
            <a:r>
              <a:rPr lang="zh-TW" altLang="en-US" dirty="0"/>
              <a:t>的南側，低層輻合和渦度增加，導致對流於緯度平均圖中，呈現與</a:t>
            </a:r>
            <a:r>
              <a:rPr lang="en-US" altLang="zh-TW" dirty="0"/>
              <a:t>CTL</a:t>
            </a:r>
            <a:r>
              <a:rPr lang="zh-TW" altLang="en-US" dirty="0"/>
              <a:t>的結果發展的要強，但由於渦度</a:t>
            </a:r>
            <a:r>
              <a:rPr lang="en-US" altLang="zh-TW" dirty="0"/>
              <a:t>A</a:t>
            </a:r>
            <a:r>
              <a:rPr lang="zh-TW" altLang="en-US" dirty="0"/>
              <a:t>和</a:t>
            </a:r>
            <a:r>
              <a:rPr lang="en-US" altLang="zh-TW" dirty="0"/>
              <a:t>B</a:t>
            </a:r>
            <a:r>
              <a:rPr lang="zh-TW" altLang="en-US" dirty="0"/>
              <a:t>的位置不利渦度發展，使得</a:t>
            </a:r>
            <a:r>
              <a:rPr lang="en-US" altLang="zh-TW" dirty="0"/>
              <a:t>A</a:t>
            </a:r>
            <a:r>
              <a:rPr lang="zh-TW" altLang="en-US" dirty="0"/>
              <a:t>、</a:t>
            </a:r>
            <a:r>
              <a:rPr lang="en-US" altLang="zh-TW" dirty="0"/>
              <a:t>B</a:t>
            </a:r>
            <a:r>
              <a:rPr lang="zh-TW" altLang="en-US" dirty="0"/>
              <a:t>隨時間變化較</a:t>
            </a:r>
            <a:r>
              <a:rPr lang="en-US" altLang="zh-TW" dirty="0"/>
              <a:t>CTRL</a:t>
            </a:r>
            <a:r>
              <a:rPr lang="zh-TW" altLang="en-US" dirty="0"/>
              <a:t>弱。</a:t>
            </a:r>
            <a:endParaRPr lang="en-US" altLang="zh-TW" dirty="0"/>
          </a:p>
          <a:p>
            <a:r>
              <a:rPr lang="zh-TW" altLang="en-US" dirty="0"/>
              <a:t>一直到合併成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之後，由於西風增強，低層輻合增加，之後由於</a:t>
            </a:r>
            <a:r>
              <a:rPr lang="en-US" altLang="zh-TW" dirty="0"/>
              <a:t>C2</a:t>
            </a:r>
            <a:r>
              <a:rPr lang="zh-TW" altLang="en-US" dirty="0"/>
              <a:t>的對流發展較弱且隨時間發展逐漸與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合併，因此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逐漸發展成</a:t>
            </a:r>
            <a:r>
              <a:rPr lang="en-US" altLang="zh-TW" dirty="0"/>
              <a:t>TC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566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Stage 1: 0600Z 10/08 ~ 0600Z</a:t>
            </a:r>
            <a:r>
              <a:rPr lang="zh-TW" altLang="en-US" dirty="0"/>
              <a:t> </a:t>
            </a:r>
            <a:r>
              <a:rPr lang="en-US" altLang="zh-TW" dirty="0"/>
              <a:t>10/09</a:t>
            </a:r>
          </a:p>
          <a:p>
            <a:r>
              <a:rPr lang="zh-TW" altLang="en-US" dirty="0"/>
              <a:t>存在深對流雲系</a:t>
            </a:r>
            <a:endParaRPr lang="en-US" altLang="zh-TW" dirty="0"/>
          </a:p>
          <a:p>
            <a:r>
              <a:rPr lang="en-US" altLang="zh-TW" dirty="0"/>
              <a:t>Stage 2: 0600Z 10/09~10/10</a:t>
            </a:r>
          </a:p>
          <a:p>
            <a:r>
              <a:rPr lang="zh-TW" altLang="en-US" dirty="0"/>
              <a:t>深對流雲系消耗完不穩定度後，逐漸消散，低層級高層呈現下沉氣流，僅中層存在上升運動且渦度增加，為層狀雲系</a:t>
            </a:r>
            <a:endParaRPr lang="en-US" altLang="zh-TW" dirty="0"/>
          </a:p>
          <a:p>
            <a:r>
              <a:rPr lang="en-US" altLang="zh-TW" dirty="0"/>
              <a:t>Stage 3:</a:t>
            </a:r>
            <a:r>
              <a:rPr lang="zh-TW" altLang="en-US" dirty="0"/>
              <a:t> </a:t>
            </a:r>
            <a:r>
              <a:rPr lang="en-US" altLang="zh-TW" dirty="0"/>
              <a:t>after 10/10 0600Z</a:t>
            </a:r>
          </a:p>
          <a:p>
            <a:r>
              <a:rPr lang="zh-TW" altLang="en-US" dirty="0"/>
              <a:t>對流重新發展，渦度合併，呈現低層轉變為政渦度增加，透過渦度收支分析，</a:t>
            </a:r>
            <a:r>
              <a:rPr lang="en-US" altLang="zh-TW" dirty="0"/>
              <a:t>stage</a:t>
            </a:r>
            <a:r>
              <a:rPr lang="zh-TW" altLang="en-US" dirty="0"/>
              <a:t> </a:t>
            </a:r>
            <a:r>
              <a:rPr lang="en-US" altLang="zh-TW" dirty="0"/>
              <a:t>3</a:t>
            </a:r>
            <a:r>
              <a:rPr lang="zh-TW" altLang="en-US" dirty="0"/>
              <a:t> 主要受輻合項的正貢獻，使低層渦度增加。</a:t>
            </a:r>
            <a:endParaRPr lang="en-US" altLang="zh-TW" dirty="0"/>
          </a:p>
          <a:p>
            <a:r>
              <a:rPr lang="zh-TW" altLang="en-US" dirty="0"/>
              <a:t>雖然垂直平流象對渦度趨勢有正貢獻，但被傾斜項幾乎平衡。</a:t>
            </a:r>
            <a:endParaRPr lang="en-US" altLang="zh-TW" dirty="0"/>
          </a:p>
          <a:p>
            <a:r>
              <a:rPr lang="zh-TW" altLang="en-US" dirty="0"/>
              <a:t>隨著時間發展，低層的渦度向上延伸至將近</a:t>
            </a:r>
            <a:r>
              <a:rPr lang="en-US" altLang="zh-TW" dirty="0"/>
              <a:t>200hPa</a:t>
            </a:r>
            <a:r>
              <a:rPr lang="zh-TW" altLang="en-US" dirty="0"/>
              <a:t>高度，因此判定</a:t>
            </a:r>
            <a:r>
              <a:rPr lang="en-US" altLang="zh-TW" dirty="0" err="1"/>
              <a:t>Megi</a:t>
            </a:r>
            <a:r>
              <a:rPr lang="zh-TW" altLang="en-US" dirty="0"/>
              <a:t>為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056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667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</a:t>
            </a:r>
            <a:r>
              <a:rPr lang="en-US" altLang="zh-TW" dirty="0" err="1"/>
              <a:t>noMJO</a:t>
            </a:r>
            <a:r>
              <a:rPr lang="zh-TW" altLang="en-US" dirty="0"/>
              <a:t>實驗中，低層的渦度發展較弱且厚度較薄，在</a:t>
            </a:r>
            <a:r>
              <a:rPr lang="en-US" altLang="zh-TW" dirty="0"/>
              <a:t>stage</a:t>
            </a:r>
            <a:r>
              <a:rPr lang="zh-TW" altLang="en-US" dirty="0"/>
              <a:t> </a:t>
            </a:r>
            <a:r>
              <a:rPr lang="en-US" altLang="zh-TW" dirty="0"/>
              <a:t>3</a:t>
            </a:r>
            <a:r>
              <a:rPr lang="zh-TW" altLang="en-US" dirty="0"/>
              <a:t>時期，只有零星的深對流發展。</a:t>
            </a:r>
            <a:endParaRPr lang="en-US" altLang="zh-TW" dirty="0"/>
          </a:p>
          <a:p>
            <a:r>
              <a:rPr lang="en-US" altLang="zh-TW" dirty="0"/>
              <a:t>Inner-core</a:t>
            </a:r>
            <a:r>
              <a:rPr lang="zh-TW" altLang="en-US" dirty="0"/>
              <a:t>的輻合，以及引發的渦度趨勢較弱，因此無法發展為</a:t>
            </a:r>
            <a:r>
              <a:rPr lang="en-US" altLang="zh-TW" dirty="0"/>
              <a:t>TD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78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於西北太平洋存在</a:t>
            </a:r>
            <a:r>
              <a:rPr lang="en-US" altLang="zh-TW" dirty="0"/>
              <a:t>A</a:t>
            </a:r>
            <a:r>
              <a:rPr lang="zh-TW" altLang="en-US" dirty="0"/>
              <a:t>和</a:t>
            </a:r>
            <a:r>
              <a:rPr lang="en-US" altLang="zh-TW" dirty="0"/>
              <a:t>C</a:t>
            </a:r>
            <a:r>
              <a:rPr lang="zh-TW" altLang="en-US" dirty="0"/>
              <a:t>的</a:t>
            </a:r>
            <a:r>
              <a:rPr lang="en-US" altLang="zh-TW" dirty="0"/>
              <a:t>PVA.</a:t>
            </a:r>
          </a:p>
          <a:p>
            <a:r>
              <a:rPr lang="zh-TW" altLang="en-US" dirty="0"/>
              <a:t>隨著</a:t>
            </a:r>
            <a:r>
              <a:rPr lang="en-US" altLang="zh-TW" dirty="0"/>
              <a:t>PVA</a:t>
            </a:r>
            <a:r>
              <a:rPr lang="zh-TW" altLang="en-US" dirty="0"/>
              <a:t>向西移動，受到兩個深對流影響，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C</a:t>
            </a:r>
            <a:r>
              <a:rPr lang="zh-TW" altLang="en-US" dirty="0"/>
              <a:t>逐漸增強，並生成新的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</a:p>
          <a:p>
            <a:r>
              <a:rPr lang="zh-TW" altLang="en-US" dirty="0"/>
              <a:t>於此同時，位於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C</a:t>
            </a:r>
            <a:r>
              <a:rPr lang="zh-TW" altLang="en-US" dirty="0"/>
              <a:t>東南側的</a:t>
            </a:r>
            <a:r>
              <a:rPr lang="en-US" altLang="zh-TW" dirty="0"/>
              <a:t>850hPa</a:t>
            </a:r>
            <a:r>
              <a:rPr lang="zh-TW" altLang="en-US" dirty="0"/>
              <a:t>的風場逐漸由東南東風轉成南南西風，而導致位於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C</a:t>
            </a:r>
            <a:r>
              <a:rPr lang="zh-TW" altLang="en-US" dirty="0"/>
              <a:t>的東北側的低層輻合以及正渦度增加，並且減緩向西移動的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zh-TW" altLang="en-US" dirty="0"/>
              <a:t>的移速</a:t>
            </a:r>
            <a:endParaRPr lang="en-US" altLang="zh-TW" dirty="0"/>
          </a:p>
          <a:p>
            <a:r>
              <a:rPr lang="zh-TW" altLang="en-US" dirty="0"/>
              <a:t>最後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B</a:t>
            </a:r>
            <a:r>
              <a:rPr lang="zh-TW" altLang="en-US" dirty="0"/>
              <a:t> 被後方的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追上並合併成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</a:p>
          <a:p>
            <a:endParaRPr lang="en-US" altLang="zh-TW" dirty="0"/>
          </a:p>
          <a:p>
            <a:r>
              <a:rPr lang="en-US" altLang="zh-TW" dirty="0"/>
              <a:t>PVA M</a:t>
            </a:r>
            <a:r>
              <a:rPr lang="zh-TW" altLang="en-US" dirty="0"/>
              <a:t>的對流系統迅速減弱，於此同時，低層的西南風增強而使得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C</a:t>
            </a:r>
            <a:r>
              <a:rPr lang="zh-TW" altLang="en-US" dirty="0"/>
              <a:t>的東北側的渦度增強，並往東北方移動與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結合 使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變得更有組織，隨時間增強成</a:t>
            </a:r>
            <a:r>
              <a:rPr lang="en-US" altLang="zh-TW" dirty="0"/>
              <a:t>TD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631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雖然有深對流重新發展，但是強度不足以使拉伸項有效的增強渦度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314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10/12</a:t>
            </a:r>
            <a:r>
              <a:rPr lang="zh-TW" altLang="en-US" dirty="0"/>
              <a:t>之後對流爆發，拉伸項開始提高。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17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梅姬颱風主要由兩個向西移動的對流雲系，並位於</a:t>
            </a:r>
            <a:r>
              <a:rPr lang="en-US" altLang="zh-TW" dirty="0"/>
              <a:t>MJO</a:t>
            </a:r>
            <a:r>
              <a:rPr lang="zh-TW" altLang="en-US" dirty="0"/>
              <a:t>主要對流位置的前緣，雖然</a:t>
            </a:r>
            <a:r>
              <a:rPr lang="en-US" altLang="zh-TW" dirty="0"/>
              <a:t>MJO</a:t>
            </a:r>
            <a:r>
              <a:rPr lang="zh-TW" altLang="en-US" dirty="0"/>
              <a:t>的位置相較於梅姬西側遠處，但</a:t>
            </a:r>
            <a:r>
              <a:rPr lang="en-US" altLang="zh-TW" dirty="0"/>
              <a:t>MJO</a:t>
            </a:r>
            <a:r>
              <a:rPr lang="zh-TW" altLang="en-US" dirty="0"/>
              <a:t>提供低層輻合、氣旋式渦度以及高的相對濕度，使梅姬能夠在適合的環境增強為颱風。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01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正渦度</a:t>
            </a:r>
            <a:r>
              <a:rPr lang="en-US" altLang="zh-TW" dirty="0"/>
              <a:t>A</a:t>
            </a:r>
            <a:r>
              <a:rPr lang="zh-TW" altLang="en-US" dirty="0"/>
              <a:t> 和</a:t>
            </a:r>
            <a:r>
              <a:rPr lang="en-US" altLang="zh-TW" dirty="0"/>
              <a:t>C</a:t>
            </a:r>
            <a:r>
              <a:rPr lang="zh-TW" altLang="en-US" dirty="0"/>
              <a:t>位於</a:t>
            </a:r>
            <a:r>
              <a:rPr lang="en-US" altLang="zh-TW" dirty="0"/>
              <a:t>MJO</a:t>
            </a:r>
            <a:r>
              <a:rPr lang="zh-TW" altLang="en-US" dirty="0"/>
              <a:t>和</a:t>
            </a:r>
            <a:r>
              <a:rPr lang="en-US" altLang="zh-TW" dirty="0"/>
              <a:t>Kelvin</a:t>
            </a:r>
            <a:r>
              <a:rPr lang="zh-TW" altLang="en-US" dirty="0"/>
              <a:t> </a:t>
            </a:r>
            <a:r>
              <a:rPr lang="en-US" altLang="zh-TW" dirty="0"/>
              <a:t>waves</a:t>
            </a:r>
            <a:r>
              <a:rPr lang="zh-TW" altLang="en-US" dirty="0"/>
              <a:t>之內，並且持續至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日，</a:t>
            </a:r>
            <a:endParaRPr lang="en-US" altLang="zh-TW" dirty="0"/>
          </a:p>
          <a:p>
            <a:r>
              <a:rPr lang="zh-TW" altLang="en-US" dirty="0"/>
              <a:t>於此之後，正渦度</a:t>
            </a:r>
            <a:r>
              <a:rPr lang="en-US" altLang="zh-TW" dirty="0"/>
              <a:t>B</a:t>
            </a:r>
            <a:r>
              <a:rPr lang="zh-TW" altLang="en-US" dirty="0"/>
              <a:t>和東北側的正渦度</a:t>
            </a:r>
            <a:r>
              <a:rPr lang="en-US" altLang="zh-TW" dirty="0"/>
              <a:t>C</a:t>
            </a:r>
            <a:r>
              <a:rPr lang="zh-TW" altLang="en-US" dirty="0"/>
              <a:t>，開始受</a:t>
            </a:r>
            <a:r>
              <a:rPr lang="en-US" altLang="zh-TW" dirty="0"/>
              <a:t>ER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的影響</a:t>
            </a:r>
            <a:endParaRPr lang="en-US" altLang="zh-TW" dirty="0"/>
          </a:p>
          <a:p>
            <a:r>
              <a:rPr lang="zh-TW" altLang="en-US" dirty="0"/>
              <a:t>接著，</a:t>
            </a:r>
            <a:r>
              <a:rPr lang="en-US" altLang="zh-TW" dirty="0"/>
              <a:t>kelvin wave</a:t>
            </a:r>
            <a:r>
              <a:rPr lang="zh-TW" altLang="en-US" dirty="0"/>
              <a:t>持續東移，而離開正渦度</a:t>
            </a:r>
            <a:r>
              <a:rPr lang="en-US" altLang="zh-TW" dirty="0"/>
              <a:t>M</a:t>
            </a:r>
            <a:r>
              <a:rPr lang="zh-TW" altLang="en-US" dirty="0"/>
              <a:t>的位置，但</a:t>
            </a:r>
            <a:r>
              <a:rPr lang="en-US" altLang="zh-TW" dirty="0"/>
              <a:t>ER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持續影響渦度</a:t>
            </a:r>
            <a:r>
              <a:rPr lang="en-US" altLang="zh-TW" dirty="0"/>
              <a:t>M</a:t>
            </a:r>
            <a:r>
              <a:rPr lang="zh-TW" altLang="en-US" dirty="0"/>
              <a:t>，直到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 增強至</a:t>
            </a:r>
            <a:r>
              <a:rPr lang="en-US" altLang="zh-TW" dirty="0"/>
              <a:t>TD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849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(a) </a:t>
            </a:r>
            <a:r>
              <a:rPr lang="zh-TW" altLang="en-US" dirty="0"/>
              <a:t>當</a:t>
            </a:r>
            <a:r>
              <a:rPr lang="en-US" altLang="zh-TW" dirty="0"/>
              <a:t>kelvin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的雨帶隨時間東移，低層西風於</a:t>
            </a:r>
            <a:r>
              <a:rPr lang="en-US" altLang="zh-TW" dirty="0"/>
              <a:t>10/8</a:t>
            </a:r>
            <a:r>
              <a:rPr lang="zh-TW" altLang="en-US" dirty="0"/>
              <a:t> </a:t>
            </a:r>
            <a:r>
              <a:rPr lang="en-US" altLang="zh-TW" dirty="0"/>
              <a:t>00Z</a:t>
            </a:r>
            <a:r>
              <a:rPr lang="zh-TW" altLang="en-US" dirty="0"/>
              <a:t>抵達渦度位置的西側，使輻合增強</a:t>
            </a:r>
          </a:p>
          <a:p>
            <a:r>
              <a:rPr lang="en-US" altLang="zh-TW" dirty="0"/>
              <a:t>(b) 10/8</a:t>
            </a:r>
            <a:r>
              <a:rPr lang="zh-TW" altLang="en-US" dirty="0"/>
              <a:t>之後，正渦度</a:t>
            </a:r>
            <a:r>
              <a:rPr lang="en-US" altLang="zh-TW" dirty="0"/>
              <a:t>B</a:t>
            </a:r>
            <a:r>
              <a:rPr lang="zh-TW" altLang="en-US" dirty="0"/>
              <a:t>受到</a:t>
            </a:r>
            <a:r>
              <a:rPr lang="en-US" altLang="zh-TW" dirty="0"/>
              <a:t>ER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雨帶中的西風影響，而造成西移速度減慢，並與東側的正渦度</a:t>
            </a:r>
            <a:r>
              <a:rPr lang="en-US" altLang="zh-TW" dirty="0"/>
              <a:t>A</a:t>
            </a:r>
            <a:r>
              <a:rPr lang="zh-TW" altLang="en-US" dirty="0"/>
              <a:t>合併。</a:t>
            </a:r>
            <a:endParaRPr lang="en-US" altLang="zh-TW" dirty="0"/>
          </a:p>
          <a:p>
            <a:r>
              <a:rPr lang="zh-TW" altLang="en-US" dirty="0"/>
              <a:t>此時 </a:t>
            </a:r>
            <a:r>
              <a:rPr lang="en-US" altLang="zh-TW" dirty="0"/>
              <a:t>ER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造成渦度和低層輻合增強。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42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ER wave</a:t>
            </a:r>
            <a:r>
              <a:rPr lang="zh-TW" altLang="en-US" dirty="0"/>
              <a:t>持續影響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，於</a:t>
            </a:r>
            <a:r>
              <a:rPr lang="en-US" altLang="zh-TW" dirty="0"/>
              <a:t>PVAM</a:t>
            </a:r>
            <a:r>
              <a:rPr lang="zh-TW" altLang="en-US" dirty="0"/>
              <a:t>的西南方</a:t>
            </a:r>
            <a:r>
              <a:rPr lang="en-US" altLang="zh-TW" dirty="0"/>
              <a:t>ER wave</a:t>
            </a:r>
            <a:r>
              <a:rPr lang="zh-TW" altLang="en-US" dirty="0"/>
              <a:t>提供西南風的風場，造成</a:t>
            </a:r>
            <a:r>
              <a:rPr lang="en-US" altLang="zh-TW" dirty="0"/>
              <a:t>PVAM</a:t>
            </a:r>
            <a:r>
              <a:rPr lang="zh-TW" altLang="en-US" dirty="0"/>
              <a:t>輻合增加，並且促使</a:t>
            </a:r>
            <a:r>
              <a:rPr lang="en-US" altLang="zh-TW" dirty="0"/>
              <a:t>PVAC</a:t>
            </a:r>
            <a:r>
              <a:rPr lang="zh-TW" altLang="en-US" dirty="0"/>
              <a:t>東側的</a:t>
            </a:r>
            <a:r>
              <a:rPr lang="en-US" altLang="zh-TW" dirty="0"/>
              <a:t>PVA</a:t>
            </a:r>
            <a:r>
              <a:rPr lang="zh-TW" altLang="en-US" dirty="0"/>
              <a:t>合併至</a:t>
            </a:r>
            <a:r>
              <a:rPr lang="en-US" altLang="zh-TW" dirty="0"/>
              <a:t>PVAM</a:t>
            </a:r>
            <a:r>
              <a:rPr lang="zh-TW" altLang="en-US" dirty="0"/>
              <a:t>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238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PVA A </a:t>
            </a:r>
            <a:r>
              <a:rPr lang="zh-TW" altLang="en-US" dirty="0"/>
              <a:t>在一開始就受</a:t>
            </a:r>
            <a:r>
              <a:rPr lang="en-US" altLang="zh-TW" dirty="0"/>
              <a:t>MRG</a:t>
            </a:r>
            <a:r>
              <a:rPr lang="zh-TW" altLang="en-US" dirty="0"/>
              <a:t> 和 </a:t>
            </a:r>
            <a:r>
              <a:rPr lang="en-US" altLang="zh-TW" dirty="0"/>
              <a:t>TD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的影響，並且</a:t>
            </a:r>
            <a:r>
              <a:rPr lang="en-US" altLang="zh-TW" dirty="0"/>
              <a:t>TD</a:t>
            </a:r>
            <a:r>
              <a:rPr lang="zh-TW" altLang="en-US" dirty="0"/>
              <a:t> </a:t>
            </a:r>
            <a:r>
              <a:rPr lang="en-US" altLang="zh-TW" dirty="0"/>
              <a:t>wave</a:t>
            </a:r>
            <a:r>
              <a:rPr lang="zh-TW" altLang="en-US" dirty="0"/>
              <a:t> 亦於</a:t>
            </a:r>
            <a:r>
              <a:rPr lang="en-US" altLang="zh-TW" dirty="0"/>
              <a:t>PVA</a:t>
            </a:r>
            <a:r>
              <a:rPr lang="zh-TW" altLang="en-US" dirty="0"/>
              <a:t> </a:t>
            </a:r>
            <a:r>
              <a:rPr lang="en-US" altLang="zh-TW" dirty="0"/>
              <a:t>M</a:t>
            </a:r>
            <a:r>
              <a:rPr lang="zh-TW" altLang="en-US" dirty="0"/>
              <a:t> 西南側增強西南風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19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61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模式模擬結果與觀測相近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C3A0-92DB-4EAC-AEE9-83273E9D5EC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8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85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556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54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53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85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86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77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45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87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46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F4E6-CA43-4021-B77E-7757D5F0A0CA}" type="datetimeFigureOut">
              <a:rPr lang="zh-TW" altLang="en-US" smtClean="0"/>
              <a:t>2017/6/27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1877-1DD6-4E36-9AA8-B344E21C0A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21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Contribution of tropical waves to the formation of </a:t>
            </a:r>
            <a:r>
              <a:rPr lang="en-US" altLang="zh-TW" dirty="0" err="1"/>
              <a:t>Supertyphoon</a:t>
            </a:r>
            <a:r>
              <a:rPr lang="en-US" altLang="zh-TW" dirty="0"/>
              <a:t> </a:t>
            </a:r>
            <a:r>
              <a:rPr lang="en-US" altLang="zh-TW" dirty="0" err="1"/>
              <a:t>Megi</a:t>
            </a:r>
            <a:r>
              <a:rPr lang="en-US" altLang="zh-TW" dirty="0"/>
              <a:t> (2010)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4904365"/>
            <a:ext cx="6858000" cy="1655762"/>
          </a:xfrm>
        </p:spPr>
        <p:txBody>
          <a:bodyPr/>
          <a:lstStyle/>
          <a:p>
            <a:pPr algn="just"/>
            <a:r>
              <a:rPr lang="en-US" altLang="zh-TW" dirty="0"/>
              <a:t>Fang, J., and F. Zhang, 2016: Contribution of tropical waves to the formation of </a:t>
            </a:r>
            <a:r>
              <a:rPr lang="en-US" altLang="zh-TW" dirty="0" err="1"/>
              <a:t>Supertyphoon</a:t>
            </a:r>
            <a:r>
              <a:rPr lang="en-US" altLang="zh-TW" dirty="0"/>
              <a:t> </a:t>
            </a:r>
            <a:r>
              <a:rPr lang="en-US" altLang="zh-TW" dirty="0" err="1"/>
              <a:t>Megi</a:t>
            </a:r>
            <a:r>
              <a:rPr lang="en-US" altLang="zh-TW" dirty="0"/>
              <a:t> (2010). </a:t>
            </a:r>
            <a:r>
              <a:rPr lang="en-US" altLang="zh-TW" i="1" dirty="0"/>
              <a:t>J. Atmos. Sci.</a:t>
            </a:r>
            <a:r>
              <a:rPr lang="en-US" altLang="zh-TW" dirty="0"/>
              <a:t>, </a:t>
            </a:r>
            <a:r>
              <a:rPr lang="en-US" altLang="zh-TW" b="1" dirty="0"/>
              <a:t>73</a:t>
            </a:r>
            <a:r>
              <a:rPr lang="en-US" altLang="zh-TW" dirty="0"/>
              <a:t>, 4387–4405.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4148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C8519BDC-69E0-42DD-8821-AA1A9DE1BCAD}"/>
              </a:ext>
            </a:extLst>
          </p:cNvPr>
          <p:cNvGrpSpPr/>
          <p:nvPr/>
        </p:nvGrpSpPr>
        <p:grpSpPr>
          <a:xfrm>
            <a:off x="698639" y="647174"/>
            <a:ext cx="4546934" cy="2877551"/>
            <a:chOff x="509954" y="480903"/>
            <a:chExt cx="5380892" cy="3405325"/>
          </a:xfrm>
        </p:grpSpPr>
        <p:pic>
          <p:nvPicPr>
            <p:cNvPr id="2" name="圖片 1" descr="一張含有 文字 的圖片&#10;&#10;產生非常高可信度的描述">
              <a:extLst>
                <a:ext uri="{FF2B5EF4-FFF2-40B4-BE49-F238E27FC236}">
                  <a16:creationId xmlns:a16="http://schemas.microsoft.com/office/drawing/2014/main" id="{9CABDCFF-8376-494C-AE0F-7BF01870B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9" b="51809"/>
            <a:stretch/>
          </p:blipFill>
          <p:spPr>
            <a:xfrm>
              <a:off x="509954" y="760116"/>
              <a:ext cx="5380892" cy="2774392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FC94D5A1-236C-4C24-8CD9-B8F1E5B1C038}"/>
                </a:ext>
              </a:extLst>
            </p:cNvPr>
            <p:cNvSpPr txBox="1"/>
            <p:nvPr/>
          </p:nvSpPr>
          <p:spPr>
            <a:xfrm>
              <a:off x="1571583" y="480903"/>
              <a:ext cx="761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ER, U</a:t>
              </a:r>
              <a:endParaRPr lang="zh-TW" altLang="en-US" dirty="0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81819E1-CE23-44BF-B513-A2899ED31C6F}"/>
                </a:ext>
              </a:extLst>
            </p:cNvPr>
            <p:cNvSpPr txBox="1"/>
            <p:nvPr/>
          </p:nvSpPr>
          <p:spPr>
            <a:xfrm>
              <a:off x="4148528" y="480903"/>
              <a:ext cx="757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ER, V</a:t>
              </a:r>
              <a:endParaRPr lang="zh-TW" altLang="en-US" dirty="0"/>
            </a:p>
          </p:txBody>
        </p:sp>
        <p:pic>
          <p:nvPicPr>
            <p:cNvPr id="5" name="圖片 4" descr="一張含有 文字 的圖片&#10;&#10;產生非常高可信度的描述">
              <a:extLst>
                <a:ext uri="{FF2B5EF4-FFF2-40B4-BE49-F238E27FC236}">
                  <a16:creationId xmlns:a16="http://schemas.microsoft.com/office/drawing/2014/main" id="{87CFF179-54E4-4B67-ADB3-D399FD956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95229" r="25786" b="-1032"/>
            <a:stretch/>
          </p:blipFill>
          <p:spPr>
            <a:xfrm>
              <a:off x="1494692" y="3552120"/>
              <a:ext cx="3411415" cy="334108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F7F9E51-B03E-4177-A4C7-2B729B69F94A}"/>
              </a:ext>
            </a:extLst>
          </p:cNvPr>
          <p:cNvGrpSpPr/>
          <p:nvPr/>
        </p:nvGrpSpPr>
        <p:grpSpPr>
          <a:xfrm>
            <a:off x="683753" y="4277913"/>
            <a:ext cx="4329391" cy="1805568"/>
            <a:chOff x="2574219" y="4941277"/>
            <a:chExt cx="4329391" cy="1805568"/>
          </a:xfrm>
        </p:grpSpPr>
        <p:pic>
          <p:nvPicPr>
            <p:cNvPr id="7" name="圖片 6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CF272E9C-C61B-43B9-BCB1-19FC6908F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t="49364" b="27578"/>
            <a:stretch/>
          </p:blipFill>
          <p:spPr>
            <a:xfrm>
              <a:off x="2574219" y="4941277"/>
              <a:ext cx="4320736" cy="1389488"/>
            </a:xfrm>
            <a:prstGeom prst="rect">
              <a:avLst/>
            </a:prstGeom>
          </p:spPr>
        </p:pic>
        <p:pic>
          <p:nvPicPr>
            <p:cNvPr id="8" name="圖片 7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478164A3-B220-4F9A-877A-D001B2BDD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16201" r="92968" b="16270"/>
            <a:stretch/>
          </p:blipFill>
          <p:spPr>
            <a:xfrm rot="5400000">
              <a:off x="4626955" y="4910213"/>
              <a:ext cx="232572" cy="3440691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66420502-4469-4A06-9A66-171CDBC67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t="96718" b="331"/>
            <a:stretch/>
          </p:blipFill>
          <p:spPr>
            <a:xfrm>
              <a:off x="2582874" y="6330765"/>
              <a:ext cx="4320736" cy="177800"/>
            </a:xfrm>
            <a:prstGeom prst="rect">
              <a:avLst/>
            </a:prstGeom>
          </p:spPr>
        </p:pic>
      </p:grpSp>
      <p:pic>
        <p:nvPicPr>
          <p:cNvPr id="11" name="內容版面配置區 4" descr="一張含有 文字 的圖片&#10;&#10;產生非常高可信度的描述">
            <a:extLst>
              <a:ext uri="{FF2B5EF4-FFF2-40B4-BE49-F238E27FC236}">
                <a16:creationId xmlns:a16="http://schemas.microsoft.com/office/drawing/2014/main" id="{D868DB7C-5287-4D91-B6E5-2AEE152A0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r="3068" b="42805"/>
          <a:stretch/>
        </p:blipFill>
        <p:spPr>
          <a:xfrm>
            <a:off x="5239714" y="1100828"/>
            <a:ext cx="3613779" cy="41925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7E05CC3-0AD8-412C-83FC-5D953717A81F}"/>
              </a:ext>
            </a:extLst>
          </p:cNvPr>
          <p:cNvSpPr txBox="1"/>
          <p:nvPr/>
        </p:nvSpPr>
        <p:spPr>
          <a:xfrm>
            <a:off x="0" y="3129577"/>
            <a:ext cx="2691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850-hPa meridional velocity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TRMM rainfall (5N~15N average)</a:t>
            </a:r>
            <a:endParaRPr lang="zh-TW" altLang="en-US" sz="1400" dirty="0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CDF41A2-13B9-450F-AFC8-D6D8469CF6BD}"/>
              </a:ext>
            </a:extLst>
          </p:cNvPr>
          <p:cNvCxnSpPr/>
          <p:nvPr/>
        </p:nvCxnSpPr>
        <p:spPr>
          <a:xfrm flipV="1">
            <a:off x="2346960" y="4277913"/>
            <a:ext cx="0" cy="13894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BD5D329-6847-4736-B74E-BCA23F5FF32F}"/>
              </a:ext>
            </a:extLst>
          </p:cNvPr>
          <p:cNvCxnSpPr>
            <a:cxnSpLocks/>
          </p:cNvCxnSpPr>
          <p:nvPr/>
        </p:nvCxnSpPr>
        <p:spPr>
          <a:xfrm>
            <a:off x="981075" y="2295525"/>
            <a:ext cx="18669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BC40251-DD67-454B-9803-F12314369AD1}"/>
              </a:ext>
            </a:extLst>
          </p:cNvPr>
          <p:cNvCxnSpPr>
            <a:cxnSpLocks/>
          </p:cNvCxnSpPr>
          <p:nvPr/>
        </p:nvCxnSpPr>
        <p:spPr>
          <a:xfrm>
            <a:off x="3171825" y="2295525"/>
            <a:ext cx="18669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4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47" y="0"/>
            <a:ext cx="7286253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4775" y="4448556"/>
            <a:ext cx="26116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contours:</a:t>
            </a:r>
          </a:p>
          <a:p>
            <a:r>
              <a:rPr lang="en-US" altLang="zh-TW" sz="1600" dirty="0"/>
              <a:t>Black - 850hPa vorticity</a:t>
            </a:r>
          </a:p>
          <a:p>
            <a:r>
              <a:rPr lang="en-US" altLang="zh-TW" sz="1600" dirty="0">
                <a:solidFill>
                  <a:srgbClr val="7030A0"/>
                </a:solidFill>
              </a:rPr>
              <a:t>Purple</a:t>
            </a:r>
            <a:r>
              <a:rPr lang="en-US" altLang="zh-TW" sz="1600" dirty="0"/>
              <a:t> - MJO rainfall</a:t>
            </a:r>
          </a:p>
          <a:p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US" altLang="zh-TW" sz="1600" dirty="0"/>
              <a:t> - TD rainfall</a:t>
            </a:r>
          </a:p>
          <a:p>
            <a:r>
              <a:rPr lang="en-US" altLang="zh-TW" sz="1600" dirty="0">
                <a:solidFill>
                  <a:srgbClr val="00B050"/>
                </a:solidFill>
              </a:rPr>
              <a:t>Green</a:t>
            </a:r>
            <a:r>
              <a:rPr lang="en-US" altLang="zh-TW" sz="1600" dirty="0"/>
              <a:t> – MRG</a:t>
            </a:r>
            <a:r>
              <a:rPr lang="zh-TW" altLang="en-US" sz="1600" dirty="0"/>
              <a:t> </a:t>
            </a:r>
            <a:r>
              <a:rPr lang="en-US" altLang="zh-TW" sz="1600" dirty="0"/>
              <a:t>rainfall</a:t>
            </a:r>
          </a:p>
          <a:p>
            <a:r>
              <a:rPr lang="en-US" altLang="zh-TW" sz="1600" b="1" dirty="0"/>
              <a:t>Shading:  </a:t>
            </a:r>
          </a:p>
          <a:p>
            <a:r>
              <a:rPr lang="en-US" altLang="zh-TW" sz="1600" dirty="0"/>
              <a:t>unfiltered rainfall</a:t>
            </a:r>
          </a:p>
          <a:p>
            <a:r>
              <a:rPr lang="en-US" altLang="zh-TW" sz="1600" b="1" dirty="0"/>
              <a:t>Stipple:</a:t>
            </a:r>
          </a:p>
          <a:p>
            <a:r>
              <a:rPr lang="en-US" altLang="zh-TW" sz="1600" dirty="0"/>
              <a:t>Positive MJO-filtered rainfall</a:t>
            </a:r>
          </a:p>
        </p:txBody>
      </p:sp>
    </p:spTree>
    <p:extLst>
      <p:ext uri="{BB962C8B-B14F-4D97-AF65-F5344CB8AC3E}">
        <p14:creationId xmlns:p14="http://schemas.microsoft.com/office/powerpoint/2010/main" val="51963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50EC014-29E8-4342-A723-D70E9B7D118E}"/>
              </a:ext>
            </a:extLst>
          </p:cNvPr>
          <p:cNvGrpSpPr/>
          <p:nvPr/>
        </p:nvGrpSpPr>
        <p:grpSpPr>
          <a:xfrm>
            <a:off x="480502" y="257237"/>
            <a:ext cx="8182996" cy="3349099"/>
            <a:chOff x="1633518" y="2935906"/>
            <a:chExt cx="7421668" cy="3037506"/>
          </a:xfrm>
        </p:grpSpPr>
        <p:pic>
          <p:nvPicPr>
            <p:cNvPr id="3" name="圖片 2" descr="一張含有 文字 的圖片&#10;&#10;產生非常高可信度的描述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85" b="1"/>
            <a:stretch/>
          </p:blipFill>
          <p:spPr>
            <a:xfrm>
              <a:off x="1633518" y="3222172"/>
              <a:ext cx="7421668" cy="2751240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3031509" y="2935906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MRG-TD, U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438371" y="2935906"/>
              <a:ext cx="1373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MRG-TD, V</a:t>
              </a:r>
              <a:endParaRPr lang="zh-TW" altLang="en-US" dirty="0"/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15DC620-E11A-4584-8929-8504763B5BCC}"/>
              </a:ext>
            </a:extLst>
          </p:cNvPr>
          <p:cNvSpPr txBox="1"/>
          <p:nvPr/>
        </p:nvSpPr>
        <p:spPr>
          <a:xfrm>
            <a:off x="480502" y="3030763"/>
            <a:ext cx="2691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850-hPa zonal/meridional velocity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TRMM rainfall (5N~15N average)</a:t>
            </a:r>
            <a:endParaRPr lang="zh-TW" altLang="en-US" sz="1400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6616F93-8BBD-4018-9A73-943049CB9035}"/>
              </a:ext>
            </a:extLst>
          </p:cNvPr>
          <p:cNvGrpSpPr/>
          <p:nvPr/>
        </p:nvGrpSpPr>
        <p:grpSpPr>
          <a:xfrm>
            <a:off x="2232414" y="3921968"/>
            <a:ext cx="4886500" cy="2076740"/>
            <a:chOff x="883851" y="4286058"/>
            <a:chExt cx="3846286" cy="1634654"/>
          </a:xfrm>
        </p:grpSpPr>
        <p:pic>
          <p:nvPicPr>
            <p:cNvPr id="11" name="圖片 10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D4A2343F-B6D4-4682-8318-E9396422C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" t="73220"/>
            <a:stretch/>
          </p:blipFill>
          <p:spPr>
            <a:xfrm>
              <a:off x="883851" y="4286058"/>
              <a:ext cx="3846286" cy="1435301"/>
            </a:xfrm>
            <a:prstGeom prst="rect">
              <a:avLst/>
            </a:prstGeom>
          </p:spPr>
        </p:pic>
        <p:pic>
          <p:nvPicPr>
            <p:cNvPr id="12" name="圖片 11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05E79B08-A767-415D-851A-76717DD0B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16201" r="92968" b="16270"/>
            <a:stretch/>
          </p:blipFill>
          <p:spPr>
            <a:xfrm rot="5400000">
              <a:off x="2690707" y="4084080"/>
              <a:ext cx="232572" cy="3440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3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56" y="2758648"/>
            <a:ext cx="3875852" cy="3100681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7D4BBF1-DEEE-45A2-9626-7126F41A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9452"/>
            <a:ext cx="7886700" cy="4351338"/>
          </a:xfrm>
        </p:spPr>
        <p:txBody>
          <a:bodyPr>
            <a:noAutofit/>
          </a:bodyPr>
          <a:lstStyle/>
          <a:p>
            <a:pPr marL="263525" indent="-263525"/>
            <a:r>
              <a:rPr lang="sv-SE" altLang="zh-TW" sz="2400" dirty="0"/>
              <a:t>WRF Model (version 3.5.1; Skamarock and </a:t>
            </a:r>
            <a:r>
              <a:rPr lang="en-US" altLang="zh-TW" sz="2400" dirty="0" err="1"/>
              <a:t>Klemp</a:t>
            </a:r>
            <a:r>
              <a:rPr lang="en-US" altLang="zh-TW" sz="2400" dirty="0"/>
              <a:t> 2008)</a:t>
            </a:r>
          </a:p>
          <a:p>
            <a:pPr marL="263525" indent="-263525"/>
            <a:r>
              <a:rPr lang="en-US" altLang="zh-TW" sz="2400" dirty="0"/>
              <a:t>horizontal grid spacings: 13.5, 4.5, and 1.5km (two-way nesting)</a:t>
            </a:r>
          </a:p>
          <a:p>
            <a:pPr marL="263525" indent="-263525"/>
            <a:r>
              <a:rPr lang="en-US" altLang="zh-TW" sz="2400" dirty="0"/>
              <a:t>mesh sizes: 481 x 361, 811 x 601, and 811 x 691</a:t>
            </a:r>
          </a:p>
          <a:p>
            <a:pPr marL="263525" indent="-263525"/>
            <a:r>
              <a:rPr lang="en-US" altLang="zh-TW" sz="2400" dirty="0"/>
              <a:t>vertical levels: 35 levels</a:t>
            </a:r>
          </a:p>
          <a:p>
            <a:pPr marL="263525" indent="-263525"/>
            <a:r>
              <a:rPr lang="en-US" altLang="zh-TW" sz="2400" dirty="0"/>
              <a:t>model top: 10 hPa</a:t>
            </a:r>
          </a:p>
          <a:p>
            <a:pPr marL="263525" indent="-263525"/>
            <a:r>
              <a:rPr lang="en-US" altLang="zh-TW" sz="2400" dirty="0"/>
              <a:t>microphysics scheme: WSM6</a:t>
            </a:r>
          </a:p>
          <a:p>
            <a:pPr marL="263525" indent="-263525"/>
            <a:r>
              <a:rPr lang="en-US" altLang="zh-TW" sz="2400" dirty="0"/>
              <a:t>boundary layer scheme: YSU</a:t>
            </a:r>
          </a:p>
          <a:p>
            <a:pPr marL="263525" indent="-263525"/>
            <a:r>
              <a:rPr lang="en-US" altLang="zh-TW" sz="2400" dirty="0"/>
              <a:t>longwave radiation: RRTM</a:t>
            </a:r>
          </a:p>
          <a:p>
            <a:pPr marL="263525" indent="-263525"/>
            <a:r>
              <a:rPr lang="en-US" altLang="zh-TW" sz="2400" dirty="0"/>
              <a:t>shortwave radiation scheme: </a:t>
            </a:r>
            <a:r>
              <a:rPr lang="en-US" altLang="zh-TW" sz="2400" dirty="0" err="1"/>
              <a:t>Dudhia</a:t>
            </a:r>
            <a:r>
              <a:rPr lang="en-US" altLang="zh-TW" sz="2400" dirty="0"/>
              <a:t> </a:t>
            </a:r>
          </a:p>
          <a:p>
            <a:pPr marL="263525" indent="-263525"/>
            <a:r>
              <a:rPr lang="en-US" altLang="zh-TW" sz="2400" dirty="0"/>
              <a:t>initial time: 0600 UTC 8 October</a:t>
            </a:r>
            <a:endParaRPr lang="zh-TW" altLang="en-US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513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5" b="68224"/>
          <a:stretch/>
        </p:blipFill>
        <p:spPr>
          <a:xfrm>
            <a:off x="1387136" y="1968585"/>
            <a:ext cx="6369728" cy="263947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3731" y="4649920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vectors: 850hPa wind</a:t>
            </a:r>
          </a:p>
          <a:p>
            <a:r>
              <a:rPr lang="en-US" altLang="zh-TW" dirty="0"/>
              <a:t>shading: vorticity (x10</a:t>
            </a:r>
            <a:r>
              <a:rPr lang="en-US" altLang="zh-TW" baseline="30000" dirty="0"/>
              <a:t>5</a:t>
            </a:r>
            <a:r>
              <a:rPr lang="en-US" altLang="zh-TW" dirty="0"/>
              <a:t>s</a:t>
            </a:r>
            <a:r>
              <a:rPr lang="en-US" altLang="zh-TW" baseline="30000" dirty="0"/>
              <a:t>-1</a:t>
            </a:r>
            <a:r>
              <a:rPr lang="en-US" altLang="zh-TW" dirty="0"/>
              <a:t>)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blue contours</a:t>
            </a:r>
            <a:r>
              <a:rPr lang="en-US" altLang="zh-TW" dirty="0"/>
              <a:t>: SLP (hPa)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191977" y="4788420"/>
            <a:ext cx="444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black line: track of observed </a:t>
            </a:r>
            <a:r>
              <a:rPr lang="en-US" altLang="zh-TW" dirty="0" err="1"/>
              <a:t>Megi’s</a:t>
            </a:r>
            <a:r>
              <a:rPr lang="en-US" altLang="zh-TW" dirty="0"/>
              <a:t> precursor</a:t>
            </a:r>
          </a:p>
          <a:p>
            <a:r>
              <a:rPr lang="en-US" altLang="zh-TW" dirty="0">
                <a:solidFill>
                  <a:srgbClr val="FF0066"/>
                </a:solidFill>
              </a:rPr>
              <a:t>pink line</a:t>
            </a:r>
            <a:r>
              <a:rPr lang="en-US" altLang="zh-TW" dirty="0"/>
              <a:t>: CNTRL-derived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100174" y="1788226"/>
            <a:ext cx="262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Time: 00 UTC 13 October</a:t>
            </a:r>
            <a:endParaRPr lang="zh-TW" altLang="en-US" dirty="0"/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2469CC9D-F44D-4BFE-A306-A662C9234C03}"/>
              </a:ext>
            </a:extLst>
          </p:cNvPr>
          <p:cNvSpPr/>
          <p:nvPr/>
        </p:nvSpPr>
        <p:spPr>
          <a:xfrm>
            <a:off x="2908300" y="3034298"/>
            <a:ext cx="2743200" cy="775222"/>
          </a:xfrm>
          <a:custGeom>
            <a:avLst/>
            <a:gdLst>
              <a:gd name="connsiteX0" fmla="*/ 2743200 w 2743200"/>
              <a:gd name="connsiteY0" fmla="*/ 763002 h 775222"/>
              <a:gd name="connsiteX1" fmla="*/ 2387600 w 2743200"/>
              <a:gd name="connsiteY1" fmla="*/ 763002 h 775222"/>
              <a:gd name="connsiteX2" fmla="*/ 2349500 w 2743200"/>
              <a:gd name="connsiteY2" fmla="*/ 636002 h 775222"/>
              <a:gd name="connsiteX3" fmla="*/ 2286000 w 2743200"/>
              <a:gd name="connsiteY3" fmla="*/ 547102 h 775222"/>
              <a:gd name="connsiteX4" fmla="*/ 2222500 w 2743200"/>
              <a:gd name="connsiteY4" fmla="*/ 509002 h 775222"/>
              <a:gd name="connsiteX5" fmla="*/ 2133600 w 2743200"/>
              <a:gd name="connsiteY5" fmla="*/ 496302 h 775222"/>
              <a:gd name="connsiteX6" fmla="*/ 2057400 w 2743200"/>
              <a:gd name="connsiteY6" fmla="*/ 509002 h 775222"/>
              <a:gd name="connsiteX7" fmla="*/ 2032000 w 2743200"/>
              <a:gd name="connsiteY7" fmla="*/ 572502 h 775222"/>
              <a:gd name="connsiteX8" fmla="*/ 1981200 w 2743200"/>
              <a:gd name="connsiteY8" fmla="*/ 572502 h 775222"/>
              <a:gd name="connsiteX9" fmla="*/ 1930400 w 2743200"/>
              <a:gd name="connsiteY9" fmla="*/ 572502 h 775222"/>
              <a:gd name="connsiteX10" fmla="*/ 1841500 w 2743200"/>
              <a:gd name="connsiteY10" fmla="*/ 534402 h 775222"/>
              <a:gd name="connsiteX11" fmla="*/ 1803400 w 2743200"/>
              <a:gd name="connsiteY11" fmla="*/ 394702 h 775222"/>
              <a:gd name="connsiteX12" fmla="*/ 1752600 w 2743200"/>
              <a:gd name="connsiteY12" fmla="*/ 267702 h 775222"/>
              <a:gd name="connsiteX13" fmla="*/ 1701800 w 2743200"/>
              <a:gd name="connsiteY13" fmla="*/ 204202 h 775222"/>
              <a:gd name="connsiteX14" fmla="*/ 1638300 w 2743200"/>
              <a:gd name="connsiteY14" fmla="*/ 178802 h 775222"/>
              <a:gd name="connsiteX15" fmla="*/ 1549400 w 2743200"/>
              <a:gd name="connsiteY15" fmla="*/ 166102 h 775222"/>
              <a:gd name="connsiteX16" fmla="*/ 1524000 w 2743200"/>
              <a:gd name="connsiteY16" fmla="*/ 89902 h 775222"/>
              <a:gd name="connsiteX17" fmla="*/ 1435100 w 2743200"/>
              <a:gd name="connsiteY17" fmla="*/ 13702 h 775222"/>
              <a:gd name="connsiteX18" fmla="*/ 1346200 w 2743200"/>
              <a:gd name="connsiteY18" fmla="*/ 1002 h 775222"/>
              <a:gd name="connsiteX19" fmla="*/ 1231900 w 2743200"/>
              <a:gd name="connsiteY19" fmla="*/ 26402 h 775222"/>
              <a:gd name="connsiteX20" fmla="*/ 1181100 w 2743200"/>
              <a:gd name="connsiteY20" fmla="*/ 89902 h 775222"/>
              <a:gd name="connsiteX21" fmla="*/ 1117600 w 2743200"/>
              <a:gd name="connsiteY21" fmla="*/ 102602 h 775222"/>
              <a:gd name="connsiteX22" fmla="*/ 1028700 w 2743200"/>
              <a:gd name="connsiteY22" fmla="*/ 77202 h 775222"/>
              <a:gd name="connsiteX23" fmla="*/ 914400 w 2743200"/>
              <a:gd name="connsiteY23" fmla="*/ 77202 h 775222"/>
              <a:gd name="connsiteX24" fmla="*/ 825500 w 2743200"/>
              <a:gd name="connsiteY24" fmla="*/ 128002 h 775222"/>
              <a:gd name="connsiteX25" fmla="*/ 723900 w 2743200"/>
              <a:gd name="connsiteY25" fmla="*/ 204202 h 775222"/>
              <a:gd name="connsiteX26" fmla="*/ 609600 w 2743200"/>
              <a:gd name="connsiteY26" fmla="*/ 216902 h 775222"/>
              <a:gd name="connsiteX27" fmla="*/ 431800 w 2743200"/>
              <a:gd name="connsiteY27" fmla="*/ 242302 h 775222"/>
              <a:gd name="connsiteX28" fmla="*/ 355600 w 2743200"/>
              <a:gd name="connsiteY28" fmla="*/ 216902 h 775222"/>
              <a:gd name="connsiteX29" fmla="*/ 279400 w 2743200"/>
              <a:gd name="connsiteY29" fmla="*/ 255002 h 775222"/>
              <a:gd name="connsiteX30" fmla="*/ 241300 w 2743200"/>
              <a:gd name="connsiteY30" fmla="*/ 318502 h 775222"/>
              <a:gd name="connsiteX31" fmla="*/ 165100 w 2743200"/>
              <a:gd name="connsiteY31" fmla="*/ 382002 h 775222"/>
              <a:gd name="connsiteX32" fmla="*/ 76200 w 2743200"/>
              <a:gd name="connsiteY32" fmla="*/ 382002 h 775222"/>
              <a:gd name="connsiteX33" fmla="*/ 0 w 2743200"/>
              <a:gd name="connsiteY33" fmla="*/ 343902 h 77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43200" h="775222">
                <a:moveTo>
                  <a:pt x="2743200" y="763002"/>
                </a:moveTo>
                <a:cubicBezTo>
                  <a:pt x="2598208" y="773585"/>
                  <a:pt x="2453217" y="784169"/>
                  <a:pt x="2387600" y="763002"/>
                </a:cubicBezTo>
                <a:cubicBezTo>
                  <a:pt x="2321983" y="741835"/>
                  <a:pt x="2366433" y="671985"/>
                  <a:pt x="2349500" y="636002"/>
                </a:cubicBezTo>
                <a:cubicBezTo>
                  <a:pt x="2332567" y="600019"/>
                  <a:pt x="2307167" y="568269"/>
                  <a:pt x="2286000" y="547102"/>
                </a:cubicBezTo>
                <a:cubicBezTo>
                  <a:pt x="2264833" y="525935"/>
                  <a:pt x="2247900" y="517469"/>
                  <a:pt x="2222500" y="509002"/>
                </a:cubicBezTo>
                <a:cubicBezTo>
                  <a:pt x="2197100" y="500535"/>
                  <a:pt x="2161117" y="496302"/>
                  <a:pt x="2133600" y="496302"/>
                </a:cubicBezTo>
                <a:cubicBezTo>
                  <a:pt x="2106083" y="496302"/>
                  <a:pt x="2074333" y="496302"/>
                  <a:pt x="2057400" y="509002"/>
                </a:cubicBezTo>
                <a:cubicBezTo>
                  <a:pt x="2040467" y="521702"/>
                  <a:pt x="2032000" y="572502"/>
                  <a:pt x="2032000" y="572502"/>
                </a:cubicBezTo>
                <a:cubicBezTo>
                  <a:pt x="2019300" y="583085"/>
                  <a:pt x="1981200" y="572502"/>
                  <a:pt x="1981200" y="572502"/>
                </a:cubicBezTo>
                <a:cubicBezTo>
                  <a:pt x="1964267" y="572502"/>
                  <a:pt x="1953683" y="578852"/>
                  <a:pt x="1930400" y="572502"/>
                </a:cubicBezTo>
                <a:cubicBezTo>
                  <a:pt x="1907117" y="566152"/>
                  <a:pt x="1862667" y="564035"/>
                  <a:pt x="1841500" y="534402"/>
                </a:cubicBezTo>
                <a:cubicBezTo>
                  <a:pt x="1820333" y="504769"/>
                  <a:pt x="1818217" y="439152"/>
                  <a:pt x="1803400" y="394702"/>
                </a:cubicBezTo>
                <a:cubicBezTo>
                  <a:pt x="1788583" y="350252"/>
                  <a:pt x="1769533" y="299452"/>
                  <a:pt x="1752600" y="267702"/>
                </a:cubicBezTo>
                <a:cubicBezTo>
                  <a:pt x="1735667" y="235952"/>
                  <a:pt x="1720850" y="219019"/>
                  <a:pt x="1701800" y="204202"/>
                </a:cubicBezTo>
                <a:cubicBezTo>
                  <a:pt x="1682750" y="189385"/>
                  <a:pt x="1663700" y="185152"/>
                  <a:pt x="1638300" y="178802"/>
                </a:cubicBezTo>
                <a:cubicBezTo>
                  <a:pt x="1612900" y="172452"/>
                  <a:pt x="1568450" y="180919"/>
                  <a:pt x="1549400" y="166102"/>
                </a:cubicBezTo>
                <a:cubicBezTo>
                  <a:pt x="1530350" y="151285"/>
                  <a:pt x="1543050" y="115302"/>
                  <a:pt x="1524000" y="89902"/>
                </a:cubicBezTo>
                <a:cubicBezTo>
                  <a:pt x="1504950" y="64502"/>
                  <a:pt x="1464733" y="28519"/>
                  <a:pt x="1435100" y="13702"/>
                </a:cubicBezTo>
                <a:cubicBezTo>
                  <a:pt x="1405467" y="-1115"/>
                  <a:pt x="1380067" y="-1115"/>
                  <a:pt x="1346200" y="1002"/>
                </a:cubicBezTo>
                <a:cubicBezTo>
                  <a:pt x="1312333" y="3119"/>
                  <a:pt x="1259417" y="11585"/>
                  <a:pt x="1231900" y="26402"/>
                </a:cubicBezTo>
                <a:cubicBezTo>
                  <a:pt x="1204383" y="41219"/>
                  <a:pt x="1200150" y="77202"/>
                  <a:pt x="1181100" y="89902"/>
                </a:cubicBezTo>
                <a:cubicBezTo>
                  <a:pt x="1162050" y="102602"/>
                  <a:pt x="1143000" y="104719"/>
                  <a:pt x="1117600" y="102602"/>
                </a:cubicBezTo>
                <a:cubicBezTo>
                  <a:pt x="1092200" y="100485"/>
                  <a:pt x="1062567" y="81435"/>
                  <a:pt x="1028700" y="77202"/>
                </a:cubicBezTo>
                <a:cubicBezTo>
                  <a:pt x="994833" y="72969"/>
                  <a:pt x="948267" y="68735"/>
                  <a:pt x="914400" y="77202"/>
                </a:cubicBezTo>
                <a:cubicBezTo>
                  <a:pt x="880533" y="85669"/>
                  <a:pt x="857250" y="106835"/>
                  <a:pt x="825500" y="128002"/>
                </a:cubicBezTo>
                <a:cubicBezTo>
                  <a:pt x="793750" y="149169"/>
                  <a:pt x="759883" y="189385"/>
                  <a:pt x="723900" y="204202"/>
                </a:cubicBezTo>
                <a:cubicBezTo>
                  <a:pt x="687917" y="219019"/>
                  <a:pt x="658283" y="210552"/>
                  <a:pt x="609600" y="216902"/>
                </a:cubicBezTo>
                <a:cubicBezTo>
                  <a:pt x="560917" y="223252"/>
                  <a:pt x="474133" y="242302"/>
                  <a:pt x="431800" y="242302"/>
                </a:cubicBezTo>
                <a:cubicBezTo>
                  <a:pt x="389467" y="242302"/>
                  <a:pt x="381000" y="214785"/>
                  <a:pt x="355600" y="216902"/>
                </a:cubicBezTo>
                <a:cubicBezTo>
                  <a:pt x="330200" y="219019"/>
                  <a:pt x="298450" y="238069"/>
                  <a:pt x="279400" y="255002"/>
                </a:cubicBezTo>
                <a:cubicBezTo>
                  <a:pt x="260350" y="271935"/>
                  <a:pt x="260350" y="297336"/>
                  <a:pt x="241300" y="318502"/>
                </a:cubicBezTo>
                <a:cubicBezTo>
                  <a:pt x="222250" y="339668"/>
                  <a:pt x="192617" y="371419"/>
                  <a:pt x="165100" y="382002"/>
                </a:cubicBezTo>
                <a:cubicBezTo>
                  <a:pt x="137583" y="392585"/>
                  <a:pt x="103717" y="388352"/>
                  <a:pt x="76200" y="382002"/>
                </a:cubicBezTo>
                <a:cubicBezTo>
                  <a:pt x="48683" y="375652"/>
                  <a:pt x="24341" y="359777"/>
                  <a:pt x="0" y="343902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97D414DD-D975-4D3D-9350-DE0EB7843D21}"/>
              </a:ext>
            </a:extLst>
          </p:cNvPr>
          <p:cNvSpPr/>
          <p:nvPr/>
        </p:nvSpPr>
        <p:spPr>
          <a:xfrm>
            <a:off x="2908300" y="3107517"/>
            <a:ext cx="2768600" cy="702483"/>
          </a:xfrm>
          <a:custGeom>
            <a:avLst/>
            <a:gdLst>
              <a:gd name="connsiteX0" fmla="*/ 2768600 w 2768600"/>
              <a:gd name="connsiteY0" fmla="*/ 702483 h 702483"/>
              <a:gd name="connsiteX1" fmla="*/ 2616200 w 2768600"/>
              <a:gd name="connsiteY1" fmla="*/ 664383 h 702483"/>
              <a:gd name="connsiteX2" fmla="*/ 2425700 w 2768600"/>
              <a:gd name="connsiteY2" fmla="*/ 651683 h 702483"/>
              <a:gd name="connsiteX3" fmla="*/ 2222500 w 2768600"/>
              <a:gd name="connsiteY3" fmla="*/ 651683 h 702483"/>
              <a:gd name="connsiteX4" fmla="*/ 2082800 w 2768600"/>
              <a:gd name="connsiteY4" fmla="*/ 575483 h 702483"/>
              <a:gd name="connsiteX5" fmla="*/ 1981200 w 2768600"/>
              <a:gd name="connsiteY5" fmla="*/ 486583 h 702483"/>
              <a:gd name="connsiteX6" fmla="*/ 1905000 w 2768600"/>
              <a:gd name="connsiteY6" fmla="*/ 423083 h 702483"/>
              <a:gd name="connsiteX7" fmla="*/ 1841500 w 2768600"/>
              <a:gd name="connsiteY7" fmla="*/ 296083 h 702483"/>
              <a:gd name="connsiteX8" fmla="*/ 1727200 w 2768600"/>
              <a:gd name="connsiteY8" fmla="*/ 219883 h 702483"/>
              <a:gd name="connsiteX9" fmla="*/ 1600200 w 2768600"/>
              <a:gd name="connsiteY9" fmla="*/ 143683 h 702483"/>
              <a:gd name="connsiteX10" fmla="*/ 1524000 w 2768600"/>
              <a:gd name="connsiteY10" fmla="*/ 92883 h 702483"/>
              <a:gd name="connsiteX11" fmla="*/ 1409700 w 2768600"/>
              <a:gd name="connsiteY11" fmla="*/ 16683 h 702483"/>
              <a:gd name="connsiteX12" fmla="*/ 1193800 w 2768600"/>
              <a:gd name="connsiteY12" fmla="*/ 16683 h 702483"/>
              <a:gd name="connsiteX13" fmla="*/ 1003300 w 2768600"/>
              <a:gd name="connsiteY13" fmla="*/ 3983 h 702483"/>
              <a:gd name="connsiteX14" fmla="*/ 838200 w 2768600"/>
              <a:gd name="connsiteY14" fmla="*/ 16683 h 702483"/>
              <a:gd name="connsiteX15" fmla="*/ 736600 w 2768600"/>
              <a:gd name="connsiteY15" fmla="*/ 169083 h 702483"/>
              <a:gd name="connsiteX16" fmla="*/ 508000 w 2768600"/>
              <a:gd name="connsiteY16" fmla="*/ 156383 h 702483"/>
              <a:gd name="connsiteX17" fmla="*/ 342900 w 2768600"/>
              <a:gd name="connsiteY17" fmla="*/ 156383 h 702483"/>
              <a:gd name="connsiteX18" fmla="*/ 266700 w 2768600"/>
              <a:gd name="connsiteY18" fmla="*/ 270683 h 702483"/>
              <a:gd name="connsiteX19" fmla="*/ 139700 w 2768600"/>
              <a:gd name="connsiteY19" fmla="*/ 308783 h 702483"/>
              <a:gd name="connsiteX20" fmla="*/ 63500 w 2768600"/>
              <a:gd name="connsiteY20" fmla="*/ 296083 h 702483"/>
              <a:gd name="connsiteX21" fmla="*/ 0 w 2768600"/>
              <a:gd name="connsiteY21" fmla="*/ 283383 h 70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68600" h="702483">
                <a:moveTo>
                  <a:pt x="2768600" y="702483"/>
                </a:moveTo>
                <a:cubicBezTo>
                  <a:pt x="2720975" y="687666"/>
                  <a:pt x="2673350" y="672850"/>
                  <a:pt x="2616200" y="664383"/>
                </a:cubicBezTo>
                <a:cubicBezTo>
                  <a:pt x="2559050" y="655916"/>
                  <a:pt x="2491317" y="653800"/>
                  <a:pt x="2425700" y="651683"/>
                </a:cubicBezTo>
                <a:cubicBezTo>
                  <a:pt x="2360083" y="649566"/>
                  <a:pt x="2279650" y="664383"/>
                  <a:pt x="2222500" y="651683"/>
                </a:cubicBezTo>
                <a:cubicBezTo>
                  <a:pt x="2165350" y="638983"/>
                  <a:pt x="2123017" y="603000"/>
                  <a:pt x="2082800" y="575483"/>
                </a:cubicBezTo>
                <a:cubicBezTo>
                  <a:pt x="2042583" y="547966"/>
                  <a:pt x="2010833" y="511983"/>
                  <a:pt x="1981200" y="486583"/>
                </a:cubicBezTo>
                <a:cubicBezTo>
                  <a:pt x="1951567" y="461183"/>
                  <a:pt x="1928283" y="454833"/>
                  <a:pt x="1905000" y="423083"/>
                </a:cubicBezTo>
                <a:cubicBezTo>
                  <a:pt x="1881717" y="391333"/>
                  <a:pt x="1871133" y="329950"/>
                  <a:pt x="1841500" y="296083"/>
                </a:cubicBezTo>
                <a:cubicBezTo>
                  <a:pt x="1811867" y="262216"/>
                  <a:pt x="1767417" y="245283"/>
                  <a:pt x="1727200" y="219883"/>
                </a:cubicBezTo>
                <a:cubicBezTo>
                  <a:pt x="1686983" y="194483"/>
                  <a:pt x="1634067" y="164850"/>
                  <a:pt x="1600200" y="143683"/>
                </a:cubicBezTo>
                <a:cubicBezTo>
                  <a:pt x="1566333" y="122516"/>
                  <a:pt x="1524000" y="92883"/>
                  <a:pt x="1524000" y="92883"/>
                </a:cubicBezTo>
                <a:cubicBezTo>
                  <a:pt x="1492250" y="71716"/>
                  <a:pt x="1464733" y="29383"/>
                  <a:pt x="1409700" y="16683"/>
                </a:cubicBezTo>
                <a:cubicBezTo>
                  <a:pt x="1354667" y="3983"/>
                  <a:pt x="1261533" y="18800"/>
                  <a:pt x="1193800" y="16683"/>
                </a:cubicBezTo>
                <a:cubicBezTo>
                  <a:pt x="1126067" y="14566"/>
                  <a:pt x="1062567" y="3983"/>
                  <a:pt x="1003300" y="3983"/>
                </a:cubicBezTo>
                <a:cubicBezTo>
                  <a:pt x="944033" y="3983"/>
                  <a:pt x="882650" y="-10834"/>
                  <a:pt x="838200" y="16683"/>
                </a:cubicBezTo>
                <a:cubicBezTo>
                  <a:pt x="793750" y="44200"/>
                  <a:pt x="791633" y="145800"/>
                  <a:pt x="736600" y="169083"/>
                </a:cubicBezTo>
                <a:cubicBezTo>
                  <a:pt x="681567" y="192366"/>
                  <a:pt x="573617" y="158500"/>
                  <a:pt x="508000" y="156383"/>
                </a:cubicBezTo>
                <a:cubicBezTo>
                  <a:pt x="442383" y="154266"/>
                  <a:pt x="383117" y="137333"/>
                  <a:pt x="342900" y="156383"/>
                </a:cubicBezTo>
                <a:cubicBezTo>
                  <a:pt x="302683" y="175433"/>
                  <a:pt x="300567" y="245283"/>
                  <a:pt x="266700" y="270683"/>
                </a:cubicBezTo>
                <a:cubicBezTo>
                  <a:pt x="232833" y="296083"/>
                  <a:pt x="173567" y="304550"/>
                  <a:pt x="139700" y="308783"/>
                </a:cubicBezTo>
                <a:cubicBezTo>
                  <a:pt x="105833" y="313016"/>
                  <a:pt x="86783" y="300316"/>
                  <a:pt x="63500" y="296083"/>
                </a:cubicBezTo>
                <a:cubicBezTo>
                  <a:pt x="40217" y="291850"/>
                  <a:pt x="20108" y="287616"/>
                  <a:pt x="0" y="283383"/>
                </a:cubicBezTo>
              </a:path>
            </a:pathLst>
          </a:cu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228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描述是以高可信度產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63" y="594464"/>
            <a:ext cx="6597361" cy="595935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4172" y="5811921"/>
            <a:ext cx="380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vectors: 850hPa wind</a:t>
            </a:r>
          </a:p>
          <a:p>
            <a:r>
              <a:rPr lang="en-US" altLang="zh-TW" dirty="0"/>
              <a:t>contours: vorticity</a:t>
            </a:r>
          </a:p>
          <a:p>
            <a:r>
              <a:rPr lang="en-US" altLang="zh-TW" dirty="0"/>
              <a:t>shading: column-maximum reflectivity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67205" y="409798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control simulation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665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5" y="871987"/>
            <a:ext cx="7913551" cy="511402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82715" y="5818909"/>
            <a:ext cx="2659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vectors: 850hPa wind</a:t>
            </a:r>
          </a:p>
          <a:p>
            <a:r>
              <a:rPr lang="en-US" altLang="zh-TW" dirty="0"/>
              <a:t>shading: vorticity (x10</a:t>
            </a:r>
            <a:r>
              <a:rPr lang="en-US" altLang="zh-TW" baseline="30000" dirty="0"/>
              <a:t>5</a:t>
            </a:r>
            <a:r>
              <a:rPr lang="en-US" altLang="zh-TW" dirty="0"/>
              <a:t>s</a:t>
            </a:r>
            <a:r>
              <a:rPr lang="en-US" altLang="zh-TW" baseline="30000" dirty="0"/>
              <a:t>-1</a:t>
            </a:r>
            <a:r>
              <a:rPr lang="en-US" altLang="zh-TW" dirty="0"/>
              <a:t>)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blue contours</a:t>
            </a:r>
            <a:r>
              <a:rPr lang="en-US" altLang="zh-TW" dirty="0"/>
              <a:t>: SLP (hPa)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086470" y="5986013"/>
            <a:ext cx="444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black line: track of observed </a:t>
            </a:r>
            <a:r>
              <a:rPr lang="en-US" altLang="zh-TW" dirty="0" err="1"/>
              <a:t>Megi’s</a:t>
            </a:r>
            <a:r>
              <a:rPr lang="en-US" altLang="zh-TW" dirty="0"/>
              <a:t> precursor</a:t>
            </a:r>
          </a:p>
          <a:p>
            <a:r>
              <a:rPr lang="en-US" altLang="zh-TW" dirty="0">
                <a:solidFill>
                  <a:srgbClr val="FF0066"/>
                </a:solidFill>
              </a:rPr>
              <a:t>pink line</a:t>
            </a:r>
            <a:r>
              <a:rPr lang="en-US" altLang="zh-TW" dirty="0"/>
              <a:t>: CNTRL-derived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5225" y="502655"/>
            <a:ext cx="277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(Time: 00 UTC 13 October)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B5A9C9C-9F7D-4327-8D8C-ADF61E817962}"/>
              </a:ext>
            </a:extLst>
          </p:cNvPr>
          <p:cNvSpPr txBox="1"/>
          <p:nvPr/>
        </p:nvSpPr>
        <p:spPr>
          <a:xfrm>
            <a:off x="3977498" y="502655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Performing Five sensitivity experiments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0959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7299B92-A7B7-4C64-8403-F5F774FA8213}"/>
              </a:ext>
            </a:extLst>
          </p:cNvPr>
          <p:cNvGrpSpPr/>
          <p:nvPr/>
        </p:nvGrpSpPr>
        <p:grpSpPr>
          <a:xfrm>
            <a:off x="1703887" y="1013329"/>
            <a:ext cx="5511026" cy="1791266"/>
            <a:chOff x="1663400" y="814409"/>
            <a:chExt cx="5511026" cy="1405309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F07CDC3-4890-40F6-8E78-C2E9CB7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64"/>
            <a:stretch/>
          </p:blipFill>
          <p:spPr>
            <a:xfrm>
              <a:off x="1663400" y="814409"/>
              <a:ext cx="5511026" cy="111990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7645481-5259-4AEE-A05D-71E46C49A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70"/>
            <a:stretch/>
          </p:blipFill>
          <p:spPr>
            <a:xfrm>
              <a:off x="1663400" y="1934309"/>
              <a:ext cx="5511026" cy="285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C1220B-0624-4C9D-802A-C3A52FA65FFE}"/>
              </a:ext>
            </a:extLst>
          </p:cNvPr>
          <p:cNvSpPr txBox="1"/>
          <p:nvPr/>
        </p:nvSpPr>
        <p:spPr>
          <a:xfrm>
            <a:off x="88112" y="971806"/>
            <a:ext cx="1850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vorticity (diff.)</a:t>
            </a:r>
          </a:p>
          <a:p>
            <a:r>
              <a:rPr lang="en-US" altLang="zh-TW" sz="1400" b="1" dirty="0"/>
              <a:t>vectors: </a:t>
            </a:r>
          </a:p>
          <a:p>
            <a:r>
              <a:rPr lang="en-US" altLang="zh-TW" sz="1400" dirty="0"/>
              <a:t>850hPa winds (diff.)</a:t>
            </a:r>
          </a:p>
          <a:p>
            <a:r>
              <a:rPr lang="en-US" altLang="zh-TW" sz="1400" b="1" dirty="0"/>
              <a:t>purple contours:</a:t>
            </a:r>
          </a:p>
          <a:p>
            <a:r>
              <a:rPr lang="en-US" altLang="zh-TW" sz="1400" dirty="0"/>
              <a:t>850hPa vorticity (case)</a:t>
            </a:r>
          </a:p>
          <a:p>
            <a:endParaRPr lang="en-US" altLang="zh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96AA43-6D06-41CE-90A3-C40C4DBB21BC}"/>
              </a:ext>
            </a:extLst>
          </p:cNvPr>
          <p:cNvSpPr txBox="1"/>
          <p:nvPr/>
        </p:nvSpPr>
        <p:spPr>
          <a:xfrm>
            <a:off x="7075752" y="971806"/>
            <a:ext cx="2156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divergence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1000-700hPa </a:t>
            </a:r>
          </a:p>
          <a:p>
            <a:r>
              <a:rPr lang="en-US" altLang="zh-TW" sz="1400" dirty="0"/>
              <a:t>averaged specific humidity</a:t>
            </a:r>
          </a:p>
          <a:p>
            <a:r>
              <a:rPr lang="en-US" altLang="zh-TW" sz="1400" b="1" dirty="0"/>
              <a:t>stippled:</a:t>
            </a:r>
          </a:p>
          <a:p>
            <a:r>
              <a:rPr lang="en-US" altLang="zh-TW" sz="1400" dirty="0"/>
              <a:t>surface-based CAPE</a:t>
            </a:r>
          </a:p>
          <a:p>
            <a:endParaRPr lang="en-US" altLang="zh-TW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CF3540-00B0-4CA0-8C82-02D8781E3072}"/>
              </a:ext>
            </a:extLst>
          </p:cNvPr>
          <p:cNvSpPr txBox="1"/>
          <p:nvPr/>
        </p:nvSpPr>
        <p:spPr>
          <a:xfrm>
            <a:off x="2898361" y="643997"/>
            <a:ext cx="394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C00000"/>
                </a:solidFill>
              </a:rPr>
              <a:t>noWaves</a:t>
            </a:r>
            <a:r>
              <a:rPr lang="en-US" altLang="zh-TW" dirty="0"/>
              <a:t> - CTL (0600UTC 8 Oct 2010)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E5B943-73BC-481F-9FB9-00C1E4B8CB49}"/>
              </a:ext>
            </a:extLst>
          </p:cNvPr>
          <p:cNvSpPr txBox="1"/>
          <p:nvPr/>
        </p:nvSpPr>
        <p:spPr>
          <a:xfrm>
            <a:off x="5048007" y="5545243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column-maximum reflectivity (6 ° N~16 ° N average)</a:t>
            </a:r>
          </a:p>
          <a:p>
            <a:r>
              <a:rPr lang="en-US" altLang="zh-TW" sz="1400" dirty="0"/>
              <a:t>vectors: </a:t>
            </a:r>
          </a:p>
          <a:p>
            <a:r>
              <a:rPr lang="en-US" altLang="zh-TW" sz="1400" dirty="0"/>
              <a:t>850hPa winds (9° N~13 ° N average)</a:t>
            </a:r>
            <a:endParaRPr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DACDD46-08AD-49ED-86DB-7835FFEA65D1}"/>
              </a:ext>
            </a:extLst>
          </p:cNvPr>
          <p:cNvSpPr txBox="1"/>
          <p:nvPr/>
        </p:nvSpPr>
        <p:spPr>
          <a:xfrm>
            <a:off x="443277" y="5545242"/>
            <a:ext cx="332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850hPa vorticity (8°N~16 ° N average) 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850hPa wind speed (9°N~13 ° N average) </a:t>
            </a:r>
            <a:endParaRPr lang="zh-TW" altLang="en-US" sz="14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942B0FC-2942-4E9B-8CA0-E14AAC8D74F6}"/>
              </a:ext>
            </a:extLst>
          </p:cNvPr>
          <p:cNvGrpSpPr/>
          <p:nvPr/>
        </p:nvGrpSpPr>
        <p:grpSpPr>
          <a:xfrm>
            <a:off x="243640" y="2980642"/>
            <a:ext cx="4298701" cy="2479277"/>
            <a:chOff x="-773723" y="2812176"/>
            <a:chExt cx="4958680" cy="285992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2DDDA4C-DEBE-4B5D-AA9A-9DBE0D1ECFDE}"/>
                </a:ext>
              </a:extLst>
            </p:cNvPr>
            <p:cNvGrpSpPr/>
            <p:nvPr/>
          </p:nvGrpSpPr>
          <p:grpSpPr>
            <a:xfrm>
              <a:off x="-773723" y="2812176"/>
              <a:ext cx="4958680" cy="2859920"/>
              <a:chOff x="658349" y="2335224"/>
              <a:chExt cx="4958680" cy="2859920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867062FD-F9D6-4FD1-A3A4-CBA5549E4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8" r="33807" b="53428"/>
              <a:stretch/>
            </p:blipFill>
            <p:spPr>
              <a:xfrm>
                <a:off x="658349" y="2335224"/>
                <a:ext cx="4958680" cy="2440849"/>
              </a:xfrm>
              <a:prstGeom prst="rect">
                <a:avLst/>
              </a:prstGeom>
            </p:spPr>
          </p:pic>
          <p:pic>
            <p:nvPicPr>
              <p:cNvPr id="10" name="圖片 9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9541DED7-050C-4951-BE9D-71A9AE745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0" t="92765" r="34393" b="4687"/>
              <a:stretch/>
            </p:blipFill>
            <p:spPr>
              <a:xfrm>
                <a:off x="3246120" y="4792980"/>
                <a:ext cx="2357484" cy="133531"/>
              </a:xfrm>
              <a:prstGeom prst="rect">
                <a:avLst/>
              </a:prstGeom>
            </p:spPr>
          </p:pic>
          <p:pic>
            <p:nvPicPr>
              <p:cNvPr id="11" name="圖片 10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423F0049-F7E7-49B8-9F1A-1E11C5733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5" t="95160" r="28728"/>
              <a:stretch/>
            </p:blipFill>
            <p:spPr>
              <a:xfrm>
                <a:off x="1632474" y="4941438"/>
                <a:ext cx="3006970" cy="253706"/>
              </a:xfrm>
              <a:prstGeom prst="rect">
                <a:avLst/>
              </a:prstGeom>
            </p:spPr>
          </p:pic>
        </p:grpSp>
        <p:pic>
          <p:nvPicPr>
            <p:cNvPr id="20" name="圖片 1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F2DCE73E-27C0-4A38-8D85-4547CE9C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0" t="92765" r="34393" b="4687"/>
            <a:stretch/>
          </p:blipFill>
          <p:spPr>
            <a:xfrm>
              <a:off x="-543436" y="5253025"/>
              <a:ext cx="2357484" cy="13353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0D5F61-A21F-4EC5-ABFA-D2993F622942}"/>
              </a:ext>
            </a:extLst>
          </p:cNvPr>
          <p:cNvGrpSpPr/>
          <p:nvPr/>
        </p:nvGrpSpPr>
        <p:grpSpPr>
          <a:xfrm>
            <a:off x="4575068" y="2980642"/>
            <a:ext cx="4251550" cy="2469035"/>
            <a:chOff x="4575068" y="2980642"/>
            <a:chExt cx="4251550" cy="2469035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245B7C6-F881-4ED9-BC20-11A4BE6CE9DB}"/>
                </a:ext>
              </a:extLst>
            </p:cNvPr>
            <p:cNvGrpSpPr/>
            <p:nvPr/>
          </p:nvGrpSpPr>
          <p:grpSpPr>
            <a:xfrm>
              <a:off x="4575068" y="2980642"/>
              <a:ext cx="4251550" cy="2469035"/>
              <a:chOff x="2505529" y="2424981"/>
              <a:chExt cx="4776513" cy="277390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B5BCF96-7BEE-4F77-9AD5-67F5D199D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7" r="33672" b="52950"/>
              <a:stretch/>
            </p:blipFill>
            <p:spPr>
              <a:xfrm>
                <a:off x="2505529" y="2424981"/>
                <a:ext cx="4776513" cy="2360353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DA2AE35-F414-4A88-B4A3-BB289F438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6" t="92856" r="35799" b="4613"/>
              <a:stretch/>
            </p:blipFill>
            <p:spPr>
              <a:xfrm>
                <a:off x="5047296" y="4785334"/>
                <a:ext cx="2146300" cy="127000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019A9720-1B0C-42BC-AA24-CB42A6BEB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95134" r="24984" b="56"/>
              <a:stretch/>
            </p:blipFill>
            <p:spPr>
              <a:xfrm>
                <a:off x="3414235" y="4957582"/>
                <a:ext cx="2959100" cy="241300"/>
              </a:xfrm>
              <a:prstGeom prst="rect">
                <a:avLst/>
              </a:prstGeom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1D07C4-B288-4C66-8DAF-218AF760A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6" t="92856" r="35799" b="4613"/>
            <a:stretch/>
          </p:blipFill>
          <p:spPr>
            <a:xfrm>
              <a:off x="4800599" y="5075705"/>
              <a:ext cx="2044163" cy="120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236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7299B92-A7B7-4C64-8403-F5F774FA8213}"/>
              </a:ext>
            </a:extLst>
          </p:cNvPr>
          <p:cNvGrpSpPr/>
          <p:nvPr/>
        </p:nvGrpSpPr>
        <p:grpSpPr>
          <a:xfrm>
            <a:off x="1703887" y="1083068"/>
            <a:ext cx="5511026" cy="1721528"/>
            <a:chOff x="1663400" y="869121"/>
            <a:chExt cx="5511026" cy="135059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F07CDC3-4890-40F6-8E78-C2E9CB7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67" b="61495"/>
            <a:stretch/>
          </p:blipFill>
          <p:spPr>
            <a:xfrm>
              <a:off x="1663400" y="869121"/>
              <a:ext cx="5511026" cy="1051924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7645481-5259-4AEE-A05D-71E46C49A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70"/>
            <a:stretch/>
          </p:blipFill>
          <p:spPr>
            <a:xfrm>
              <a:off x="1663400" y="1934309"/>
              <a:ext cx="5511026" cy="285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C1220B-0624-4C9D-802A-C3A52FA65FFE}"/>
              </a:ext>
            </a:extLst>
          </p:cNvPr>
          <p:cNvSpPr txBox="1"/>
          <p:nvPr/>
        </p:nvSpPr>
        <p:spPr>
          <a:xfrm>
            <a:off x="88112" y="971806"/>
            <a:ext cx="1850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vorticity (diff.)</a:t>
            </a:r>
          </a:p>
          <a:p>
            <a:r>
              <a:rPr lang="en-US" altLang="zh-TW" sz="1400" b="1" dirty="0"/>
              <a:t>vectors: </a:t>
            </a:r>
          </a:p>
          <a:p>
            <a:r>
              <a:rPr lang="en-US" altLang="zh-TW" sz="1400" dirty="0"/>
              <a:t>850hPa winds (diff.)</a:t>
            </a:r>
          </a:p>
          <a:p>
            <a:r>
              <a:rPr lang="en-US" altLang="zh-TW" sz="1400" b="1" dirty="0"/>
              <a:t>purple contours:</a:t>
            </a:r>
          </a:p>
          <a:p>
            <a:r>
              <a:rPr lang="en-US" altLang="zh-TW" sz="1400" dirty="0"/>
              <a:t>850hPa vorticity (case)</a:t>
            </a:r>
          </a:p>
          <a:p>
            <a:endParaRPr lang="en-US" altLang="zh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96AA43-6D06-41CE-90A3-C40C4DBB21BC}"/>
              </a:ext>
            </a:extLst>
          </p:cNvPr>
          <p:cNvSpPr txBox="1"/>
          <p:nvPr/>
        </p:nvSpPr>
        <p:spPr>
          <a:xfrm>
            <a:off x="7075752" y="971806"/>
            <a:ext cx="2156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divergence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1000-700hPa </a:t>
            </a:r>
          </a:p>
          <a:p>
            <a:r>
              <a:rPr lang="en-US" altLang="zh-TW" sz="1400" dirty="0"/>
              <a:t>averaged specific humidity</a:t>
            </a:r>
          </a:p>
          <a:p>
            <a:r>
              <a:rPr lang="en-US" altLang="zh-TW" sz="1400" b="1" dirty="0"/>
              <a:t>stippled:</a:t>
            </a:r>
          </a:p>
          <a:p>
            <a:r>
              <a:rPr lang="en-US" altLang="zh-TW" sz="1400" dirty="0"/>
              <a:t>surface-based CAPE</a:t>
            </a:r>
          </a:p>
          <a:p>
            <a:endParaRPr lang="en-US" altLang="zh-TW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CF3540-00B0-4CA0-8C82-02D8781E3072}"/>
              </a:ext>
            </a:extLst>
          </p:cNvPr>
          <p:cNvSpPr txBox="1"/>
          <p:nvPr/>
        </p:nvSpPr>
        <p:spPr>
          <a:xfrm>
            <a:off x="3055151" y="628413"/>
            <a:ext cx="377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C00000"/>
                </a:solidFill>
              </a:rPr>
              <a:t>noMJO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en-US" altLang="zh-TW" b="1" dirty="0"/>
              <a:t>- </a:t>
            </a:r>
            <a:r>
              <a:rPr lang="en-US" altLang="zh-TW" dirty="0"/>
              <a:t>CTL (0600UTC 8 Oct 2010)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E5B943-73BC-481F-9FB9-00C1E4B8CB49}"/>
              </a:ext>
            </a:extLst>
          </p:cNvPr>
          <p:cNvSpPr txBox="1"/>
          <p:nvPr/>
        </p:nvSpPr>
        <p:spPr>
          <a:xfrm>
            <a:off x="5048007" y="5545243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column-maximum reflectivity (6 ° N~16 ° N average)</a:t>
            </a:r>
          </a:p>
          <a:p>
            <a:r>
              <a:rPr lang="en-US" altLang="zh-TW" sz="1400" dirty="0"/>
              <a:t>vectors: </a:t>
            </a:r>
          </a:p>
          <a:p>
            <a:r>
              <a:rPr lang="en-US" altLang="zh-TW" sz="1400" dirty="0"/>
              <a:t>850hPa winds (9° N~13 ° N average)</a:t>
            </a:r>
            <a:endParaRPr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DACDD46-08AD-49ED-86DB-7835FFEA65D1}"/>
              </a:ext>
            </a:extLst>
          </p:cNvPr>
          <p:cNvSpPr txBox="1"/>
          <p:nvPr/>
        </p:nvSpPr>
        <p:spPr>
          <a:xfrm>
            <a:off x="443277" y="5545242"/>
            <a:ext cx="332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850hPa vorticity (8°N~16 ° N average) 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850hPa wind speed (9°N~13 ° N average) </a:t>
            </a:r>
            <a:endParaRPr lang="zh-TW" altLang="en-US" sz="14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942B0FC-2942-4E9B-8CA0-E14AAC8D74F6}"/>
              </a:ext>
            </a:extLst>
          </p:cNvPr>
          <p:cNvGrpSpPr/>
          <p:nvPr/>
        </p:nvGrpSpPr>
        <p:grpSpPr>
          <a:xfrm>
            <a:off x="243641" y="2980642"/>
            <a:ext cx="4287062" cy="2479277"/>
            <a:chOff x="-773722" y="2812176"/>
            <a:chExt cx="4945254" cy="285992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2DDDA4C-DEBE-4B5D-AA9A-9DBE0D1ECFDE}"/>
                </a:ext>
              </a:extLst>
            </p:cNvPr>
            <p:cNvGrpSpPr/>
            <p:nvPr/>
          </p:nvGrpSpPr>
          <p:grpSpPr>
            <a:xfrm>
              <a:off x="-773722" y="2812176"/>
              <a:ext cx="4945254" cy="2859920"/>
              <a:chOff x="658350" y="2335224"/>
              <a:chExt cx="4945254" cy="2859920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867062FD-F9D6-4FD1-A3A4-CBA5549E4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8" r="65050" b="53428"/>
              <a:stretch/>
            </p:blipFill>
            <p:spPr>
              <a:xfrm>
                <a:off x="658350" y="2335224"/>
                <a:ext cx="2634270" cy="2440850"/>
              </a:xfrm>
              <a:prstGeom prst="rect">
                <a:avLst/>
              </a:prstGeom>
            </p:spPr>
          </p:pic>
          <p:pic>
            <p:nvPicPr>
              <p:cNvPr id="10" name="圖片 9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9541DED7-050C-4951-BE9D-71A9AE745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0" t="92765" r="34393" b="4687"/>
              <a:stretch/>
            </p:blipFill>
            <p:spPr>
              <a:xfrm>
                <a:off x="3246120" y="4792980"/>
                <a:ext cx="2357484" cy="133531"/>
              </a:xfrm>
              <a:prstGeom prst="rect">
                <a:avLst/>
              </a:prstGeom>
            </p:spPr>
          </p:pic>
          <p:pic>
            <p:nvPicPr>
              <p:cNvPr id="11" name="圖片 10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423F0049-F7E7-49B8-9F1A-1E11C5733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5" t="95160" r="28728"/>
              <a:stretch/>
            </p:blipFill>
            <p:spPr>
              <a:xfrm>
                <a:off x="1632474" y="4941438"/>
                <a:ext cx="3006970" cy="253706"/>
              </a:xfrm>
              <a:prstGeom prst="rect">
                <a:avLst/>
              </a:prstGeom>
            </p:spPr>
          </p:pic>
        </p:grpSp>
        <p:pic>
          <p:nvPicPr>
            <p:cNvPr id="20" name="圖片 1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F2DCE73E-27C0-4A38-8D85-4547CE9C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0" t="92765" r="34393" b="4687"/>
            <a:stretch/>
          </p:blipFill>
          <p:spPr>
            <a:xfrm>
              <a:off x="-543436" y="5253025"/>
              <a:ext cx="2357484" cy="13353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0D5F61-A21F-4EC5-ABFA-D2993F622942}"/>
              </a:ext>
            </a:extLst>
          </p:cNvPr>
          <p:cNvGrpSpPr/>
          <p:nvPr/>
        </p:nvGrpSpPr>
        <p:grpSpPr>
          <a:xfrm>
            <a:off x="4575068" y="2980642"/>
            <a:ext cx="4172825" cy="2469035"/>
            <a:chOff x="4575068" y="2980642"/>
            <a:chExt cx="4172825" cy="2469035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245B7C6-F881-4ED9-BC20-11A4BE6CE9DB}"/>
                </a:ext>
              </a:extLst>
            </p:cNvPr>
            <p:cNvGrpSpPr/>
            <p:nvPr/>
          </p:nvGrpSpPr>
          <p:grpSpPr>
            <a:xfrm>
              <a:off x="4575068" y="2980642"/>
              <a:ext cx="4172825" cy="2469035"/>
              <a:chOff x="2505529" y="2424981"/>
              <a:chExt cx="4688067" cy="277390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B5BCF96-7BEE-4F77-9AD5-67F5D199D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7" r="64757" b="52950"/>
              <a:stretch/>
            </p:blipFill>
            <p:spPr>
              <a:xfrm>
                <a:off x="2505529" y="2424981"/>
                <a:ext cx="2549946" cy="2360353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DA2AE35-F414-4A88-B4A3-BB289F438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6" t="92856" r="35799" b="4613"/>
              <a:stretch/>
            </p:blipFill>
            <p:spPr>
              <a:xfrm>
                <a:off x="5047296" y="4785334"/>
                <a:ext cx="2146300" cy="127000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019A9720-1B0C-42BC-AA24-CB42A6BEB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95134" r="24984" b="56"/>
              <a:stretch/>
            </p:blipFill>
            <p:spPr>
              <a:xfrm>
                <a:off x="3414235" y="4957582"/>
                <a:ext cx="2959100" cy="241300"/>
              </a:xfrm>
              <a:prstGeom prst="rect">
                <a:avLst/>
              </a:prstGeom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1D07C4-B288-4C66-8DAF-218AF760A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6" t="92856" r="35799" b="4613"/>
            <a:stretch/>
          </p:blipFill>
          <p:spPr>
            <a:xfrm>
              <a:off x="4800599" y="5075705"/>
              <a:ext cx="2044163" cy="120956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68D9495-A251-42CD-AADD-7AAC132E1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2" r="2305" b="52950"/>
          <a:stretch/>
        </p:blipFill>
        <p:spPr>
          <a:xfrm>
            <a:off x="6844762" y="2977705"/>
            <a:ext cx="1993899" cy="2100938"/>
          </a:xfrm>
          <a:prstGeom prst="rect">
            <a:avLst/>
          </a:prstGeom>
        </p:spPr>
      </p:pic>
      <p:pic>
        <p:nvPicPr>
          <p:cNvPr id="25" name="圖片 24" descr="一張含有 文字, 地圖 的圖片&#10;&#10;產生非常高可信度的描述">
            <a:extLst>
              <a:ext uri="{FF2B5EF4-FFF2-40B4-BE49-F238E27FC236}">
                <a16:creationId xmlns:a16="http://schemas.microsoft.com/office/drawing/2014/main" id="{D1A98DA0-DC67-4C85-8F3D-F1D9C398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9" r="2065" b="53428"/>
          <a:stretch/>
        </p:blipFill>
        <p:spPr>
          <a:xfrm>
            <a:off x="2527301" y="2993582"/>
            <a:ext cx="2032000" cy="21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2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7299B92-A7B7-4C64-8403-F5F774FA8213}"/>
              </a:ext>
            </a:extLst>
          </p:cNvPr>
          <p:cNvGrpSpPr/>
          <p:nvPr/>
        </p:nvGrpSpPr>
        <p:grpSpPr>
          <a:xfrm>
            <a:off x="1691187" y="1079499"/>
            <a:ext cx="5523726" cy="1725096"/>
            <a:chOff x="1650700" y="866321"/>
            <a:chExt cx="5523726" cy="135339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F07CDC3-4890-40F6-8E78-C2E9CB7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82" b="42506"/>
            <a:stretch/>
          </p:blipFill>
          <p:spPr>
            <a:xfrm>
              <a:off x="1650700" y="866321"/>
              <a:ext cx="5511026" cy="105614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7645481-5259-4AEE-A05D-71E46C49A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70"/>
            <a:stretch/>
          </p:blipFill>
          <p:spPr>
            <a:xfrm>
              <a:off x="1663400" y="1934309"/>
              <a:ext cx="5511026" cy="285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C1220B-0624-4C9D-802A-C3A52FA65FFE}"/>
              </a:ext>
            </a:extLst>
          </p:cNvPr>
          <p:cNvSpPr txBox="1"/>
          <p:nvPr/>
        </p:nvSpPr>
        <p:spPr>
          <a:xfrm>
            <a:off x="88112" y="971806"/>
            <a:ext cx="1850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vorticity (diff.)</a:t>
            </a:r>
          </a:p>
          <a:p>
            <a:r>
              <a:rPr lang="en-US" altLang="zh-TW" sz="1400" b="1" dirty="0"/>
              <a:t>vectors: </a:t>
            </a:r>
          </a:p>
          <a:p>
            <a:r>
              <a:rPr lang="en-US" altLang="zh-TW" sz="1400" dirty="0"/>
              <a:t>850hPa winds (diff.)</a:t>
            </a:r>
          </a:p>
          <a:p>
            <a:r>
              <a:rPr lang="en-US" altLang="zh-TW" sz="1400" b="1" dirty="0"/>
              <a:t>purple contours:</a:t>
            </a:r>
          </a:p>
          <a:p>
            <a:r>
              <a:rPr lang="en-US" altLang="zh-TW" sz="1400" dirty="0"/>
              <a:t>850hPa vorticity (case)</a:t>
            </a:r>
          </a:p>
          <a:p>
            <a:endParaRPr lang="en-US" altLang="zh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96AA43-6D06-41CE-90A3-C40C4DBB21BC}"/>
              </a:ext>
            </a:extLst>
          </p:cNvPr>
          <p:cNvSpPr txBox="1"/>
          <p:nvPr/>
        </p:nvSpPr>
        <p:spPr>
          <a:xfrm>
            <a:off x="7075752" y="971806"/>
            <a:ext cx="2156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divergence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1000-700hPa </a:t>
            </a:r>
          </a:p>
          <a:p>
            <a:r>
              <a:rPr lang="en-US" altLang="zh-TW" sz="1400" dirty="0"/>
              <a:t>averaged specific humidity</a:t>
            </a:r>
          </a:p>
          <a:p>
            <a:r>
              <a:rPr lang="en-US" altLang="zh-TW" sz="1400" b="1" dirty="0"/>
              <a:t>stippled:</a:t>
            </a:r>
          </a:p>
          <a:p>
            <a:r>
              <a:rPr lang="en-US" altLang="zh-TW" sz="1400" dirty="0"/>
              <a:t>surface-based CAPE</a:t>
            </a:r>
          </a:p>
          <a:p>
            <a:endParaRPr lang="en-US" altLang="zh-TW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CF3540-00B0-4CA0-8C82-02D8781E3072}"/>
              </a:ext>
            </a:extLst>
          </p:cNvPr>
          <p:cNvSpPr txBox="1"/>
          <p:nvPr/>
        </p:nvSpPr>
        <p:spPr>
          <a:xfrm>
            <a:off x="2924073" y="676489"/>
            <a:ext cx="392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C00000"/>
                </a:solidFill>
              </a:rPr>
              <a:t>noKelvin</a:t>
            </a:r>
            <a:r>
              <a:rPr lang="en-US" altLang="zh-TW" dirty="0"/>
              <a:t> - CTL (0600UTC 8 Oct 2010)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E5B943-73BC-481F-9FB9-00C1E4B8CB49}"/>
              </a:ext>
            </a:extLst>
          </p:cNvPr>
          <p:cNvSpPr txBox="1"/>
          <p:nvPr/>
        </p:nvSpPr>
        <p:spPr>
          <a:xfrm>
            <a:off x="5048007" y="5545243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column-maximum reflectivity (6 ° N~16 ° N average)</a:t>
            </a:r>
          </a:p>
          <a:p>
            <a:r>
              <a:rPr lang="en-US" altLang="zh-TW" sz="1400" dirty="0"/>
              <a:t>vectors: </a:t>
            </a:r>
          </a:p>
          <a:p>
            <a:r>
              <a:rPr lang="en-US" altLang="zh-TW" sz="1400" dirty="0"/>
              <a:t>850hPa winds (9° N~13 ° N average)</a:t>
            </a:r>
            <a:endParaRPr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DACDD46-08AD-49ED-86DB-7835FFEA65D1}"/>
              </a:ext>
            </a:extLst>
          </p:cNvPr>
          <p:cNvSpPr txBox="1"/>
          <p:nvPr/>
        </p:nvSpPr>
        <p:spPr>
          <a:xfrm>
            <a:off x="443277" y="5545242"/>
            <a:ext cx="332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850hPa vorticity (8°N~16 ° N average) 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850hPa wind speed (9°N~13 ° N average) </a:t>
            </a:r>
            <a:endParaRPr lang="zh-TW" altLang="en-US" sz="14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942B0FC-2942-4E9B-8CA0-E14AAC8D74F6}"/>
              </a:ext>
            </a:extLst>
          </p:cNvPr>
          <p:cNvGrpSpPr/>
          <p:nvPr/>
        </p:nvGrpSpPr>
        <p:grpSpPr>
          <a:xfrm>
            <a:off x="243641" y="2980642"/>
            <a:ext cx="4287062" cy="2479277"/>
            <a:chOff x="-773722" y="2812176"/>
            <a:chExt cx="4945254" cy="285992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2DDDA4C-DEBE-4B5D-AA9A-9DBE0D1ECFDE}"/>
                </a:ext>
              </a:extLst>
            </p:cNvPr>
            <p:cNvGrpSpPr/>
            <p:nvPr/>
          </p:nvGrpSpPr>
          <p:grpSpPr>
            <a:xfrm>
              <a:off x="-773722" y="2812176"/>
              <a:ext cx="4945254" cy="2859920"/>
              <a:chOff x="658350" y="2335224"/>
              <a:chExt cx="4945254" cy="2859920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867062FD-F9D6-4FD1-A3A4-CBA5549E4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8" r="65050" b="53428"/>
              <a:stretch/>
            </p:blipFill>
            <p:spPr>
              <a:xfrm>
                <a:off x="658350" y="2335224"/>
                <a:ext cx="2634270" cy="2440850"/>
              </a:xfrm>
              <a:prstGeom prst="rect">
                <a:avLst/>
              </a:prstGeom>
            </p:spPr>
          </p:pic>
          <p:pic>
            <p:nvPicPr>
              <p:cNvPr id="10" name="圖片 9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9541DED7-050C-4951-BE9D-71A9AE745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0" t="92765" r="34393" b="4687"/>
              <a:stretch/>
            </p:blipFill>
            <p:spPr>
              <a:xfrm>
                <a:off x="3246120" y="4792980"/>
                <a:ext cx="2357484" cy="133531"/>
              </a:xfrm>
              <a:prstGeom prst="rect">
                <a:avLst/>
              </a:prstGeom>
            </p:spPr>
          </p:pic>
          <p:pic>
            <p:nvPicPr>
              <p:cNvPr id="11" name="圖片 10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423F0049-F7E7-49B8-9F1A-1E11C5733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5" t="95160" r="28728"/>
              <a:stretch/>
            </p:blipFill>
            <p:spPr>
              <a:xfrm>
                <a:off x="1632474" y="4941438"/>
                <a:ext cx="3006970" cy="253706"/>
              </a:xfrm>
              <a:prstGeom prst="rect">
                <a:avLst/>
              </a:prstGeom>
            </p:spPr>
          </p:pic>
        </p:grpSp>
        <p:pic>
          <p:nvPicPr>
            <p:cNvPr id="20" name="圖片 1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F2DCE73E-27C0-4A38-8D85-4547CE9C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0" t="92765" r="34393" b="4687"/>
            <a:stretch/>
          </p:blipFill>
          <p:spPr>
            <a:xfrm>
              <a:off x="-543436" y="5253025"/>
              <a:ext cx="2357484" cy="13353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0D5F61-A21F-4EC5-ABFA-D2993F622942}"/>
              </a:ext>
            </a:extLst>
          </p:cNvPr>
          <p:cNvGrpSpPr/>
          <p:nvPr/>
        </p:nvGrpSpPr>
        <p:grpSpPr>
          <a:xfrm>
            <a:off x="4575068" y="2980642"/>
            <a:ext cx="4172825" cy="2469035"/>
            <a:chOff x="4575068" y="2980642"/>
            <a:chExt cx="4172825" cy="2469035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245B7C6-F881-4ED9-BC20-11A4BE6CE9DB}"/>
                </a:ext>
              </a:extLst>
            </p:cNvPr>
            <p:cNvGrpSpPr/>
            <p:nvPr/>
          </p:nvGrpSpPr>
          <p:grpSpPr>
            <a:xfrm>
              <a:off x="4575068" y="2980642"/>
              <a:ext cx="4172825" cy="2469035"/>
              <a:chOff x="2505529" y="2424981"/>
              <a:chExt cx="4688067" cy="277390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B5BCF96-7BEE-4F77-9AD5-67F5D199D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7" r="64757" b="52950"/>
              <a:stretch/>
            </p:blipFill>
            <p:spPr>
              <a:xfrm>
                <a:off x="2505529" y="2424981"/>
                <a:ext cx="2549946" cy="2360353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DA2AE35-F414-4A88-B4A3-BB289F438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6" t="92856" r="35799" b="4613"/>
              <a:stretch/>
            </p:blipFill>
            <p:spPr>
              <a:xfrm>
                <a:off x="5047296" y="4785334"/>
                <a:ext cx="2146300" cy="127000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019A9720-1B0C-42BC-AA24-CB42A6BEB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95134" r="24984" b="56"/>
              <a:stretch/>
            </p:blipFill>
            <p:spPr>
              <a:xfrm>
                <a:off x="3414235" y="4957582"/>
                <a:ext cx="2959100" cy="241300"/>
              </a:xfrm>
              <a:prstGeom prst="rect">
                <a:avLst/>
              </a:prstGeom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1D07C4-B288-4C66-8DAF-218AF760A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6" t="92856" r="35799" b="4613"/>
            <a:stretch/>
          </p:blipFill>
          <p:spPr>
            <a:xfrm>
              <a:off x="4800599" y="5075705"/>
              <a:ext cx="2044163" cy="120956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68D9495-A251-42CD-AADD-7AAC132E1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7649" r="64643" b="6875"/>
          <a:stretch/>
        </p:blipFill>
        <p:spPr>
          <a:xfrm>
            <a:off x="6844763" y="3047999"/>
            <a:ext cx="1969038" cy="2030643"/>
          </a:xfrm>
          <a:prstGeom prst="rect">
            <a:avLst/>
          </a:prstGeom>
        </p:spPr>
      </p:pic>
      <p:pic>
        <p:nvPicPr>
          <p:cNvPr id="25" name="圖片 24" descr="一張含有 文字, 地圖 的圖片&#10;&#10;產生非常高可信度的描述">
            <a:extLst>
              <a:ext uri="{FF2B5EF4-FFF2-40B4-BE49-F238E27FC236}">
                <a16:creationId xmlns:a16="http://schemas.microsoft.com/office/drawing/2014/main" id="{D1A98DA0-DC67-4C85-8F3D-F1D9C398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46780" r="64666" b="7558"/>
          <a:stretch/>
        </p:blipFill>
        <p:spPr>
          <a:xfrm>
            <a:off x="2527301" y="3018079"/>
            <a:ext cx="2032000" cy="20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0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TW" b="1" dirty="0"/>
              <a:t>MJO: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dirty="0"/>
              <a:t>enhancing large-scale</a:t>
            </a:r>
            <a:r>
              <a:rPr lang="zh-TW" altLang="en-US" dirty="0"/>
              <a:t> </a:t>
            </a:r>
            <a:r>
              <a:rPr lang="en-US" altLang="zh-TW" dirty="0"/>
              <a:t>low-level convergence and meridional cyclonic shear</a:t>
            </a:r>
            <a:r>
              <a:rPr lang="zh-TW" altLang="en-US" dirty="0"/>
              <a:t> </a:t>
            </a:r>
            <a:r>
              <a:rPr lang="en-US" altLang="zh-TW" dirty="0"/>
              <a:t>and causing easterly vertical wind shear anomalies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(Maloney and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Hartmann 1998, 2000b;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Bessafi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and Wheeler 2006;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Frank and Roundy 2006; Molinari et al. 1997).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64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7299B92-A7B7-4C64-8403-F5F774FA8213}"/>
              </a:ext>
            </a:extLst>
          </p:cNvPr>
          <p:cNvGrpSpPr/>
          <p:nvPr/>
        </p:nvGrpSpPr>
        <p:grpSpPr>
          <a:xfrm>
            <a:off x="1691187" y="1079499"/>
            <a:ext cx="5523726" cy="1725096"/>
            <a:chOff x="1650700" y="866321"/>
            <a:chExt cx="5523726" cy="135339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F07CDC3-4890-40F6-8E78-C2E9CB7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0" t="57321" r="230" b="24067"/>
            <a:stretch/>
          </p:blipFill>
          <p:spPr>
            <a:xfrm>
              <a:off x="1650700" y="866321"/>
              <a:ext cx="5511026" cy="105614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7645481-5259-4AEE-A05D-71E46C49A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70"/>
            <a:stretch/>
          </p:blipFill>
          <p:spPr>
            <a:xfrm>
              <a:off x="1663400" y="1934309"/>
              <a:ext cx="5511026" cy="285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C1220B-0624-4C9D-802A-C3A52FA65FFE}"/>
              </a:ext>
            </a:extLst>
          </p:cNvPr>
          <p:cNvSpPr txBox="1"/>
          <p:nvPr/>
        </p:nvSpPr>
        <p:spPr>
          <a:xfrm>
            <a:off x="88112" y="971806"/>
            <a:ext cx="1850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vorticity (diff.)</a:t>
            </a:r>
          </a:p>
          <a:p>
            <a:r>
              <a:rPr lang="en-US" altLang="zh-TW" sz="1400" b="1" dirty="0"/>
              <a:t>vectors: </a:t>
            </a:r>
          </a:p>
          <a:p>
            <a:r>
              <a:rPr lang="en-US" altLang="zh-TW" sz="1400" dirty="0"/>
              <a:t>850hPa winds</a:t>
            </a:r>
            <a:r>
              <a:rPr lang="zh-TW" altLang="en-US" sz="1400" dirty="0"/>
              <a:t> </a:t>
            </a:r>
            <a:r>
              <a:rPr lang="en-US" altLang="zh-TW" sz="1400" dirty="0"/>
              <a:t>(diff.)</a:t>
            </a:r>
          </a:p>
          <a:p>
            <a:r>
              <a:rPr lang="en-US" altLang="zh-TW" sz="1400" b="1" dirty="0"/>
              <a:t>purple contours:</a:t>
            </a:r>
          </a:p>
          <a:p>
            <a:r>
              <a:rPr lang="en-US" altLang="zh-TW" sz="1400" dirty="0"/>
              <a:t>850hPa vorticity (case)</a:t>
            </a:r>
          </a:p>
          <a:p>
            <a:endParaRPr lang="en-US" altLang="zh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96AA43-6D06-41CE-90A3-C40C4DBB21BC}"/>
              </a:ext>
            </a:extLst>
          </p:cNvPr>
          <p:cNvSpPr txBox="1"/>
          <p:nvPr/>
        </p:nvSpPr>
        <p:spPr>
          <a:xfrm>
            <a:off x="7075752" y="971806"/>
            <a:ext cx="2156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divergence</a:t>
            </a:r>
          </a:p>
          <a:p>
            <a:r>
              <a:rPr lang="en-US" altLang="zh-TW" sz="1400" b="1" dirty="0"/>
              <a:t>black contours: </a:t>
            </a:r>
          </a:p>
          <a:p>
            <a:r>
              <a:rPr lang="en-US" altLang="zh-TW" sz="1400" dirty="0"/>
              <a:t>1000-700hPa </a:t>
            </a:r>
          </a:p>
          <a:p>
            <a:r>
              <a:rPr lang="en-US" altLang="zh-TW" sz="1400" dirty="0"/>
              <a:t>averaged specific humidity</a:t>
            </a:r>
          </a:p>
          <a:p>
            <a:r>
              <a:rPr lang="en-US" altLang="zh-TW" sz="1400" b="1" dirty="0"/>
              <a:t>stippled:</a:t>
            </a:r>
          </a:p>
          <a:p>
            <a:r>
              <a:rPr lang="en-US" altLang="zh-TW" sz="1400" dirty="0"/>
              <a:t>surface-based CAPE</a:t>
            </a:r>
          </a:p>
          <a:p>
            <a:endParaRPr lang="en-US" altLang="zh-TW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CF3540-00B0-4CA0-8C82-02D8781E3072}"/>
              </a:ext>
            </a:extLst>
          </p:cNvPr>
          <p:cNvSpPr txBox="1"/>
          <p:nvPr/>
        </p:nvSpPr>
        <p:spPr>
          <a:xfrm>
            <a:off x="3113579" y="691586"/>
            <a:ext cx="358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C00000"/>
                </a:solidFill>
              </a:rPr>
              <a:t>noER</a:t>
            </a:r>
            <a:r>
              <a:rPr lang="en-US" altLang="zh-TW" dirty="0"/>
              <a:t> - CTL (0600UTC 8 Oct 2010)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E5B943-73BC-481F-9FB9-00C1E4B8CB49}"/>
              </a:ext>
            </a:extLst>
          </p:cNvPr>
          <p:cNvSpPr txBox="1"/>
          <p:nvPr/>
        </p:nvSpPr>
        <p:spPr>
          <a:xfrm>
            <a:off x="5048007" y="5545243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column-maximum reflectivity (6 ° N~16 ° N average)</a:t>
            </a:r>
          </a:p>
          <a:p>
            <a:r>
              <a:rPr lang="en-US" altLang="zh-TW" sz="1400" dirty="0"/>
              <a:t>vectors: </a:t>
            </a:r>
          </a:p>
          <a:p>
            <a:r>
              <a:rPr lang="en-US" altLang="zh-TW" sz="1400" dirty="0"/>
              <a:t>850hPa winds (9° N~13 ° N average)</a:t>
            </a:r>
            <a:endParaRPr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DACDD46-08AD-49ED-86DB-7835FFEA65D1}"/>
              </a:ext>
            </a:extLst>
          </p:cNvPr>
          <p:cNvSpPr txBox="1"/>
          <p:nvPr/>
        </p:nvSpPr>
        <p:spPr>
          <a:xfrm>
            <a:off x="443277" y="5545242"/>
            <a:ext cx="332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850hPa vorticity (8°N~16 ° N average) 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850hPa wind speed (9°N~13 ° N average) </a:t>
            </a:r>
            <a:endParaRPr lang="zh-TW" altLang="en-US" sz="14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942B0FC-2942-4E9B-8CA0-E14AAC8D74F6}"/>
              </a:ext>
            </a:extLst>
          </p:cNvPr>
          <p:cNvGrpSpPr/>
          <p:nvPr/>
        </p:nvGrpSpPr>
        <p:grpSpPr>
          <a:xfrm>
            <a:off x="243641" y="2980642"/>
            <a:ext cx="4287062" cy="2479277"/>
            <a:chOff x="-773722" y="2812176"/>
            <a:chExt cx="4945254" cy="285992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2DDDA4C-DEBE-4B5D-AA9A-9DBE0D1ECFDE}"/>
                </a:ext>
              </a:extLst>
            </p:cNvPr>
            <p:cNvGrpSpPr/>
            <p:nvPr/>
          </p:nvGrpSpPr>
          <p:grpSpPr>
            <a:xfrm>
              <a:off x="-773722" y="2812176"/>
              <a:ext cx="4945254" cy="2859920"/>
              <a:chOff x="658350" y="2335224"/>
              <a:chExt cx="4945254" cy="2859920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867062FD-F9D6-4FD1-A3A4-CBA5549E4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8" r="65050" b="53428"/>
              <a:stretch/>
            </p:blipFill>
            <p:spPr>
              <a:xfrm>
                <a:off x="658350" y="2335224"/>
                <a:ext cx="2634270" cy="2440850"/>
              </a:xfrm>
              <a:prstGeom prst="rect">
                <a:avLst/>
              </a:prstGeom>
            </p:spPr>
          </p:pic>
          <p:pic>
            <p:nvPicPr>
              <p:cNvPr id="10" name="圖片 9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9541DED7-050C-4951-BE9D-71A9AE745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0" t="92765" r="34393" b="4687"/>
              <a:stretch/>
            </p:blipFill>
            <p:spPr>
              <a:xfrm>
                <a:off x="3246120" y="4792980"/>
                <a:ext cx="2357484" cy="133531"/>
              </a:xfrm>
              <a:prstGeom prst="rect">
                <a:avLst/>
              </a:prstGeom>
            </p:spPr>
          </p:pic>
          <p:pic>
            <p:nvPicPr>
              <p:cNvPr id="11" name="圖片 10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423F0049-F7E7-49B8-9F1A-1E11C5733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5" t="95160" r="28728"/>
              <a:stretch/>
            </p:blipFill>
            <p:spPr>
              <a:xfrm>
                <a:off x="1632474" y="4941438"/>
                <a:ext cx="3006970" cy="253706"/>
              </a:xfrm>
              <a:prstGeom prst="rect">
                <a:avLst/>
              </a:prstGeom>
            </p:spPr>
          </p:pic>
        </p:grpSp>
        <p:pic>
          <p:nvPicPr>
            <p:cNvPr id="20" name="圖片 1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F2DCE73E-27C0-4A38-8D85-4547CE9C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0" t="92765" r="34393" b="4687"/>
            <a:stretch/>
          </p:blipFill>
          <p:spPr>
            <a:xfrm>
              <a:off x="-543436" y="5253025"/>
              <a:ext cx="2357484" cy="13353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0D5F61-A21F-4EC5-ABFA-D2993F622942}"/>
              </a:ext>
            </a:extLst>
          </p:cNvPr>
          <p:cNvGrpSpPr/>
          <p:nvPr/>
        </p:nvGrpSpPr>
        <p:grpSpPr>
          <a:xfrm>
            <a:off x="4575068" y="2980642"/>
            <a:ext cx="4172825" cy="2469035"/>
            <a:chOff x="4575068" y="2980642"/>
            <a:chExt cx="4172825" cy="2469035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245B7C6-F881-4ED9-BC20-11A4BE6CE9DB}"/>
                </a:ext>
              </a:extLst>
            </p:cNvPr>
            <p:cNvGrpSpPr/>
            <p:nvPr/>
          </p:nvGrpSpPr>
          <p:grpSpPr>
            <a:xfrm>
              <a:off x="4575068" y="2980642"/>
              <a:ext cx="4172825" cy="2469035"/>
              <a:chOff x="2505529" y="2424981"/>
              <a:chExt cx="4688067" cy="277390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B5BCF96-7BEE-4F77-9AD5-67F5D199D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7" r="64757" b="52950"/>
              <a:stretch/>
            </p:blipFill>
            <p:spPr>
              <a:xfrm>
                <a:off x="2505529" y="2424981"/>
                <a:ext cx="2549946" cy="2360353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DA2AE35-F414-4A88-B4A3-BB289F438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6" t="92856" r="35799" b="4613"/>
              <a:stretch/>
            </p:blipFill>
            <p:spPr>
              <a:xfrm>
                <a:off x="5047296" y="4785334"/>
                <a:ext cx="2146300" cy="127000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019A9720-1B0C-42BC-AA24-CB42A6BEB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95134" r="24984" b="56"/>
              <a:stretch/>
            </p:blipFill>
            <p:spPr>
              <a:xfrm>
                <a:off x="3414235" y="4957582"/>
                <a:ext cx="2959100" cy="241300"/>
              </a:xfrm>
              <a:prstGeom prst="rect">
                <a:avLst/>
              </a:prstGeom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1D07C4-B288-4C66-8DAF-218AF760A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6" t="92856" r="35799" b="4613"/>
            <a:stretch/>
          </p:blipFill>
          <p:spPr>
            <a:xfrm>
              <a:off x="4800599" y="5075705"/>
              <a:ext cx="2044163" cy="120956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68D9495-A251-42CD-AADD-7AAC132E1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8" t="47365" r="33569" b="7159"/>
          <a:stretch/>
        </p:blipFill>
        <p:spPr>
          <a:xfrm>
            <a:off x="6844763" y="3047999"/>
            <a:ext cx="1969038" cy="2030643"/>
          </a:xfrm>
          <a:prstGeom prst="rect">
            <a:avLst/>
          </a:prstGeom>
        </p:spPr>
      </p:pic>
      <p:pic>
        <p:nvPicPr>
          <p:cNvPr id="25" name="圖片 24" descr="一張含有 文字, 地圖 的圖片&#10;&#10;產生非常高可信度的描述">
            <a:extLst>
              <a:ext uri="{FF2B5EF4-FFF2-40B4-BE49-F238E27FC236}">
                <a16:creationId xmlns:a16="http://schemas.microsoft.com/office/drawing/2014/main" id="{D1A98DA0-DC67-4C85-8F3D-F1D9C398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7" t="46780" r="33357" b="7558"/>
          <a:stretch/>
        </p:blipFill>
        <p:spPr>
          <a:xfrm>
            <a:off x="2527301" y="3018079"/>
            <a:ext cx="2032000" cy="20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07299B92-A7B7-4C64-8403-F5F774FA8213}"/>
              </a:ext>
            </a:extLst>
          </p:cNvPr>
          <p:cNvGrpSpPr/>
          <p:nvPr/>
        </p:nvGrpSpPr>
        <p:grpSpPr>
          <a:xfrm>
            <a:off x="1691187" y="1079499"/>
            <a:ext cx="5523726" cy="1725096"/>
            <a:chOff x="1650700" y="866321"/>
            <a:chExt cx="5523726" cy="1353397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F07CDC3-4890-40F6-8E78-C2E9CB7F8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0" t="76424" r="230" b="4964"/>
            <a:stretch/>
          </p:blipFill>
          <p:spPr>
            <a:xfrm>
              <a:off x="1650700" y="866321"/>
              <a:ext cx="5511026" cy="105614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7645481-5259-4AEE-A05D-71E46C49A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70"/>
            <a:stretch/>
          </p:blipFill>
          <p:spPr>
            <a:xfrm>
              <a:off x="1663400" y="1934309"/>
              <a:ext cx="5511026" cy="285409"/>
            </a:xfrm>
            <a:prstGeom prst="rect">
              <a:avLst/>
            </a:pr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EC1220B-0624-4C9D-802A-C3A52FA65FFE}"/>
              </a:ext>
            </a:extLst>
          </p:cNvPr>
          <p:cNvSpPr txBox="1"/>
          <p:nvPr/>
        </p:nvSpPr>
        <p:spPr>
          <a:xfrm>
            <a:off x="88112" y="971806"/>
            <a:ext cx="18501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vorticity (diff.)</a:t>
            </a:r>
          </a:p>
          <a:p>
            <a:r>
              <a:rPr lang="en-US" altLang="zh-TW" sz="1400" b="1" dirty="0"/>
              <a:t>vectors: </a:t>
            </a:r>
          </a:p>
          <a:p>
            <a:r>
              <a:rPr lang="en-US" altLang="zh-TW" sz="1400" dirty="0"/>
              <a:t>850hPa winds (diff.)</a:t>
            </a:r>
          </a:p>
          <a:p>
            <a:r>
              <a:rPr lang="en-US" altLang="zh-TW" sz="1400" b="1" dirty="0"/>
              <a:t>purple contours:</a:t>
            </a:r>
          </a:p>
          <a:p>
            <a:r>
              <a:rPr lang="en-US" altLang="zh-TW" sz="1400" dirty="0"/>
              <a:t>850hPa vorticity (case)</a:t>
            </a:r>
          </a:p>
          <a:p>
            <a:endParaRPr lang="en-US" altLang="zh-TW" sz="1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96AA43-6D06-41CE-90A3-C40C4DBB21BC}"/>
              </a:ext>
            </a:extLst>
          </p:cNvPr>
          <p:cNvSpPr txBox="1"/>
          <p:nvPr/>
        </p:nvSpPr>
        <p:spPr>
          <a:xfrm>
            <a:off x="7075752" y="971806"/>
            <a:ext cx="2156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850hPa divergence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1000-700hPa </a:t>
            </a:r>
          </a:p>
          <a:p>
            <a:r>
              <a:rPr lang="en-US" altLang="zh-TW" sz="1400" dirty="0"/>
              <a:t>averaged specific humidity</a:t>
            </a:r>
          </a:p>
          <a:p>
            <a:r>
              <a:rPr lang="en-US" altLang="zh-TW" sz="1400" b="1" dirty="0"/>
              <a:t>stippled:</a:t>
            </a:r>
          </a:p>
          <a:p>
            <a:r>
              <a:rPr lang="en-US" altLang="zh-TW" sz="1400" dirty="0"/>
              <a:t>surface-based CAPE</a:t>
            </a:r>
          </a:p>
          <a:p>
            <a:endParaRPr lang="en-US" altLang="zh-TW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CF3540-00B0-4CA0-8C82-02D8781E3072}"/>
              </a:ext>
            </a:extLst>
          </p:cNvPr>
          <p:cNvSpPr txBox="1"/>
          <p:nvPr/>
        </p:nvSpPr>
        <p:spPr>
          <a:xfrm>
            <a:off x="2686366" y="662384"/>
            <a:ext cx="422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C00000"/>
                </a:solidFill>
              </a:rPr>
              <a:t>noMRG</a:t>
            </a:r>
            <a:r>
              <a:rPr lang="en-US" altLang="zh-TW" b="1" dirty="0">
                <a:solidFill>
                  <a:srgbClr val="C00000"/>
                </a:solidFill>
              </a:rPr>
              <a:t>-TD</a:t>
            </a:r>
            <a:r>
              <a:rPr lang="en-US" altLang="zh-TW" dirty="0"/>
              <a:t> - CTL (0600UTC 8 Oct 2010)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E5B943-73BC-481F-9FB9-00C1E4B8CB49}"/>
              </a:ext>
            </a:extLst>
          </p:cNvPr>
          <p:cNvSpPr txBox="1"/>
          <p:nvPr/>
        </p:nvSpPr>
        <p:spPr>
          <a:xfrm>
            <a:off x="5048007" y="5545243"/>
            <a:ext cx="40959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column-maximum reflectivity (6 ° N~16 ° N average)</a:t>
            </a:r>
          </a:p>
          <a:p>
            <a:r>
              <a:rPr lang="en-US" altLang="zh-TW" sz="1400" dirty="0"/>
              <a:t>vectors: </a:t>
            </a:r>
          </a:p>
          <a:p>
            <a:r>
              <a:rPr lang="en-US" altLang="zh-TW" sz="1400" dirty="0"/>
              <a:t>850hPa winds (9° N~13 ° N average)</a:t>
            </a:r>
            <a:endParaRPr lang="zh-TW" altLang="en-US" sz="1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DACDD46-08AD-49ED-86DB-7835FFEA65D1}"/>
              </a:ext>
            </a:extLst>
          </p:cNvPr>
          <p:cNvSpPr txBox="1"/>
          <p:nvPr/>
        </p:nvSpPr>
        <p:spPr>
          <a:xfrm>
            <a:off x="443277" y="5545242"/>
            <a:ext cx="3322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shading: </a:t>
            </a:r>
          </a:p>
          <a:p>
            <a:r>
              <a:rPr lang="en-US" altLang="zh-TW" sz="1400" dirty="0"/>
              <a:t>850hPa vorticity (8°N~16 ° N average) </a:t>
            </a:r>
          </a:p>
          <a:p>
            <a:r>
              <a:rPr lang="en-US" altLang="zh-TW" sz="1400" dirty="0"/>
              <a:t>contours: </a:t>
            </a:r>
          </a:p>
          <a:p>
            <a:r>
              <a:rPr lang="en-US" altLang="zh-TW" sz="1400" dirty="0"/>
              <a:t>850hPa wind speed (9°N~13 ° N average) </a:t>
            </a:r>
            <a:endParaRPr lang="zh-TW" altLang="en-US" sz="14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942B0FC-2942-4E9B-8CA0-E14AAC8D74F6}"/>
              </a:ext>
            </a:extLst>
          </p:cNvPr>
          <p:cNvGrpSpPr/>
          <p:nvPr/>
        </p:nvGrpSpPr>
        <p:grpSpPr>
          <a:xfrm>
            <a:off x="243641" y="2980642"/>
            <a:ext cx="4287062" cy="2479277"/>
            <a:chOff x="-773722" y="2812176"/>
            <a:chExt cx="4945254" cy="285992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2DDDA4C-DEBE-4B5D-AA9A-9DBE0D1ECFDE}"/>
                </a:ext>
              </a:extLst>
            </p:cNvPr>
            <p:cNvGrpSpPr/>
            <p:nvPr/>
          </p:nvGrpSpPr>
          <p:grpSpPr>
            <a:xfrm>
              <a:off x="-773722" y="2812176"/>
              <a:ext cx="4945254" cy="2859920"/>
              <a:chOff x="658350" y="2335224"/>
              <a:chExt cx="4945254" cy="2859920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867062FD-F9D6-4FD1-A3A4-CBA5549E4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8" r="65050" b="53428"/>
              <a:stretch/>
            </p:blipFill>
            <p:spPr>
              <a:xfrm>
                <a:off x="658350" y="2335224"/>
                <a:ext cx="2634270" cy="2440850"/>
              </a:xfrm>
              <a:prstGeom prst="rect">
                <a:avLst/>
              </a:prstGeom>
            </p:spPr>
          </p:pic>
          <p:pic>
            <p:nvPicPr>
              <p:cNvPr id="10" name="圖片 9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9541DED7-050C-4951-BE9D-71A9AE745F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0" t="92765" r="34393" b="4687"/>
              <a:stretch/>
            </p:blipFill>
            <p:spPr>
              <a:xfrm>
                <a:off x="3246120" y="4792980"/>
                <a:ext cx="2357484" cy="133531"/>
              </a:xfrm>
              <a:prstGeom prst="rect">
                <a:avLst/>
              </a:prstGeom>
            </p:spPr>
          </p:pic>
          <p:pic>
            <p:nvPicPr>
              <p:cNvPr id="11" name="圖片 10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423F0049-F7E7-49B8-9F1A-1E11C5733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5" t="95160" r="28728"/>
              <a:stretch/>
            </p:blipFill>
            <p:spPr>
              <a:xfrm>
                <a:off x="1632474" y="4941438"/>
                <a:ext cx="3006970" cy="253706"/>
              </a:xfrm>
              <a:prstGeom prst="rect">
                <a:avLst/>
              </a:prstGeom>
            </p:spPr>
          </p:pic>
        </p:grpSp>
        <p:pic>
          <p:nvPicPr>
            <p:cNvPr id="20" name="圖片 1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F2DCE73E-27C0-4A38-8D85-4547CE9C6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0" t="92765" r="34393" b="4687"/>
            <a:stretch/>
          </p:blipFill>
          <p:spPr>
            <a:xfrm>
              <a:off x="-543436" y="5253025"/>
              <a:ext cx="2357484" cy="13353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90D5F61-A21F-4EC5-ABFA-D2993F622942}"/>
              </a:ext>
            </a:extLst>
          </p:cNvPr>
          <p:cNvGrpSpPr/>
          <p:nvPr/>
        </p:nvGrpSpPr>
        <p:grpSpPr>
          <a:xfrm>
            <a:off x="4575068" y="2980642"/>
            <a:ext cx="4172825" cy="2469035"/>
            <a:chOff x="4575068" y="2980642"/>
            <a:chExt cx="4172825" cy="2469035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245B7C6-F881-4ED9-BC20-11A4BE6CE9DB}"/>
                </a:ext>
              </a:extLst>
            </p:cNvPr>
            <p:cNvGrpSpPr/>
            <p:nvPr/>
          </p:nvGrpSpPr>
          <p:grpSpPr>
            <a:xfrm>
              <a:off x="4575068" y="2980642"/>
              <a:ext cx="4172825" cy="2469035"/>
              <a:chOff x="2505529" y="2424981"/>
              <a:chExt cx="4688067" cy="277390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B5BCF96-7BEE-4F77-9AD5-67F5D199D2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7" r="64757" b="52950"/>
              <a:stretch/>
            </p:blipFill>
            <p:spPr>
              <a:xfrm>
                <a:off x="2505529" y="2424981"/>
                <a:ext cx="2549946" cy="2360353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DA2AE35-F414-4A88-B4A3-BB289F438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36" t="92856" r="35799" b="4613"/>
              <a:stretch/>
            </p:blipFill>
            <p:spPr>
              <a:xfrm>
                <a:off x="5047296" y="4785334"/>
                <a:ext cx="2146300" cy="127000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019A9720-1B0C-42BC-AA24-CB42A6BEB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5" t="95134" r="24984" b="56"/>
              <a:stretch/>
            </p:blipFill>
            <p:spPr>
              <a:xfrm>
                <a:off x="3414235" y="4957582"/>
                <a:ext cx="2959100" cy="241300"/>
              </a:xfrm>
              <a:prstGeom prst="rect">
                <a:avLst/>
              </a:prstGeom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01D07C4-B288-4C66-8DAF-218AF760A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6" t="92856" r="35799" b="4613"/>
            <a:stretch/>
          </p:blipFill>
          <p:spPr>
            <a:xfrm>
              <a:off x="4800599" y="5075705"/>
              <a:ext cx="2044163" cy="120956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68D9495-A251-42CD-AADD-7AAC132E1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2" t="47365" r="2495" b="7159"/>
          <a:stretch/>
        </p:blipFill>
        <p:spPr>
          <a:xfrm>
            <a:off x="6844763" y="3047999"/>
            <a:ext cx="1969038" cy="2030643"/>
          </a:xfrm>
          <a:prstGeom prst="rect">
            <a:avLst/>
          </a:prstGeom>
        </p:spPr>
      </p:pic>
      <p:pic>
        <p:nvPicPr>
          <p:cNvPr id="25" name="圖片 24" descr="一張含有 文字, 地圖 的圖片&#10;&#10;產生非常高可信度的描述">
            <a:extLst>
              <a:ext uri="{FF2B5EF4-FFF2-40B4-BE49-F238E27FC236}">
                <a16:creationId xmlns:a16="http://schemas.microsoft.com/office/drawing/2014/main" id="{D1A98DA0-DC67-4C85-8F3D-F1D9C3986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46760" r="1796" b="7578"/>
          <a:stretch/>
        </p:blipFill>
        <p:spPr>
          <a:xfrm>
            <a:off x="2527301" y="3018079"/>
            <a:ext cx="2032000" cy="207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91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1A242D2-E2C8-4594-B5A1-5196A7C6571F}"/>
              </a:ext>
            </a:extLst>
          </p:cNvPr>
          <p:cNvGrpSpPr/>
          <p:nvPr/>
        </p:nvGrpSpPr>
        <p:grpSpPr>
          <a:xfrm>
            <a:off x="1696128" y="794703"/>
            <a:ext cx="5720180" cy="2021068"/>
            <a:chOff x="1715085" y="794703"/>
            <a:chExt cx="5720180" cy="1106292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AEE40D9-E0EA-4B04-97F4-F484590A4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55"/>
            <a:stretch/>
          </p:blipFill>
          <p:spPr>
            <a:xfrm>
              <a:off x="1715085" y="794703"/>
              <a:ext cx="5713830" cy="866458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4C473D9-7D92-40A1-8FF7-E62ED4742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4" b="490"/>
            <a:stretch/>
          </p:blipFill>
          <p:spPr>
            <a:xfrm>
              <a:off x="1721435" y="1657351"/>
              <a:ext cx="5713830" cy="243644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A3BD80-8FC0-4ACF-BB67-7B550BA3490E}"/>
              </a:ext>
            </a:extLst>
          </p:cNvPr>
          <p:cNvSpPr txBox="1"/>
          <p:nvPr/>
        </p:nvSpPr>
        <p:spPr>
          <a:xfrm>
            <a:off x="2230354" y="425371"/>
            <a:ext cx="493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inner-core average 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EA0EF7-E1D0-480F-8DF2-F959A6E3BCA6}"/>
              </a:ext>
            </a:extLst>
          </p:cNvPr>
          <p:cNvSpPr txBox="1"/>
          <p:nvPr/>
        </p:nvSpPr>
        <p:spPr>
          <a:xfrm>
            <a:off x="88900" y="794703"/>
            <a:ext cx="174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</a:t>
            </a:r>
          </a:p>
          <a:p>
            <a:r>
              <a:rPr lang="en-US" altLang="zh-TW" sz="1400" dirty="0"/>
              <a:t> mean frequency of </a:t>
            </a:r>
          </a:p>
          <a:p>
            <a:r>
              <a:rPr lang="en-US" altLang="zh-TW" sz="1400" dirty="0"/>
              <a:t>convection top height</a:t>
            </a:r>
          </a:p>
          <a:p>
            <a:r>
              <a:rPr lang="en-US" altLang="zh-TW" sz="1400" b="1" dirty="0"/>
              <a:t>contours:</a:t>
            </a:r>
          </a:p>
          <a:p>
            <a:r>
              <a:rPr lang="en-US" altLang="zh-TW" sz="1400" dirty="0"/>
              <a:t>vertical velocity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13DCC1-180A-49ED-B479-8D96C412C14E}"/>
              </a:ext>
            </a:extLst>
          </p:cNvPr>
          <p:cNvSpPr txBox="1"/>
          <p:nvPr/>
        </p:nvSpPr>
        <p:spPr>
          <a:xfrm>
            <a:off x="7282354" y="856695"/>
            <a:ext cx="177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vorticity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horizontal divergence</a:t>
            </a:r>
            <a:endParaRPr lang="zh-TW" altLang="en-US" sz="1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50C1BDF-779F-49C5-96BB-21A994A9880E}"/>
              </a:ext>
            </a:extLst>
          </p:cNvPr>
          <p:cNvGrpSpPr/>
          <p:nvPr/>
        </p:nvGrpSpPr>
        <p:grpSpPr>
          <a:xfrm>
            <a:off x="1110489" y="2784029"/>
            <a:ext cx="7171079" cy="2320147"/>
            <a:chOff x="952499" y="1145696"/>
            <a:chExt cx="7171079" cy="1470504"/>
          </a:xfrm>
        </p:grpSpPr>
        <p:pic>
          <p:nvPicPr>
            <p:cNvPr id="8" name="圖片 7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A2BA88BA-DE9C-46E9-A9A8-3AC44ED21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366"/>
            <a:stretch/>
          </p:blipFill>
          <p:spPr>
            <a:xfrm>
              <a:off x="952499" y="1145696"/>
              <a:ext cx="7168539" cy="1330804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B31A2C72-0C2A-452C-93B0-8B57A866C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76" b="733"/>
            <a:stretch/>
          </p:blipFill>
          <p:spPr>
            <a:xfrm>
              <a:off x="955039" y="2476500"/>
              <a:ext cx="7168539" cy="139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/>
              <p:nvPr/>
            </p:nvSpPr>
            <p:spPr>
              <a:xfrm>
                <a:off x="117754" y="3135094"/>
                <a:ext cx="1712328" cy="1654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dirty="0"/>
                  <a:t>(a)</a:t>
                </a:r>
              </a:p>
              <a:p>
                <a:r>
                  <a:rPr lang="en-US" altLang="zh-TW" sz="1200" b="1" dirty="0"/>
                  <a:t>thick black: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𝝏𝜹</m:t>
                        </m:r>
                      </m:num>
                      <m:den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zh-TW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altLang="zh-TW" sz="1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200" dirty="0"/>
                  <a:t>(1000m)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red: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horizontal advection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blue: 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stretching effect</a:t>
                </a:r>
              </a:p>
              <a:p>
                <a:r>
                  <a:rPr lang="en-US" altLang="zh-TW" sz="1200" dirty="0"/>
                  <a:t>thin black: </a:t>
                </a:r>
              </a:p>
              <a:p>
                <a:r>
                  <a:rPr lang="en-US" altLang="zh-TW" sz="1200" dirty="0"/>
                  <a:t>summation=(red)+(blue)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4" y="3135094"/>
                <a:ext cx="1712328" cy="1654812"/>
              </a:xfrm>
              <a:prstGeom prst="rect">
                <a:avLst/>
              </a:prstGeom>
              <a:blipFill>
                <a:blip r:embed="rId5"/>
                <a:stretch>
                  <a:fillRect b="-18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A5441F-8652-423A-996B-0A940594F72C}"/>
              </a:ext>
            </a:extLst>
          </p:cNvPr>
          <p:cNvSpPr txBox="1"/>
          <p:nvPr/>
        </p:nvSpPr>
        <p:spPr>
          <a:xfrm>
            <a:off x="7870534" y="3135092"/>
            <a:ext cx="1289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(b)</a:t>
            </a:r>
          </a:p>
          <a:p>
            <a:r>
              <a:rPr lang="en-US" altLang="zh-TW" sz="1200" dirty="0">
                <a:solidFill>
                  <a:srgbClr val="C00000"/>
                </a:solidFill>
              </a:rPr>
              <a:t>red: </a:t>
            </a:r>
          </a:p>
          <a:p>
            <a:r>
              <a:rPr lang="en-US" altLang="zh-TW" sz="1200" dirty="0">
                <a:solidFill>
                  <a:srgbClr val="C00000"/>
                </a:solidFill>
              </a:rPr>
              <a:t>vertical advection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blue: 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tilting effect</a:t>
            </a:r>
          </a:p>
        </p:txBody>
      </p:sp>
      <p:pic>
        <p:nvPicPr>
          <p:cNvPr id="13" name="圖片 12" descr="一張含有 天空 的圖片&#10;&#10;產生非常高可信度的描述">
            <a:extLst>
              <a:ext uri="{FF2B5EF4-FFF2-40B4-BE49-F238E27FC236}">
                <a16:creationId xmlns:a16="http://schemas.microsoft.com/office/drawing/2014/main" id="{5E181BB5-93BD-4B67-B023-E22460B03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28" y="5238474"/>
            <a:ext cx="3912972" cy="119741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60CEA59-3CB6-478A-8E25-1B8EA7BA97ED}"/>
              </a:ext>
            </a:extLst>
          </p:cNvPr>
          <p:cNvSpPr txBox="1"/>
          <p:nvPr/>
        </p:nvSpPr>
        <p:spPr>
          <a:xfrm>
            <a:off x="173242" y="5247431"/>
            <a:ext cx="269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vorticity budget equation: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4749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1A242D2-E2C8-4594-B5A1-5196A7C6571F}"/>
              </a:ext>
            </a:extLst>
          </p:cNvPr>
          <p:cNvGrpSpPr/>
          <p:nvPr/>
        </p:nvGrpSpPr>
        <p:grpSpPr>
          <a:xfrm>
            <a:off x="1696128" y="400839"/>
            <a:ext cx="5720180" cy="3701143"/>
            <a:chOff x="1715085" y="-124936"/>
            <a:chExt cx="5720180" cy="2025931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AEE40D9-E0EA-4B04-97F4-F484590A4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36" t="-1065" r="2036" b="67166"/>
            <a:stretch/>
          </p:blipFill>
          <p:spPr>
            <a:xfrm>
              <a:off x="1715085" y="-124936"/>
              <a:ext cx="5713830" cy="1786097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4C473D9-7D92-40A1-8FF7-E62ED4742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4" b="490"/>
            <a:stretch/>
          </p:blipFill>
          <p:spPr>
            <a:xfrm>
              <a:off x="1721435" y="1657351"/>
              <a:ext cx="5713830" cy="243644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A3BD80-8FC0-4ACF-BB67-7B550BA3490E}"/>
              </a:ext>
            </a:extLst>
          </p:cNvPr>
          <p:cNvSpPr txBox="1"/>
          <p:nvPr/>
        </p:nvSpPr>
        <p:spPr>
          <a:xfrm>
            <a:off x="2230353" y="216173"/>
            <a:ext cx="493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inner-core average 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EA0EF7-E1D0-480F-8DF2-F959A6E3BCA6}"/>
              </a:ext>
            </a:extLst>
          </p:cNvPr>
          <p:cNvSpPr txBox="1"/>
          <p:nvPr/>
        </p:nvSpPr>
        <p:spPr>
          <a:xfrm>
            <a:off x="88900" y="794703"/>
            <a:ext cx="174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</a:t>
            </a:r>
          </a:p>
          <a:p>
            <a:r>
              <a:rPr lang="en-US" altLang="zh-TW" sz="1400" dirty="0"/>
              <a:t> mean frequency of </a:t>
            </a:r>
          </a:p>
          <a:p>
            <a:r>
              <a:rPr lang="en-US" altLang="zh-TW" sz="1400" dirty="0"/>
              <a:t>convection top height</a:t>
            </a:r>
          </a:p>
          <a:p>
            <a:r>
              <a:rPr lang="en-US" altLang="zh-TW" sz="1400" b="1" dirty="0"/>
              <a:t>contours:</a:t>
            </a:r>
          </a:p>
          <a:p>
            <a:r>
              <a:rPr lang="en-US" altLang="zh-TW" sz="1400" dirty="0"/>
              <a:t>vertical velocity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13DCC1-180A-49ED-B479-8D96C412C14E}"/>
              </a:ext>
            </a:extLst>
          </p:cNvPr>
          <p:cNvSpPr txBox="1"/>
          <p:nvPr/>
        </p:nvSpPr>
        <p:spPr>
          <a:xfrm>
            <a:off x="7282354" y="856695"/>
            <a:ext cx="177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vorticity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horizontal divergence</a:t>
            </a:r>
            <a:endParaRPr lang="zh-TW" altLang="en-US" sz="1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50C1BDF-779F-49C5-96BB-21A994A9880E}"/>
              </a:ext>
            </a:extLst>
          </p:cNvPr>
          <p:cNvGrpSpPr/>
          <p:nvPr/>
        </p:nvGrpSpPr>
        <p:grpSpPr>
          <a:xfrm>
            <a:off x="1111759" y="4167555"/>
            <a:ext cx="7168539" cy="2220298"/>
            <a:chOff x="955039" y="1208980"/>
            <a:chExt cx="7168539" cy="1407220"/>
          </a:xfrm>
        </p:grpSpPr>
        <p:pic>
          <p:nvPicPr>
            <p:cNvPr id="8" name="圖片 7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A2BA88BA-DE9C-46E9-A9A8-3AC44ED21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6" t="25478" r="5105" b="50907"/>
            <a:stretch/>
          </p:blipFill>
          <p:spPr>
            <a:xfrm>
              <a:off x="1389456" y="1208980"/>
              <a:ext cx="6365631" cy="1225960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B31A2C72-0C2A-452C-93B0-8B57A866C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76" b="733"/>
            <a:stretch/>
          </p:blipFill>
          <p:spPr>
            <a:xfrm>
              <a:off x="955039" y="2476500"/>
              <a:ext cx="7168539" cy="139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/>
              <p:nvPr/>
            </p:nvSpPr>
            <p:spPr>
              <a:xfrm>
                <a:off x="116484" y="4418771"/>
                <a:ext cx="1712328" cy="14701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b="1" dirty="0"/>
                  <a:t>thick black: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𝝏𝜹</m:t>
                        </m:r>
                      </m:num>
                      <m:den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zh-TW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altLang="zh-TW" sz="1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200" dirty="0"/>
                  <a:t>(1000m)</a:t>
                </a:r>
                <a:endParaRPr lang="en-US" altLang="zh-TW" sz="1200" b="1" dirty="0"/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red: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horizontal advection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blue: 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stretching effect</a:t>
                </a:r>
              </a:p>
              <a:p>
                <a:r>
                  <a:rPr lang="en-US" altLang="zh-TW" sz="1200" dirty="0"/>
                  <a:t>thin black: </a:t>
                </a:r>
              </a:p>
              <a:p>
                <a:r>
                  <a:rPr lang="en-US" altLang="zh-TW" sz="1200" dirty="0"/>
                  <a:t>summation=(red)+(blue)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84" y="4418771"/>
                <a:ext cx="1712328" cy="1470146"/>
              </a:xfrm>
              <a:prstGeom prst="rect">
                <a:avLst/>
              </a:prstGeom>
              <a:blipFill>
                <a:blip r:embed="rId5"/>
                <a:stretch>
                  <a:fillRect b="-24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A5441F-8652-423A-996B-0A940594F72C}"/>
              </a:ext>
            </a:extLst>
          </p:cNvPr>
          <p:cNvSpPr txBox="1"/>
          <p:nvPr/>
        </p:nvSpPr>
        <p:spPr>
          <a:xfrm>
            <a:off x="7869264" y="4418769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C00000"/>
                </a:solidFill>
              </a:rPr>
              <a:t>red: </a:t>
            </a:r>
          </a:p>
          <a:p>
            <a:r>
              <a:rPr lang="en-US" altLang="zh-TW" sz="1200" dirty="0">
                <a:solidFill>
                  <a:srgbClr val="C00000"/>
                </a:solidFill>
              </a:rPr>
              <a:t>vertical advection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blue: 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tilting effect</a:t>
            </a:r>
          </a:p>
        </p:txBody>
      </p:sp>
    </p:spTree>
    <p:extLst>
      <p:ext uri="{BB962C8B-B14F-4D97-AF65-F5344CB8AC3E}">
        <p14:creationId xmlns:p14="http://schemas.microsoft.com/office/powerpoint/2010/main" val="3430607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1A242D2-E2C8-4594-B5A1-5196A7C6571F}"/>
              </a:ext>
            </a:extLst>
          </p:cNvPr>
          <p:cNvGrpSpPr/>
          <p:nvPr/>
        </p:nvGrpSpPr>
        <p:grpSpPr>
          <a:xfrm>
            <a:off x="1696128" y="400839"/>
            <a:ext cx="5850808" cy="3570515"/>
            <a:chOff x="1715085" y="-124936"/>
            <a:chExt cx="5850808" cy="1954428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AEE40D9-E0EA-4B04-97F4-F484590A4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36" t="-1065" r="2036" b="83365"/>
            <a:stretch/>
          </p:blipFill>
          <p:spPr>
            <a:xfrm>
              <a:off x="1715085" y="-124936"/>
              <a:ext cx="5713830" cy="932589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4C473D9-7D92-40A1-8FF7-E62ED4742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4" b="490"/>
            <a:stretch/>
          </p:blipFill>
          <p:spPr>
            <a:xfrm>
              <a:off x="1852063" y="1585848"/>
              <a:ext cx="5713830" cy="243644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A3BD80-8FC0-4ACF-BB67-7B550BA3490E}"/>
              </a:ext>
            </a:extLst>
          </p:cNvPr>
          <p:cNvSpPr txBox="1"/>
          <p:nvPr/>
        </p:nvSpPr>
        <p:spPr>
          <a:xfrm>
            <a:off x="2230353" y="216173"/>
            <a:ext cx="493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inner-core average 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EA0EF7-E1D0-480F-8DF2-F959A6E3BCA6}"/>
              </a:ext>
            </a:extLst>
          </p:cNvPr>
          <p:cNvSpPr txBox="1"/>
          <p:nvPr/>
        </p:nvSpPr>
        <p:spPr>
          <a:xfrm>
            <a:off x="88900" y="794703"/>
            <a:ext cx="174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</a:t>
            </a:r>
          </a:p>
          <a:p>
            <a:r>
              <a:rPr lang="en-US" altLang="zh-TW" sz="1400" dirty="0"/>
              <a:t> mean frequency of </a:t>
            </a:r>
          </a:p>
          <a:p>
            <a:r>
              <a:rPr lang="en-US" altLang="zh-TW" sz="1400" dirty="0"/>
              <a:t>convection top height</a:t>
            </a:r>
          </a:p>
          <a:p>
            <a:r>
              <a:rPr lang="en-US" altLang="zh-TW" sz="1400" b="1" dirty="0"/>
              <a:t>contours:</a:t>
            </a:r>
          </a:p>
          <a:p>
            <a:r>
              <a:rPr lang="en-US" altLang="zh-TW" sz="1400" dirty="0"/>
              <a:t>vertical velocity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13DCC1-180A-49ED-B479-8D96C412C14E}"/>
              </a:ext>
            </a:extLst>
          </p:cNvPr>
          <p:cNvSpPr txBox="1"/>
          <p:nvPr/>
        </p:nvSpPr>
        <p:spPr>
          <a:xfrm>
            <a:off x="7282354" y="856695"/>
            <a:ext cx="177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vorticity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horizontal divergence</a:t>
            </a:r>
            <a:endParaRPr lang="zh-TW" altLang="en-US" sz="1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50C1BDF-779F-49C5-96BB-21A994A9880E}"/>
              </a:ext>
            </a:extLst>
          </p:cNvPr>
          <p:cNvGrpSpPr/>
          <p:nvPr/>
        </p:nvGrpSpPr>
        <p:grpSpPr>
          <a:xfrm>
            <a:off x="1111759" y="4167555"/>
            <a:ext cx="7168539" cy="2220298"/>
            <a:chOff x="955039" y="1208980"/>
            <a:chExt cx="7168539" cy="1407220"/>
          </a:xfrm>
        </p:grpSpPr>
        <p:pic>
          <p:nvPicPr>
            <p:cNvPr id="8" name="圖片 7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A2BA88BA-DE9C-46E9-A9A8-3AC44ED21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9" t="49222" r="4903" b="27163"/>
            <a:stretch/>
          </p:blipFill>
          <p:spPr>
            <a:xfrm>
              <a:off x="1389456" y="1208980"/>
              <a:ext cx="6365631" cy="1225960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B31A2C72-0C2A-452C-93B0-8B57A866C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76" b="733"/>
            <a:stretch/>
          </p:blipFill>
          <p:spPr>
            <a:xfrm>
              <a:off x="955039" y="2476500"/>
              <a:ext cx="7168539" cy="139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/>
              <p:nvPr/>
            </p:nvSpPr>
            <p:spPr>
              <a:xfrm>
                <a:off x="116484" y="4418771"/>
                <a:ext cx="1712328" cy="14701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b="1" dirty="0"/>
                  <a:t>thick black: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𝝏𝜹</m:t>
                        </m:r>
                      </m:num>
                      <m:den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zh-TW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altLang="zh-TW" sz="1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200" dirty="0"/>
                  <a:t>(1000m)</a:t>
                </a:r>
                <a:endParaRPr lang="en-US" altLang="zh-TW" sz="1200" b="1" dirty="0"/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red: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horizontal advection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blue: 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stretching effect</a:t>
                </a:r>
              </a:p>
              <a:p>
                <a:r>
                  <a:rPr lang="en-US" altLang="zh-TW" sz="1200" dirty="0"/>
                  <a:t>thin black: </a:t>
                </a:r>
              </a:p>
              <a:p>
                <a:r>
                  <a:rPr lang="en-US" altLang="zh-TW" sz="1200" dirty="0"/>
                  <a:t>summation=(red)+(blue)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84" y="4418771"/>
                <a:ext cx="1712328" cy="1470146"/>
              </a:xfrm>
              <a:prstGeom prst="rect">
                <a:avLst/>
              </a:prstGeom>
              <a:blipFill>
                <a:blip r:embed="rId5"/>
                <a:stretch>
                  <a:fillRect b="-24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A5441F-8652-423A-996B-0A940594F72C}"/>
              </a:ext>
            </a:extLst>
          </p:cNvPr>
          <p:cNvSpPr txBox="1"/>
          <p:nvPr/>
        </p:nvSpPr>
        <p:spPr>
          <a:xfrm>
            <a:off x="7869264" y="4418769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C00000"/>
                </a:solidFill>
              </a:rPr>
              <a:t>red: </a:t>
            </a:r>
          </a:p>
          <a:p>
            <a:r>
              <a:rPr lang="en-US" altLang="zh-TW" sz="1200" dirty="0">
                <a:solidFill>
                  <a:srgbClr val="C00000"/>
                </a:solidFill>
              </a:rPr>
              <a:t>vertical advection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blue: </a:t>
            </a:r>
          </a:p>
          <a:p>
            <a:r>
              <a:rPr lang="en-US" altLang="zh-TW" sz="1200" dirty="0">
                <a:solidFill>
                  <a:srgbClr val="0070C0"/>
                </a:solidFill>
              </a:rPr>
              <a:t>tilting effect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2527FAD-B39C-4544-B274-50391124E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32818" r="-111" b="51866"/>
          <a:stretch/>
        </p:blipFill>
        <p:spPr>
          <a:xfrm>
            <a:off x="1818592" y="2061028"/>
            <a:ext cx="5713830" cy="14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55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2527FAD-B39C-4544-B274-50391124E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48197" r="299" b="20741"/>
          <a:stretch/>
        </p:blipFill>
        <p:spPr>
          <a:xfrm>
            <a:off x="1785368" y="536300"/>
            <a:ext cx="5713830" cy="2989943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3033A767-07EE-4B41-8790-7D67229C6C98}"/>
              </a:ext>
            </a:extLst>
          </p:cNvPr>
          <p:cNvGrpSpPr/>
          <p:nvPr/>
        </p:nvGrpSpPr>
        <p:grpSpPr>
          <a:xfrm>
            <a:off x="1105751" y="4292654"/>
            <a:ext cx="7168539" cy="2133217"/>
            <a:chOff x="1264769" y="4411366"/>
            <a:chExt cx="7168539" cy="2133217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714F0B37-6208-4DFB-8D33-E47543F1BBE7}"/>
                </a:ext>
              </a:extLst>
            </p:cNvPr>
            <p:cNvGrpSpPr/>
            <p:nvPr/>
          </p:nvGrpSpPr>
          <p:grpSpPr>
            <a:xfrm>
              <a:off x="1264769" y="4411366"/>
              <a:ext cx="7168539" cy="2133217"/>
              <a:chOff x="1264769" y="4411366"/>
              <a:chExt cx="7168539" cy="2133217"/>
            </a:xfrm>
          </p:grpSpPr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050C1BDF-779F-49C5-96BB-21A994A9880E}"/>
                  </a:ext>
                </a:extLst>
              </p:cNvPr>
              <p:cNvGrpSpPr/>
              <p:nvPr/>
            </p:nvGrpSpPr>
            <p:grpSpPr>
              <a:xfrm>
                <a:off x="1264769" y="4411367"/>
                <a:ext cx="7168539" cy="2133216"/>
                <a:chOff x="955039" y="1264173"/>
                <a:chExt cx="7168539" cy="1352027"/>
              </a:xfrm>
            </p:grpSpPr>
            <p:pic>
              <p:nvPicPr>
                <p:cNvPr id="8" name="圖片 7" descr="一張含有 文字, 地圖 的圖片&#10;&#10;產生非常高可信度的描述">
                  <a:extLst>
                    <a:ext uri="{FF2B5EF4-FFF2-40B4-BE49-F238E27FC236}">
                      <a16:creationId xmlns:a16="http://schemas.microsoft.com/office/drawing/2014/main" id="{A2BA88BA-DE9C-46E9-A9A8-3AC44ED21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699" t="49161" r="5344" b="26941"/>
                <a:stretch/>
              </p:blipFill>
              <p:spPr>
                <a:xfrm>
                  <a:off x="1541451" y="1264173"/>
                  <a:ext cx="3151121" cy="1240644"/>
                </a:xfrm>
                <a:prstGeom prst="rect">
                  <a:avLst/>
                </a:prstGeom>
              </p:spPr>
            </p:pic>
            <p:pic>
              <p:nvPicPr>
                <p:cNvPr id="9" name="圖片 8" descr="一張含有 文字, 地圖 的圖片&#10;&#10;產生非常高可信度的描述">
                  <a:extLst>
                    <a:ext uri="{FF2B5EF4-FFF2-40B4-BE49-F238E27FC236}">
                      <a16:creationId xmlns:a16="http://schemas.microsoft.com/office/drawing/2014/main" id="{B31A2C72-0C2A-452C-93B0-8B57A866C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6576" b="733"/>
                <a:stretch/>
              </p:blipFill>
              <p:spPr>
                <a:xfrm>
                  <a:off x="955039" y="2476500"/>
                  <a:ext cx="7168539" cy="139700"/>
                </a:xfrm>
                <a:prstGeom prst="rect">
                  <a:avLst/>
                </a:prstGeom>
              </p:spPr>
            </p:pic>
          </p:grpSp>
          <p:pic>
            <p:nvPicPr>
              <p:cNvPr id="14" name="圖片 13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FA1EC6CD-38A1-4986-8062-E38613B50B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8" t="72704" r="49335" b="3398"/>
              <a:stretch/>
            </p:blipFill>
            <p:spPr>
              <a:xfrm>
                <a:off x="4899948" y="4411366"/>
                <a:ext cx="3151121" cy="1957477"/>
              </a:xfrm>
              <a:prstGeom prst="rect">
                <a:avLst/>
              </a:prstGeom>
            </p:spPr>
          </p:pic>
        </p:grpSp>
        <p:pic>
          <p:nvPicPr>
            <p:cNvPr id="15" name="圖片 14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DCC38D79-4933-43A6-A11F-B9178C42C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" t="49161" r="91420" b="26941"/>
            <a:stretch/>
          </p:blipFill>
          <p:spPr>
            <a:xfrm>
              <a:off x="1698173" y="4418624"/>
              <a:ext cx="174390" cy="1957477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24C473D9-7D92-40A1-8FF7-E62ED4742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4" b="490"/>
          <a:stretch/>
        </p:blipFill>
        <p:spPr>
          <a:xfrm>
            <a:off x="1833106" y="3526244"/>
            <a:ext cx="5713830" cy="44511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DA3BD80-8FC0-4ACF-BB67-7B550BA3490E}"/>
              </a:ext>
            </a:extLst>
          </p:cNvPr>
          <p:cNvSpPr txBox="1"/>
          <p:nvPr/>
        </p:nvSpPr>
        <p:spPr>
          <a:xfrm>
            <a:off x="2230353" y="216173"/>
            <a:ext cx="493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inner-core average 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EA0EF7-E1D0-480F-8DF2-F959A6E3BCA6}"/>
              </a:ext>
            </a:extLst>
          </p:cNvPr>
          <p:cNvSpPr txBox="1"/>
          <p:nvPr/>
        </p:nvSpPr>
        <p:spPr>
          <a:xfrm>
            <a:off x="88900" y="794703"/>
            <a:ext cx="174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</a:t>
            </a:r>
          </a:p>
          <a:p>
            <a:r>
              <a:rPr lang="en-US" altLang="zh-TW" sz="1400" dirty="0"/>
              <a:t> mean frequency of </a:t>
            </a:r>
          </a:p>
          <a:p>
            <a:r>
              <a:rPr lang="en-US" altLang="zh-TW" sz="1400" dirty="0"/>
              <a:t>convection top height</a:t>
            </a:r>
          </a:p>
          <a:p>
            <a:r>
              <a:rPr lang="en-US" altLang="zh-TW" sz="1400" b="1" dirty="0"/>
              <a:t>contours:</a:t>
            </a:r>
          </a:p>
          <a:p>
            <a:r>
              <a:rPr lang="en-US" altLang="zh-TW" sz="1400" dirty="0"/>
              <a:t>vertical velocity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13DCC1-180A-49ED-B479-8D96C412C14E}"/>
              </a:ext>
            </a:extLst>
          </p:cNvPr>
          <p:cNvSpPr txBox="1"/>
          <p:nvPr/>
        </p:nvSpPr>
        <p:spPr>
          <a:xfrm>
            <a:off x="7282354" y="856695"/>
            <a:ext cx="177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vorticity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horizontal divergence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/>
              <p:nvPr/>
            </p:nvSpPr>
            <p:spPr>
              <a:xfrm>
                <a:off x="116484" y="4418771"/>
                <a:ext cx="2211311" cy="2208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b="1" dirty="0"/>
                  <a:t>thick black: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𝝏𝜹</m:t>
                        </m:r>
                      </m:num>
                      <m:den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zh-TW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altLang="zh-TW" sz="1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200" dirty="0"/>
                  <a:t>(1000m)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red: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horizontal advection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blue: 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stretching effect</a:t>
                </a:r>
              </a:p>
              <a:p>
                <a:r>
                  <a:rPr lang="en-US" altLang="zh-TW" sz="1200" dirty="0"/>
                  <a:t>thin black: </a:t>
                </a:r>
              </a:p>
              <a:p>
                <a:r>
                  <a:rPr lang="en-US" altLang="zh-TW" sz="1200" dirty="0"/>
                  <a:t>summation=(red)+(blue)</a:t>
                </a:r>
              </a:p>
              <a:p>
                <a:r>
                  <a:rPr lang="en-US" altLang="zh-TW" sz="1200" dirty="0">
                    <a:solidFill>
                      <a:srgbClr val="00B050"/>
                    </a:solidFill>
                  </a:rPr>
                  <a:t>green: </a:t>
                </a:r>
              </a:p>
              <a:p>
                <a:r>
                  <a:rPr lang="en-US" altLang="zh-TW" sz="1200" dirty="0">
                    <a:solidFill>
                      <a:srgbClr val="00B050"/>
                    </a:solidFill>
                  </a:rPr>
                  <a:t>vertical advection + tilting effect</a:t>
                </a:r>
                <a:endParaRPr lang="zh-TW" altLang="en-US" sz="1200" dirty="0">
                  <a:solidFill>
                    <a:srgbClr val="00B050"/>
                  </a:solidFill>
                </a:endParaRPr>
              </a:p>
              <a:p>
                <a:endParaRPr lang="en-US" altLang="zh-TW" sz="1200" dirty="0"/>
              </a:p>
              <a:p>
                <a:endParaRPr lang="zh-TW" altLang="en-US" sz="12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84" y="4418771"/>
                <a:ext cx="2211311" cy="2208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489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3033A767-07EE-4B41-8790-7D67229C6C98}"/>
              </a:ext>
            </a:extLst>
          </p:cNvPr>
          <p:cNvGrpSpPr/>
          <p:nvPr/>
        </p:nvGrpSpPr>
        <p:grpSpPr>
          <a:xfrm>
            <a:off x="2230353" y="4088671"/>
            <a:ext cx="4275127" cy="2433760"/>
            <a:chOff x="1264769" y="4411367"/>
            <a:chExt cx="3728653" cy="2122661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050C1BDF-779F-49C5-96BB-21A994A9880E}"/>
                </a:ext>
              </a:extLst>
            </p:cNvPr>
            <p:cNvGrpSpPr/>
            <p:nvPr/>
          </p:nvGrpSpPr>
          <p:grpSpPr>
            <a:xfrm>
              <a:off x="1264769" y="4411367"/>
              <a:ext cx="3728653" cy="2122661"/>
              <a:chOff x="955039" y="1264173"/>
              <a:chExt cx="3728653" cy="1345337"/>
            </a:xfrm>
          </p:grpSpPr>
          <p:pic>
            <p:nvPicPr>
              <p:cNvPr id="8" name="圖片 7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A2BA88BA-DE9C-46E9-A9A8-3AC44ED21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98" t="72906" r="6279" b="3196"/>
              <a:stretch/>
            </p:blipFill>
            <p:spPr>
              <a:xfrm>
                <a:off x="1541452" y="1264173"/>
                <a:ext cx="3084184" cy="1240644"/>
              </a:xfrm>
              <a:prstGeom prst="rect">
                <a:avLst/>
              </a:prstGeom>
            </p:spPr>
          </p:pic>
          <p:pic>
            <p:nvPicPr>
              <p:cNvPr id="9" name="圖片 8" descr="一張含有 文字, 地圖 的圖片&#10;&#10;產生非常高可信度的描述">
                <a:extLst>
                  <a:ext uri="{FF2B5EF4-FFF2-40B4-BE49-F238E27FC236}">
                    <a16:creationId xmlns:a16="http://schemas.microsoft.com/office/drawing/2014/main" id="{B31A2C72-0C2A-452C-93B0-8B57A866CE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76" r="47986" b="862"/>
              <a:stretch/>
            </p:blipFill>
            <p:spPr>
              <a:xfrm>
                <a:off x="955039" y="2476501"/>
                <a:ext cx="3728653" cy="133009"/>
              </a:xfrm>
              <a:prstGeom prst="rect">
                <a:avLst/>
              </a:prstGeom>
            </p:spPr>
          </p:pic>
        </p:grpSp>
        <p:pic>
          <p:nvPicPr>
            <p:cNvPr id="15" name="圖片 14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DCC38D79-4933-43A6-A11F-B9178C42C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" t="49161" r="91420" b="26941"/>
            <a:stretch/>
          </p:blipFill>
          <p:spPr>
            <a:xfrm>
              <a:off x="1698173" y="4418624"/>
              <a:ext cx="174390" cy="1957477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A3BD80-8FC0-4ACF-BB67-7B550BA3490E}"/>
              </a:ext>
            </a:extLst>
          </p:cNvPr>
          <p:cNvSpPr txBox="1"/>
          <p:nvPr/>
        </p:nvSpPr>
        <p:spPr>
          <a:xfrm>
            <a:off x="2230353" y="216173"/>
            <a:ext cx="493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inner-core average 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EA0EF7-E1D0-480F-8DF2-F959A6E3BCA6}"/>
              </a:ext>
            </a:extLst>
          </p:cNvPr>
          <p:cNvSpPr txBox="1"/>
          <p:nvPr/>
        </p:nvSpPr>
        <p:spPr>
          <a:xfrm>
            <a:off x="88900" y="794703"/>
            <a:ext cx="17411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shading:</a:t>
            </a:r>
          </a:p>
          <a:p>
            <a:r>
              <a:rPr lang="en-US" altLang="zh-TW" sz="1400" dirty="0"/>
              <a:t> mean frequency of </a:t>
            </a:r>
          </a:p>
          <a:p>
            <a:r>
              <a:rPr lang="en-US" altLang="zh-TW" sz="1400" dirty="0"/>
              <a:t>convection top height</a:t>
            </a:r>
          </a:p>
          <a:p>
            <a:r>
              <a:rPr lang="en-US" altLang="zh-TW" sz="1400" b="1" dirty="0"/>
              <a:t>contours:</a:t>
            </a:r>
          </a:p>
          <a:p>
            <a:r>
              <a:rPr lang="en-US" altLang="zh-TW" sz="1400" dirty="0"/>
              <a:t>vertical velocity</a:t>
            </a:r>
            <a:endParaRPr lang="zh-TW" altLang="en-US" sz="1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13DCC1-180A-49ED-B479-8D96C412C14E}"/>
              </a:ext>
            </a:extLst>
          </p:cNvPr>
          <p:cNvSpPr txBox="1"/>
          <p:nvPr/>
        </p:nvSpPr>
        <p:spPr>
          <a:xfrm>
            <a:off x="7282354" y="856695"/>
            <a:ext cx="1772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shading: </a:t>
            </a:r>
          </a:p>
          <a:p>
            <a:r>
              <a:rPr lang="en-US" altLang="zh-TW" sz="1400" dirty="0"/>
              <a:t>vorticity</a:t>
            </a:r>
          </a:p>
          <a:p>
            <a:r>
              <a:rPr lang="en-US" altLang="zh-TW" sz="1400" b="1" dirty="0"/>
              <a:t>contours: </a:t>
            </a:r>
          </a:p>
          <a:p>
            <a:r>
              <a:rPr lang="en-US" altLang="zh-TW" sz="1400" dirty="0"/>
              <a:t>horizontal divergence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/>
              <p:nvPr/>
            </p:nvSpPr>
            <p:spPr>
              <a:xfrm>
                <a:off x="298360" y="4088671"/>
                <a:ext cx="2211311" cy="2024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b="1" dirty="0"/>
                  <a:t>thick black: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𝝏𝜹</m:t>
                        </m:r>
                      </m:num>
                      <m:den>
                        <m:r>
                          <a:rPr lang="zh-TW" altLang="en-US" sz="1200" b="1" i="1"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altLang="zh-TW" sz="12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altLang="zh-TW" sz="1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200" dirty="0"/>
                  <a:t>(1000m)</a:t>
                </a:r>
                <a:endParaRPr lang="en-US" altLang="zh-TW" sz="1200" b="1" dirty="0"/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red:</a:t>
                </a:r>
              </a:p>
              <a:p>
                <a:r>
                  <a:rPr lang="en-US" altLang="zh-TW" sz="1200" dirty="0">
                    <a:solidFill>
                      <a:srgbClr val="C00000"/>
                    </a:solidFill>
                  </a:rPr>
                  <a:t>horizontal advection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blue: </a:t>
                </a:r>
              </a:p>
              <a:p>
                <a:r>
                  <a:rPr lang="en-US" altLang="zh-TW" sz="1200" dirty="0">
                    <a:solidFill>
                      <a:srgbClr val="0070C0"/>
                    </a:solidFill>
                  </a:rPr>
                  <a:t>stretching effect</a:t>
                </a:r>
              </a:p>
              <a:p>
                <a:r>
                  <a:rPr lang="en-US" altLang="zh-TW" sz="1200" dirty="0"/>
                  <a:t>thin black: </a:t>
                </a:r>
              </a:p>
              <a:p>
                <a:r>
                  <a:rPr lang="en-US" altLang="zh-TW" sz="1200" dirty="0"/>
                  <a:t>summation=(red)+(blue)</a:t>
                </a:r>
              </a:p>
              <a:p>
                <a:r>
                  <a:rPr lang="en-US" altLang="zh-TW" sz="1200" dirty="0">
                    <a:solidFill>
                      <a:srgbClr val="00B050"/>
                    </a:solidFill>
                  </a:rPr>
                  <a:t>green: </a:t>
                </a:r>
              </a:p>
              <a:p>
                <a:r>
                  <a:rPr lang="en-US" altLang="zh-TW" sz="1200" dirty="0">
                    <a:solidFill>
                      <a:srgbClr val="00B050"/>
                    </a:solidFill>
                  </a:rPr>
                  <a:t>vertical advection + tilting effect</a:t>
                </a:r>
                <a:endParaRPr lang="zh-TW" altLang="en-US" sz="1200" dirty="0">
                  <a:solidFill>
                    <a:srgbClr val="00B050"/>
                  </a:solidFill>
                </a:endParaRPr>
              </a:p>
              <a:p>
                <a:endParaRPr lang="en-US" altLang="zh-TW" sz="12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6424257-369A-4CEB-A56C-8D6930DEE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60" y="4088671"/>
                <a:ext cx="2211311" cy="2024144"/>
              </a:xfrm>
              <a:prstGeom prst="rect">
                <a:avLst/>
              </a:prstGeom>
              <a:blipFill>
                <a:blip r:embed="rId4"/>
                <a:stretch>
                  <a:fillRect l="-2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12">
            <a:extLst>
              <a:ext uri="{FF2B5EF4-FFF2-40B4-BE49-F238E27FC236}">
                <a16:creationId xmlns:a16="http://schemas.microsoft.com/office/drawing/2014/main" id="{72527FAD-B39C-4544-B274-50391124E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t="79258" r="299" b="228"/>
          <a:stretch/>
        </p:blipFill>
        <p:spPr>
          <a:xfrm>
            <a:off x="1780531" y="2043569"/>
            <a:ext cx="5713830" cy="197467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8062232-6213-4B6F-AB35-FA4D3A588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6" t="-1065" r="2036" b="83365"/>
          <a:stretch/>
        </p:blipFill>
        <p:spPr>
          <a:xfrm>
            <a:off x="1696128" y="400839"/>
            <a:ext cx="5713830" cy="17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65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F8CFC3A-2746-42A7-8D84-0237CD7D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74945C2-33D7-4BDD-BC49-333207F5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TW" b="1" dirty="0"/>
              <a:t>MJO</a:t>
            </a:r>
            <a:r>
              <a:rPr lang="en-US" altLang="zh-TW" dirty="0"/>
              <a:t> preconditioned the large-scale circulation and low-level moisture favorable for convection</a:t>
            </a:r>
          </a:p>
          <a:p>
            <a:pPr algn="just"/>
            <a:r>
              <a:rPr lang="en-US" altLang="zh-TW" b="1" dirty="0"/>
              <a:t>Kelvin and ER waves </a:t>
            </a:r>
            <a:r>
              <a:rPr lang="en-US" altLang="zh-TW" dirty="0"/>
              <a:t>brought low-level convergence and cyclonic vorticity anomalies to enhance massive convection.</a:t>
            </a:r>
          </a:p>
          <a:p>
            <a:pPr algn="just"/>
            <a:r>
              <a:rPr lang="en-US" altLang="zh-TW" b="1" dirty="0"/>
              <a:t>MRG-TD and ER waves </a:t>
            </a:r>
            <a:r>
              <a:rPr lang="en-US" altLang="zh-TW" dirty="0"/>
              <a:t>increased low-level </a:t>
            </a:r>
            <a:r>
              <a:rPr lang="en-US" altLang="zh-TW" dirty="0" err="1"/>
              <a:t>southwesterlies</a:t>
            </a:r>
            <a:r>
              <a:rPr lang="en-US" altLang="zh-TW" dirty="0"/>
              <a:t> to the southwest of the precursor (PVA B, M).</a:t>
            </a:r>
          </a:p>
          <a:p>
            <a:pPr algn="just"/>
            <a:r>
              <a:rPr lang="en-US" altLang="zh-TW" dirty="0"/>
              <a:t>Deep convection reinvigorated in stage 3 played a critical role in the spinup of a TC.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7154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43C5D8-9D79-43D1-8F3A-A9B4BF7B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E522C4-6369-4720-9D9A-04693A2EF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98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CF900-ECFD-40C3-809C-D46FE6A7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equatorial Rossby (ER) and Kelvin waves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746147-E459-4664-AA89-CBCA7A404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altLang="zh-TW" b="1" dirty="0"/>
              <a:t>ER wave: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dirty="0"/>
              <a:t>twin TC formation across the equator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[Schreck and Molinari (2009) and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Schreck et al. (2012)]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dirty="0"/>
              <a:t>providing</a:t>
            </a:r>
            <a:r>
              <a:rPr lang="zh-TW" altLang="en-US" dirty="0"/>
              <a:t> </a:t>
            </a:r>
            <a:r>
              <a:rPr lang="en-US" altLang="zh-TW" dirty="0"/>
              <a:t>convergence and easterly vertical wind shear to promote</a:t>
            </a:r>
            <a:r>
              <a:rPr lang="zh-TW" altLang="en-US" dirty="0"/>
              <a:t> </a:t>
            </a:r>
            <a:r>
              <a:rPr lang="en-US" altLang="zh-TW" dirty="0"/>
              <a:t>wave energy trapping and accumulation.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[Molinari et al. (2007)]</a:t>
            </a:r>
          </a:p>
          <a:p>
            <a:pPr algn="just"/>
            <a:r>
              <a:rPr lang="en-US" altLang="zh-TW" b="1" dirty="0"/>
              <a:t>Kelvin wave: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dirty="0"/>
              <a:t>It can reduce (enhance) westerly (easterly) vertical wind</a:t>
            </a:r>
            <a:r>
              <a:rPr lang="zh-TW" altLang="en-US" dirty="0"/>
              <a:t> </a:t>
            </a:r>
            <a:r>
              <a:rPr lang="en-US" altLang="zh-TW" dirty="0"/>
              <a:t>shear and increase atmospheric moisture and low-level</a:t>
            </a:r>
            <a:r>
              <a:rPr lang="zh-TW" altLang="en-US" dirty="0"/>
              <a:t> </a:t>
            </a:r>
            <a:r>
              <a:rPr lang="en-US" altLang="zh-TW" dirty="0"/>
              <a:t>potential vorticity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[(Schreck and Molinari 2011;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Ventrice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et al. 2012a,b)]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80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BDD86E-103D-42DE-9899-DC63287D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mixed Rossby–gravity (MRG) and TD-type waves (i.e. easterly wave)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42EC84-DDF1-4E67-B1BC-CEFE1ACF9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93819"/>
            <a:ext cx="7886700" cy="3683144"/>
          </a:xfrm>
        </p:spPr>
        <p:txBody>
          <a:bodyPr>
            <a:normAutofit/>
          </a:bodyPr>
          <a:lstStyle/>
          <a:p>
            <a:pPr algn="just"/>
            <a:r>
              <a:rPr lang="en-US" altLang="zh-TW" dirty="0"/>
              <a:t>providing</a:t>
            </a:r>
            <a:r>
              <a:rPr lang="zh-TW" altLang="en-US" dirty="0"/>
              <a:t> </a:t>
            </a:r>
            <a:r>
              <a:rPr lang="en-US" altLang="zh-TW" dirty="0"/>
              <a:t>seedlings of TCs.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[Dunkerton et al. (2009); Schreck et al. (2012); Xu et al. (2013)]</a:t>
            </a:r>
          </a:p>
          <a:p>
            <a:pPr algn="just"/>
            <a:r>
              <a:rPr lang="en-US" altLang="zh-TW" dirty="0"/>
              <a:t>The primary initial disturbance of TCs over the Northern Hemisphere.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[Schreck et al. (2012)]</a:t>
            </a:r>
          </a:p>
        </p:txBody>
      </p:sp>
    </p:spTree>
    <p:extLst>
      <p:ext uri="{BB962C8B-B14F-4D97-AF65-F5344CB8AC3E}">
        <p14:creationId xmlns:p14="http://schemas.microsoft.com/office/powerpoint/2010/main" val="168325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45720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NCEP: 0.58 resolution, 6-hourly data</a:t>
            </a:r>
            <a:endParaRPr lang="zh-TW" altLang="en-US" sz="2400" dirty="0"/>
          </a:p>
          <a:p>
            <a:r>
              <a:rPr lang="en-US" altLang="zh-TW" sz="2400" dirty="0"/>
              <a:t>best-track data:</a:t>
            </a:r>
            <a:r>
              <a:rPr lang="zh-TW" altLang="en-US" sz="2400" dirty="0"/>
              <a:t> </a:t>
            </a:r>
            <a:r>
              <a:rPr lang="en-US" altLang="zh-TW" sz="2400" dirty="0"/>
              <a:t>JMA</a:t>
            </a:r>
          </a:p>
          <a:p>
            <a:r>
              <a:rPr lang="en-US" altLang="zh-TW" sz="2400" dirty="0"/>
              <a:t>blackbody temperature (TBB): Japanese Geostationary Meteorological Satellite (GMS)/Multifunctional Transport Satellite (MTSAT)</a:t>
            </a:r>
          </a:p>
          <a:p>
            <a:r>
              <a:rPr lang="en-US" altLang="zh-TW" sz="2400" dirty="0"/>
              <a:t>precipitation: Tropical Rainfall Measuring Mission (TRMM)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141DE02-55A3-41B0-9C19-097B9A5EB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564433"/>
              </p:ext>
            </p:extLst>
          </p:nvPr>
        </p:nvGraphicFramePr>
        <p:xfrm>
          <a:off x="1524000" y="4221499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334578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284296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59720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tropical wave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periods (day)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wavenumber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2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MJO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30~96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0~9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41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Kelvin wave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2.5~17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1~14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30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ER wave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9~72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-10~-1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34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MRG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3~10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-10~-1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43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TD-type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2.5~5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-20~-6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64125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CACC2C51-BE54-4244-BF33-B5BCE216FCC9}"/>
              </a:ext>
            </a:extLst>
          </p:cNvPr>
          <p:cNvSpPr/>
          <p:nvPr/>
        </p:nvSpPr>
        <p:spPr>
          <a:xfrm>
            <a:off x="6304084" y="6446539"/>
            <a:ext cx="2631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Schreck et al. (2012)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381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4" descr="一張含有 文字 的圖片&#10;&#10;產生非常高可信度的描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2" b="-608"/>
          <a:stretch/>
        </p:blipFill>
        <p:spPr>
          <a:xfrm>
            <a:off x="1805533" y="469614"/>
            <a:ext cx="5943600" cy="560593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66877" y="5754561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vectors: 850-hPa wind</a:t>
            </a:r>
          </a:p>
          <a:p>
            <a:r>
              <a:rPr lang="en-US" altLang="zh-TW" dirty="0"/>
              <a:t>contours: vorticity</a:t>
            </a:r>
          </a:p>
          <a:p>
            <a:r>
              <a:rPr lang="en-US" altLang="zh-TW" dirty="0"/>
              <a:t>shaded: blackbody temperature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AC5DBE5-BAC1-4727-8ACB-F2C31791CFE4}"/>
              </a:ext>
            </a:extLst>
          </p:cNvPr>
          <p:cNvSpPr txBox="1"/>
          <p:nvPr/>
        </p:nvSpPr>
        <p:spPr>
          <a:xfrm>
            <a:off x="166877" y="685801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massive 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convective burst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879C5A9-F593-4120-9ADE-17F6AF03074A}"/>
              </a:ext>
            </a:extLst>
          </p:cNvPr>
          <p:cNvSpPr txBox="1"/>
          <p:nvPr/>
        </p:nvSpPr>
        <p:spPr>
          <a:xfrm>
            <a:off x="-38308" y="4967554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vorticity aggregation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62E7C9-63A3-43DE-93D9-B7C6D7F7CB97}"/>
              </a:ext>
            </a:extLst>
          </p:cNvPr>
          <p:cNvSpPr txBox="1"/>
          <p:nvPr/>
        </p:nvSpPr>
        <p:spPr>
          <a:xfrm>
            <a:off x="7749133" y="685801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decaying 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convection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05932E-6B1F-4425-8244-183A49BA521F}"/>
              </a:ext>
            </a:extLst>
          </p:cNvPr>
          <p:cNvSpPr txBox="1"/>
          <p:nvPr/>
        </p:nvSpPr>
        <p:spPr>
          <a:xfrm>
            <a:off x="7560621" y="2795552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vortex 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rearrangement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A36792-2CEE-42E0-BE29-F4513D0A23A8}"/>
              </a:ext>
            </a:extLst>
          </p:cNvPr>
          <p:cNvSpPr txBox="1"/>
          <p:nvPr/>
        </p:nvSpPr>
        <p:spPr>
          <a:xfrm>
            <a:off x="7532408" y="4044224"/>
            <a:ext cx="1574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deep convection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 reinvigoration, 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vortex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 intensification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6" name="左大括弧 5">
            <a:extLst>
              <a:ext uri="{FF2B5EF4-FFF2-40B4-BE49-F238E27FC236}">
                <a16:creationId xmlns:a16="http://schemas.microsoft.com/office/drawing/2014/main" id="{9B988C20-C82D-401E-98E9-2808F569BFA7}"/>
              </a:ext>
            </a:extLst>
          </p:cNvPr>
          <p:cNvSpPr/>
          <p:nvPr/>
        </p:nvSpPr>
        <p:spPr>
          <a:xfrm>
            <a:off x="1366919" y="1026494"/>
            <a:ext cx="504271" cy="4519229"/>
          </a:xfrm>
          <a:prstGeom prst="leftBrace">
            <a:avLst>
              <a:gd name="adj1" fmla="val 92024"/>
              <a:gd name="adj2" fmla="val 507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E44B0F8-7DB6-4F06-9066-DB7973731AB0}"/>
              </a:ext>
            </a:extLst>
          </p:cNvPr>
          <p:cNvSpPr txBox="1"/>
          <p:nvPr/>
        </p:nvSpPr>
        <p:spPr>
          <a:xfrm>
            <a:off x="350759" y="310144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stage 1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左大括弧 12">
            <a:extLst>
              <a:ext uri="{FF2B5EF4-FFF2-40B4-BE49-F238E27FC236}">
                <a16:creationId xmlns:a16="http://schemas.microsoft.com/office/drawing/2014/main" id="{FFD824DE-D11A-49C2-A26D-55AFCCE9F144}"/>
              </a:ext>
            </a:extLst>
          </p:cNvPr>
          <p:cNvSpPr/>
          <p:nvPr/>
        </p:nvSpPr>
        <p:spPr>
          <a:xfrm rot="10800000">
            <a:off x="7596840" y="685801"/>
            <a:ext cx="304585" cy="1853864"/>
          </a:xfrm>
          <a:prstGeom prst="leftBrace">
            <a:avLst>
              <a:gd name="adj1" fmla="val 41658"/>
              <a:gd name="adj2" fmla="val 517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AB5A700-AC6F-42F8-8A98-E596C2B0C310}"/>
              </a:ext>
            </a:extLst>
          </p:cNvPr>
          <p:cNvSpPr txBox="1"/>
          <p:nvPr/>
        </p:nvSpPr>
        <p:spPr>
          <a:xfrm>
            <a:off x="8008021" y="133213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stage 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左大括弧 14">
            <a:extLst>
              <a:ext uri="{FF2B5EF4-FFF2-40B4-BE49-F238E27FC236}">
                <a16:creationId xmlns:a16="http://schemas.microsoft.com/office/drawing/2014/main" id="{02D14482-AF64-4EE3-9957-138D8A35A63E}"/>
              </a:ext>
            </a:extLst>
          </p:cNvPr>
          <p:cNvSpPr/>
          <p:nvPr/>
        </p:nvSpPr>
        <p:spPr>
          <a:xfrm rot="10800000">
            <a:off x="7596839" y="3011739"/>
            <a:ext cx="411182" cy="2533984"/>
          </a:xfrm>
          <a:prstGeom prst="leftBrace">
            <a:avLst>
              <a:gd name="adj1" fmla="val 41658"/>
              <a:gd name="adj2" fmla="val 669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B7B207-3517-49C5-96FC-CF42FD908B93}"/>
              </a:ext>
            </a:extLst>
          </p:cNvPr>
          <p:cNvSpPr txBox="1"/>
          <p:nvPr/>
        </p:nvSpPr>
        <p:spPr>
          <a:xfrm>
            <a:off x="8073598" y="365072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stage 3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14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5B6AC32-35F2-4455-BBD0-73265E5E3947}"/>
              </a:ext>
            </a:extLst>
          </p:cNvPr>
          <p:cNvGrpSpPr/>
          <p:nvPr/>
        </p:nvGrpSpPr>
        <p:grpSpPr>
          <a:xfrm>
            <a:off x="215222" y="459771"/>
            <a:ext cx="5029200" cy="5230730"/>
            <a:chOff x="3259498" y="587286"/>
            <a:chExt cx="5492030" cy="571210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209" y="972836"/>
              <a:ext cx="4902319" cy="5326557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5244630" y="587286"/>
              <a:ext cx="211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5°N~15 ° N average</a:t>
              </a:r>
              <a:endParaRPr lang="zh-TW" altLang="en-US" dirty="0"/>
            </a:p>
          </p:txBody>
        </p:sp>
        <p:sp>
          <p:nvSpPr>
            <p:cNvPr id="6" name="箭號: 向下 5"/>
            <p:cNvSpPr/>
            <p:nvPr/>
          </p:nvSpPr>
          <p:spPr>
            <a:xfrm>
              <a:off x="3474720" y="1334131"/>
              <a:ext cx="164592" cy="387348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259498" y="95661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time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215222" y="5690501"/>
            <a:ext cx="4416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shaded: TRMM rainfall</a:t>
            </a:r>
          </a:p>
          <a:p>
            <a:r>
              <a:rPr lang="en-US" altLang="zh-TW" sz="1600" dirty="0"/>
              <a:t>contours: MJO-filtered rainfall</a:t>
            </a:r>
          </a:p>
          <a:p>
            <a:r>
              <a:rPr lang="en-US" altLang="zh-TW" sz="1600" dirty="0"/>
              <a:t>blue contours: 850-hPa zonal wind speed (0, 2 m/s)</a:t>
            </a:r>
          </a:p>
          <a:p>
            <a:r>
              <a:rPr lang="en-US" altLang="zh-TW" sz="1600" dirty="0"/>
              <a:t>stipple: westerly flow</a:t>
            </a:r>
            <a:endParaRPr lang="zh-TW" altLang="en-US" sz="1600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B9CAE29-7382-4983-A305-8D55C702BCA2}"/>
              </a:ext>
            </a:extLst>
          </p:cNvPr>
          <p:cNvGrpSpPr/>
          <p:nvPr/>
        </p:nvGrpSpPr>
        <p:grpSpPr>
          <a:xfrm>
            <a:off x="5335030" y="2010572"/>
            <a:ext cx="3664400" cy="1701801"/>
            <a:chOff x="5576330" y="1763643"/>
            <a:chExt cx="3473977" cy="1613366"/>
          </a:xfrm>
        </p:grpSpPr>
        <p:pic>
          <p:nvPicPr>
            <p:cNvPr id="8" name="圖片 7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C8A31EEC-F752-4BAE-B9C2-4C152D2E8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b="74260"/>
            <a:stretch/>
          </p:blipFill>
          <p:spPr>
            <a:xfrm>
              <a:off x="5577307" y="1763643"/>
              <a:ext cx="3473000" cy="1243326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4DEBAD69-FA44-41BA-95E8-37E73AAE5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16201" r="92968" b="16270"/>
            <a:stretch/>
          </p:blipFill>
          <p:spPr>
            <a:xfrm rot="5400000">
              <a:off x="7202585" y="1635819"/>
              <a:ext cx="220486" cy="3261893"/>
            </a:xfrm>
            <a:prstGeom prst="rect">
              <a:avLst/>
            </a:prstGeom>
          </p:spPr>
        </p:pic>
        <p:pic>
          <p:nvPicPr>
            <p:cNvPr id="10" name="圖片 9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D0CDCE7F-7BB3-4021-AFE9-ACE5A2D43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96487" b="-443"/>
            <a:stretch/>
          </p:blipFill>
          <p:spPr>
            <a:xfrm>
              <a:off x="5576330" y="2965449"/>
              <a:ext cx="3473000" cy="191073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D7CC266-85AC-48F8-B9FD-D9F492DF2F64}"/>
              </a:ext>
            </a:extLst>
          </p:cNvPr>
          <p:cNvSpPr txBox="1"/>
          <p:nvPr/>
        </p:nvSpPr>
        <p:spPr>
          <a:xfrm>
            <a:off x="5356997" y="4509133"/>
            <a:ext cx="3530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dirty="0"/>
              <a:t>MJO</a:t>
            </a:r>
            <a:r>
              <a:rPr lang="zh-TW" altLang="en-US" dirty="0"/>
              <a:t> </a:t>
            </a:r>
            <a:r>
              <a:rPr lang="en-US" altLang="zh-TW" dirty="0"/>
              <a:t>did precondition the large-scale environment by enhancing low-level convergence and cyclonic vorticity as well as low-to midlevel relative humidity.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145E51-E669-4C79-83B1-2E8BB81FD10C}"/>
              </a:ext>
            </a:extLst>
          </p:cNvPr>
          <p:cNvSpPr/>
          <p:nvPr/>
        </p:nvSpPr>
        <p:spPr>
          <a:xfrm>
            <a:off x="5546496" y="1364241"/>
            <a:ext cx="3240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inner-core average </a:t>
            </a:r>
          </a:p>
          <a:p>
            <a:pPr algn="ctr"/>
            <a:r>
              <a:rPr lang="en-US" altLang="zh-TW" dirty="0"/>
              <a:t>(2° radius of </a:t>
            </a:r>
            <a:r>
              <a:rPr lang="en-US" altLang="zh-TW" dirty="0" err="1"/>
              <a:t>Megi</a:t>
            </a:r>
            <a:r>
              <a:rPr lang="en-US" altLang="zh-TW" dirty="0"/>
              <a:t> precursors)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76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38" y="292608"/>
            <a:ext cx="6905862" cy="65653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4775" y="4448556"/>
            <a:ext cx="26116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/>
              <a:t>contours:</a:t>
            </a:r>
          </a:p>
          <a:p>
            <a:r>
              <a:rPr lang="en-US" altLang="zh-TW" sz="1600" dirty="0"/>
              <a:t>Black - 850hPa vorticity</a:t>
            </a:r>
          </a:p>
          <a:p>
            <a:r>
              <a:rPr lang="en-US" altLang="zh-TW" sz="1600" dirty="0">
                <a:solidFill>
                  <a:srgbClr val="7030A0"/>
                </a:solidFill>
              </a:rPr>
              <a:t>Purple</a:t>
            </a:r>
            <a:r>
              <a:rPr lang="en-US" altLang="zh-TW" sz="1600" dirty="0"/>
              <a:t> - MJO rainfall</a:t>
            </a:r>
          </a:p>
          <a:p>
            <a:r>
              <a:rPr lang="en-US" altLang="zh-TW" sz="1600" dirty="0">
                <a:solidFill>
                  <a:schemeClr val="accent1">
                    <a:lumMod val="75000"/>
                  </a:schemeClr>
                </a:solidFill>
              </a:rPr>
              <a:t>Blue</a:t>
            </a:r>
            <a:r>
              <a:rPr lang="en-US" altLang="zh-TW" sz="1600" dirty="0"/>
              <a:t> - Kelvin rainfall</a:t>
            </a:r>
          </a:p>
          <a:p>
            <a:r>
              <a:rPr lang="en-US" altLang="zh-TW" sz="1600" dirty="0">
                <a:solidFill>
                  <a:srgbClr val="00B050"/>
                </a:solidFill>
              </a:rPr>
              <a:t>Green</a:t>
            </a:r>
            <a:r>
              <a:rPr lang="en-US" altLang="zh-TW" sz="1600" dirty="0"/>
              <a:t> – ER rainfall</a:t>
            </a:r>
          </a:p>
          <a:p>
            <a:r>
              <a:rPr lang="en-US" altLang="zh-TW" sz="1600" b="1" dirty="0"/>
              <a:t>Shading:  </a:t>
            </a:r>
          </a:p>
          <a:p>
            <a:r>
              <a:rPr lang="en-US" altLang="zh-TW" sz="1600" dirty="0"/>
              <a:t>unfiltered rainfall</a:t>
            </a:r>
          </a:p>
          <a:p>
            <a:r>
              <a:rPr lang="en-US" altLang="zh-TW" sz="1600" b="1" dirty="0"/>
              <a:t>Stipple:</a:t>
            </a:r>
          </a:p>
          <a:p>
            <a:r>
              <a:rPr lang="en-US" altLang="zh-TW" sz="1600" dirty="0"/>
              <a:t>Positive MJO-filtered rainfall</a:t>
            </a:r>
          </a:p>
        </p:txBody>
      </p:sp>
    </p:spTree>
    <p:extLst>
      <p:ext uri="{BB962C8B-B14F-4D97-AF65-F5344CB8AC3E}">
        <p14:creationId xmlns:p14="http://schemas.microsoft.com/office/powerpoint/2010/main" val="148896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EC43852F-EDB7-4B69-BBB7-5608276BB5D5}"/>
              </a:ext>
            </a:extLst>
          </p:cNvPr>
          <p:cNvGrpSpPr/>
          <p:nvPr/>
        </p:nvGrpSpPr>
        <p:grpSpPr>
          <a:xfrm>
            <a:off x="2574219" y="3509781"/>
            <a:ext cx="4329391" cy="3237064"/>
            <a:chOff x="2415037" y="3459524"/>
            <a:chExt cx="4329391" cy="3237064"/>
          </a:xfrm>
        </p:grpSpPr>
        <p:pic>
          <p:nvPicPr>
            <p:cNvPr id="6" name="圖片 5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CAD2C877-0483-4F06-9EA6-6F10132C9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t="25608" b="27578"/>
            <a:stretch/>
          </p:blipFill>
          <p:spPr>
            <a:xfrm>
              <a:off x="2415037" y="3459524"/>
              <a:ext cx="4320736" cy="2820984"/>
            </a:xfrm>
            <a:prstGeom prst="rect">
              <a:avLst/>
            </a:prstGeom>
          </p:spPr>
        </p:pic>
        <p:pic>
          <p:nvPicPr>
            <p:cNvPr id="7" name="圖片 6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945B0B19-2D6D-4F01-9E04-71032B2FE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16201" r="92968" b="16270"/>
            <a:stretch/>
          </p:blipFill>
          <p:spPr>
            <a:xfrm rot="5400000">
              <a:off x="4467773" y="4859956"/>
              <a:ext cx="232572" cy="3440691"/>
            </a:xfrm>
            <a:prstGeom prst="rect">
              <a:avLst/>
            </a:prstGeom>
          </p:spPr>
        </p:pic>
        <p:pic>
          <p:nvPicPr>
            <p:cNvPr id="9" name="圖片 8" descr="一張含有 文字, 地圖 的圖片&#10;&#10;產生非常高可信度的描述">
              <a:extLst>
                <a:ext uri="{FF2B5EF4-FFF2-40B4-BE49-F238E27FC236}">
                  <a16:creationId xmlns:a16="http://schemas.microsoft.com/office/drawing/2014/main" id="{BD3D12B3-89D4-4D8A-A07C-9743603B4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8" t="96718" b="331"/>
            <a:stretch/>
          </p:blipFill>
          <p:spPr>
            <a:xfrm>
              <a:off x="2423692" y="6280508"/>
              <a:ext cx="4320736" cy="177800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CA5143-C027-4D25-9AA8-015A9730B155}"/>
              </a:ext>
            </a:extLst>
          </p:cNvPr>
          <p:cNvGrpSpPr/>
          <p:nvPr/>
        </p:nvGrpSpPr>
        <p:grpSpPr>
          <a:xfrm>
            <a:off x="331132" y="0"/>
            <a:ext cx="7042126" cy="3416253"/>
            <a:chOff x="-1773440" y="944728"/>
            <a:chExt cx="7042126" cy="3416253"/>
          </a:xfrm>
        </p:grpSpPr>
        <p:pic>
          <p:nvPicPr>
            <p:cNvPr id="2" name="圖片 1" descr="一張含有 文字 的圖片&#10;&#10;產生非常高可信度的描述">
              <a:extLst>
                <a:ext uri="{FF2B5EF4-FFF2-40B4-BE49-F238E27FC236}">
                  <a16:creationId xmlns:a16="http://schemas.microsoft.com/office/drawing/2014/main" id="{0E644404-2A50-4A12-BC56-167A35720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24" b="52420"/>
            <a:stretch/>
          </p:blipFill>
          <p:spPr>
            <a:xfrm>
              <a:off x="0" y="1234900"/>
              <a:ext cx="5268686" cy="2739222"/>
            </a:xfrm>
            <a:prstGeom prst="rect">
              <a:avLst/>
            </a:prstGeom>
          </p:spPr>
        </p:pic>
        <p:pic>
          <p:nvPicPr>
            <p:cNvPr id="3" name="圖片 2" descr="一張含有 文字 的圖片&#10;&#10;產生非常高可信度的描述">
              <a:extLst>
                <a:ext uri="{FF2B5EF4-FFF2-40B4-BE49-F238E27FC236}">
                  <a16:creationId xmlns:a16="http://schemas.microsoft.com/office/drawing/2014/main" id="{D821B408-934F-4584-B57F-7EF095DD1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9" t="94992" r="25932" b="121"/>
            <a:stretch/>
          </p:blipFill>
          <p:spPr>
            <a:xfrm>
              <a:off x="1331155" y="4079628"/>
              <a:ext cx="3376246" cy="281353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A6627BC-97E9-4772-A1A0-07C91C136B86}"/>
                </a:ext>
              </a:extLst>
            </p:cNvPr>
            <p:cNvSpPr txBox="1"/>
            <p:nvPr/>
          </p:nvSpPr>
          <p:spPr>
            <a:xfrm>
              <a:off x="918664" y="944728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Kelvin, U</a:t>
              </a:r>
              <a:endParaRPr lang="zh-TW" altLang="en-US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8B6B0D1-B88F-4061-9B99-84D99B2A02A9}"/>
                </a:ext>
              </a:extLst>
            </p:cNvPr>
            <p:cNvSpPr txBox="1"/>
            <p:nvPr/>
          </p:nvSpPr>
          <p:spPr>
            <a:xfrm>
              <a:off x="-1773440" y="3325641"/>
              <a:ext cx="26917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/>
                <a:t>shading: </a:t>
              </a:r>
            </a:p>
            <a:p>
              <a:r>
                <a:rPr lang="en-US" altLang="zh-TW" sz="1400" dirty="0"/>
                <a:t>850-hPa zonal velocity</a:t>
              </a:r>
            </a:p>
            <a:p>
              <a:r>
                <a:rPr lang="en-US" altLang="zh-TW" sz="1400" dirty="0"/>
                <a:t>contours: </a:t>
              </a:r>
            </a:p>
            <a:p>
              <a:r>
                <a:rPr lang="en-US" altLang="zh-TW" sz="1400" dirty="0"/>
                <a:t>TRMM rainfall (5N~15N average)</a:t>
              </a:r>
              <a:endParaRPr lang="zh-TW" altLang="en-US" sz="1400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184770A-9249-436B-99E6-5D783852F195}"/>
                </a:ext>
              </a:extLst>
            </p:cNvPr>
            <p:cNvSpPr txBox="1"/>
            <p:nvPr/>
          </p:nvSpPr>
          <p:spPr>
            <a:xfrm>
              <a:off x="3869454" y="94472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ER, U</a:t>
              </a:r>
              <a:endParaRPr lang="zh-TW" altLang="en-US" dirty="0"/>
            </a:p>
          </p:txBody>
        </p:sp>
      </p:grp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5E86DC6-2178-471E-8979-50DB0BC8BA55}"/>
              </a:ext>
            </a:extLst>
          </p:cNvPr>
          <p:cNvCxnSpPr/>
          <p:nvPr/>
        </p:nvCxnSpPr>
        <p:spPr>
          <a:xfrm>
            <a:off x="2514600" y="1775460"/>
            <a:ext cx="485865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E11620-0900-49D7-B0BD-ABC95535F812}"/>
              </a:ext>
            </a:extLst>
          </p:cNvPr>
          <p:cNvSpPr txBox="1"/>
          <p:nvPr/>
        </p:nvSpPr>
        <p:spPr>
          <a:xfrm>
            <a:off x="7373258" y="15907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10/08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B610257-806C-4B23-9D93-8CF5B37D1D52}"/>
              </a:ext>
            </a:extLst>
          </p:cNvPr>
          <p:cNvSpPr txBox="1"/>
          <p:nvPr/>
        </p:nvSpPr>
        <p:spPr>
          <a:xfrm>
            <a:off x="3375897" y="191462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A17DC93-4260-40E8-BF0F-8E6B7000E15D}"/>
              </a:ext>
            </a:extLst>
          </p:cNvPr>
          <p:cNvSpPr txBox="1"/>
          <p:nvPr/>
        </p:nvSpPr>
        <p:spPr>
          <a:xfrm>
            <a:off x="6411714" y="196012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M</a:t>
            </a:r>
            <a:endParaRPr lang="zh-TW" altLang="en-US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EC3711D-94EF-4695-9496-1E9384EC11DA}"/>
              </a:ext>
            </a:extLst>
          </p:cNvPr>
          <p:cNvCxnSpPr/>
          <p:nvPr/>
        </p:nvCxnSpPr>
        <p:spPr>
          <a:xfrm flipV="1">
            <a:off x="3765747" y="3566160"/>
            <a:ext cx="0" cy="27646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55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anghong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2026</TotalTime>
  <Words>2845</Words>
  <Application>Microsoft Office PowerPoint</Application>
  <PresentationFormat>如螢幕大小 (4:3)</PresentationFormat>
  <Paragraphs>415</Paragraphs>
  <Slides>28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新細明體</vt:lpstr>
      <vt:lpstr>標楷體</vt:lpstr>
      <vt:lpstr>Arial</vt:lpstr>
      <vt:lpstr>Calibri</vt:lpstr>
      <vt:lpstr>Cambria Math</vt:lpstr>
      <vt:lpstr>Times New Roman</vt:lpstr>
      <vt:lpstr>Wingdings</vt:lpstr>
      <vt:lpstr>Office 佈景主題</vt:lpstr>
      <vt:lpstr>Contribution of tropical waves to the formation of Supertyphoon Megi (2010)</vt:lpstr>
      <vt:lpstr>introduction</vt:lpstr>
      <vt:lpstr>equatorial Rossby (ER) and Kelvin waves</vt:lpstr>
      <vt:lpstr>mixed Rossby–gravity (MRG) and TD-type waves (i.e. easterly wave)</vt:lpstr>
      <vt:lpstr>Data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of tropical waves to the formation of Supertyphoon Megi (2010)</dc:title>
  <dc:creator>chang-hong Lin</dc:creator>
  <cp:lastModifiedBy>chang-hong Lin</cp:lastModifiedBy>
  <cp:revision>113</cp:revision>
  <dcterms:created xsi:type="dcterms:W3CDTF">2017-05-24T03:32:05Z</dcterms:created>
  <dcterms:modified xsi:type="dcterms:W3CDTF">2017-06-27T06:47:13Z</dcterms:modified>
</cp:coreProperties>
</file>