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0" r:id="rId5"/>
    <p:sldId id="259" r:id="rId6"/>
    <p:sldId id="266" r:id="rId7"/>
    <p:sldId id="262" r:id="rId8"/>
    <p:sldId id="263" r:id="rId9"/>
    <p:sldId id="261" r:id="rId10"/>
    <p:sldId id="264" r:id="rId11"/>
    <p:sldId id="265" r:id="rId12"/>
    <p:sldId id="267" r:id="rId13"/>
    <p:sldId id="268" r:id="rId14"/>
    <p:sldId id="269" r:id="rId15"/>
    <p:sldId id="271" r:id="rId16"/>
    <p:sldId id="272" r:id="rId17"/>
    <p:sldId id="260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7CC40-7F98-4D7C-85E9-28978AFCF847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B2012-8AE0-4634-A973-35F9373F9F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700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→</a:t>
            </a:r>
            <a:r>
              <a:rPr lang="en-US" altLang="zh-TW" dirty="0" smtClean="0"/>
              <a:t>b </a:t>
            </a:r>
            <a:r>
              <a:rPr lang="zh-TW" altLang="en-US" dirty="0" smtClean="0"/>
              <a:t>整層大氣加熱</a:t>
            </a:r>
            <a:r>
              <a:rPr lang="en-US" altLang="zh-TW" dirty="0" smtClean="0"/>
              <a:t>,</a:t>
            </a:r>
            <a:r>
              <a:rPr lang="zh-TW" altLang="en-US" dirty="0" smtClean="0"/>
              <a:t>對應此時風速增強</a:t>
            </a:r>
            <a:r>
              <a:rPr lang="en-US" altLang="zh-TW" dirty="0" smtClean="0"/>
              <a:t>,</a:t>
            </a:r>
            <a:r>
              <a:rPr lang="zh-TW" altLang="en-US" dirty="0" smtClean="0"/>
              <a:t>壓力降低</a:t>
            </a:r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→</a:t>
            </a:r>
            <a:r>
              <a:rPr lang="en-US" altLang="zh-TW" dirty="0" smtClean="0"/>
              <a:t>d</a:t>
            </a:r>
            <a:r>
              <a:rPr lang="zh-TW" altLang="en-US" dirty="0" smtClean="0"/>
              <a:t> </a:t>
            </a:r>
            <a:r>
              <a:rPr lang="en-US" altLang="zh-TW" dirty="0" smtClean="0"/>
              <a:t>6</a:t>
            </a:r>
            <a:r>
              <a:rPr lang="zh-TW" altLang="en-US" dirty="0" smtClean="0"/>
              <a:t>公里以上加熱但強度減弱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B2012-8AE0-4634-A973-35F9373F9F7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14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17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58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57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718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72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92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87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98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13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68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604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6E639-1DDA-42DC-B5A6-C5EE217867F0}" type="datetimeFigureOut">
              <a:rPr lang="zh-TW" altLang="en-US" smtClean="0"/>
              <a:t>2017/6/8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9D895-5ADA-4ABA-A250-D51ED62708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7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The Warm-Core Structure of Hurricane Earl (2010)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sz="1400" dirty="0" smtClean="0">
                <a:latin typeface="Cambria" panose="02040503050406030204" pitchFamily="18" charset="0"/>
              </a:rPr>
              <a:t>Stern D. P., and F. Zhang, 2016: The Warm-Core Structure of Hurricane Earl (2010), </a:t>
            </a:r>
            <a:r>
              <a:rPr lang="en-US" altLang="zh-TW" sz="1400" i="1" dirty="0" smtClean="0">
                <a:latin typeface="Cambria" panose="02040503050406030204" pitchFamily="18" charset="0"/>
              </a:rPr>
              <a:t>J. Atmos. Sci.</a:t>
            </a:r>
            <a:r>
              <a:rPr lang="en-US" altLang="zh-TW" sz="1400" dirty="0" smtClean="0">
                <a:latin typeface="Cambria" panose="02040503050406030204" pitchFamily="18" charset="0"/>
              </a:rPr>
              <a:t>, </a:t>
            </a:r>
            <a:r>
              <a:rPr lang="en-US" altLang="zh-TW" sz="1400" b="1" dirty="0" smtClean="0">
                <a:latin typeface="Cambria" panose="02040503050406030204" pitchFamily="18" charset="0"/>
              </a:rPr>
              <a:t>73</a:t>
            </a:r>
            <a:r>
              <a:rPr lang="en-US" altLang="zh-TW" sz="1400" dirty="0" smtClean="0">
                <a:latin typeface="Cambria" panose="02040503050406030204" pitchFamily="18" charset="0"/>
              </a:rPr>
              <a:t>, 3305-3328.</a:t>
            </a:r>
            <a:endParaRPr lang="zh-TW" alt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0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3" t="15543" r="28685" b="47865"/>
          <a:stretch/>
        </p:blipFill>
        <p:spPr>
          <a:xfrm>
            <a:off x="1616927" y="2475972"/>
            <a:ext cx="5265738" cy="4382028"/>
          </a:xfr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3" t="15543" r="13981" b="10531"/>
          <a:stretch/>
        </p:blipFill>
        <p:spPr>
          <a:xfrm>
            <a:off x="7068670" y="0"/>
            <a:ext cx="4199023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5980" y="579863"/>
            <a:ext cx="57779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PSU Real-Time WRF-</a:t>
            </a:r>
            <a:r>
              <a:rPr lang="en-US" altLang="zh-TW" dirty="0" err="1" smtClean="0"/>
              <a:t>EnKF</a:t>
            </a:r>
            <a:r>
              <a:rPr lang="en-US" altLang="zh-TW" dirty="0" smtClean="0"/>
              <a:t> system</a:t>
            </a:r>
          </a:p>
          <a:p>
            <a:r>
              <a:rPr lang="en-US" altLang="zh-TW" dirty="0" smtClean="0"/>
              <a:t>WRF-ARW v3.4.1</a:t>
            </a:r>
          </a:p>
          <a:p>
            <a:r>
              <a:rPr lang="en-US" altLang="zh-TW" dirty="0" smtClean="0"/>
              <a:t>Three nested domain (dx: 27/9/3 km)</a:t>
            </a:r>
            <a:r>
              <a:rPr lang="zh-TW" altLang="en-US" dirty="0" smtClean="0"/>
              <a:t> </a:t>
            </a:r>
            <a:r>
              <a:rPr lang="en-US" altLang="zh-TW" dirty="0" smtClean="0"/>
              <a:t>with 43 vertical levels</a:t>
            </a:r>
          </a:p>
          <a:p>
            <a:r>
              <a:rPr lang="en-US" altLang="zh-TW" dirty="0" smtClean="0"/>
              <a:t>YSU/WSM6/RRTM/</a:t>
            </a:r>
            <a:r>
              <a:rPr lang="en-US" altLang="zh-TW" dirty="0" err="1" smtClean="0"/>
              <a:t>Dudhia</a:t>
            </a:r>
            <a:endParaRPr lang="en-US" altLang="zh-TW" dirty="0" smtClean="0"/>
          </a:p>
          <a:p>
            <a:r>
              <a:rPr lang="en-US" altLang="zh-TW" dirty="0" smtClean="0"/>
              <a:t>DA: P-3/G-IV/</a:t>
            </a:r>
            <a:r>
              <a:rPr lang="en-US" altLang="zh-TW" dirty="0" err="1" smtClean="0"/>
              <a:t>Pmin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418636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7" t="29551" r="11807" b="26095"/>
          <a:stretch/>
        </p:blipFill>
        <p:spPr>
          <a:xfrm>
            <a:off x="0" y="869950"/>
            <a:ext cx="12192000" cy="5224463"/>
          </a:xfrm>
        </p:spPr>
      </p:pic>
      <p:sp>
        <p:nvSpPr>
          <p:cNvPr id="3" name="文字方塊 2"/>
          <p:cNvSpPr txBox="1"/>
          <p:nvPr/>
        </p:nvSpPr>
        <p:spPr>
          <a:xfrm>
            <a:off x="1137425" y="68528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8/29 12Z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155688" y="68528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8/30 00Z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010401" y="68528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8/30 12Z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121591" y="68528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8/31 00Z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137424" y="609441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9/01 12Z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155688" y="609441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9/02 00Z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010400" y="609441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9/02 12Z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0121590" y="609441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9/03 00Z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141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078801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3" t="9284" r="14492" b="17180"/>
          <a:stretch/>
        </p:blipFill>
        <p:spPr>
          <a:xfrm>
            <a:off x="-1" y="713675"/>
            <a:ext cx="5978487" cy="504434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7" t="15393" r="14216" b="11796"/>
          <a:stretch/>
        </p:blipFill>
        <p:spPr>
          <a:xfrm>
            <a:off x="6104965" y="754017"/>
            <a:ext cx="6087035" cy="50443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2300685" y="6279845"/>
                <a:ext cx="20890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𝑊𝑅𝐹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𝐷𝑢𝑛𝑖𝑜𝑛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685" y="6279845"/>
                <a:ext cx="2089033" cy="369332"/>
              </a:xfrm>
              <a:prstGeom prst="rect">
                <a:avLst/>
              </a:prstGeom>
              <a:blipFill>
                <a:blip r:embed="rId4"/>
                <a:stretch>
                  <a:fillRect l="-2915" r="-1166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7920992" y="6246053"/>
                <a:ext cx="2474395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𝑊𝑅𝐹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GIV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300−700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992" y="6246053"/>
                <a:ext cx="2474395" cy="409984"/>
              </a:xfrm>
              <a:prstGeom prst="rect">
                <a:avLst/>
              </a:prstGeom>
              <a:blipFill>
                <a:blip r:embed="rId5"/>
                <a:stretch>
                  <a:fillRect l="-2463" b="-119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5012958" y="5880120"/>
                <a:ext cx="2284793" cy="3997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𝐷𝑢𝑛𝑖𝑜𝑛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̅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GIV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300−700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58" y="5880120"/>
                <a:ext cx="2284793" cy="3997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016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47512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1" t="20602" r="14237" b="45159"/>
          <a:stretch/>
        </p:blipFill>
        <p:spPr>
          <a:xfrm>
            <a:off x="0" y="1282387"/>
            <a:ext cx="12192000" cy="476842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300685" y="6279845"/>
                <a:ext cx="20890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𝑊𝑅𝐹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𝐷𝑢𝑛𝑖𝑜𝑛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685" y="6279845"/>
                <a:ext cx="2089033" cy="369332"/>
              </a:xfrm>
              <a:prstGeom prst="rect">
                <a:avLst/>
              </a:prstGeom>
              <a:blipFill>
                <a:blip r:embed="rId3"/>
                <a:stretch>
                  <a:fillRect l="-2915" r="-1166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7920992" y="6246053"/>
                <a:ext cx="2474395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𝑊𝑅𝐹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GIV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300−700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992" y="6246053"/>
                <a:ext cx="2474395" cy="409984"/>
              </a:xfrm>
              <a:prstGeom prst="rect">
                <a:avLst/>
              </a:prstGeom>
              <a:blipFill>
                <a:blip r:embed="rId4"/>
                <a:stretch>
                  <a:fillRect l="-2463" b="-119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65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2" t="26827" r="12191" b="29985"/>
          <a:stretch/>
        </p:blipFill>
        <p:spPr>
          <a:xfrm>
            <a:off x="0" y="542386"/>
            <a:ext cx="12192000" cy="510698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499837" y="265387"/>
                <a:ext cx="333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837" y="265387"/>
                <a:ext cx="333681" cy="276999"/>
              </a:xfrm>
              <a:prstGeom prst="rect">
                <a:avLst/>
              </a:prstGeom>
              <a:blipFill>
                <a:blip r:embed="rId3"/>
                <a:stretch>
                  <a:fillRect l="-14545" r="-16364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443761" y="19658"/>
                <a:ext cx="683713" cy="687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9/2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761" y="19658"/>
                <a:ext cx="683713" cy="687752"/>
              </a:xfrm>
              <a:prstGeom prst="rect">
                <a:avLst/>
              </a:prstGeom>
              <a:blipFill>
                <a:blip r:embed="rId4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7495478" y="19658"/>
                <a:ext cx="683713" cy="687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9/3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478" y="19658"/>
                <a:ext cx="683713" cy="687752"/>
              </a:xfrm>
              <a:prstGeom prst="rect">
                <a:avLst/>
              </a:prstGeom>
              <a:blipFill>
                <a:blip r:embed="rId5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752073" y="19658"/>
                <a:ext cx="1590244" cy="687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9/3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073" y="19658"/>
                <a:ext cx="1590244" cy="687752"/>
              </a:xfrm>
              <a:prstGeom prst="rect">
                <a:avLst/>
              </a:prstGeom>
              <a:blipFill>
                <a:blip r:embed="rId6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7361980" y="6177493"/>
                <a:ext cx="1634422" cy="583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980" y="6177493"/>
                <a:ext cx="1634422" cy="5834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3995401" y="6488668"/>
            <a:ext cx="22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(Schubert et al., 2007)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609428" y="6177493"/>
                <a:ext cx="238597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28" y="6177493"/>
                <a:ext cx="2385973" cy="622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>
            <a:off x="6259547" y="6469239"/>
            <a:ext cx="99989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79698" y="5538147"/>
                <a:ext cx="1573957" cy="301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𝑟h𝑠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9/3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𝑟h𝑠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9/2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8" y="5538147"/>
                <a:ext cx="1573957" cy="301878"/>
              </a:xfrm>
              <a:prstGeom prst="rect">
                <a:avLst/>
              </a:prstGeom>
              <a:blipFill>
                <a:blip r:embed="rId9"/>
                <a:stretch>
                  <a:fillRect l="-3475" r="-1158" b="-28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686880" y="5367804"/>
                <a:ext cx="1950086" cy="780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880" y="5367804"/>
                <a:ext cx="1950086" cy="7800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6759495" y="5377405"/>
                <a:ext cx="1635383" cy="576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495" y="5377405"/>
                <a:ext cx="1635383" cy="576312"/>
              </a:xfrm>
              <a:prstGeom prst="rect">
                <a:avLst/>
              </a:prstGeom>
              <a:blipFill>
                <a:blip r:embed="rId11"/>
                <a:stretch>
                  <a:fillRect l="-26493" t="-150526" r="-21269" b="-2073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9752073" y="5400930"/>
                <a:ext cx="1531893" cy="5763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9/2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2073" y="5400930"/>
                <a:ext cx="1531893" cy="576312"/>
              </a:xfrm>
              <a:prstGeom prst="rect">
                <a:avLst/>
              </a:prstGeom>
              <a:blipFill>
                <a:blip r:embed="rId12"/>
                <a:stretch>
                  <a:fillRect l="-31873" t="-150526" r="-23108" b="-20736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5220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Conclusions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Both </a:t>
            </a:r>
            <a:r>
              <a:rPr lang="en-US" altLang="zh-TW" dirty="0"/>
              <a:t>the height </a:t>
            </a:r>
            <a:r>
              <a:rPr lang="en-US" altLang="zh-TW" dirty="0" smtClean="0"/>
              <a:t>of the </a:t>
            </a:r>
            <a:r>
              <a:rPr lang="en-US" altLang="zh-TW" dirty="0"/>
              <a:t>absolute maximum perturbation temperature </a:t>
            </a:r>
            <a:r>
              <a:rPr lang="en-US" altLang="zh-TW" dirty="0" smtClean="0"/>
              <a:t>and the </a:t>
            </a:r>
            <a:r>
              <a:rPr lang="en-US" altLang="zh-TW" dirty="0"/>
              <a:t>overall shape of the profile can be quite </a:t>
            </a:r>
            <a:r>
              <a:rPr lang="en-US" altLang="zh-TW" dirty="0" smtClean="0"/>
              <a:t>sensitive to </a:t>
            </a:r>
            <a:r>
              <a:rPr lang="en-US" altLang="zh-TW" dirty="0"/>
              <a:t>the chosen reference </a:t>
            </a:r>
            <a:r>
              <a:rPr lang="en-US" altLang="zh-TW" dirty="0" smtClean="0"/>
              <a:t>profile.</a:t>
            </a:r>
          </a:p>
          <a:p>
            <a:endParaRPr lang="en-US" altLang="zh-TW" dirty="0" smtClean="0"/>
          </a:p>
          <a:p>
            <a:r>
              <a:rPr lang="en-US" altLang="zh-TW" dirty="0"/>
              <a:t>We </a:t>
            </a:r>
            <a:r>
              <a:rPr lang="en-US" altLang="zh-TW" dirty="0" smtClean="0"/>
              <a:t>found no </a:t>
            </a:r>
            <a:r>
              <a:rPr lang="en-US" altLang="zh-TW" dirty="0"/>
              <a:t>obvious systematic relationship between the </a:t>
            </a:r>
            <a:r>
              <a:rPr lang="en-US" altLang="zh-TW" dirty="0" smtClean="0"/>
              <a:t>height of </a:t>
            </a:r>
            <a:r>
              <a:rPr lang="en-US" altLang="zh-TW" dirty="0"/>
              <a:t>the warm core in Earl and either intensity </a:t>
            </a:r>
            <a:r>
              <a:rPr lang="en-US" altLang="zh-TW" dirty="0" smtClean="0"/>
              <a:t>or intensity change.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Above </a:t>
            </a:r>
            <a:r>
              <a:rPr lang="en-US" altLang="zh-TW" dirty="0"/>
              <a:t>the boundary layer, thermal </a:t>
            </a:r>
            <a:r>
              <a:rPr lang="en-US" altLang="zh-TW" dirty="0" smtClean="0"/>
              <a:t>wind balance </a:t>
            </a:r>
            <a:r>
              <a:rPr lang="en-US" altLang="zh-TW" dirty="0"/>
              <a:t>is a good approximation, and the warm core </a:t>
            </a:r>
            <a:r>
              <a:rPr lang="en-US" altLang="zh-TW" dirty="0" smtClean="0"/>
              <a:t>is closely </a:t>
            </a:r>
            <a:r>
              <a:rPr lang="en-US" altLang="zh-TW" dirty="0"/>
              <a:t>related to the wind structure.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282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78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3" t="23714" r="11935" b="34265"/>
          <a:stretch/>
        </p:blipFill>
        <p:spPr>
          <a:xfrm>
            <a:off x="0" y="793376"/>
            <a:ext cx="6948397" cy="5728447"/>
          </a:xfrm>
        </p:spPr>
      </p:pic>
    </p:spTree>
    <p:extLst>
      <p:ext uri="{BB962C8B-B14F-4D97-AF65-F5344CB8AC3E}">
        <p14:creationId xmlns:p14="http://schemas.microsoft.com/office/powerpoint/2010/main" val="117703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Scientific Questions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Is there a relationship between the height of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maximum </a:t>
            </a:r>
            <a:r>
              <a:rPr lang="en-US" altLang="zh-TW" dirty="0"/>
              <a:t>perturbation temperature and either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intensity </a:t>
            </a:r>
            <a:r>
              <a:rPr lang="en-US" altLang="zh-TW" dirty="0"/>
              <a:t>or </a:t>
            </a:r>
            <a:r>
              <a:rPr lang="en-US" altLang="zh-TW" dirty="0" smtClean="0"/>
              <a:t>intensity</a:t>
            </a:r>
            <a:r>
              <a:rPr lang="zh-TW" altLang="en-US" dirty="0" smtClean="0"/>
              <a:t> </a:t>
            </a:r>
            <a:r>
              <a:rPr lang="en-US" altLang="zh-TW" dirty="0" smtClean="0"/>
              <a:t>tendency?</a:t>
            </a:r>
          </a:p>
          <a:p>
            <a:endParaRPr lang="en-US" altLang="zh-TW" dirty="0"/>
          </a:p>
          <a:p>
            <a:r>
              <a:rPr lang="en-US" altLang="zh-TW" dirty="0" smtClean="0"/>
              <a:t>Is </a:t>
            </a:r>
            <a:r>
              <a:rPr lang="en-US" altLang="zh-TW" dirty="0"/>
              <a:t>the height of maximum perturbation </a:t>
            </a:r>
            <a:r>
              <a:rPr lang="en-US" altLang="zh-TW" dirty="0" smtClean="0"/>
              <a:t>temperature</a:t>
            </a:r>
            <a:r>
              <a:rPr lang="zh-TW" altLang="en-US" dirty="0" smtClean="0"/>
              <a:t> </a:t>
            </a:r>
            <a:r>
              <a:rPr lang="en-US" altLang="zh-TW" dirty="0" smtClean="0"/>
              <a:t>sensitive </a:t>
            </a:r>
            <a:r>
              <a:rPr lang="en-US" altLang="zh-TW" dirty="0"/>
              <a:t>to the choice of reference profile</a:t>
            </a:r>
            <a:r>
              <a:rPr lang="en-US" altLang="zh-TW" dirty="0" smtClean="0"/>
              <a:t>?</a:t>
            </a:r>
          </a:p>
          <a:p>
            <a:endParaRPr lang="en-US" altLang="zh-TW" dirty="0"/>
          </a:p>
          <a:p>
            <a:r>
              <a:rPr lang="en-US" altLang="zh-TW" dirty="0" smtClean="0"/>
              <a:t>Is </a:t>
            </a:r>
            <a:r>
              <a:rPr lang="en-US" altLang="zh-TW" dirty="0"/>
              <a:t>it possible to relate structural changes in the </a:t>
            </a:r>
            <a:r>
              <a:rPr lang="en-US" altLang="zh-TW" dirty="0" smtClean="0"/>
              <a:t>wind</a:t>
            </a:r>
            <a:r>
              <a:rPr lang="zh-TW" altLang="en-US" dirty="0" smtClean="0"/>
              <a:t> </a:t>
            </a:r>
            <a:r>
              <a:rPr lang="en-US" altLang="zh-TW" dirty="0" smtClean="0"/>
              <a:t>field </a:t>
            </a:r>
            <a:r>
              <a:rPr lang="en-US" altLang="zh-TW" dirty="0"/>
              <a:t>to changes in the height of the warm core?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11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-13521"/>
            <a:ext cx="9130553" cy="684806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025269" y="423746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29-00Z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508380" y="322584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30-12Z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33949" y="26622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02-00Z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7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Observations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P-3 (radar reflectivity, wind field)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DC-8 (</a:t>
            </a:r>
            <a:r>
              <a:rPr lang="en-US" altLang="zh-TW" dirty="0" err="1" smtClean="0"/>
              <a:t>dropsondes</a:t>
            </a:r>
            <a:r>
              <a:rPr lang="en-US" altLang="zh-TW" dirty="0" smtClean="0"/>
              <a:t>; 8/29,8/30,9/1,9/2)</a:t>
            </a:r>
          </a:p>
          <a:p>
            <a:pPr lvl="1"/>
            <a:r>
              <a:rPr lang="en-US" altLang="zh-TW" dirty="0" smtClean="0"/>
              <a:t>24,23,29,33</a:t>
            </a:r>
          </a:p>
          <a:p>
            <a:pPr lvl="1"/>
            <a:r>
              <a:rPr lang="en-US" altLang="zh-TW" dirty="0" smtClean="0"/>
              <a:t>00,06,06,07 (radius &lt; 15km)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G-IV (</a:t>
            </a:r>
            <a:r>
              <a:rPr lang="en-US" altLang="zh-TW" dirty="0" err="1"/>
              <a:t>dropsondes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27,31,31,33 (150km &gt; radius &gt; 1000km)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880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16711" r="4774" b="50771"/>
          <a:stretch/>
        </p:blipFill>
        <p:spPr>
          <a:xfrm>
            <a:off x="-1" y="3617302"/>
            <a:ext cx="12192000" cy="27028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400589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6" t="20847" r="4518" b="45452"/>
          <a:stretch/>
        </p:blipFill>
        <p:spPr>
          <a:xfrm>
            <a:off x="0" y="987785"/>
            <a:ext cx="12191999" cy="2757268"/>
          </a:xfrm>
        </p:spPr>
      </p:pic>
      <p:sp>
        <p:nvSpPr>
          <p:cNvPr id="3" name="文字方塊 2"/>
          <p:cNvSpPr txBox="1"/>
          <p:nvPr/>
        </p:nvSpPr>
        <p:spPr>
          <a:xfrm>
            <a:off x="1048214" y="71279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8/29 09-13Z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033024" y="71279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8/29 21-01Z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898887" y="67286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8/30 11-14Z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9914557" y="69796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8/30 21-00Z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2955074" y="6320161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RI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0305113" y="6346131"/>
            <a:ext cx="54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ERC</a:t>
            </a:r>
            <a:endParaRPr lang="zh-TW" altLang="en-US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2129883" y="535259"/>
            <a:ext cx="4928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327817" y="158796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RI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991469" y="158796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ERC began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710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28677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48868" r="4774" b="19869"/>
          <a:stretch/>
        </p:blipFill>
        <p:spPr>
          <a:xfrm>
            <a:off x="0" y="3755871"/>
            <a:ext cx="12192000" cy="2598481"/>
          </a:xfrm>
        </p:spPr>
      </p:pic>
      <p:pic>
        <p:nvPicPr>
          <p:cNvPr id="5" name="內容版面配置區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6" t="54032" r="4518" b="11698"/>
          <a:stretch/>
        </p:blipFill>
        <p:spPr>
          <a:xfrm>
            <a:off x="1" y="921645"/>
            <a:ext cx="12191999" cy="280383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048214" y="65703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9/1 11-12Z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033024" y="65703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9</a:t>
            </a:r>
            <a:r>
              <a:rPr lang="en-US" altLang="zh-TW" dirty="0" smtClean="0"/>
              <a:t>/1 23-01Z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898887" y="61710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9</a:t>
            </a:r>
            <a:r>
              <a:rPr lang="en-US" altLang="zh-TW" dirty="0" smtClean="0"/>
              <a:t>/2 09-12Z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9914557" y="64220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9</a:t>
            </a:r>
            <a:r>
              <a:rPr lang="en-US" altLang="zh-TW" dirty="0" smtClean="0"/>
              <a:t>/2 22-02Z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3750511" y="6354352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Peak intensity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13401" y="272872"/>
            <a:ext cx="159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ERC completed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834804" y="272872"/>
            <a:ext cx="148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Peak intensity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108730" y="247771"/>
            <a:ext cx="87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2</a:t>
            </a:r>
            <a:r>
              <a:rPr lang="en-US" altLang="zh-TW" baseline="30000" dirty="0" smtClean="0"/>
              <a:t>nd</a:t>
            </a:r>
            <a:r>
              <a:rPr lang="en-US" altLang="zh-TW" dirty="0" smtClean="0"/>
              <a:t> ERC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009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69818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7" t="16536" r="14364" b="11095"/>
          <a:stretch/>
        </p:blipFill>
        <p:spPr>
          <a:xfrm>
            <a:off x="0" y="1304693"/>
            <a:ext cx="6096000" cy="4994959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0" t="12951" r="14215" b="13831"/>
          <a:stretch/>
        </p:blipFill>
        <p:spPr>
          <a:xfrm>
            <a:off x="6096000" y="1304693"/>
            <a:ext cx="6096000" cy="5033395"/>
          </a:xfrm>
          <a:prstGeom prst="rect">
            <a:avLst/>
          </a:prstGeom>
        </p:spPr>
      </p:pic>
      <p:cxnSp>
        <p:nvCxnSpPr>
          <p:cNvPr id="4" name="直線單箭頭接點 3"/>
          <p:cNvCxnSpPr/>
          <p:nvPr/>
        </p:nvCxnSpPr>
        <p:spPr>
          <a:xfrm>
            <a:off x="8720254" y="1226634"/>
            <a:ext cx="858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8960296" y="93325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RI</a:t>
            </a:r>
            <a:endParaRPr lang="zh-TW" altLang="en-US" dirty="0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8816898" y="6593028"/>
            <a:ext cx="8586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9056940" y="6299652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</a:t>
            </a:r>
            <a:r>
              <a:rPr lang="en-US" altLang="zh-TW" dirty="0" smtClean="0"/>
              <a:t>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660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268370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9" t="14204" r="14365" b="12260"/>
          <a:stretch/>
        </p:blipFill>
        <p:spPr>
          <a:xfrm>
            <a:off x="0" y="903245"/>
            <a:ext cx="6050751" cy="501575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7" t="11731" r="13924" b="15458"/>
          <a:stretch/>
        </p:blipFill>
        <p:spPr>
          <a:xfrm>
            <a:off x="6055406" y="903245"/>
            <a:ext cx="6136594" cy="5015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142953" y="6099457"/>
                <a:ext cx="19614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𝐺𝐼𝑉</m:t>
                              </m:r>
                            </m:sub>
                          </m:sSub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𝐷𝑢𝑛𝑖𝑜𝑛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953" y="6099457"/>
                <a:ext cx="1961499" cy="369332"/>
              </a:xfrm>
              <a:prstGeom prst="rect">
                <a:avLst/>
              </a:prstGeom>
              <a:blipFill>
                <a:blip r:embed="rId4"/>
                <a:stretch>
                  <a:fillRect l="-3416" r="-1242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715546" y="6099457"/>
                <a:ext cx="6196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𝐺𝐼𝑉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546" y="6099457"/>
                <a:ext cx="619657" cy="369332"/>
              </a:xfrm>
              <a:prstGeom prst="rect">
                <a:avLst/>
              </a:prstGeom>
              <a:blipFill>
                <a:blip r:embed="rId5"/>
                <a:stretch>
                  <a:fillRect l="-10784" r="-3922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/>
          <p:cNvCxnSpPr/>
          <p:nvPr/>
        </p:nvCxnSpPr>
        <p:spPr>
          <a:xfrm flipH="1" flipV="1">
            <a:off x="8653942" y="1481469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8136102" y="2864929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flipH="1" flipV="1">
            <a:off x="11401880" y="1494916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H="1" flipV="1">
            <a:off x="10776464" y="2932164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 flipV="1">
            <a:off x="8631529" y="3912071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H="1" flipV="1">
            <a:off x="7790961" y="5362766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 flipV="1">
            <a:off x="11812455" y="3871731"/>
            <a:ext cx="379545" cy="108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 flipV="1">
            <a:off x="10797076" y="5376213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58302"/>
            <a:ext cx="105156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5" t="12820" r="14493" b="15200"/>
          <a:stretch/>
        </p:blipFill>
        <p:spPr>
          <a:xfrm>
            <a:off x="0" y="1148572"/>
            <a:ext cx="6034822" cy="496196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14422" r="14726" b="16429"/>
          <a:stretch/>
        </p:blipFill>
        <p:spPr>
          <a:xfrm>
            <a:off x="6033331" y="1148573"/>
            <a:ext cx="6158669" cy="4961964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 flipH="1" flipV="1">
            <a:off x="1867102" y="1893020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 flipV="1">
            <a:off x="1310258" y="2778912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H="1" flipV="1">
            <a:off x="4909591" y="2674506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10178044" y="1906467"/>
            <a:ext cx="437917" cy="125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 flipV="1">
            <a:off x="5379351" y="1821517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0995073" y="2661059"/>
            <a:ext cx="469760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300685" y="6279845"/>
                <a:ext cx="20887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𝐷𝑢𝑛𝑖𝑜𝑛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685" y="6279845"/>
                <a:ext cx="2088777" cy="369332"/>
              </a:xfrm>
              <a:prstGeom prst="rect">
                <a:avLst/>
              </a:prstGeom>
              <a:blipFill>
                <a:blip r:embed="rId5"/>
                <a:stretch>
                  <a:fillRect l="-4956" r="-2915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7920992" y="6246053"/>
                <a:ext cx="2558329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GIV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300−700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992" y="6246053"/>
                <a:ext cx="2558329" cy="409984"/>
              </a:xfrm>
              <a:prstGeom prst="rect">
                <a:avLst/>
              </a:prstGeom>
              <a:blipFill>
                <a:blip r:embed="rId6"/>
                <a:stretch>
                  <a:fillRect l="-2143" b="-119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9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316</Words>
  <Application>Microsoft Office PowerPoint</Application>
  <PresentationFormat>寬螢幕</PresentationFormat>
  <Paragraphs>82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新細明體</vt:lpstr>
      <vt:lpstr>Arial</vt:lpstr>
      <vt:lpstr>Calibri</vt:lpstr>
      <vt:lpstr>Calibri Light</vt:lpstr>
      <vt:lpstr>Cambria</vt:lpstr>
      <vt:lpstr>Cambria Math</vt:lpstr>
      <vt:lpstr>Office 佈景主題</vt:lpstr>
      <vt:lpstr>The Warm-Core Structure of Hurricane Earl (2010)</vt:lpstr>
      <vt:lpstr>Scientific Questions</vt:lpstr>
      <vt:lpstr>PowerPoint 簡報</vt:lpstr>
      <vt:lpstr>Observations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Conclusions 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Warm-Core Structure of Hurricane Earl (2010)</dc:title>
  <dc:creator>admin</dc:creator>
  <cp:lastModifiedBy>admin</cp:lastModifiedBy>
  <cp:revision>37</cp:revision>
  <dcterms:created xsi:type="dcterms:W3CDTF">2017-06-01T03:37:08Z</dcterms:created>
  <dcterms:modified xsi:type="dcterms:W3CDTF">2017-06-08T10:36:08Z</dcterms:modified>
</cp:coreProperties>
</file>