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338" r:id="rId4"/>
    <p:sldId id="345" r:id="rId5"/>
    <p:sldId id="339" r:id="rId6"/>
    <p:sldId id="317" r:id="rId7"/>
    <p:sldId id="344" r:id="rId8"/>
    <p:sldId id="343" r:id="rId9"/>
    <p:sldId id="342" r:id="rId10"/>
    <p:sldId id="341" r:id="rId11"/>
    <p:sldId id="340" r:id="rId12"/>
    <p:sldId id="346" r:id="rId13"/>
    <p:sldId id="349" r:id="rId14"/>
    <p:sldId id="348" r:id="rId15"/>
    <p:sldId id="352" r:id="rId16"/>
    <p:sldId id="351" r:id="rId17"/>
    <p:sldId id="350" r:id="rId18"/>
    <p:sldId id="35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1" autoAdjust="0"/>
  </p:normalViewPr>
  <p:slideViewPr>
    <p:cSldViewPr>
      <p:cViewPr>
        <p:scale>
          <a:sx n="90" d="100"/>
          <a:sy n="90" d="100"/>
        </p:scale>
        <p:origin x="-160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82F91-7C45-4174-9C81-65D77FDAE98E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0FB-45B9-406C-86E8-B0D57AF9C7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74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8E71-02A2-4F4C-A484-55167B98FADA}" type="datetimeFigureOut">
              <a:rPr lang="zh-TW" altLang="en-US" smtClean="0"/>
              <a:pPr/>
              <a:t>2017/5/16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sz="3200" dirty="0" smtClean="0"/>
              <a:t>Impact </a:t>
            </a:r>
            <a:r>
              <a:rPr lang="en-US" altLang="zh-TW" sz="3200" dirty="0"/>
              <a:t>of the </a:t>
            </a:r>
            <a:r>
              <a:rPr lang="en-US" altLang="zh-TW" sz="3200" dirty="0">
                <a:solidFill>
                  <a:srgbClr val="FF0000"/>
                </a:solidFill>
              </a:rPr>
              <a:t>cold pool </a:t>
            </a:r>
            <a:r>
              <a:rPr lang="en-US" altLang="zh-TW" sz="3200" dirty="0"/>
              <a:t>on </a:t>
            </a:r>
            <a:r>
              <a:rPr lang="en-US" altLang="zh-TW" sz="3200" dirty="0" err="1"/>
              <a:t>mesoscale</a:t>
            </a:r>
            <a:r>
              <a:rPr lang="en-US" altLang="zh-TW" sz="3200" dirty="0"/>
              <a:t> convective system-produced extreme rainfall over southeastern South Korea: 7 July 2009.</a:t>
            </a:r>
            <a:endParaRPr lang="zh-TW" alt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80120"/>
          </a:xfrm>
        </p:spPr>
        <p:txBody>
          <a:bodyPr>
            <a:normAutofit/>
          </a:bodyPr>
          <a:lstStyle/>
          <a:p>
            <a:r>
              <a:rPr lang="en-US" altLang="zh-TW" sz="1800" dirty="0" err="1"/>
              <a:t>Jeong</a:t>
            </a:r>
            <a:r>
              <a:rPr lang="en-US" altLang="zh-TW" sz="1800" dirty="0"/>
              <a:t>, J.-H., D.-I. Lee, and C.-C. Wang, </a:t>
            </a:r>
            <a:r>
              <a:rPr lang="en-US" altLang="zh-TW" sz="1800" dirty="0" smtClean="0"/>
              <a:t>2016</a:t>
            </a:r>
          </a:p>
          <a:p>
            <a:r>
              <a:rPr lang="en-US" altLang="zh-TW" sz="1800" i="1" dirty="0"/>
              <a:t>Mon. </a:t>
            </a:r>
            <a:r>
              <a:rPr lang="en-US" altLang="zh-TW" sz="1800" i="1" dirty="0" err="1"/>
              <a:t>Wea</a:t>
            </a:r>
            <a:r>
              <a:rPr lang="en-US" altLang="zh-TW" sz="1800" i="1" dirty="0"/>
              <a:t>. Rev., 144, 3985–4006.</a:t>
            </a:r>
            <a:endParaRPr lang="zh-TW" altLang="en-US" sz="1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48064" y="429309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Professor  :   Ming-Jen Yang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  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Jyong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-En Miao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     Date  :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2017/05/16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666750"/>
            <a:ext cx="75723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9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"/>
            <a:ext cx="6496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2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0"/>
            <a:ext cx="646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3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0"/>
            <a:ext cx="5772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71438"/>
            <a:ext cx="647700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1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0"/>
            <a:ext cx="6467475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9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"/>
            <a:ext cx="7820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450"/>
            <a:ext cx="43815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79" y="4982042"/>
            <a:ext cx="4571999" cy="139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6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3"/>
            <a:ext cx="9096988" cy="517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4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back-building/quasi-stationary</a:t>
            </a:r>
            <a:r>
              <a:rPr lang="en-US" altLang="zh-TW" sz="2000" dirty="0" smtClean="0"/>
              <a:t> </a:t>
            </a:r>
            <a:r>
              <a:rPr lang="en-US" altLang="zh-TW" sz="2000" dirty="0" err="1"/>
              <a:t>mesoscale</a:t>
            </a:r>
            <a:r>
              <a:rPr lang="en-US" altLang="zh-TW" sz="2000" dirty="0"/>
              <a:t> convective systems (MCSs), which consist of a line or cluster of deep convection and occur when convective cells repeatedly form </a:t>
            </a:r>
            <a:r>
              <a:rPr lang="en-US" altLang="zh-TW" sz="2000" dirty="0">
                <a:solidFill>
                  <a:srgbClr val="FF0000"/>
                </a:solidFill>
              </a:rPr>
              <a:t>upstream</a:t>
            </a:r>
            <a:r>
              <a:rPr lang="en-US" altLang="zh-TW" sz="2000" dirty="0"/>
              <a:t> of their predecessors (Schumacher and Johnson 2005</a:t>
            </a:r>
            <a:r>
              <a:rPr lang="en-US" altLang="zh-TW" sz="2000" dirty="0" smtClean="0"/>
              <a:t>).</a:t>
            </a:r>
          </a:p>
          <a:p>
            <a:r>
              <a:rPr lang="en-US" altLang="zh-TW" sz="2000" dirty="0" smtClean="0"/>
              <a:t>New </a:t>
            </a:r>
            <a:r>
              <a:rPr lang="en-US" altLang="zh-TW" sz="2000" dirty="0"/>
              <a:t>convective cells develop along the </a:t>
            </a:r>
            <a:r>
              <a:rPr lang="en-US" altLang="zh-TW" sz="2000" dirty="0">
                <a:solidFill>
                  <a:srgbClr val="FF0000"/>
                </a:solidFill>
              </a:rPr>
              <a:t>leading edge of the cold pool</a:t>
            </a:r>
            <a:r>
              <a:rPr lang="en-US" altLang="zh-TW" sz="2000" dirty="0"/>
              <a:t>, and cold pools are known to be the primary mechanism for the maintenance of convective lines in two- and three-dimensional numerical simulations (</a:t>
            </a:r>
            <a:r>
              <a:rPr lang="en-US" altLang="zh-TW" sz="2000" dirty="0" err="1"/>
              <a:t>Rotunno</a:t>
            </a:r>
            <a:r>
              <a:rPr lang="en-US" altLang="zh-TW" sz="2000" dirty="0"/>
              <a:t> et al. 1988; </a:t>
            </a:r>
            <a:r>
              <a:rPr lang="en-US" altLang="zh-TW" sz="2000" dirty="0" err="1"/>
              <a:t>Fovell</a:t>
            </a:r>
            <a:r>
              <a:rPr lang="en-US" altLang="zh-TW" sz="2000" dirty="0"/>
              <a:t> and Tan 1998; Lin et al. 1998). </a:t>
            </a:r>
            <a:r>
              <a:rPr lang="en-US" altLang="zh-TW" sz="2000" dirty="0" err="1"/>
              <a:t>Hane</a:t>
            </a:r>
            <a:r>
              <a:rPr lang="en-US" altLang="zh-TW" sz="2000" dirty="0"/>
              <a:t> et al. (1987) reported that </a:t>
            </a:r>
            <a:r>
              <a:rPr lang="en-US" altLang="zh-TW" sz="2000" dirty="0">
                <a:solidFill>
                  <a:srgbClr val="FF0000"/>
                </a:solidFill>
              </a:rPr>
              <a:t>cooling owing to evaporation and melting</a:t>
            </a:r>
            <a:r>
              <a:rPr lang="en-US" altLang="zh-TW" sz="2000" dirty="0"/>
              <a:t> within an MCS leads to a near-surface cold pool.</a:t>
            </a:r>
            <a:endParaRPr lang="en-US" altLang="zh-TW" sz="2000" dirty="0" smtClean="0"/>
          </a:p>
          <a:p>
            <a:r>
              <a:rPr lang="en-US" altLang="zh-TW" sz="2000" dirty="0"/>
              <a:t>In East Asia, it is generally recognized that cold pools are rarely observed in the </a:t>
            </a:r>
            <a:r>
              <a:rPr lang="en-US" altLang="zh-TW" sz="2000" dirty="0" err="1"/>
              <a:t>Changma</a:t>
            </a:r>
            <a:r>
              <a:rPr lang="en-US" altLang="zh-TW" sz="2000" dirty="0"/>
              <a:t> (</a:t>
            </a:r>
            <a:r>
              <a:rPr lang="en-US" altLang="zh-TW" sz="2000" dirty="0" err="1"/>
              <a:t>mei-yu</a:t>
            </a:r>
            <a:r>
              <a:rPr lang="en-US" altLang="zh-TW" sz="2000" dirty="0"/>
              <a:t> or </a:t>
            </a:r>
            <a:r>
              <a:rPr lang="en-US" altLang="zh-TW" sz="2000" dirty="0" err="1"/>
              <a:t>baiu</a:t>
            </a:r>
            <a:r>
              <a:rPr lang="en-US" altLang="zh-TW" sz="2000" dirty="0"/>
              <a:t>) frontal region in which the lowest layer of the atmosphere is very moist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Davis and Lee (2012) and </a:t>
            </a:r>
            <a:r>
              <a:rPr lang="en-US" altLang="zh-TW" sz="2000" dirty="0" err="1"/>
              <a:t>Xu</a:t>
            </a:r>
            <a:r>
              <a:rPr lang="en-US" altLang="zh-TW" sz="2000" dirty="0"/>
              <a:t> et al. (2012) found that the </a:t>
            </a:r>
            <a:r>
              <a:rPr lang="en-US" altLang="zh-TW" sz="2000" dirty="0">
                <a:solidFill>
                  <a:srgbClr val="FF0000"/>
                </a:solidFill>
              </a:rPr>
              <a:t>cold pool</a:t>
            </a:r>
            <a:r>
              <a:rPr lang="en-US" altLang="zh-TW" sz="2000" dirty="0"/>
              <a:t> in the lowest layer (below 500 m) interacted with </a:t>
            </a:r>
            <a:r>
              <a:rPr lang="en-US" altLang="zh-TW" sz="2000" dirty="0">
                <a:solidFill>
                  <a:srgbClr val="FF0000"/>
                </a:solidFill>
              </a:rPr>
              <a:t>oncoming warm and moist air</a:t>
            </a:r>
            <a:r>
              <a:rPr lang="en-US" altLang="zh-TW" sz="2000" dirty="0"/>
              <a:t>, which repeatedly produced heavy rainfall over southwestern Taiwan.</a:t>
            </a:r>
          </a:p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On </a:t>
            </a:r>
            <a:r>
              <a:rPr lang="en-US" altLang="zh-TW" sz="2000" dirty="0"/>
              <a:t>7 July 2009, an extreme rainfall-producing </a:t>
            </a:r>
            <a:r>
              <a:rPr lang="en-US" altLang="zh-TW" sz="2000" dirty="0">
                <a:solidFill>
                  <a:srgbClr val="FF0000"/>
                </a:solidFill>
              </a:rPr>
              <a:t>quasi-stationary MCS developed along the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Changma</a:t>
            </a:r>
            <a:r>
              <a:rPr lang="en-US" altLang="zh-TW" sz="2000" dirty="0">
                <a:solidFill>
                  <a:srgbClr val="FF0000"/>
                </a:solidFill>
              </a:rPr>
              <a:t> front</a:t>
            </a:r>
            <a:r>
              <a:rPr lang="en-US" altLang="zh-TW" sz="2000" dirty="0"/>
              <a:t>, producing </a:t>
            </a:r>
            <a:r>
              <a:rPr lang="en-US" altLang="zh-TW" sz="2000" dirty="0">
                <a:solidFill>
                  <a:srgbClr val="FF0000"/>
                </a:solidFill>
              </a:rPr>
              <a:t>310 mm of rain in less than 12 h </a:t>
            </a:r>
            <a:r>
              <a:rPr lang="en-US" altLang="zh-TW" sz="2000" dirty="0"/>
              <a:t>over </a:t>
            </a:r>
            <a:r>
              <a:rPr lang="en-US" altLang="zh-TW" sz="2000" dirty="0" err="1"/>
              <a:t>Busan</a:t>
            </a:r>
            <a:r>
              <a:rPr lang="en-US" altLang="zh-TW" sz="2000" dirty="0"/>
              <a:t> metropolitan </a:t>
            </a:r>
            <a:r>
              <a:rPr lang="en-US" altLang="zh-TW" sz="2000" dirty="0" smtClean="0"/>
              <a:t>area.</a:t>
            </a:r>
          </a:p>
          <a:p>
            <a:r>
              <a:rPr lang="en-US" altLang="zh-TW" sz="2000" dirty="0"/>
              <a:t>This study focuses on the </a:t>
            </a:r>
            <a:r>
              <a:rPr lang="en-US" altLang="zh-TW" sz="2000" dirty="0">
                <a:solidFill>
                  <a:srgbClr val="FF0000"/>
                </a:solidFill>
              </a:rPr>
              <a:t>stationary stage of the convective system</a:t>
            </a:r>
            <a:r>
              <a:rPr lang="en-US" altLang="zh-TW" sz="2000" dirty="0"/>
              <a:t>, with the goal of identifying the mechanisms that result in such heavy precipitating systems becoming stationary over a given location. In particular, we use a high-resolution (2 km) </a:t>
            </a:r>
            <a:r>
              <a:rPr lang="en-US" altLang="zh-TW" sz="2000" dirty="0" err="1"/>
              <a:t>nonhydrostatic</a:t>
            </a:r>
            <a:r>
              <a:rPr lang="en-US" altLang="zh-TW" sz="2000" dirty="0"/>
              <a:t> atmospheric </a:t>
            </a:r>
            <a:r>
              <a:rPr lang="en-US" altLang="zh-TW" sz="2000" dirty="0" smtClean="0"/>
              <a:t>model.(</a:t>
            </a:r>
            <a:r>
              <a:rPr lang="en-US" altLang="zh-TW" sz="2000" dirty="0" smtClean="0">
                <a:solidFill>
                  <a:srgbClr val="FF0000"/>
                </a:solidFill>
              </a:rPr>
              <a:t>CRESS</a:t>
            </a:r>
            <a:r>
              <a:rPr lang="en-US" altLang="zh-TW" sz="2000" dirty="0" smtClean="0"/>
              <a:t>)</a:t>
            </a:r>
          </a:p>
          <a:p>
            <a:endParaRPr lang="en-US" altLang="zh-TW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9997"/>
            <a:ext cx="3888432" cy="38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9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6823"/>
            <a:ext cx="8979293" cy="51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20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1"/>
            <a:ext cx="7297140" cy="633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285875"/>
            <a:ext cx="89344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1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"/>
            <a:ext cx="3248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1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511023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152"/>
            <a:ext cx="45720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4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57163"/>
            <a:ext cx="6381750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5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5009</TotalTime>
  <Words>339</Words>
  <Application>Microsoft Office PowerPoint</Application>
  <PresentationFormat>如螢幕大小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Impact of the cold pool on mesoscale convective system-produced extreme rainfall over southeastern South Korea: 7 July 2009.</vt:lpstr>
      <vt:lpstr>Introduction</vt:lpstr>
      <vt:lpstr>Introduction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jack</cp:lastModifiedBy>
  <cp:revision>191</cp:revision>
  <dcterms:created xsi:type="dcterms:W3CDTF">2013-11-23T06:53:26Z</dcterms:created>
  <dcterms:modified xsi:type="dcterms:W3CDTF">2017-05-16T07:32:16Z</dcterms:modified>
</cp:coreProperties>
</file>