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6" r:id="rId9"/>
    <p:sldId id="264" r:id="rId10"/>
    <p:sldId id="260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81FFBA"/>
    <a:srgbClr val="B9EDFF"/>
    <a:srgbClr val="FF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26" y="10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B308B-ACAE-489C-BD94-6CDB315B29D5}" type="datetimeFigureOut">
              <a:rPr lang="zh-TW" altLang="en-US" smtClean="0"/>
              <a:t>2017/5/8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83AAC-3750-4D52-B2CC-850A052564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314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3AAC-3750-4D52-B2CC-850A0525648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5487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3AAC-3750-4D52-B2CC-850A0525648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7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3AAC-3750-4D52-B2CC-850A0525648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8938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83AAC-3750-4D52-B2CC-850A05256487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548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2017/5/8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2017/5/8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2017/5/8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2017/5/8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2017/5/8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2017/5/8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2017/5/8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m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image" Target="../media/image11.tmp"/><Relationship Id="rId7" Type="http://schemas.microsoft.com/office/2007/relationships/hdphoto" Target="../media/hdphoto2.wd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tmp"/><Relationship Id="rId4" Type="http://schemas.openxmlformats.org/officeDocument/2006/relationships/image" Target="../media/image12.tmp"/><Relationship Id="rId9" Type="http://schemas.openxmlformats.org/officeDocument/2006/relationships/image" Target="../media/image16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TW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Sensitivity to the Representation of Microphysical Processes in Numerical</a:t>
            </a:r>
            <a:br>
              <a:rPr lang="en-US" altLang="zh-TW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en-US" altLang="zh-TW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Simulations during Tropical Storm Formation</a:t>
            </a:r>
            <a:endParaRPr lang="zh-TW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Penny, A. B., P. A. </a:t>
            </a:r>
            <a:r>
              <a:rPr lang="en-US" altLang="zh-TW" sz="160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Harr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and J. D. Doyle, 2016: Sensitivity to the representation of microphysical processes in numerical simulations during tropical storm formation. Mon. </a:t>
            </a:r>
            <a:r>
              <a:rPr lang="en-US" altLang="zh-TW" sz="160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Wea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Rev., 144, 3611–3630, doi:10.1175/MWR-D-15-0259.1.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692277" y="3745495"/>
            <a:ext cx="7776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688240" y="3751868"/>
            <a:ext cx="777686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3358" y="1502202"/>
            <a:ext cx="11223626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0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-1096173" y="1504839"/>
            <a:ext cx="11221498" cy="2737825"/>
            <a:chOff x="-1096173" y="1504839"/>
            <a:chExt cx="11221498" cy="273782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487" y="1626464"/>
              <a:ext cx="9748838" cy="261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253"/>
            <a:stretch/>
          </p:blipFill>
          <p:spPr bwMode="auto">
            <a:xfrm flipH="1">
              <a:off x="-1096173" y="1504839"/>
              <a:ext cx="9748838" cy="411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470025"/>
          </a:xfrm>
        </p:spPr>
        <p:txBody>
          <a:bodyPr>
            <a:noAutofit/>
          </a:bodyPr>
          <a:lstStyle/>
          <a:p>
            <a:r>
              <a:rPr lang="en-US" altLang="zh-TW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Thanks For Your Attention</a:t>
            </a:r>
            <a:endParaRPr lang="zh-TW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692277" y="3745495"/>
            <a:ext cx="77768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688240" y="3751868"/>
            <a:ext cx="777686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89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251248" y="1053753"/>
            <a:ext cx="2592288" cy="432048"/>
            <a:chOff x="251248" y="1053753"/>
            <a:chExt cx="2592288" cy="432048"/>
          </a:xfrm>
        </p:grpSpPr>
        <p:sp>
          <p:nvSpPr>
            <p:cNvPr id="4" name="標題 1"/>
            <p:cNvSpPr txBox="1">
              <a:spLocks/>
            </p:cNvSpPr>
            <p:nvPr/>
          </p:nvSpPr>
          <p:spPr>
            <a:xfrm>
              <a:off x="251248" y="1053753"/>
              <a:ext cx="2592288" cy="43204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Introduction</a:t>
              </a:r>
              <a:endPara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412776"/>
              <a:ext cx="1871663" cy="73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群組 9"/>
          <p:cNvGrpSpPr/>
          <p:nvPr/>
        </p:nvGrpSpPr>
        <p:grpSpPr>
          <a:xfrm>
            <a:off x="611560" y="1772816"/>
            <a:ext cx="7848872" cy="4320480"/>
            <a:chOff x="611560" y="1772816"/>
            <a:chExt cx="7848872" cy="4320480"/>
          </a:xfrm>
        </p:grpSpPr>
        <p:sp>
          <p:nvSpPr>
            <p:cNvPr id="8" name="文字方塊 7"/>
            <p:cNvSpPr txBox="1"/>
            <p:nvPr/>
          </p:nvSpPr>
          <p:spPr>
            <a:xfrm>
              <a:off x="683840" y="1772816"/>
              <a:ext cx="746794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/>
                <a:t>F</a:t>
              </a:r>
              <a:r>
                <a:rPr lang="en-US" altLang="zh-TW" sz="1400" b="1" dirty="0" smtClean="0"/>
                <a:t>or cyclone Genesis</a:t>
              </a:r>
              <a:r>
                <a:rPr lang="en-US" altLang="zh-TW" sz="1400" dirty="0" smtClean="0"/>
                <a:t>(Idealized simulations):  </a:t>
              </a:r>
              <a:r>
                <a:rPr lang="en-US" altLang="zh-TW" sz="1200" i="1" dirty="0" smtClean="0">
                  <a:solidFill>
                    <a:srgbClr val="3333FF"/>
                  </a:solidFill>
                </a:rPr>
                <a:t>[Nicholls and Montgomery(2013)]</a:t>
              </a:r>
            </a:p>
            <a:p>
              <a:r>
                <a:rPr lang="en-US" altLang="zh-TW" sz="1400" dirty="0" smtClean="0"/>
                <a:t>a. Positive </a:t>
              </a:r>
              <a:r>
                <a:rPr lang="en-US" altLang="zh-TW" sz="1400" dirty="0" smtClean="0">
                  <a:solidFill>
                    <a:srgbClr val="FF0000"/>
                  </a:solidFill>
                </a:rPr>
                <a:t>low-level </a:t>
              </a:r>
              <a:r>
                <a:rPr lang="en-US" altLang="zh-TW" sz="1400" dirty="0" err="1" smtClean="0"/>
                <a:t>vorticity</a:t>
              </a:r>
              <a:r>
                <a:rPr lang="en-US" altLang="zh-TW" sz="1400" dirty="0" smtClean="0"/>
                <a:t> (</a:t>
              </a:r>
              <a:r>
                <a:rPr lang="en-US" altLang="zh-TW" sz="1400" dirty="0" err="1" smtClean="0"/>
                <a:t>Vorticity</a:t>
              </a:r>
              <a:r>
                <a:rPr lang="en-US" altLang="zh-TW" sz="1400" dirty="0" smtClean="0"/>
                <a:t> Hot Towers, VHTs) </a:t>
              </a:r>
              <a:r>
                <a:rPr lang="en-US" altLang="zh-TW" sz="1200" i="1" dirty="0" smtClean="0">
                  <a:solidFill>
                    <a:srgbClr val="3333FF"/>
                  </a:solidFill>
                </a:rPr>
                <a:t>[Hendricks et al.(2004), Montgomery et al.(2006)]</a:t>
              </a:r>
              <a:endParaRPr lang="en-US" altLang="zh-TW" sz="1200" dirty="0" smtClean="0"/>
            </a:p>
            <a:p>
              <a:r>
                <a:rPr lang="en-US" altLang="zh-TW" sz="1400" dirty="0" smtClean="0"/>
                <a:t>b.</a:t>
              </a:r>
              <a:r>
                <a:rPr lang="en-US" altLang="zh-TW" sz="1400" dirty="0" smtClean="0">
                  <a:solidFill>
                    <a:srgbClr val="FF0000"/>
                  </a:solidFill>
                </a:rPr>
                <a:t> Midlevel</a:t>
              </a:r>
              <a:r>
                <a:rPr lang="en-US" altLang="zh-TW" sz="1400" dirty="0" smtClean="0"/>
                <a:t> circulation( Favored when ice was present in  the </a:t>
              </a:r>
              <a:r>
                <a:rPr lang="en-US" altLang="zh-TW" sz="1400" dirty="0" err="1" smtClean="0"/>
                <a:t>midtroposphere</a:t>
              </a:r>
              <a:r>
                <a:rPr lang="en-US" altLang="zh-TW" sz="1400" dirty="0" smtClean="0"/>
                <a:t>)</a:t>
              </a:r>
            </a:p>
            <a:p>
              <a:endParaRPr lang="zh-TW" altLang="en-US" sz="1400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681682" y="3042245"/>
              <a:ext cx="7778750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/>
                <a:t>F</a:t>
              </a:r>
              <a:r>
                <a:rPr lang="en-US" altLang="zh-TW" sz="1400" b="1" dirty="0" smtClean="0"/>
                <a:t>or a non-developing disturbance </a:t>
              </a:r>
              <a:r>
                <a:rPr lang="en-US" altLang="zh-TW" sz="1400" b="1" dirty="0"/>
                <a:t>in the Gulf of </a:t>
              </a:r>
              <a:r>
                <a:rPr lang="en-US" altLang="zh-TW" sz="1400" b="1" dirty="0" smtClean="0"/>
                <a:t>Mexico</a:t>
              </a:r>
              <a:r>
                <a:rPr lang="en-US" altLang="zh-TW" sz="1400" dirty="0" smtClean="0"/>
                <a:t>:  With an ensemble forecast system</a:t>
              </a:r>
            </a:p>
            <a:p>
              <a:r>
                <a:rPr lang="en-US" altLang="zh-TW" sz="1200" i="1" dirty="0" smtClean="0">
                  <a:solidFill>
                    <a:srgbClr val="3333FF"/>
                  </a:solidFill>
                </a:rPr>
                <a:t>                                                                                                                                        [</a:t>
              </a:r>
              <a:r>
                <a:rPr lang="en-US" altLang="zh-TW" sz="1200" i="1" dirty="0" err="1" smtClean="0">
                  <a:solidFill>
                    <a:srgbClr val="3333FF"/>
                  </a:solidFill>
                </a:rPr>
                <a:t>Sippel</a:t>
              </a:r>
              <a:r>
                <a:rPr lang="en-US" altLang="zh-TW" sz="1200" i="1" dirty="0" smtClean="0">
                  <a:solidFill>
                    <a:srgbClr val="3333FF"/>
                  </a:solidFill>
                </a:rPr>
                <a:t> and Zhang(2008)]</a:t>
              </a:r>
              <a:endParaRPr lang="en-US" altLang="zh-TW" sz="1400" i="1" dirty="0" smtClean="0">
                <a:solidFill>
                  <a:srgbClr val="3333FF"/>
                </a:solidFill>
              </a:endParaRPr>
            </a:p>
            <a:p>
              <a:r>
                <a:rPr lang="en-US" altLang="zh-TW" sz="1400" dirty="0" smtClean="0"/>
                <a:t>(In model early time)</a:t>
              </a:r>
              <a:endParaRPr lang="en-US" altLang="zh-TW" sz="1400" i="1" dirty="0">
                <a:solidFill>
                  <a:srgbClr val="3333FF"/>
                </a:solidFill>
              </a:endParaRPr>
            </a:p>
            <a:p>
              <a:r>
                <a:rPr lang="en-US" altLang="zh-TW" sz="1400" dirty="0" smtClean="0"/>
                <a:t>a. </a:t>
              </a:r>
              <a:r>
                <a:rPr lang="en-US" altLang="zh-TW" sz="1400" dirty="0" smtClean="0">
                  <a:solidFill>
                    <a:srgbClr val="FF0000"/>
                  </a:solidFill>
                </a:rPr>
                <a:t>Deep moisture</a:t>
              </a:r>
            </a:p>
            <a:p>
              <a:r>
                <a:rPr lang="en-US" altLang="zh-TW" sz="1400" dirty="0" smtClean="0"/>
                <a:t>b. Convective available </a:t>
              </a:r>
              <a:r>
                <a:rPr lang="en-US" altLang="zh-TW" sz="1400" dirty="0"/>
                <a:t>potential energy (</a:t>
              </a:r>
              <a:r>
                <a:rPr lang="en-US" altLang="zh-TW" sz="1400" dirty="0" smtClean="0">
                  <a:solidFill>
                    <a:srgbClr val="FF0000"/>
                  </a:solidFill>
                </a:rPr>
                <a:t>CAPE</a:t>
              </a:r>
              <a:r>
                <a:rPr lang="en-US" altLang="zh-TW" sz="1400" dirty="0" smtClean="0"/>
                <a:t>)</a:t>
              </a:r>
            </a:p>
            <a:p>
              <a:r>
                <a:rPr lang="en-US" altLang="zh-TW" sz="1400" dirty="0" smtClean="0"/>
                <a:t>c. </a:t>
              </a:r>
              <a:r>
                <a:rPr lang="en-US" altLang="zh-TW" sz="1400" dirty="0" smtClean="0">
                  <a:solidFill>
                    <a:srgbClr val="FF0000"/>
                  </a:solidFill>
                </a:rPr>
                <a:t>Latent heating</a:t>
              </a:r>
              <a:endParaRPr lang="zh-TW" altLang="en-US" sz="1400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699343" y="4985300"/>
              <a:ext cx="71139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/>
                <a:t>I</a:t>
              </a:r>
              <a:r>
                <a:rPr lang="en-US" altLang="zh-TW" sz="1400" b="1" dirty="0" smtClean="0"/>
                <a:t>n this paper: </a:t>
              </a:r>
            </a:p>
            <a:p>
              <a:r>
                <a:rPr lang="en-US" altLang="zh-TW" sz="1400" b="1" dirty="0">
                  <a:solidFill>
                    <a:srgbClr val="FF0000"/>
                  </a:solidFill>
                </a:rPr>
                <a:t> </a:t>
              </a:r>
              <a:r>
                <a:rPr lang="en-US" altLang="zh-TW" sz="1400" b="1" dirty="0" smtClean="0">
                  <a:solidFill>
                    <a:srgbClr val="FF0000"/>
                  </a:solidFill>
                </a:rPr>
                <a:t>  TCS025</a:t>
              </a:r>
              <a:r>
                <a:rPr lang="en-US" altLang="zh-TW" sz="1400" dirty="0" smtClean="0"/>
                <a:t>(non-developing disturbance during The Observing System Research and Predictability</a:t>
              </a:r>
            </a:p>
            <a:p>
              <a:r>
                <a:rPr lang="en-US" altLang="zh-TW" sz="1400" dirty="0"/>
                <a:t> </a:t>
              </a:r>
              <a:r>
                <a:rPr lang="en-US" altLang="zh-TW" sz="1400" dirty="0" smtClean="0"/>
                <a:t>  Experiment(THORPEX) Pacific Asian Regional Campaign (T-PARC)/ Tropical Cyclone Structure  </a:t>
              </a:r>
            </a:p>
            <a:p>
              <a:r>
                <a:rPr lang="en-US" altLang="zh-TW" sz="1400" dirty="0"/>
                <a:t> </a:t>
              </a:r>
              <a:r>
                <a:rPr lang="en-US" altLang="zh-TW" sz="1400" dirty="0" smtClean="0"/>
                <a:t>  2008 (TCS-08) field experiment) 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624532" y="1839491"/>
              <a:ext cx="290464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r>
                <a:rPr lang="en-US" altLang="zh-TW" b="1" dirty="0">
                  <a:solidFill>
                    <a:schemeClr val="bg1">
                      <a:lumMod val="95000"/>
                    </a:schemeClr>
                  </a:solidFill>
                </a:rPr>
                <a:t>F</a:t>
              </a:r>
              <a:endParaRPr lang="zh-TW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11560" y="3107293"/>
              <a:ext cx="290464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r>
                <a:rPr lang="en-US" altLang="zh-TW" b="1" dirty="0">
                  <a:solidFill>
                    <a:schemeClr val="bg1">
                      <a:lumMod val="95000"/>
                    </a:schemeClr>
                  </a:solidFill>
                </a:rPr>
                <a:t>F</a:t>
              </a:r>
              <a:endParaRPr lang="zh-TW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11560" y="5003884"/>
              <a:ext cx="24558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chemeClr val="bg1">
                      <a:lumMod val="95000"/>
                    </a:schemeClr>
                  </a:solidFill>
                </a:rPr>
                <a:t>I</a:t>
              </a:r>
              <a:endParaRPr lang="zh-TW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03" y="943556"/>
            <a:ext cx="2638116" cy="64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2983288" y="1713605"/>
            <a:ext cx="5512788" cy="3659611"/>
            <a:chOff x="2983288" y="1713605"/>
            <a:chExt cx="5512788" cy="3659611"/>
          </a:xfrm>
        </p:grpSpPr>
        <p:sp>
          <p:nvSpPr>
            <p:cNvPr id="14" name="矩形 13"/>
            <p:cNvSpPr/>
            <p:nvPr/>
          </p:nvSpPr>
          <p:spPr>
            <a:xfrm>
              <a:off x="6174362" y="5096217"/>
              <a:ext cx="194931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200" i="1" dirty="0" smtClean="0">
                  <a:solidFill>
                    <a:srgbClr val="3333FF"/>
                  </a:solidFill>
                </a:rPr>
                <a:t>[Penny et al.(2015) Fig.</a:t>
              </a:r>
              <a:r>
                <a:rPr lang="zh-TW" altLang="en-US" sz="1200" i="1" dirty="0" smtClean="0">
                  <a:solidFill>
                    <a:srgbClr val="3333FF"/>
                  </a:solidFill>
                </a:rPr>
                <a:t> </a:t>
              </a:r>
              <a:r>
                <a:rPr lang="en-US" altLang="zh-TW" sz="1200" i="1" dirty="0" smtClean="0">
                  <a:solidFill>
                    <a:srgbClr val="3333FF"/>
                  </a:solidFill>
                </a:rPr>
                <a:t>4(a)]</a:t>
              </a:r>
            </a:p>
          </p:txBody>
        </p:sp>
        <p:pic>
          <p:nvPicPr>
            <p:cNvPr id="2" name="圖片 1" descr="MWR-D-14-00163.1 - Google Chrome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33" t="18131" r="21251" b="21227"/>
            <a:stretch/>
          </p:blipFill>
          <p:spPr>
            <a:xfrm>
              <a:off x="2983288" y="1713605"/>
              <a:ext cx="5512788" cy="34459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340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圖片 29" descr="mwr-d-15-0259%2E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275" r="13125" b="14861"/>
          <a:stretch/>
        </p:blipFill>
        <p:spPr>
          <a:xfrm>
            <a:off x="4594883" y="746933"/>
            <a:ext cx="4100668" cy="3509894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323528" y="1395005"/>
            <a:ext cx="2592288" cy="432048"/>
            <a:chOff x="323528" y="332657"/>
            <a:chExt cx="2592288" cy="432048"/>
          </a:xfrm>
        </p:grpSpPr>
        <p:sp>
          <p:nvSpPr>
            <p:cNvPr id="2" name="標題 1"/>
            <p:cNvSpPr txBox="1">
              <a:spLocks/>
            </p:cNvSpPr>
            <p:nvPr/>
          </p:nvSpPr>
          <p:spPr>
            <a:xfrm>
              <a:off x="323528" y="332657"/>
              <a:ext cx="2592288" cy="43204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Model Setting</a:t>
              </a:r>
              <a:endPara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840" y="691680"/>
              <a:ext cx="1871663" cy="73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9" name="群組 28"/>
          <p:cNvGrpSpPr/>
          <p:nvPr/>
        </p:nvGrpSpPr>
        <p:grpSpPr>
          <a:xfrm>
            <a:off x="601364" y="2185119"/>
            <a:ext cx="8435132" cy="3620145"/>
            <a:chOff x="601364" y="1907307"/>
            <a:chExt cx="8435132" cy="3620145"/>
          </a:xfrm>
        </p:grpSpPr>
        <p:sp>
          <p:nvSpPr>
            <p:cNvPr id="26" name="矩形 25"/>
            <p:cNvSpPr/>
            <p:nvPr/>
          </p:nvSpPr>
          <p:spPr>
            <a:xfrm>
              <a:off x="715194" y="4352824"/>
              <a:ext cx="695315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TW" b="1" dirty="0" err="1" smtClean="0">
                  <a:solidFill>
                    <a:srgbClr val="3333FF"/>
                  </a:solidFill>
                </a:rPr>
                <a:t>Microphys</a:t>
              </a:r>
              <a:r>
                <a:rPr lang="en-US" altLang="zh-TW" b="1" dirty="0" smtClean="0">
                  <a:solidFill>
                    <a:srgbClr val="3333FF"/>
                  </a:solidFill>
                </a:rPr>
                <a:t>  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WSM3(Vapor</a:t>
              </a:r>
              <a:r>
                <a:rPr lang="en-US" altLang="zh-TW" sz="1600" dirty="0">
                  <a:solidFill>
                    <a:srgbClr val="FF0000"/>
                  </a:solidFill>
                </a:rPr>
                <a:t>, Cloud water/Cloud ice, Rain/Snow</a:t>
              </a:r>
              <a:r>
                <a:rPr lang="en-US" altLang="zh-TW" sz="1600" b="1" dirty="0">
                  <a:solidFill>
                    <a:srgbClr val="FF0000"/>
                  </a:solidFill>
                </a:rPr>
                <a:t>)</a:t>
              </a:r>
            </a:p>
            <a:p>
              <a:pPr lvl="0"/>
              <a:r>
                <a:rPr lang="en-US" altLang="zh-TW" sz="1600" dirty="0">
                  <a:solidFill>
                    <a:srgbClr val="FF0000"/>
                  </a:solidFill>
                </a:rPr>
                <a:t>                      </a:t>
              </a:r>
              <a:r>
                <a:rPr lang="en-US" altLang="zh-TW" sz="1600" dirty="0" smtClean="0">
                  <a:solidFill>
                    <a:srgbClr val="FF0000"/>
                  </a:solidFill>
                </a:rPr>
                <a:t>  </a:t>
              </a:r>
              <a:r>
                <a:rPr lang="en-US" altLang="zh-TW" sz="1600" dirty="0">
                  <a:solidFill>
                    <a:srgbClr val="FF0000"/>
                  </a:solidFill>
                </a:rPr>
                <a:t>Purdue-Lin(Vapor, Cloud water, Cloud ice, Rain, Snow and </a:t>
              </a:r>
              <a:r>
                <a:rPr lang="en-US" altLang="zh-TW" sz="1600" b="1" dirty="0" err="1">
                  <a:solidFill>
                    <a:srgbClr val="FF0000"/>
                  </a:solidFill>
                </a:rPr>
                <a:t>Graupel</a:t>
              </a:r>
              <a:r>
                <a:rPr lang="en-US" altLang="zh-TW" sz="1600" b="1" dirty="0">
                  <a:solidFill>
                    <a:srgbClr val="FF0000"/>
                  </a:solidFill>
                </a:rPr>
                <a:t>)</a:t>
              </a:r>
            </a:p>
            <a:p>
              <a:pPr lvl="0"/>
              <a:r>
                <a:rPr lang="en-US" altLang="zh-TW" b="1" dirty="0">
                  <a:solidFill>
                    <a:srgbClr val="3333FF"/>
                  </a:solidFill>
                </a:rPr>
                <a:t>Surface </a:t>
              </a:r>
              <a:r>
                <a:rPr lang="en-US" altLang="zh-TW" b="1" dirty="0" smtClean="0">
                  <a:solidFill>
                    <a:srgbClr val="3333FF"/>
                  </a:solidFill>
                </a:rPr>
                <a:t>L      </a:t>
              </a:r>
              <a:r>
                <a:rPr lang="en-US" altLang="zh-TW" sz="1400" dirty="0" smtClean="0">
                  <a:solidFill>
                    <a:prstClr val="black"/>
                  </a:solidFill>
                </a:rPr>
                <a:t>MM5 </a:t>
              </a:r>
              <a:r>
                <a:rPr lang="en-US" altLang="zh-TW" sz="1400" dirty="0">
                  <a:solidFill>
                    <a:prstClr val="black"/>
                  </a:solidFill>
                </a:rPr>
                <a:t>similarity theory</a:t>
              </a:r>
            </a:p>
            <a:p>
              <a:pPr lvl="0"/>
              <a:r>
                <a:rPr lang="en-US" altLang="zh-TW" b="1" dirty="0">
                  <a:solidFill>
                    <a:srgbClr val="3333FF"/>
                  </a:solidFill>
                </a:rPr>
                <a:t>Boundary </a:t>
              </a:r>
              <a:r>
                <a:rPr lang="en-US" altLang="zh-TW" b="1" dirty="0" smtClean="0">
                  <a:solidFill>
                    <a:srgbClr val="3333FF"/>
                  </a:solidFill>
                </a:rPr>
                <a:t>L    </a:t>
              </a:r>
              <a:r>
                <a:rPr lang="en-US" altLang="zh-TW" sz="1400" dirty="0" err="1" smtClean="0">
                  <a:solidFill>
                    <a:prstClr val="black"/>
                  </a:solidFill>
                </a:rPr>
                <a:t>Yonsei</a:t>
              </a:r>
              <a:r>
                <a:rPr lang="en-US" altLang="zh-TW" sz="1400" dirty="0" smtClean="0">
                  <a:solidFill>
                    <a:prstClr val="black"/>
                  </a:solidFill>
                </a:rPr>
                <a:t> </a:t>
              </a:r>
              <a:r>
                <a:rPr lang="en-US" altLang="zh-TW" sz="1400" dirty="0">
                  <a:solidFill>
                    <a:prstClr val="black"/>
                  </a:solidFill>
                </a:rPr>
                <a:t>University (</a:t>
              </a:r>
              <a:r>
                <a:rPr lang="en-US" altLang="zh-TW" sz="1400" dirty="0" smtClean="0">
                  <a:solidFill>
                    <a:prstClr val="black"/>
                  </a:solidFill>
                </a:rPr>
                <a:t>YSU)</a:t>
              </a:r>
              <a:endParaRPr lang="en-US" altLang="zh-TW" sz="1400" dirty="0">
                <a:solidFill>
                  <a:prstClr val="black"/>
                </a:solidFill>
              </a:endParaRPr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601364" y="1909281"/>
              <a:ext cx="2360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3333FF"/>
                  </a:solidFill>
                </a:rPr>
                <a:t>Model:</a:t>
              </a:r>
              <a:r>
                <a:rPr lang="en-US" altLang="zh-TW" sz="16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TW" sz="1400" dirty="0" smtClean="0"/>
                <a:t>WRF-ARW(V3.2.1)</a:t>
              </a:r>
              <a:endParaRPr lang="en-US" altLang="zh-TW" sz="1000" dirty="0" smtClean="0"/>
            </a:p>
          </p:txBody>
        </p:sp>
        <p:grpSp>
          <p:nvGrpSpPr>
            <p:cNvPr id="12" name="群組 11"/>
            <p:cNvGrpSpPr/>
            <p:nvPr/>
          </p:nvGrpSpPr>
          <p:grpSpPr>
            <a:xfrm>
              <a:off x="604639" y="2900665"/>
              <a:ext cx="8431857" cy="1539349"/>
              <a:chOff x="702618" y="2259796"/>
              <a:chExt cx="8431857" cy="1539349"/>
            </a:xfrm>
          </p:grpSpPr>
          <p:grpSp>
            <p:nvGrpSpPr>
              <p:cNvPr id="11" name="群組 10"/>
              <p:cNvGrpSpPr/>
              <p:nvPr/>
            </p:nvGrpSpPr>
            <p:grpSpPr>
              <a:xfrm>
                <a:off x="712143" y="2259796"/>
                <a:ext cx="5660057" cy="729605"/>
                <a:chOff x="712143" y="2259796"/>
                <a:chExt cx="5660057" cy="729605"/>
              </a:xfrm>
            </p:grpSpPr>
            <p:sp>
              <p:nvSpPr>
                <p:cNvPr id="6" name="文字方塊 5"/>
                <p:cNvSpPr txBox="1"/>
                <p:nvPr/>
              </p:nvSpPr>
              <p:spPr>
                <a:xfrm>
                  <a:off x="712143" y="2259796"/>
                  <a:ext cx="5660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b="1" dirty="0" smtClean="0">
                      <a:solidFill>
                        <a:srgbClr val="3333FF"/>
                      </a:solidFill>
                    </a:rPr>
                    <a:t>3-Layer-Dom   </a:t>
                  </a:r>
                  <a:r>
                    <a:rPr lang="en-US" altLang="zh-TW" sz="1400" dirty="0" smtClean="0"/>
                    <a:t>27- , 9- and 3- km grid spacing</a:t>
                  </a:r>
                  <a:endParaRPr lang="en-US" altLang="zh-TW" sz="1000" dirty="0" smtClean="0"/>
                </a:p>
              </p:txBody>
            </p:sp>
            <p:sp>
              <p:nvSpPr>
                <p:cNvPr id="7" name="文字方塊 6"/>
                <p:cNvSpPr txBox="1"/>
                <p:nvPr/>
              </p:nvSpPr>
              <p:spPr>
                <a:xfrm>
                  <a:off x="712143" y="2620069"/>
                  <a:ext cx="5660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b="1" dirty="0" smtClean="0">
                      <a:solidFill>
                        <a:srgbClr val="3333FF"/>
                      </a:solidFill>
                    </a:rPr>
                    <a:t>Vertical  </a:t>
                  </a:r>
                  <a:r>
                    <a:rPr lang="en-US" altLang="zh-TW" sz="1400" dirty="0" smtClean="0"/>
                    <a:t>33 levels</a:t>
                  </a:r>
                  <a:endParaRPr lang="en-US" altLang="zh-TW" sz="1000" dirty="0" smtClean="0"/>
                </a:p>
              </p:txBody>
            </p:sp>
          </p:grpSp>
          <p:sp>
            <p:nvSpPr>
              <p:cNvPr id="8" name="文字方塊 7"/>
              <p:cNvSpPr txBox="1"/>
              <p:nvPr/>
            </p:nvSpPr>
            <p:spPr>
              <a:xfrm>
                <a:off x="702618" y="2998926"/>
                <a:ext cx="8431857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b="1" dirty="0" err="1" smtClean="0">
                    <a:solidFill>
                      <a:srgbClr val="3333FF"/>
                    </a:solidFill>
                  </a:rPr>
                  <a:t>Convecti</a:t>
                </a:r>
                <a:r>
                  <a:rPr lang="en-US" altLang="zh-TW" b="1" dirty="0" smtClean="0">
                    <a:solidFill>
                      <a:srgbClr val="3333FF"/>
                    </a:solidFill>
                  </a:rPr>
                  <a:t>     </a:t>
                </a:r>
                <a:r>
                  <a:rPr lang="en-US" altLang="zh-TW" sz="1400" dirty="0" err="1" smtClean="0"/>
                  <a:t>Kain</a:t>
                </a:r>
                <a:r>
                  <a:rPr lang="en-US" altLang="zh-TW" sz="1400" dirty="0" smtClean="0"/>
                  <a:t>-Fritsch(KF) scheme (2 outer domains)</a:t>
                </a:r>
              </a:p>
              <a:p>
                <a:r>
                  <a:rPr lang="en-US" altLang="zh-TW" b="1" dirty="0" err="1" smtClean="0">
                    <a:solidFill>
                      <a:srgbClr val="3333FF"/>
                    </a:solidFill>
                  </a:rPr>
                  <a:t>Radiatio</a:t>
                </a:r>
                <a:r>
                  <a:rPr lang="en-US" altLang="zh-TW" b="1" dirty="0" smtClean="0">
                    <a:solidFill>
                      <a:srgbClr val="3333FF"/>
                    </a:solidFill>
                  </a:rPr>
                  <a:t>   </a:t>
                </a:r>
                <a:r>
                  <a:rPr lang="en-US" altLang="zh-TW" sz="1400" dirty="0" smtClean="0"/>
                  <a:t> Rapid </a:t>
                </a:r>
                <a:r>
                  <a:rPr lang="en-US" altLang="zh-TW" sz="1400" dirty="0" err="1" smtClean="0"/>
                  <a:t>Radiative</a:t>
                </a:r>
                <a:r>
                  <a:rPr lang="en-US" altLang="zh-TW" sz="1400" dirty="0" smtClean="0"/>
                  <a:t> Transfer Model(RRTM)  ; </a:t>
                </a:r>
                <a:r>
                  <a:rPr lang="en-US" altLang="zh-TW" sz="1400" dirty="0" err="1" smtClean="0"/>
                  <a:t>Dudhia</a:t>
                </a:r>
                <a:endParaRPr lang="en-US" altLang="zh-TW" sz="1400" dirty="0"/>
              </a:p>
              <a:p>
                <a:endParaRPr lang="en-US" altLang="zh-TW" sz="1000" dirty="0" smtClean="0"/>
              </a:p>
            </p:txBody>
          </p:sp>
        </p:grpSp>
        <p:sp>
          <p:nvSpPr>
            <p:cNvPr id="13" name="文字方塊 12"/>
            <p:cNvSpPr txBox="1"/>
            <p:nvPr/>
          </p:nvSpPr>
          <p:spPr>
            <a:xfrm>
              <a:off x="614164" y="2204556"/>
              <a:ext cx="2360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3333FF"/>
                  </a:solidFill>
                </a:rPr>
                <a:t>IC/BC:</a:t>
              </a:r>
              <a:r>
                <a:rPr lang="en-US" altLang="zh-TW" sz="1600" b="1" dirty="0" smtClean="0">
                  <a:solidFill>
                    <a:srgbClr val="3333FF"/>
                  </a:solidFill>
                </a:rPr>
                <a:t> </a:t>
              </a:r>
              <a:r>
                <a:rPr lang="en-US" altLang="zh-TW" sz="1400" dirty="0" smtClean="0"/>
                <a:t>ECMWF(6h)</a:t>
              </a: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604639" y="2536562"/>
              <a:ext cx="4615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rgbClr val="3333FF"/>
                  </a:solidFill>
                </a:rPr>
                <a:t> </a:t>
              </a:r>
              <a:r>
                <a:rPr lang="en-US" altLang="zh-TW" b="1" dirty="0" smtClean="0">
                  <a:solidFill>
                    <a:srgbClr val="3333FF"/>
                  </a:solidFill>
                </a:rPr>
                <a:t>             </a:t>
              </a:r>
              <a:r>
                <a:rPr lang="en-US" altLang="zh-TW" sz="1400" dirty="0" smtClean="0"/>
                <a:t>1200 UTC 27 August-1200 UTC 30 August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5940152" y="4408904"/>
              <a:ext cx="14101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200" i="1" dirty="0" smtClean="0">
                  <a:solidFill>
                    <a:srgbClr val="3333FF"/>
                  </a:solidFill>
                </a:rPr>
                <a:t>[Hong et al.(2004)]</a:t>
              </a:r>
              <a:endParaRPr lang="en-US" altLang="zh-TW" sz="1200" i="1" dirty="0">
                <a:solidFill>
                  <a:srgbClr val="3333FF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940152" y="4882078"/>
              <a:ext cx="253383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200" i="1" dirty="0" smtClean="0">
                  <a:solidFill>
                    <a:srgbClr val="3333FF"/>
                  </a:solidFill>
                </a:rPr>
                <a:t>[Lin et al.(1983), Chen and Sun(2002)]</a:t>
              </a: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06139" y="1907307"/>
              <a:ext cx="668773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>
                  <a:solidFill>
                    <a:schemeClr val="bg1">
                      <a:lumMod val="95000"/>
                    </a:schemeClr>
                  </a:solidFill>
                </a:rPr>
                <a:t>Model</a:t>
              </a:r>
              <a:endParaRPr lang="zh-TW" altLang="en-US" sz="1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702618" y="2242269"/>
              <a:ext cx="599844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>
                  <a:solidFill>
                    <a:schemeClr val="bg1">
                      <a:lumMod val="95000"/>
                    </a:schemeClr>
                  </a:solidFill>
                </a:rPr>
                <a:t>IC/BC</a:t>
              </a:r>
              <a:endParaRPr lang="zh-TW" altLang="en-US" sz="1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693093" y="2579067"/>
              <a:ext cx="669094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>
                  <a:solidFill>
                    <a:schemeClr val="bg1">
                      <a:lumMod val="95000"/>
                    </a:schemeClr>
                  </a:solidFill>
                </a:rPr>
                <a:t>Period</a:t>
              </a:r>
              <a:endParaRPr lang="zh-TW" altLang="en-US" sz="1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693093" y="2933774"/>
              <a:ext cx="1322350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>
                  <a:solidFill>
                    <a:schemeClr val="bg1">
                      <a:lumMod val="95000"/>
                    </a:schemeClr>
                  </a:solidFill>
                </a:rPr>
                <a:t>3-layer Domain</a:t>
              </a:r>
              <a:endParaRPr lang="zh-TW" altLang="en-US" sz="1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702618" y="3294509"/>
              <a:ext cx="749885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>
                  <a:solidFill>
                    <a:schemeClr val="bg1">
                      <a:lumMod val="95000"/>
                    </a:schemeClr>
                  </a:solidFill>
                </a:rPr>
                <a:t>Vertical</a:t>
              </a:r>
              <a:endParaRPr lang="zh-TW" altLang="en-US" sz="1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706139" y="3670206"/>
              <a:ext cx="1017202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>
                  <a:solidFill>
                    <a:schemeClr val="bg1">
                      <a:lumMod val="95000"/>
                    </a:schemeClr>
                  </a:solidFill>
                </a:rPr>
                <a:t>Convection</a:t>
              </a:r>
              <a:endParaRPr lang="zh-TW" altLang="en-US" sz="1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702618" y="4009256"/>
              <a:ext cx="901144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>
                  <a:solidFill>
                    <a:schemeClr val="bg1">
                      <a:lumMod val="95000"/>
                    </a:schemeClr>
                  </a:solidFill>
                </a:rPr>
                <a:t>Radiation</a:t>
              </a:r>
              <a:endParaRPr lang="zh-TW" altLang="en-US" sz="1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702618" y="4379267"/>
              <a:ext cx="1157496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>
                  <a:solidFill>
                    <a:schemeClr val="bg1">
                      <a:lumMod val="95000"/>
                    </a:schemeClr>
                  </a:solidFill>
                </a:rPr>
                <a:t>Microphysics</a:t>
              </a:r>
              <a:endParaRPr lang="zh-TW" altLang="en-US" sz="1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707951" y="4878685"/>
              <a:ext cx="1173591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>
                  <a:solidFill>
                    <a:schemeClr val="bg1">
                      <a:lumMod val="95000"/>
                    </a:schemeClr>
                  </a:solidFill>
                </a:rPr>
                <a:t>Surface Layer</a:t>
              </a:r>
              <a:endParaRPr lang="zh-TW" altLang="en-US" sz="1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708386" y="5219675"/>
              <a:ext cx="1315104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>
                  <a:solidFill>
                    <a:schemeClr val="bg1">
                      <a:lumMod val="95000"/>
                    </a:schemeClr>
                  </a:solidFill>
                </a:rPr>
                <a:t>Boundary layer</a:t>
              </a:r>
              <a:endParaRPr lang="zh-TW" altLang="en-US" sz="1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93" y="1291147"/>
            <a:ext cx="26400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14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323528" y="1196752"/>
            <a:ext cx="2592288" cy="432048"/>
            <a:chOff x="323528" y="332657"/>
            <a:chExt cx="2592288" cy="432048"/>
          </a:xfrm>
        </p:grpSpPr>
        <p:sp>
          <p:nvSpPr>
            <p:cNvPr id="4" name="標題 1"/>
            <p:cNvSpPr txBox="1">
              <a:spLocks/>
            </p:cNvSpPr>
            <p:nvPr/>
          </p:nvSpPr>
          <p:spPr>
            <a:xfrm>
              <a:off x="323528" y="332657"/>
              <a:ext cx="2592288" cy="43204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Results</a:t>
              </a:r>
              <a:endPara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840" y="691680"/>
              <a:ext cx="1871663" cy="73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矩形 6"/>
          <p:cNvSpPr/>
          <p:nvPr/>
        </p:nvSpPr>
        <p:spPr>
          <a:xfrm>
            <a:off x="342578" y="1844824"/>
            <a:ext cx="31620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/>
              <a:t>Circulation Budget </a:t>
            </a:r>
            <a:r>
              <a:rPr lang="en-US" altLang="zh-TW" sz="1200" i="1" dirty="0" smtClean="0">
                <a:solidFill>
                  <a:srgbClr val="3333FF"/>
                </a:solidFill>
              </a:rPr>
              <a:t>[Davis and </a:t>
            </a:r>
            <a:r>
              <a:rPr lang="en-US" altLang="zh-TW" sz="1200" i="1" dirty="0" err="1" smtClean="0">
                <a:solidFill>
                  <a:srgbClr val="3333FF"/>
                </a:solidFill>
              </a:rPr>
              <a:t>Galarneau</a:t>
            </a:r>
            <a:r>
              <a:rPr lang="en-US" altLang="zh-TW" sz="1200" i="1" dirty="0" smtClean="0">
                <a:solidFill>
                  <a:srgbClr val="3333FF"/>
                </a:solidFill>
              </a:rPr>
              <a:t>(2009)]</a:t>
            </a:r>
          </a:p>
        </p:txBody>
      </p:sp>
      <p:grpSp>
        <p:nvGrpSpPr>
          <p:cNvPr id="20" name="群組 19"/>
          <p:cNvGrpSpPr/>
          <p:nvPr/>
        </p:nvGrpSpPr>
        <p:grpSpPr>
          <a:xfrm>
            <a:off x="395536" y="2173917"/>
            <a:ext cx="4680520" cy="2695243"/>
            <a:chOff x="539552" y="2209233"/>
            <a:chExt cx="4680520" cy="2695243"/>
          </a:xfrm>
        </p:grpSpPr>
        <p:pic>
          <p:nvPicPr>
            <p:cNvPr id="19" name="圖片 18" descr="mwr-d-15-0259%2E1.pdf - Adobe Acrobat Reader DC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6" t="43889" r="50521" b="16962"/>
            <a:stretch/>
          </p:blipFill>
          <p:spPr>
            <a:xfrm>
              <a:off x="539552" y="2209233"/>
              <a:ext cx="4680520" cy="26952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矩形 9"/>
            <p:cNvSpPr/>
            <p:nvPr/>
          </p:nvSpPr>
          <p:spPr>
            <a:xfrm>
              <a:off x="1403582" y="2214688"/>
              <a:ext cx="553269" cy="53367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979712" y="2212309"/>
              <a:ext cx="1080120" cy="528439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C000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222898" y="2217073"/>
              <a:ext cx="1577702" cy="547489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77355" y="2800350"/>
              <a:ext cx="1473882" cy="467668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5483260" y="2183958"/>
            <a:ext cx="2046651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200" b="1" dirty="0" smtClean="0"/>
              <a:t>Vertical stretching </a:t>
            </a:r>
            <a:r>
              <a:rPr lang="en-US" altLang="zh-TW" sz="1200" dirty="0" smtClean="0"/>
              <a:t>of </a:t>
            </a:r>
            <a:r>
              <a:rPr lang="en-US" altLang="zh-TW" sz="1200" dirty="0" err="1" smtClean="0"/>
              <a:t>vorticity</a:t>
            </a:r>
            <a:endParaRPr lang="zh-TW" altLang="en-US" sz="12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483260" y="2621687"/>
            <a:ext cx="3563861" cy="64633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200" b="1" dirty="0" smtClean="0"/>
              <a:t>Eddy flux of perturbation </a:t>
            </a:r>
            <a:r>
              <a:rPr lang="en-US" altLang="zh-TW" sz="1200" b="1" dirty="0" err="1" smtClean="0"/>
              <a:t>vorticity</a:t>
            </a:r>
            <a:r>
              <a:rPr lang="en-US" altLang="zh-TW" sz="1200" b="1" dirty="0" smtClean="0"/>
              <a:t> </a:t>
            </a:r>
            <a:r>
              <a:rPr lang="en-US" altLang="zh-TW" sz="1200" dirty="0" smtClean="0"/>
              <a:t>into and out of the</a:t>
            </a:r>
          </a:p>
          <a:p>
            <a:r>
              <a:rPr lang="en-US" altLang="zh-TW" sz="1200" dirty="0" smtClean="0"/>
              <a:t> boxed region via horizontal flow directed normal to </a:t>
            </a:r>
          </a:p>
          <a:p>
            <a:r>
              <a:rPr lang="en-US" altLang="zh-TW" sz="1200" dirty="0" smtClean="0"/>
              <a:t>the box perimeter</a:t>
            </a:r>
            <a:endParaRPr lang="zh-TW" altLang="en-US" sz="12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470287" y="3431783"/>
            <a:ext cx="3434210" cy="46166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200" b="1" dirty="0" smtClean="0"/>
              <a:t>Tilting of horizontal </a:t>
            </a:r>
            <a:r>
              <a:rPr lang="en-US" altLang="zh-TW" sz="1200" b="1" dirty="0" err="1" smtClean="0"/>
              <a:t>vorticity</a:t>
            </a:r>
            <a:r>
              <a:rPr lang="en-US" altLang="zh-TW" sz="1200" b="1" dirty="0" smtClean="0"/>
              <a:t> </a:t>
            </a:r>
            <a:r>
              <a:rPr lang="en-US" altLang="zh-TW" sz="1200" dirty="0" smtClean="0"/>
              <a:t>into the vertical plane </a:t>
            </a:r>
          </a:p>
          <a:p>
            <a:r>
              <a:rPr lang="en-US" altLang="zh-TW" sz="1200" dirty="0" smtClean="0"/>
              <a:t>through updrafts along the perimeter of the box</a:t>
            </a:r>
            <a:endParaRPr lang="zh-TW" altLang="en-US" sz="12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470287" y="4109472"/>
            <a:ext cx="2486193" cy="276999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200" b="1" dirty="0" smtClean="0"/>
              <a:t>Frictional force </a:t>
            </a:r>
            <a:r>
              <a:rPr lang="en-US" altLang="zh-TW" sz="1200" dirty="0" smtClean="0"/>
              <a:t>(implicitly computed)</a:t>
            </a:r>
            <a:endParaRPr lang="zh-TW" altLang="en-US" sz="1200" dirty="0"/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7" y="1077265"/>
            <a:ext cx="2638116" cy="64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3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/>
          <p:cNvGrpSpPr/>
          <p:nvPr/>
        </p:nvGrpSpPr>
        <p:grpSpPr>
          <a:xfrm>
            <a:off x="1664364" y="660616"/>
            <a:ext cx="4269964" cy="392120"/>
            <a:chOff x="1664364" y="319626"/>
            <a:chExt cx="4269964" cy="392120"/>
          </a:xfrm>
        </p:grpSpPr>
        <p:sp>
          <p:nvSpPr>
            <p:cNvPr id="16" name="矩形 15"/>
            <p:cNvSpPr/>
            <p:nvPr/>
          </p:nvSpPr>
          <p:spPr>
            <a:xfrm>
              <a:off x="4559764" y="342414"/>
              <a:ext cx="481222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chemeClr val="bg1"/>
                  </a:solidFill>
                  <a:latin typeface="Monotype Corsiva" pitchFamily="66" charset="0"/>
                </a:rPr>
                <a:t>Lin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7" name="群組 16"/>
            <p:cNvGrpSpPr/>
            <p:nvPr/>
          </p:nvGrpSpPr>
          <p:grpSpPr>
            <a:xfrm>
              <a:off x="1664364" y="319626"/>
              <a:ext cx="4269964" cy="369332"/>
              <a:chOff x="1676600" y="715970"/>
              <a:chExt cx="4269964" cy="369332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676600" y="715970"/>
                <a:ext cx="788999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zh-TW" b="1" dirty="0" smtClean="0">
                    <a:solidFill>
                      <a:schemeClr val="bg1"/>
                    </a:solidFill>
                    <a:latin typeface="Monotype Corsiva" pitchFamily="66" charset="0"/>
                  </a:rPr>
                  <a:t>WSM3</a:t>
                </a:r>
                <a:endParaRPr lang="zh-TW" altLang="en-US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9" name="群組 8"/>
              <p:cNvGrpSpPr/>
              <p:nvPr/>
            </p:nvGrpSpPr>
            <p:grpSpPr>
              <a:xfrm>
                <a:off x="2411760" y="742757"/>
                <a:ext cx="3534804" cy="342379"/>
                <a:chOff x="1979712" y="742757"/>
                <a:chExt cx="3534804" cy="342379"/>
              </a:xfrm>
            </p:grpSpPr>
            <p:sp>
              <p:nvSpPr>
                <p:cNvPr id="6" name="矩形 5"/>
                <p:cNvSpPr/>
                <p:nvPr/>
              </p:nvSpPr>
              <p:spPr>
                <a:xfrm>
                  <a:off x="4222175" y="746582"/>
                  <a:ext cx="1292341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1600" b="1" dirty="0">
                      <a:latin typeface="Monotype Corsiva" pitchFamily="66" charset="0"/>
                    </a:rPr>
                    <a:t> </a:t>
                  </a:r>
                  <a:r>
                    <a:rPr lang="en-US" altLang="zh-TW" sz="1600" b="1" dirty="0" smtClean="0">
                      <a:latin typeface="Monotype Corsiva" pitchFamily="66" charset="0"/>
                    </a:rPr>
                    <a:t>      Simulation</a:t>
                  </a:r>
                  <a:endParaRPr lang="en-US" altLang="zh-TW" sz="1600" b="1" i="1" dirty="0" smtClean="0">
                    <a:solidFill>
                      <a:srgbClr val="3333FF"/>
                    </a:solidFill>
                    <a:latin typeface="Monotype Corsiva" pitchFamily="66" charset="0"/>
                  </a:endParaRPr>
                </a:p>
              </p:txBody>
            </p:sp>
            <p:sp>
              <p:nvSpPr>
                <p:cNvPr id="5" name="矩形 4"/>
                <p:cNvSpPr/>
                <p:nvPr/>
              </p:nvSpPr>
              <p:spPr>
                <a:xfrm>
                  <a:off x="1979712" y="742757"/>
                  <a:ext cx="97815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1600" b="1" dirty="0" smtClean="0">
                      <a:latin typeface="Monotype Corsiva" pitchFamily="66" charset="0"/>
                    </a:rPr>
                    <a:t>Simulation</a:t>
                  </a:r>
                  <a:endParaRPr lang="en-US" altLang="zh-TW" sz="1600" b="1" i="1" dirty="0" smtClean="0">
                    <a:solidFill>
                      <a:srgbClr val="3333FF"/>
                    </a:solidFill>
                    <a:latin typeface="Monotype Corsiva" pitchFamily="66" charset="0"/>
                  </a:endParaRPr>
                </a:p>
              </p:txBody>
            </p:sp>
          </p:grpSp>
        </p:grpSp>
      </p:grpSp>
      <p:sp>
        <p:nvSpPr>
          <p:cNvPr id="7" name="矩形 6"/>
          <p:cNvSpPr/>
          <p:nvPr/>
        </p:nvSpPr>
        <p:spPr>
          <a:xfrm>
            <a:off x="5292080" y="2204864"/>
            <a:ext cx="3642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/>
              <a:t>Lin</a:t>
            </a:r>
            <a:endParaRPr lang="en-US" altLang="zh-TW" sz="1200" i="1" dirty="0" smtClean="0">
              <a:solidFill>
                <a:srgbClr val="3333FF"/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899592" y="1018627"/>
            <a:ext cx="6480720" cy="5434709"/>
            <a:chOff x="467544" y="1018627"/>
            <a:chExt cx="5551884" cy="4534597"/>
          </a:xfrm>
        </p:grpSpPr>
        <p:pic>
          <p:nvPicPr>
            <p:cNvPr id="2" name="圖片 1" descr="mwr-d-15-0259%2E1.pdf - Adobe Acrobat Reader DC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50" t="22692" r="27083" b="9322"/>
            <a:stretch/>
          </p:blipFill>
          <p:spPr>
            <a:xfrm>
              <a:off x="467544" y="1018627"/>
              <a:ext cx="5551884" cy="4411765"/>
            </a:xfrm>
            <a:prstGeom prst="rect">
              <a:avLst/>
            </a:prstGeom>
          </p:spPr>
        </p:pic>
        <p:pic>
          <p:nvPicPr>
            <p:cNvPr id="3" name="圖片 2" descr="mwr-d-15-0259%2E1.pdf - Adobe Acrobat Reader DC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03" t="91773" r="34568" b="6508"/>
            <a:stretch/>
          </p:blipFill>
          <p:spPr>
            <a:xfrm>
              <a:off x="1095375" y="5445224"/>
              <a:ext cx="4116001" cy="108000"/>
            </a:xfrm>
            <a:prstGeom prst="rect">
              <a:avLst/>
            </a:prstGeom>
          </p:spPr>
        </p:pic>
      </p:grpSp>
      <p:grpSp>
        <p:nvGrpSpPr>
          <p:cNvPr id="22" name="群組 21"/>
          <p:cNvGrpSpPr/>
          <p:nvPr/>
        </p:nvGrpSpPr>
        <p:grpSpPr>
          <a:xfrm>
            <a:off x="95454" y="1685419"/>
            <a:ext cx="878051" cy="3917305"/>
            <a:chOff x="95454" y="1685419"/>
            <a:chExt cx="878051" cy="3917305"/>
          </a:xfrm>
        </p:grpSpPr>
        <p:sp>
          <p:nvSpPr>
            <p:cNvPr id="10" name="矩形 9"/>
            <p:cNvSpPr/>
            <p:nvPr/>
          </p:nvSpPr>
          <p:spPr>
            <a:xfrm>
              <a:off x="126554" y="1700808"/>
              <a:ext cx="7232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b="1" dirty="0" smtClean="0">
                  <a:latin typeface="Monotype Corsiva" pitchFamily="66" charset="0"/>
                </a:rPr>
                <a:t>T=6</a:t>
              </a:r>
              <a:r>
                <a:rPr lang="en-US" altLang="zh-TW" sz="1600" b="1" baseline="30000" dirty="0" smtClean="0">
                  <a:latin typeface="Monotype Corsiva" pitchFamily="66" charset="0"/>
                </a:rPr>
                <a:t>th</a:t>
              </a:r>
              <a:r>
                <a:rPr lang="en-US" altLang="zh-TW" sz="1600" b="1" dirty="0" smtClean="0">
                  <a:latin typeface="Monotype Corsiva" pitchFamily="66" charset="0"/>
                </a:rPr>
                <a:t> h</a:t>
              </a:r>
              <a:endParaRPr lang="en-US" altLang="zh-TW" sz="1600" b="1" i="1" dirty="0" smtClean="0">
                <a:solidFill>
                  <a:srgbClr val="3333FF"/>
                </a:solidFill>
                <a:latin typeface="Monotype Corsiva" pitchFamily="66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60462" y="3450486"/>
              <a:ext cx="8130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b="1" dirty="0" smtClean="0">
                  <a:latin typeface="Monotype Corsiva" pitchFamily="66" charset="0"/>
                </a:rPr>
                <a:t>T=12</a:t>
              </a:r>
              <a:r>
                <a:rPr lang="en-US" altLang="zh-TW" sz="1600" b="1" baseline="30000" dirty="0" smtClean="0">
                  <a:latin typeface="Monotype Corsiva" pitchFamily="66" charset="0"/>
                </a:rPr>
                <a:t>th</a:t>
              </a:r>
              <a:r>
                <a:rPr lang="en-US" altLang="zh-TW" sz="1600" b="1" dirty="0" smtClean="0">
                  <a:latin typeface="Monotype Corsiva" pitchFamily="66" charset="0"/>
                </a:rPr>
                <a:t> h</a:t>
              </a:r>
              <a:endParaRPr lang="en-US" altLang="zh-TW" sz="1600" b="1" i="1" dirty="0" smtClean="0">
                <a:solidFill>
                  <a:srgbClr val="3333FF"/>
                </a:solidFill>
                <a:latin typeface="Monotype Corsiva" pitchFamily="66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60462" y="5229200"/>
              <a:ext cx="8130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b="1" dirty="0" smtClean="0">
                  <a:latin typeface="Monotype Corsiva" pitchFamily="66" charset="0"/>
                </a:rPr>
                <a:t>T=18</a:t>
              </a:r>
              <a:r>
                <a:rPr lang="en-US" altLang="zh-TW" sz="1600" b="1" baseline="30000" dirty="0" smtClean="0">
                  <a:latin typeface="Monotype Corsiva" pitchFamily="66" charset="0"/>
                </a:rPr>
                <a:t>th</a:t>
              </a:r>
              <a:r>
                <a:rPr lang="en-US" altLang="zh-TW" sz="1600" b="1" dirty="0" smtClean="0">
                  <a:latin typeface="Monotype Corsiva" pitchFamily="66" charset="0"/>
                </a:rPr>
                <a:t> h</a:t>
              </a:r>
              <a:endParaRPr lang="en-US" altLang="zh-TW" sz="1600" b="1" i="1" dirty="0" smtClean="0">
                <a:solidFill>
                  <a:srgbClr val="3333FF"/>
                </a:solidFill>
                <a:latin typeface="Monotype Corsiva" pitchFamily="66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95454" y="1685419"/>
              <a:ext cx="300082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chemeClr val="bg1"/>
                  </a:solidFill>
                  <a:latin typeface="Monotype Corsiva" pitchFamily="66" charset="0"/>
                </a:rPr>
                <a:t>T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07504" y="3433192"/>
              <a:ext cx="300082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chemeClr val="bg1"/>
                  </a:solidFill>
                  <a:latin typeface="Monotype Corsiva" pitchFamily="66" charset="0"/>
                </a:rPr>
                <a:t>T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7504" y="5233392"/>
              <a:ext cx="300082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chemeClr val="bg1"/>
                  </a:solidFill>
                  <a:latin typeface="Monotype Corsiva" pitchFamily="66" charset="0"/>
                </a:rPr>
                <a:t>T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9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群組 34"/>
          <p:cNvGrpSpPr/>
          <p:nvPr/>
        </p:nvGrpSpPr>
        <p:grpSpPr>
          <a:xfrm>
            <a:off x="251519" y="1196752"/>
            <a:ext cx="8793042" cy="5465442"/>
            <a:chOff x="251519" y="1242472"/>
            <a:chExt cx="8793042" cy="5465442"/>
          </a:xfrm>
        </p:grpSpPr>
        <p:pic>
          <p:nvPicPr>
            <p:cNvPr id="26" name="圖片 25" descr="mwr-d-15-0259%2E1.pdf - Adobe Acrobat Reader DC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56" t="13696" r="31132"/>
            <a:stretch/>
          </p:blipFill>
          <p:spPr>
            <a:xfrm>
              <a:off x="4641987" y="1340314"/>
              <a:ext cx="4402574" cy="5367600"/>
            </a:xfrm>
            <a:prstGeom prst="rect">
              <a:avLst/>
            </a:prstGeom>
          </p:spPr>
        </p:pic>
        <p:pic>
          <p:nvPicPr>
            <p:cNvPr id="27" name="圖片 26" descr="mwr-d-15-0259%2E1.pdf - Adobe Acrobat Reader DC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90" t="14670" r="32187" b="1494"/>
            <a:stretch/>
          </p:blipFill>
          <p:spPr>
            <a:xfrm>
              <a:off x="251519" y="1373768"/>
              <a:ext cx="4191830" cy="5292000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1619672" y="4725699"/>
              <a:ext cx="505267" cy="2462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altLang="zh-TW" sz="1000" dirty="0" smtClean="0"/>
                <a:t>Tilting</a:t>
              </a:r>
              <a:endParaRPr lang="en-US" altLang="zh-TW" sz="1000" i="1" dirty="0" smtClean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33254" y="2966755"/>
              <a:ext cx="718466" cy="2462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altLang="zh-TW" sz="1000" dirty="0" smtClean="0"/>
                <a:t>Stretching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008928" y="1250116"/>
              <a:ext cx="1064715" cy="2462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altLang="zh-TW" sz="1000" i="1" dirty="0" smtClean="0"/>
                <a:t>Relative </a:t>
              </a:r>
              <a:r>
                <a:rPr lang="en-US" altLang="zh-TW" sz="1000" i="1" dirty="0" err="1" smtClean="0"/>
                <a:t>Vorticity</a:t>
              </a:r>
              <a:endParaRPr lang="en-US" altLang="zh-TW" sz="1000" i="1" dirty="0" smtClean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3315942" y="2904637"/>
              <a:ext cx="679994" cy="2462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altLang="zh-TW" sz="1000" dirty="0" smtClean="0"/>
                <a:t>Eddy Flux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3319148" y="1242472"/>
              <a:ext cx="676788" cy="2462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altLang="zh-TW" sz="1000" i="1" dirty="0"/>
                <a:t>T</a:t>
              </a:r>
              <a:r>
                <a:rPr lang="en-US" altLang="zh-TW" sz="1000" i="1" dirty="0" smtClean="0"/>
                <a:t>endency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6050268" y="4729127"/>
              <a:ext cx="505267" cy="2462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altLang="zh-TW" sz="1000" dirty="0" smtClean="0"/>
                <a:t>Tilting</a:t>
              </a:r>
              <a:endParaRPr lang="en-US" altLang="zh-TW" sz="1000" i="1" dirty="0" smtClean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5763850" y="2970183"/>
              <a:ext cx="718466" cy="2462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altLang="zh-TW" sz="1000" dirty="0" smtClean="0"/>
                <a:t>Stretching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5439524" y="1253544"/>
              <a:ext cx="1064715" cy="2462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altLang="zh-TW" sz="1000" i="1" dirty="0" smtClean="0"/>
                <a:t>Relative </a:t>
              </a:r>
              <a:r>
                <a:rPr lang="en-US" altLang="zh-TW" sz="1000" i="1" dirty="0" err="1" smtClean="0"/>
                <a:t>Vorticity</a:t>
              </a:r>
              <a:endParaRPr lang="en-US" altLang="zh-TW" sz="1000" i="1" dirty="0" smtClean="0"/>
            </a:p>
          </p:txBody>
        </p:sp>
        <p:sp>
          <p:nvSpPr>
            <p:cNvPr id="33" name="矩形 32"/>
            <p:cNvSpPr/>
            <p:nvPr/>
          </p:nvSpPr>
          <p:spPr>
            <a:xfrm>
              <a:off x="7837206" y="2908065"/>
              <a:ext cx="679994" cy="2462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altLang="zh-TW" sz="1000" dirty="0" smtClean="0"/>
                <a:t>Eddy Flux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7840412" y="1245900"/>
              <a:ext cx="676788" cy="2462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altLang="zh-TW" sz="1000" i="1" dirty="0"/>
                <a:t>T</a:t>
              </a:r>
              <a:r>
                <a:rPr lang="en-US" altLang="zh-TW" sz="1000" i="1" dirty="0" smtClean="0"/>
                <a:t>endency</a:t>
              </a: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1664364" y="660616"/>
            <a:ext cx="6220004" cy="392120"/>
            <a:chOff x="1664364" y="319626"/>
            <a:chExt cx="6220004" cy="392120"/>
          </a:xfrm>
        </p:grpSpPr>
        <p:sp>
          <p:nvSpPr>
            <p:cNvPr id="3" name="矩形 2"/>
            <p:cNvSpPr/>
            <p:nvPr/>
          </p:nvSpPr>
          <p:spPr>
            <a:xfrm>
              <a:off x="6467042" y="342414"/>
              <a:ext cx="481222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chemeClr val="bg1"/>
                  </a:solidFill>
                  <a:latin typeface="Monotype Corsiva" pitchFamily="66" charset="0"/>
                </a:rPr>
                <a:t>Lin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群組 3"/>
            <p:cNvGrpSpPr/>
            <p:nvPr/>
          </p:nvGrpSpPr>
          <p:grpSpPr>
            <a:xfrm>
              <a:off x="1664364" y="319626"/>
              <a:ext cx="6220004" cy="369332"/>
              <a:chOff x="1676600" y="715970"/>
              <a:chExt cx="6220004" cy="369332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1676600" y="715970"/>
                <a:ext cx="788999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zh-TW" b="1" dirty="0" smtClean="0">
                    <a:solidFill>
                      <a:schemeClr val="bg1"/>
                    </a:solidFill>
                    <a:latin typeface="Monotype Corsiva" pitchFamily="66" charset="0"/>
                  </a:rPr>
                  <a:t>WSM3</a:t>
                </a:r>
                <a:endParaRPr lang="zh-TW" altLang="en-US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" name="群組 5"/>
              <p:cNvGrpSpPr/>
              <p:nvPr/>
            </p:nvGrpSpPr>
            <p:grpSpPr>
              <a:xfrm>
                <a:off x="2411760" y="742757"/>
                <a:ext cx="5484844" cy="342379"/>
                <a:chOff x="1979712" y="742757"/>
                <a:chExt cx="5484844" cy="342379"/>
              </a:xfrm>
            </p:grpSpPr>
            <p:sp>
              <p:nvSpPr>
                <p:cNvPr id="7" name="矩形 6"/>
                <p:cNvSpPr/>
                <p:nvPr/>
              </p:nvSpPr>
              <p:spPr>
                <a:xfrm>
                  <a:off x="6172215" y="746582"/>
                  <a:ext cx="1292341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1600" b="1" dirty="0">
                      <a:latin typeface="Monotype Corsiva" pitchFamily="66" charset="0"/>
                    </a:rPr>
                    <a:t> </a:t>
                  </a:r>
                  <a:r>
                    <a:rPr lang="en-US" altLang="zh-TW" sz="1600" b="1" dirty="0" smtClean="0">
                      <a:latin typeface="Monotype Corsiva" pitchFamily="66" charset="0"/>
                    </a:rPr>
                    <a:t>      Simulation</a:t>
                  </a:r>
                  <a:endParaRPr lang="en-US" altLang="zh-TW" sz="1600" b="1" i="1" dirty="0" smtClean="0">
                    <a:solidFill>
                      <a:srgbClr val="3333FF"/>
                    </a:solidFill>
                    <a:latin typeface="Monotype Corsiva" pitchFamily="66" charset="0"/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1979712" y="742757"/>
                  <a:ext cx="97815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sz="1600" b="1" dirty="0" smtClean="0">
                      <a:latin typeface="Monotype Corsiva" pitchFamily="66" charset="0"/>
                    </a:rPr>
                    <a:t>Simulation</a:t>
                  </a:r>
                  <a:endParaRPr lang="en-US" altLang="zh-TW" sz="1600" b="1" i="1" dirty="0" smtClean="0">
                    <a:solidFill>
                      <a:srgbClr val="3333FF"/>
                    </a:solidFill>
                    <a:latin typeface="Monotype Corsiva" pitchFamily="66" charset="0"/>
                  </a:endParaRPr>
                </a:p>
              </p:txBody>
            </p:sp>
          </p:grpSp>
        </p:grpSp>
      </p:grpSp>
      <p:pic>
        <p:nvPicPr>
          <p:cNvPr id="11" name="圖片 10" descr="mwr-d-15-0259%2E1.pdf - Adobe Acrobat Reader DC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4" t="14403" r="50478" b="1569"/>
          <a:stretch/>
        </p:blipFill>
        <p:spPr>
          <a:xfrm>
            <a:off x="11124728" y="1168688"/>
            <a:ext cx="2359737" cy="5368094"/>
          </a:xfrm>
          <a:prstGeom prst="rect">
            <a:avLst/>
          </a:prstGeom>
        </p:spPr>
      </p:pic>
      <p:pic>
        <p:nvPicPr>
          <p:cNvPr id="12" name="圖片 11" descr="mwr-d-15-0259%2E1.pdf - Adobe Acrobat Reader DC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4" t="12687" r="49792" b="1417"/>
          <a:stretch/>
        </p:blipFill>
        <p:spPr>
          <a:xfrm>
            <a:off x="-3708920" y="1388616"/>
            <a:ext cx="2212707" cy="5350778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5233102" y="3149677"/>
            <a:ext cx="8803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/>
              <a:t>Divergence</a:t>
            </a:r>
            <a:endParaRPr lang="zh-TW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5236631" y="4301805"/>
            <a:ext cx="9915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/>
              <a:t>Convergence</a:t>
            </a:r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824055" y="3136761"/>
            <a:ext cx="8803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</a:rPr>
              <a:t>Divergence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04724" y="4293096"/>
            <a:ext cx="9915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</a:rPr>
              <a:t>Convergence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53363" y="4797152"/>
            <a:ext cx="1989986" cy="2345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 descr="mwr-d-15-0259%2E1.pdf - Adobe Acrobat Reader DC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89" t="82331" r="48041" b="14944"/>
          <a:stretch/>
        </p:blipFill>
        <p:spPr>
          <a:xfrm>
            <a:off x="8456368" y="6653637"/>
            <a:ext cx="253314" cy="135925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8196852" y="6590363"/>
            <a:ext cx="287258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1000" i="1" dirty="0" smtClean="0"/>
              <a:t>(*</a:t>
            </a:r>
            <a:endParaRPr lang="en-US" altLang="zh-TW" sz="1000" i="1" dirty="0" smtClean="0"/>
          </a:p>
        </p:txBody>
      </p:sp>
      <p:sp>
        <p:nvSpPr>
          <p:cNvPr id="39" name="矩形 38"/>
          <p:cNvSpPr/>
          <p:nvPr/>
        </p:nvSpPr>
        <p:spPr>
          <a:xfrm>
            <a:off x="8711128" y="6593924"/>
            <a:ext cx="223138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1000" i="1" dirty="0" smtClean="0"/>
              <a:t>)</a:t>
            </a:r>
            <a:endParaRPr lang="en-US" altLang="zh-TW" sz="1000" i="1" dirty="0" smtClean="0"/>
          </a:p>
        </p:txBody>
      </p:sp>
      <p:sp>
        <p:nvSpPr>
          <p:cNvPr id="40" name="矩形 39"/>
          <p:cNvSpPr/>
          <p:nvPr/>
        </p:nvSpPr>
        <p:spPr>
          <a:xfrm>
            <a:off x="6889375" y="4789532"/>
            <a:ext cx="2155186" cy="1822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8" name="群組 17"/>
          <p:cNvGrpSpPr/>
          <p:nvPr/>
        </p:nvGrpSpPr>
        <p:grpSpPr>
          <a:xfrm>
            <a:off x="654283" y="2186539"/>
            <a:ext cx="8022173" cy="3236225"/>
            <a:chOff x="654283" y="2186539"/>
            <a:chExt cx="8022173" cy="3236225"/>
          </a:xfrm>
        </p:grpSpPr>
        <p:pic>
          <p:nvPicPr>
            <p:cNvPr id="10" name="圖片 9" descr="mwr-d-15-0259%2E1.pdf - Adobe Acrobat Reader DC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66" t="39817" r="18611" b="8749"/>
            <a:stretch/>
          </p:blipFill>
          <p:spPr>
            <a:xfrm>
              <a:off x="654283" y="2225023"/>
              <a:ext cx="3490481" cy="3197741"/>
            </a:xfrm>
            <a:prstGeom prst="rect">
              <a:avLst/>
            </a:prstGeom>
          </p:spPr>
        </p:pic>
        <p:pic>
          <p:nvPicPr>
            <p:cNvPr id="17" name="圖片 16" descr="mwr-d-15-0259%2E1.pdf - Adobe Acrobat Reader DC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66" t="38570" r="19583" b="12060"/>
            <a:stretch/>
          </p:blipFill>
          <p:spPr>
            <a:xfrm>
              <a:off x="5156480" y="2186539"/>
              <a:ext cx="3519976" cy="319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89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4"/>
          <a:stretch/>
        </p:blipFill>
        <p:spPr bwMode="auto">
          <a:xfrm>
            <a:off x="179512" y="4653136"/>
            <a:ext cx="157545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群組 17"/>
          <p:cNvGrpSpPr/>
          <p:nvPr/>
        </p:nvGrpSpPr>
        <p:grpSpPr>
          <a:xfrm>
            <a:off x="1648502" y="1057633"/>
            <a:ext cx="6230333" cy="5251688"/>
            <a:chOff x="1648502" y="1057633"/>
            <a:chExt cx="6230333" cy="5251688"/>
          </a:xfrm>
        </p:grpSpPr>
        <p:grpSp>
          <p:nvGrpSpPr>
            <p:cNvPr id="10" name="群組 9"/>
            <p:cNvGrpSpPr/>
            <p:nvPr/>
          </p:nvGrpSpPr>
          <p:grpSpPr>
            <a:xfrm>
              <a:off x="1648502" y="1057633"/>
              <a:ext cx="6230333" cy="5251688"/>
              <a:chOff x="1648502" y="1057633"/>
              <a:chExt cx="6230333" cy="5251688"/>
            </a:xfrm>
          </p:grpSpPr>
          <p:pic>
            <p:nvPicPr>
              <p:cNvPr id="9" name="圖片 8" descr="mwr-d-15-0259%2E1.pdf - Adobe Acrobat Reader DC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242" t="17153" r="26644" b="8444"/>
              <a:stretch/>
            </p:blipFill>
            <p:spPr>
              <a:xfrm>
                <a:off x="1648502" y="1196752"/>
                <a:ext cx="5935318" cy="5112569"/>
              </a:xfrm>
              <a:prstGeom prst="rect">
                <a:avLst/>
              </a:prstGeom>
            </p:spPr>
          </p:pic>
          <p:sp>
            <p:nvSpPr>
              <p:cNvPr id="12" name="矩形 11"/>
              <p:cNvSpPr/>
              <p:nvPr/>
            </p:nvSpPr>
            <p:spPr>
              <a:xfrm>
                <a:off x="6660232" y="1057633"/>
                <a:ext cx="1218603" cy="2462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zh-TW" sz="1000" i="1" dirty="0" smtClean="0">
                    <a:latin typeface="+mj-lt"/>
                  </a:rPr>
                  <a:t>T=15- 24 h  average</a:t>
                </a:r>
                <a:endParaRPr lang="en-US" altLang="zh-TW" sz="1000" i="1" dirty="0">
                  <a:solidFill>
                    <a:srgbClr val="3333FF"/>
                  </a:solidFill>
                  <a:latin typeface="+mj-lt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3564701" y="1081285"/>
                <a:ext cx="891591" cy="2462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zh-TW" sz="1000" i="1" dirty="0" smtClean="0"/>
                  <a:t>Cloud Top  BT</a:t>
                </a: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2726586" y="2287905"/>
                <a:ext cx="83811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200" dirty="0" smtClean="0">
                    <a:solidFill>
                      <a:schemeClr val="bg1"/>
                    </a:solidFill>
                  </a:rPr>
                  <a:t>Spin down</a:t>
                </a:r>
                <a:endParaRPr lang="zh-TW" altLang="en-US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7" name="直線接點 16"/>
            <p:cNvCxnSpPr/>
            <p:nvPr/>
          </p:nvCxnSpPr>
          <p:spPr>
            <a:xfrm>
              <a:off x="2411760" y="2924944"/>
              <a:ext cx="204453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2383452" y="2654330"/>
              <a:ext cx="204453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2405232" y="5464978"/>
              <a:ext cx="204453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2376924" y="5194364"/>
              <a:ext cx="204453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36"/>
          <a:stretch/>
        </p:blipFill>
        <p:spPr bwMode="auto">
          <a:xfrm>
            <a:off x="91257" y="2047379"/>
            <a:ext cx="1751966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直線單箭頭接點 22"/>
          <p:cNvCxnSpPr/>
          <p:nvPr/>
        </p:nvCxnSpPr>
        <p:spPr>
          <a:xfrm flipV="1">
            <a:off x="7452320" y="2564904"/>
            <a:ext cx="0" cy="792088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7452320" y="2887298"/>
            <a:ext cx="13474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>
                <a:solidFill>
                  <a:srgbClr val="FF0000"/>
                </a:solidFill>
              </a:rPr>
              <a:t>Negative </a:t>
            </a:r>
            <a:r>
              <a:rPr lang="en-US" altLang="zh-TW" sz="1200" dirty="0" err="1" smtClean="0">
                <a:solidFill>
                  <a:srgbClr val="FF0000"/>
                </a:solidFill>
              </a:rPr>
              <a:t>tendnecy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300192" y="5517232"/>
            <a:ext cx="504056" cy="36004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4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173890" y="275732"/>
            <a:ext cx="4398110" cy="668486"/>
            <a:chOff x="701607" y="184528"/>
            <a:chExt cx="3431217" cy="668486"/>
          </a:xfrm>
        </p:grpSpPr>
        <p:grpSp>
          <p:nvGrpSpPr>
            <p:cNvPr id="14" name="群組 13"/>
            <p:cNvGrpSpPr/>
            <p:nvPr/>
          </p:nvGrpSpPr>
          <p:grpSpPr>
            <a:xfrm>
              <a:off x="1024577" y="191294"/>
              <a:ext cx="2211666" cy="396536"/>
              <a:chOff x="5959727" y="238284"/>
              <a:chExt cx="2211666" cy="396536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7690171" y="238284"/>
                <a:ext cx="481222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zh-TW" b="1" dirty="0" smtClean="0">
                    <a:solidFill>
                      <a:schemeClr val="bg1"/>
                    </a:solidFill>
                    <a:latin typeface="Monotype Corsiva" pitchFamily="66" charset="0"/>
                  </a:rPr>
                  <a:t>Lin</a:t>
                </a:r>
                <a:endParaRPr lang="zh-TW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959727" y="296266"/>
                <a:ext cx="133722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600" b="1" dirty="0">
                    <a:latin typeface="Monotype Corsiva" pitchFamily="66" charset="0"/>
                  </a:rPr>
                  <a:t> </a:t>
                </a:r>
                <a:r>
                  <a:rPr lang="en-US" altLang="zh-TW" sz="1600" b="1" dirty="0" smtClean="0">
                    <a:latin typeface="Monotype Corsiva" pitchFamily="66" charset="0"/>
                  </a:rPr>
                  <a:t>      Simulation </a:t>
                </a:r>
                <a:endParaRPr lang="en-US" altLang="zh-TW" sz="1600" b="1" i="1" dirty="0" smtClean="0">
                  <a:solidFill>
                    <a:srgbClr val="3333FF"/>
                  </a:solidFill>
                  <a:latin typeface="Monotype Corsiva" pitchFamily="66" charset="0"/>
                </a:endParaRPr>
              </a:p>
            </p:txBody>
          </p:sp>
        </p:grpSp>
        <p:grpSp>
          <p:nvGrpSpPr>
            <p:cNvPr id="15" name="群組 14"/>
            <p:cNvGrpSpPr/>
            <p:nvPr/>
          </p:nvGrpSpPr>
          <p:grpSpPr>
            <a:xfrm>
              <a:off x="701607" y="184528"/>
              <a:ext cx="3431217" cy="668486"/>
              <a:chOff x="-685840" y="208730"/>
              <a:chExt cx="3431217" cy="668486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-685840" y="208730"/>
                <a:ext cx="645939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TW" b="1" dirty="0" smtClean="0">
                    <a:solidFill>
                      <a:schemeClr val="bg1"/>
                    </a:solidFill>
                    <a:latin typeface="Monotype Corsiva" pitchFamily="66" charset="0"/>
                  </a:rPr>
                  <a:t>WSM3</a:t>
                </a:r>
                <a:endParaRPr lang="zh-TW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821063" y="292441"/>
                <a:ext cx="92431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1600" b="1" dirty="0" smtClean="0">
                    <a:latin typeface="Monotype Corsiva" pitchFamily="66" charset="0"/>
                  </a:rPr>
                  <a:t>Simulation</a:t>
                </a:r>
                <a:endParaRPr lang="en-US" altLang="zh-TW" sz="1600" b="1" i="1" dirty="0" smtClean="0">
                  <a:solidFill>
                    <a:srgbClr val="3333FF"/>
                  </a:solidFill>
                  <a:latin typeface="Monotype Corsiva" pitchFamily="66" charset="0"/>
                </a:endParaRPr>
              </a:p>
            </p:txBody>
          </p:sp>
        </p:grpSp>
      </p:grpSp>
      <p:sp>
        <p:nvSpPr>
          <p:cNvPr id="38" name="矩形 37"/>
          <p:cNvSpPr/>
          <p:nvPr/>
        </p:nvSpPr>
        <p:spPr>
          <a:xfrm>
            <a:off x="2729629" y="5064377"/>
            <a:ext cx="276038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TW" sz="1000" i="1" dirty="0" smtClean="0"/>
              <a:t>w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4499143" y="321898"/>
            <a:ext cx="1018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FF0000"/>
                </a:solidFill>
              </a:rPr>
              <a:t>(T= 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2</a:t>
            </a:r>
            <a:r>
              <a:rPr lang="en-US" altLang="zh-TW" sz="1600" b="1" baseline="30000" dirty="0" smtClean="0">
                <a:solidFill>
                  <a:srgbClr val="FF0000"/>
                </a:solidFill>
              </a:rPr>
              <a:t>nd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h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)</a:t>
            </a:r>
            <a:endParaRPr lang="en-US" altLang="zh-TW" sz="1600" b="1" dirty="0" smtClean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700715" y="5439992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900" dirty="0" smtClean="0">
                <a:solidFill>
                  <a:srgbClr val="3333FF"/>
                </a:solidFill>
              </a:rPr>
              <a:t>Fall Speed:</a:t>
            </a:r>
          </a:p>
          <a:p>
            <a:pPr lvl="0"/>
            <a:r>
              <a:rPr lang="en-US" altLang="zh-TW" sz="900" dirty="0" err="1" smtClean="0">
                <a:solidFill>
                  <a:srgbClr val="3333FF"/>
                </a:solidFill>
              </a:rPr>
              <a:t>Graupel</a:t>
            </a:r>
            <a:r>
              <a:rPr lang="en-US" altLang="zh-TW" sz="900" dirty="0" smtClean="0">
                <a:solidFill>
                  <a:srgbClr val="3333FF"/>
                </a:solidFill>
              </a:rPr>
              <a:t> &gt; SNOW</a:t>
            </a:r>
            <a:endParaRPr lang="en-US" altLang="zh-TW" sz="900" dirty="0">
              <a:solidFill>
                <a:srgbClr val="3333FF"/>
              </a:solidFill>
            </a:endParaRPr>
          </a:p>
        </p:txBody>
      </p:sp>
      <p:pic>
        <p:nvPicPr>
          <p:cNvPr id="2" name="圖片 1" descr="mwr-d-15-0259%2E1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7" t="18935" r="34445"/>
          <a:stretch/>
        </p:blipFill>
        <p:spPr>
          <a:xfrm>
            <a:off x="225960" y="769377"/>
            <a:ext cx="4451361" cy="6242958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3979610" y="900676"/>
            <a:ext cx="113845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TW" sz="1000" i="1" dirty="0" smtClean="0"/>
              <a:t>Total Precipitation</a:t>
            </a:r>
          </a:p>
        </p:txBody>
      </p:sp>
      <p:sp>
        <p:nvSpPr>
          <p:cNvPr id="37" name="矩形 36"/>
          <p:cNvSpPr/>
          <p:nvPr/>
        </p:nvSpPr>
        <p:spPr>
          <a:xfrm>
            <a:off x="3979610" y="2795442"/>
            <a:ext cx="1053494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TW" sz="1000" i="1" dirty="0" err="1" smtClean="0"/>
              <a:t>Diabatic</a:t>
            </a:r>
            <a:r>
              <a:rPr lang="en-US" altLang="zh-TW" sz="1000" i="1" dirty="0" smtClean="0"/>
              <a:t> </a:t>
            </a:r>
            <a:r>
              <a:rPr lang="en-US" altLang="zh-TW" sz="1000" i="1" dirty="0" smtClean="0"/>
              <a:t>Heating</a:t>
            </a:r>
            <a:endParaRPr lang="en-US" altLang="zh-TW" sz="1000" i="1" dirty="0" smtClean="0"/>
          </a:p>
        </p:txBody>
      </p:sp>
      <p:sp>
        <p:nvSpPr>
          <p:cNvPr id="22" name="矩形 21"/>
          <p:cNvSpPr/>
          <p:nvPr/>
        </p:nvSpPr>
        <p:spPr>
          <a:xfrm>
            <a:off x="4129504" y="4710630"/>
            <a:ext cx="298480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TW" sz="1000" i="1" dirty="0" smtClean="0"/>
              <a:t>W</a:t>
            </a:r>
            <a:endParaRPr lang="en-US" altLang="zh-TW" sz="1000" i="1" dirty="0" smtClean="0"/>
          </a:p>
        </p:txBody>
      </p:sp>
      <p:sp>
        <p:nvSpPr>
          <p:cNvPr id="6" name="矩形 5"/>
          <p:cNvSpPr/>
          <p:nvPr/>
        </p:nvSpPr>
        <p:spPr>
          <a:xfrm>
            <a:off x="107504" y="6813376"/>
            <a:ext cx="490075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5655701" y="529050"/>
            <a:ext cx="3004106" cy="5329755"/>
            <a:chOff x="5655701" y="529050"/>
            <a:chExt cx="3004106" cy="5329755"/>
          </a:xfrm>
        </p:grpSpPr>
        <p:grpSp>
          <p:nvGrpSpPr>
            <p:cNvPr id="5" name="群組 4"/>
            <p:cNvGrpSpPr/>
            <p:nvPr/>
          </p:nvGrpSpPr>
          <p:grpSpPr>
            <a:xfrm>
              <a:off x="5655701" y="529050"/>
              <a:ext cx="2998878" cy="2984159"/>
              <a:chOff x="5612568" y="1885001"/>
              <a:chExt cx="2998878" cy="2984159"/>
            </a:xfrm>
          </p:grpSpPr>
          <p:grpSp>
            <p:nvGrpSpPr>
              <p:cNvPr id="23" name="群組 22"/>
              <p:cNvGrpSpPr/>
              <p:nvPr/>
            </p:nvGrpSpPr>
            <p:grpSpPr>
              <a:xfrm>
                <a:off x="5612568" y="2436304"/>
                <a:ext cx="2998878" cy="2432856"/>
                <a:chOff x="925050" y="1008100"/>
                <a:chExt cx="2998878" cy="2432856"/>
              </a:xfrm>
            </p:grpSpPr>
            <p:grpSp>
              <p:nvGrpSpPr>
                <p:cNvPr id="24" name="群組 23"/>
                <p:cNvGrpSpPr/>
                <p:nvPr/>
              </p:nvGrpSpPr>
              <p:grpSpPr>
                <a:xfrm>
                  <a:off x="925050" y="1008100"/>
                  <a:ext cx="2998878" cy="2432856"/>
                  <a:chOff x="925050" y="1008100"/>
                  <a:chExt cx="2998878" cy="2432856"/>
                </a:xfrm>
              </p:grpSpPr>
              <p:pic>
                <p:nvPicPr>
                  <p:cNvPr id="39" name="圖片 38" descr="mwr-d-15-0259%2E1.pdf - Adobe Acrobat Reader DC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3696" t="26884" r="13587" b="17120"/>
                  <a:stretch/>
                </p:blipFill>
                <p:spPr>
                  <a:xfrm>
                    <a:off x="925050" y="1008100"/>
                    <a:ext cx="2606013" cy="2432856"/>
                  </a:xfrm>
                  <a:prstGeom prst="rect">
                    <a:avLst/>
                  </a:prstGeom>
                </p:spPr>
              </p:pic>
              <p:sp>
                <p:nvSpPr>
                  <p:cNvPr id="42" name="矩形 41"/>
                  <p:cNvSpPr/>
                  <p:nvPr/>
                </p:nvSpPr>
                <p:spPr>
                  <a:xfrm>
                    <a:off x="2785475" y="2801528"/>
                    <a:ext cx="1138453" cy="246221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TW" sz="1000" i="1" dirty="0" smtClean="0"/>
                      <a:t>Total Precipitation</a:t>
                    </a:r>
                  </a:p>
                </p:txBody>
              </p:sp>
            </p:grpSp>
            <p:sp>
              <p:nvSpPr>
                <p:cNvPr id="25" name="文字方塊 24"/>
                <p:cNvSpPr txBox="1"/>
                <p:nvPr/>
              </p:nvSpPr>
              <p:spPr>
                <a:xfrm>
                  <a:off x="1843649" y="2224528"/>
                  <a:ext cx="74732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200" dirty="0" smtClean="0">
                      <a:solidFill>
                        <a:srgbClr val="FF0000"/>
                      </a:solidFill>
                    </a:rPr>
                    <a:t>(T= 0</a:t>
                  </a:r>
                  <a:r>
                    <a:rPr lang="en-US" altLang="zh-TW" sz="1200" baseline="30000" dirty="0" smtClean="0">
                      <a:solidFill>
                        <a:srgbClr val="FF0000"/>
                      </a:solidFill>
                    </a:rPr>
                    <a:t>th</a:t>
                  </a:r>
                  <a:r>
                    <a:rPr lang="en-US" altLang="zh-TW" sz="1200" dirty="0" smtClean="0">
                      <a:solidFill>
                        <a:srgbClr val="FF0000"/>
                      </a:solidFill>
                    </a:rPr>
                    <a:t> h)</a:t>
                  </a:r>
                </a:p>
                <a:p>
                  <a:endParaRPr lang="en-US" altLang="zh-TW" sz="1200" dirty="0" smtClean="0">
                    <a:solidFill>
                      <a:srgbClr val="FF0000"/>
                    </a:solidFill>
                  </a:endParaRPr>
                </a:p>
                <a:p>
                  <a:endParaRPr lang="en-US" altLang="zh-TW" sz="1200" dirty="0">
                    <a:solidFill>
                      <a:srgbClr val="FF0000"/>
                    </a:solidFill>
                  </a:endParaRPr>
                </a:p>
                <a:p>
                  <a:r>
                    <a:rPr lang="en-US" altLang="zh-TW" sz="1200" dirty="0" smtClean="0">
                      <a:solidFill>
                        <a:srgbClr val="FF0000"/>
                      </a:solidFill>
                    </a:rPr>
                    <a:t>(T= 3</a:t>
                  </a:r>
                  <a:r>
                    <a:rPr lang="en-US" altLang="zh-TW" sz="1200" baseline="30000" dirty="0" smtClean="0">
                      <a:solidFill>
                        <a:srgbClr val="FF0000"/>
                      </a:solidFill>
                    </a:rPr>
                    <a:t>rd</a:t>
                  </a:r>
                  <a:r>
                    <a:rPr lang="en-US" altLang="zh-TW" sz="1200" dirty="0" smtClean="0">
                      <a:solidFill>
                        <a:srgbClr val="FF0000"/>
                      </a:solidFill>
                    </a:rPr>
                    <a:t> h)</a:t>
                  </a:r>
                  <a:endParaRPr lang="zh-TW" altLang="en-US" sz="12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2590969" y="1374173"/>
                  <a:ext cx="569387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en-US" altLang="zh-TW" sz="1100" b="1" dirty="0" smtClean="0">
                      <a:solidFill>
                        <a:srgbClr val="3333FF"/>
                      </a:solidFill>
                    </a:rPr>
                    <a:t>SNOW</a:t>
                  </a:r>
                  <a:endParaRPr lang="en-US" altLang="zh-TW" sz="1100" b="1" dirty="0">
                    <a:solidFill>
                      <a:srgbClr val="3333FF"/>
                    </a:solidFill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2786414" y="2501526"/>
                  <a:ext cx="50687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en-US" altLang="zh-TW" sz="1200" b="1" dirty="0" smtClean="0">
                      <a:solidFill>
                        <a:srgbClr val="3333FF"/>
                      </a:solidFill>
                    </a:rPr>
                    <a:t>RAIN</a:t>
                  </a:r>
                  <a:endParaRPr lang="en-US" altLang="zh-TW" sz="1200" b="1" dirty="0">
                    <a:solidFill>
                      <a:srgbClr val="3333FF"/>
                    </a:solidFill>
                  </a:endParaRPr>
                </a:p>
              </p:txBody>
            </p:sp>
          </p:grpSp>
          <p:grpSp>
            <p:nvGrpSpPr>
              <p:cNvPr id="45" name="群組 44"/>
              <p:cNvGrpSpPr/>
              <p:nvPr/>
            </p:nvGrpSpPr>
            <p:grpSpPr>
              <a:xfrm>
                <a:off x="5621221" y="1885001"/>
                <a:ext cx="2371324" cy="284564"/>
                <a:chOff x="899592" y="233887"/>
                <a:chExt cx="2371324" cy="284564"/>
              </a:xfrm>
            </p:grpSpPr>
            <p:grpSp>
              <p:nvGrpSpPr>
                <p:cNvPr id="46" name="群組 45"/>
                <p:cNvGrpSpPr/>
                <p:nvPr/>
              </p:nvGrpSpPr>
              <p:grpSpPr>
                <a:xfrm>
                  <a:off x="899592" y="241452"/>
                  <a:ext cx="1135198" cy="276999"/>
                  <a:chOff x="5834742" y="288442"/>
                  <a:chExt cx="1135198" cy="276999"/>
                </a:xfrm>
              </p:grpSpPr>
              <p:sp>
                <p:nvSpPr>
                  <p:cNvPr id="50" name="矩形 49"/>
                  <p:cNvSpPr/>
                  <p:nvPr/>
                </p:nvSpPr>
                <p:spPr>
                  <a:xfrm>
                    <a:off x="5834742" y="288442"/>
                    <a:ext cx="381836" cy="276999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TW" sz="1200" dirty="0" smtClean="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Lin</a:t>
                    </a:r>
                    <a:endParaRPr lang="zh-TW" alt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5959727" y="296266"/>
                    <a:ext cx="1010213" cy="2616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TW" sz="1100" dirty="0">
                        <a:latin typeface="Monotype Corsiva" pitchFamily="66" charset="0"/>
                      </a:rPr>
                      <a:t> </a:t>
                    </a:r>
                    <a:r>
                      <a:rPr lang="en-US" altLang="zh-TW" sz="1100" dirty="0" smtClean="0">
                        <a:latin typeface="Monotype Corsiva" pitchFamily="66" charset="0"/>
                      </a:rPr>
                      <a:t>      Simulation </a:t>
                    </a:r>
                    <a:r>
                      <a:rPr lang="en-US" altLang="zh-TW" sz="1100" b="1" dirty="0" smtClean="0">
                        <a:latin typeface="Monotype Corsiva" pitchFamily="66" charset="0"/>
                      </a:rPr>
                      <a:t>-</a:t>
                    </a:r>
                    <a:endParaRPr lang="en-US" altLang="zh-TW" sz="1100" b="1" i="1" dirty="0" smtClean="0">
                      <a:solidFill>
                        <a:srgbClr val="3333FF"/>
                      </a:solidFill>
                      <a:latin typeface="Monotype Corsiva" pitchFamily="66" charset="0"/>
                    </a:endParaRPr>
                  </a:p>
                </p:txBody>
              </p:sp>
            </p:grpSp>
            <p:grpSp>
              <p:nvGrpSpPr>
                <p:cNvPr id="47" name="群組 46"/>
                <p:cNvGrpSpPr/>
                <p:nvPr/>
              </p:nvGrpSpPr>
              <p:grpSpPr>
                <a:xfrm>
                  <a:off x="2027215" y="233887"/>
                  <a:ext cx="1243701" cy="276999"/>
                  <a:chOff x="639768" y="258089"/>
                  <a:chExt cx="1243701" cy="276999"/>
                </a:xfrm>
              </p:grpSpPr>
              <p:sp>
                <p:nvSpPr>
                  <p:cNvPr id="48" name="矩形 47"/>
                  <p:cNvSpPr/>
                  <p:nvPr/>
                </p:nvSpPr>
                <p:spPr>
                  <a:xfrm>
                    <a:off x="639768" y="258089"/>
                    <a:ext cx="587020" cy="276999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TW" sz="1200" dirty="0" smtClean="0">
                        <a:solidFill>
                          <a:schemeClr val="bg1"/>
                        </a:solidFill>
                        <a:latin typeface="Monotype Corsiva" pitchFamily="66" charset="0"/>
                      </a:rPr>
                      <a:t>WSM3</a:t>
                    </a:r>
                    <a:endParaRPr lang="zh-TW" altLang="en-US" sz="1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9" name="矩形 48"/>
                  <p:cNvSpPr/>
                  <p:nvPr/>
                </p:nvSpPr>
                <p:spPr>
                  <a:xfrm>
                    <a:off x="1156988" y="263413"/>
                    <a:ext cx="726481" cy="2616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TW" sz="1100" dirty="0" smtClean="0">
                        <a:latin typeface="Monotype Corsiva" pitchFamily="66" charset="0"/>
                      </a:rPr>
                      <a:t>Simulation</a:t>
                    </a:r>
                    <a:endParaRPr lang="en-US" altLang="zh-TW" sz="1100" i="1" dirty="0" smtClean="0">
                      <a:solidFill>
                        <a:srgbClr val="3333FF"/>
                      </a:solidFill>
                      <a:latin typeface="Monotype Corsiva" pitchFamily="66" charset="0"/>
                    </a:endParaRPr>
                  </a:p>
                </p:txBody>
              </p:sp>
            </p:grpSp>
          </p:grpSp>
          <p:sp>
            <p:nvSpPr>
              <p:cNvPr id="4" name="矩形 3"/>
              <p:cNvSpPr/>
              <p:nvPr/>
            </p:nvSpPr>
            <p:spPr>
              <a:xfrm>
                <a:off x="6159030" y="2151935"/>
                <a:ext cx="221406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zh-TW" sz="1100" dirty="0">
                    <a:solidFill>
                      <a:prstClr val="black"/>
                    </a:solidFill>
                    <a:latin typeface="Monotype Corsiva" pitchFamily="66" charset="0"/>
                  </a:rPr>
                  <a:t>(1 degree x 1 degree deep convection area)</a:t>
                </a:r>
                <a:endParaRPr lang="en-US" altLang="zh-TW" sz="1100" i="1" dirty="0">
                  <a:solidFill>
                    <a:srgbClr val="3333FF"/>
                  </a:solidFill>
                  <a:latin typeface="Monotype Corsiva" pitchFamily="66" charset="0"/>
                </a:endParaRPr>
              </a:p>
            </p:txBody>
          </p:sp>
        </p:grpSp>
        <p:pic>
          <p:nvPicPr>
            <p:cNvPr id="7" name="圖片 6" descr="mwr-d-15-0259%2E1.pdf - Adobe Acrobat Reader DC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79" t="38592" r="14174" b="3343"/>
            <a:stretch/>
          </p:blipFill>
          <p:spPr>
            <a:xfrm>
              <a:off x="5703213" y="3562454"/>
              <a:ext cx="2625148" cy="2296351"/>
            </a:xfrm>
            <a:prstGeom prst="rect">
              <a:avLst/>
            </a:prstGeom>
          </p:spPr>
        </p:pic>
        <p:sp>
          <p:nvSpPr>
            <p:cNvPr id="52" name="矩形 51"/>
            <p:cNvSpPr/>
            <p:nvPr/>
          </p:nvSpPr>
          <p:spPr>
            <a:xfrm>
              <a:off x="7606313" y="5390804"/>
              <a:ext cx="1053494" cy="2462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altLang="zh-TW" sz="1000" i="1" dirty="0" err="1" smtClean="0"/>
                <a:t>Diabatic</a:t>
              </a:r>
              <a:r>
                <a:rPr lang="en-US" altLang="zh-TW" sz="1000" i="1" dirty="0" smtClean="0"/>
                <a:t> Heating</a:t>
              </a:r>
              <a:endParaRPr lang="en-US" altLang="zh-TW" sz="1000" i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26806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/>
          <p:cNvGrpSpPr/>
          <p:nvPr/>
        </p:nvGrpSpPr>
        <p:grpSpPr>
          <a:xfrm>
            <a:off x="1392144" y="1545942"/>
            <a:ext cx="4029655" cy="892552"/>
            <a:chOff x="624532" y="1798216"/>
            <a:chExt cx="4029655" cy="892552"/>
          </a:xfrm>
        </p:grpSpPr>
        <p:sp>
          <p:nvSpPr>
            <p:cNvPr id="19" name="文字方塊 18"/>
            <p:cNvSpPr txBox="1"/>
            <p:nvPr/>
          </p:nvSpPr>
          <p:spPr>
            <a:xfrm>
              <a:off x="636036" y="1798216"/>
              <a:ext cx="4018151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err="1" smtClean="0"/>
                <a:t>F</a:t>
              </a:r>
              <a:r>
                <a:rPr lang="en-US" altLang="zh-TW" sz="1400" b="1" dirty="0" err="1" smtClean="0"/>
                <a:t>n</a:t>
              </a:r>
              <a:r>
                <a:rPr lang="en-US" altLang="zh-TW" sz="1400" b="1" dirty="0" smtClean="0"/>
                <a:t> this study, </a:t>
              </a:r>
              <a:r>
                <a:rPr lang="en-US" altLang="zh-TW" sz="1400" b="1" dirty="0" smtClean="0"/>
                <a:t>about Lin scheme…</a:t>
              </a:r>
              <a:endParaRPr lang="en-US" altLang="zh-TW" sz="1400" b="1" dirty="0" smtClean="0"/>
            </a:p>
            <a:p>
              <a:r>
                <a:rPr lang="en-US" altLang="zh-TW" sz="1400" dirty="0" smtClean="0"/>
                <a:t>a. The existence of </a:t>
              </a:r>
              <a:r>
                <a:rPr lang="en-US" altLang="zh-TW" sz="1400" dirty="0" err="1" smtClean="0"/>
                <a:t>graupels</a:t>
              </a:r>
              <a:r>
                <a:rPr lang="en-US" altLang="zh-TW" sz="1400" dirty="0" smtClean="0"/>
                <a:t>. </a:t>
              </a:r>
            </a:p>
            <a:p>
              <a:r>
                <a:rPr lang="en-US" altLang="zh-TW" sz="1400" dirty="0" smtClean="0"/>
                <a:t>b. Stronger stretching and convergence/divergence.</a:t>
              </a:r>
              <a:endParaRPr lang="zh-TW" altLang="en-US" sz="1400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624532" y="1839491"/>
              <a:ext cx="24558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chemeClr val="bg1">
                      <a:lumMod val="95000"/>
                    </a:schemeClr>
                  </a:solidFill>
                </a:rPr>
                <a:t>I</a:t>
              </a:r>
              <a:endParaRPr lang="zh-TW" alt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1403648" y="3039343"/>
            <a:ext cx="4340993" cy="461665"/>
            <a:chOff x="624532" y="1772816"/>
            <a:chExt cx="4340993" cy="461665"/>
          </a:xfrm>
        </p:grpSpPr>
        <p:sp>
          <p:nvSpPr>
            <p:cNvPr id="22" name="文字方塊 21"/>
            <p:cNvSpPr txBox="1"/>
            <p:nvPr/>
          </p:nvSpPr>
          <p:spPr>
            <a:xfrm>
              <a:off x="683840" y="1772816"/>
              <a:ext cx="42816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b="1" dirty="0" err="1" smtClean="0"/>
                <a:t>F</a:t>
              </a:r>
              <a:r>
                <a:rPr lang="en-US" altLang="zh-TW" sz="1400" b="1" dirty="0" err="1" smtClean="0"/>
                <a:t>he</a:t>
              </a:r>
              <a:r>
                <a:rPr lang="en-US" altLang="zh-TW" sz="1400" b="1" dirty="0" smtClean="0"/>
                <a:t> challenge when simulating undeveloped storms... </a:t>
              </a:r>
              <a:endParaRPr lang="zh-TW" altLang="en-US" sz="1400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624532" y="1839491"/>
              <a:ext cx="296876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chemeClr val="bg1">
                      <a:lumMod val="95000"/>
                    </a:schemeClr>
                  </a:solidFill>
                </a:rPr>
                <a:t>T</a:t>
              </a:r>
              <a:endParaRPr lang="zh-TW" alt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-756592" y="260648"/>
            <a:ext cx="5233055" cy="643297"/>
            <a:chOff x="-756592" y="260648"/>
            <a:chExt cx="5233055" cy="643297"/>
          </a:xfrm>
        </p:grpSpPr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8560" y="260648"/>
              <a:ext cx="4673313" cy="643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標題 1"/>
            <p:cNvSpPr txBox="1">
              <a:spLocks/>
            </p:cNvSpPr>
            <p:nvPr/>
          </p:nvSpPr>
          <p:spPr>
            <a:xfrm>
              <a:off x="-756592" y="366272"/>
              <a:ext cx="5233055" cy="43204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Discussion and Conclusions</a:t>
              </a:r>
              <a:endPara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24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6955</TotalTime>
  <Words>520</Words>
  <Application>Microsoft Office PowerPoint</Application>
  <PresentationFormat>如螢幕大小 (4:3)</PresentationFormat>
  <Paragraphs>124</Paragraphs>
  <Slides>10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Sensitivity to the Representation of Microphysical Processes in Numerical Simulations during Tropical Storm Formation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Sensitivity to the Representation of Microphysical Processes in Numerical Simulations during Tropical Storm Formation</dc:title>
  <dc:creator>user</dc:creator>
  <cp:lastModifiedBy>user</cp:lastModifiedBy>
  <cp:revision>145</cp:revision>
  <dcterms:created xsi:type="dcterms:W3CDTF">2017-04-26T06:51:15Z</dcterms:created>
  <dcterms:modified xsi:type="dcterms:W3CDTF">2017-05-09T06:27:41Z</dcterms:modified>
</cp:coreProperties>
</file>