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1" r:id="rId5"/>
    <p:sldId id="260" r:id="rId6"/>
    <p:sldId id="259" r:id="rId7"/>
    <p:sldId id="261" r:id="rId8"/>
    <p:sldId id="263" r:id="rId9"/>
    <p:sldId id="274" r:id="rId10"/>
    <p:sldId id="262" r:id="rId11"/>
    <p:sldId id="264" r:id="rId12"/>
    <p:sldId id="265" r:id="rId13"/>
    <p:sldId id="266" r:id="rId14"/>
    <p:sldId id="267" r:id="rId15"/>
    <p:sldId id="268" r:id="rId16"/>
    <p:sldId id="276" r:id="rId17"/>
    <p:sldId id="271" r:id="rId18"/>
    <p:sldId id="270" r:id="rId19"/>
    <p:sldId id="272" r:id="rId20"/>
    <p:sldId id="278" r:id="rId21"/>
    <p:sldId id="279" r:id="rId22"/>
    <p:sldId id="280" r:id="rId23"/>
    <p:sldId id="281" r:id="rId24"/>
    <p:sldId id="284" r:id="rId25"/>
    <p:sldId id="282" r:id="rId26"/>
    <p:sldId id="283" r:id="rId27"/>
    <p:sldId id="285" r:id="rId28"/>
    <p:sldId id="286" r:id="rId29"/>
    <p:sldId id="289" r:id="rId30"/>
    <p:sldId id="287" r:id="rId31"/>
    <p:sldId id="288" r:id="rId32"/>
    <p:sldId id="290" r:id="rId33"/>
    <p:sldId id="273" r:id="rId34"/>
    <p:sldId id="269" r:id="rId35"/>
    <p:sldId id="277" r:id="rId36"/>
    <p:sldId id="275" r:id="rId3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08" autoAdjust="0"/>
    <p:restoredTop sz="94660"/>
  </p:normalViewPr>
  <p:slideViewPr>
    <p:cSldViewPr snapToGrid="0">
      <p:cViewPr>
        <p:scale>
          <a:sx n="96" d="100"/>
          <a:sy n="96" d="100"/>
        </p:scale>
        <p:origin x="-276" y="-186"/>
      </p:cViewPr>
      <p:guideLst>
        <p:guide orient="horz" pos="2160"/>
        <p:guide pos="38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0E27-B147-49E3-8463-080D8CB7E4F0}" type="datetimeFigureOut">
              <a:rPr lang="zh-TW" altLang="en-US" smtClean="0"/>
              <a:t>2017/4/24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F0B91-5E6A-402F-9811-A7300CA85B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3398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0E27-B147-49E3-8463-080D8CB7E4F0}" type="datetimeFigureOut">
              <a:rPr lang="zh-TW" altLang="en-US" smtClean="0"/>
              <a:t>2017/4/24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F0B91-5E6A-402F-9811-A7300CA85B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5467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0E27-B147-49E3-8463-080D8CB7E4F0}" type="datetimeFigureOut">
              <a:rPr lang="zh-TW" altLang="en-US" smtClean="0"/>
              <a:t>2017/4/24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F0B91-5E6A-402F-9811-A7300CA85B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0592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0E27-B147-49E3-8463-080D8CB7E4F0}" type="datetimeFigureOut">
              <a:rPr lang="zh-TW" altLang="en-US" smtClean="0"/>
              <a:t>2017/4/24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F0B91-5E6A-402F-9811-A7300CA85B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78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0E27-B147-49E3-8463-080D8CB7E4F0}" type="datetimeFigureOut">
              <a:rPr lang="zh-TW" altLang="en-US" smtClean="0"/>
              <a:t>2017/4/24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F0B91-5E6A-402F-9811-A7300CA85B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0200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0E27-B147-49E3-8463-080D8CB7E4F0}" type="datetimeFigureOut">
              <a:rPr lang="zh-TW" altLang="en-US" smtClean="0"/>
              <a:t>2017/4/24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F0B91-5E6A-402F-9811-A7300CA85B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916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0E27-B147-49E3-8463-080D8CB7E4F0}" type="datetimeFigureOut">
              <a:rPr lang="zh-TW" altLang="en-US" smtClean="0"/>
              <a:t>2017/4/24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F0B91-5E6A-402F-9811-A7300CA85B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374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0E27-B147-49E3-8463-080D8CB7E4F0}" type="datetimeFigureOut">
              <a:rPr lang="zh-TW" altLang="en-US" smtClean="0"/>
              <a:t>2017/4/24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F0B91-5E6A-402F-9811-A7300CA85B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2424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0E27-B147-49E3-8463-080D8CB7E4F0}" type="datetimeFigureOut">
              <a:rPr lang="zh-TW" altLang="en-US" smtClean="0"/>
              <a:t>2017/4/24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F0B91-5E6A-402F-9811-A7300CA85B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678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0E27-B147-49E3-8463-080D8CB7E4F0}" type="datetimeFigureOut">
              <a:rPr lang="zh-TW" altLang="en-US" smtClean="0"/>
              <a:t>2017/4/24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F0B91-5E6A-402F-9811-A7300CA85B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6969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0E27-B147-49E3-8463-080D8CB7E4F0}" type="datetimeFigureOut">
              <a:rPr lang="zh-TW" altLang="en-US" smtClean="0"/>
              <a:t>2017/4/24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F0B91-5E6A-402F-9811-A7300CA85B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3516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A0E27-B147-49E3-8463-080D8CB7E4F0}" type="datetimeFigureOut">
              <a:rPr lang="zh-TW" altLang="en-US" smtClean="0"/>
              <a:t>2017/4/24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F0B91-5E6A-402F-9811-A7300CA85B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83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UTC-7" TargetMode="External"/><Relationship Id="rId3" Type="http://schemas.openxmlformats.org/officeDocument/2006/relationships/hyperlink" Target="https://zh.wikipedia.org/wiki/%E5%8C%97%E7%BE%8E%E4%B8%9C%E9%83%A8%E6%97%B6%E5%8C%BA" TargetMode="External"/><Relationship Id="rId7" Type="http://schemas.openxmlformats.org/officeDocument/2006/relationships/hyperlink" Target="https://zh.wikipedia.org/wiki/%E5%8C%97%E7%BE%8E%E5%B1%B1%E5%8C%BA%E6%97%B6%E5%8C%BA" TargetMode="External"/><Relationship Id="rId12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zh.wikipedia.org/wiki/UTC-6" TargetMode="External"/><Relationship Id="rId11" Type="http://schemas.openxmlformats.org/officeDocument/2006/relationships/image" Target="../media/image35.png"/><Relationship Id="rId5" Type="http://schemas.openxmlformats.org/officeDocument/2006/relationships/hyperlink" Target="https://zh.wikipedia.org/wiki/%E5%8C%97%E7%BE%8E%E4%B8%AD%E9%83%A8%E6%97%B6%E5%8C%BA" TargetMode="External"/><Relationship Id="rId10" Type="http://schemas.openxmlformats.org/officeDocument/2006/relationships/hyperlink" Target="https://zh.wikipedia.org/wiki/UTC-8" TargetMode="External"/><Relationship Id="rId4" Type="http://schemas.openxmlformats.org/officeDocument/2006/relationships/hyperlink" Target="https://zh.wikipedia.org/wiki/UTC-5" TargetMode="External"/><Relationship Id="rId9" Type="http://schemas.openxmlformats.org/officeDocument/2006/relationships/hyperlink" Target="https://zh.wikipedia.org/wiki/%E5%A4%AA%E5%B9%B3%E6%B4%8B%E6%97%B6%E5%8C%B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1"/>
            <a:ext cx="91440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Extreme Precipitation in Models: An </a:t>
            </a:r>
            <a:r>
              <a:rPr lang="en-US" altLang="zh-TW" sz="24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Evaluation</a:t>
            </a:r>
            <a:endParaRPr lang="en-US" altLang="zh-TW" sz="24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Herman G. R., and R. 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S. 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Schumacher (</a:t>
            </a:r>
            <a:r>
              <a:rPr lang="en-US" altLang="zh-TW" sz="20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WAF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2016)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33375" indent="-333375"/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Abstract</a:t>
            </a:r>
          </a:p>
          <a:p>
            <a:pPr marL="333375" indent="-333375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 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precip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return period (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RP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exceedances 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雨量超過某個門檻的重現率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</a:p>
          <a:p>
            <a:pPr marL="333375" indent="-333375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NOAA’s Global Ensemble Forecast System Reforecast (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GEFS/R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and</a:t>
            </a:r>
          </a:p>
          <a:p>
            <a:pPr marL="333375" indent="-333375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National Severe Storms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Laboratory WRF (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NSSL-WRF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 model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33375" indent="-333375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are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evaluated for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24-h precipitation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accumulations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33375" indent="-333375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he climatology of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extreme 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precip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events for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6-h accumulations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is also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33375" indent="-333375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explored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 three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convection-allowing models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333375" indent="-333375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1)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NSSL-WRF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; 2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 the North American Mesoscale 4-km nest (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NAM-NEST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); </a:t>
            </a:r>
          </a:p>
          <a:p>
            <a:pPr marL="333375" indent="-333375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3) 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experimental High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Resolution Rapid Refresh (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HRRR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333375" indent="-333375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33375" indent="-333375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GEFS/R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and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NSSL-WRF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show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similar </a:t>
            </a:r>
            <a:r>
              <a:rPr lang="en-US" altLang="zh-TW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24-h accumulation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RP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exceedance </a:t>
            </a:r>
            <a:endParaRPr lang="en-US" altLang="zh-TW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33375" indent="-333375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climatologies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over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U.S. West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Coast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as 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obs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.,and approximately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equally</a:t>
            </a:r>
          </a:p>
          <a:p>
            <a:pPr marL="333375" indent="-333375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skillful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at predicting these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exceedance events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 this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region</a:t>
            </a:r>
          </a:p>
          <a:p>
            <a:pPr marL="333375" indent="-333375"/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GEFS/R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struggles to predict the predominantly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convectively driven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extreme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33375" indent="-333375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QPFs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predicting far fewer events than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obs.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and exhibiting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inferior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較差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pPr marL="333375" indent="-333375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forecast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skill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to 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NSSL-WRF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over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eastern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two-thirds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of 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CONUS</a:t>
            </a:r>
          </a:p>
          <a:p>
            <a:pPr marL="333375" indent="-333375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33375" indent="-333375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NSSL-WRF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and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HRRR </a:t>
            </a:r>
            <a:r>
              <a:rPr lang="en-US" altLang="zh-TW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6-h </a:t>
            </a:r>
            <a:r>
              <a:rPr lang="en-US" altLang="zh-TW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extreme precipitation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climatologies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are</a:t>
            </a:r>
          </a:p>
          <a:p>
            <a:pPr marL="333375" indent="-333375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approximately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 accord with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obs.</a:t>
            </a:r>
          </a:p>
          <a:p>
            <a:pPr marL="333375" indent="-333375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NAM-NEST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produces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many more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RP exceedances than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obs.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across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CONUS.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287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0" y="0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Results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(a. Threshold analysis)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RPT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for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24-h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accumulated 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precip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interval of 1-,  2-,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5-, 10-,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25-, 50-,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100-year RP</a:t>
            </a:r>
          </a:p>
          <a:p>
            <a:pPr marL="342900" indent="-342900"/>
            <a:endParaRPr lang="en-US" altLang="zh-TW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Threshold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estimates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increase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monotonically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with increasing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RP.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F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or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1-yr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RP, areas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of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arid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乾旱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and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Intermountain West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have 24-h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RPTs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 of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less than 25 mm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M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uch wetter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regions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as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Pacific</a:t>
            </a:r>
          </a:p>
          <a:p>
            <a:pPr marL="342900" indent="-342900"/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coastal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mountains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and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southeast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Gulf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Coast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region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experience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1-yr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RPT of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 around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150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and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mm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-&gt;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this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highlights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stark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contrast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RP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framework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brings relative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to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traditional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fixed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threshold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analysis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approach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226" y="365762"/>
            <a:ext cx="4168140" cy="637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367200"/>
            <a:ext cx="4175760" cy="614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0" y="0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Results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(a. Threshold analysis)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RPT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for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6-h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accumulated 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precip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 interval of 1-,  2-,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5-, 10-,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25-, 50-,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100-year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RP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 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West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extreme 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precip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events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are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predominantly </a:t>
            </a:r>
            <a:r>
              <a:rPr lang="en-US" altLang="zh-TW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stratiform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cases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of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long-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duration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low-to-moderate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intensity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-&gt; a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large difference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between 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6-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and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24-h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AI thresholds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In contrast, many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extreme 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precip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events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 the East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are driven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by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convective cells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or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convective systems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and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tend to be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shorter-duration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higher-intensity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difference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between the 6- and 24-h thresholds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is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not large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1-yr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RP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for the Olympic Mountains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of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Washington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200mm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for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24-h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AI,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but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80mm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for 6-h AI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central Iowa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65mm for 24-h AI, but 55mm for 6-h AI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單箭頭接點 3"/>
          <p:cNvCxnSpPr/>
          <p:nvPr/>
        </p:nvCxnSpPr>
        <p:spPr>
          <a:xfrm flipH="1">
            <a:off x="5219700" y="123825"/>
            <a:ext cx="104776" cy="5429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 flipH="1">
            <a:off x="6019800" y="190500"/>
            <a:ext cx="133350" cy="8096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57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00" y="2427525"/>
            <a:ext cx="5186363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0" y="0"/>
            <a:ext cx="91440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Results </a:t>
            </a: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(b. Climatological and bias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analysis, 6H 2-yr RP)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AutoNum type="arabicPeriod"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Most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events, both forecast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and observed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occur during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cool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months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Oct.–Mar.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Pacific coast states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>
              <a:buAutoNum type="arabicPeriod"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 To 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east of the Rockies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the vast majority of events occur in 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warm  months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from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Apr.–Sep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central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U.S.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from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Texas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up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through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North Dakota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experience most events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during the early part of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warm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season—primarily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from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Apr.–Jul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 Almost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all events over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eastern states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are between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Jun.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and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Sep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 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southeast U.S.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has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diverse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events seasonally in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both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</a:t>
            </a:r>
          </a:p>
          <a:p>
            <a:pPr marL="342900" indent="-342900"/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warm and cool seasons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mid-to-late season (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Aug.–Oct.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) are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associated with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TC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346825" y="6461125"/>
            <a:ext cx="846000" cy="114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092825" y="6588125"/>
            <a:ext cx="756000" cy="114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接點 5"/>
          <p:cNvCxnSpPr/>
          <p:nvPr/>
        </p:nvCxnSpPr>
        <p:spPr>
          <a:xfrm flipV="1">
            <a:off x="3916680" y="6829425"/>
            <a:ext cx="213741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4314825" y="2389425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f24-30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314825" y="4189650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f24-30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877050" y="2389425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f00-06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661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00" y="2426400"/>
            <a:ext cx="5186363" cy="427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280025" y="6461125"/>
            <a:ext cx="756000" cy="114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Results </a:t>
            </a: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(b. Climatological and bias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analysis, </a:t>
            </a: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6H 2-yr RP)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min.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in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extreme 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precip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events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over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far eastern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states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687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00" y="2426400"/>
            <a:ext cx="5179219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324475" y="6448425"/>
            <a:ext cx="756000" cy="114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0" y="0"/>
            <a:ext cx="9144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Results </a:t>
            </a: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(b. Climatological and bias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analysis, </a:t>
            </a: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6H 2-yr RP)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 During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1200–1800 UTC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sunrise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), likely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because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limited time for solar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heating effects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to operate,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local minimum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 extreme 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precip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events across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CONUS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as indicated by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 minimum in the number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of plotted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circles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 (Fig. 3d, 4d, 5d, 6d)</a:t>
            </a: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8.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phase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and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intensity bias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in the CAMS at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areas of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complex terrain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which convection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is initiated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too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early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and is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too strong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windward side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of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topography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868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00" y="2426400"/>
            <a:ext cx="5164931" cy="439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327650" y="6451600"/>
            <a:ext cx="756000" cy="114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0" y="0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Results </a:t>
            </a: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(b. Climatological and bias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analysis, </a:t>
            </a: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6H 2-yr RP)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9. A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concentration of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obs.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events is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along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Rocky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Mountains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which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serve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as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a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forcing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for convective initiation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and the time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coincides with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onset of substantial solar radiation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over 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region. 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[12-18 LST]</a:t>
            </a: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10. A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secondary obs. max. events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is near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Atlantic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coast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with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local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obs.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min.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events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over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Mississippi valley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between the two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max.</a:t>
            </a: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13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91440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Results </a:t>
            </a: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(b. Climatological and bias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analysis, </a:t>
            </a: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6H 2-yr RP)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11.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eastward progression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from 18–00Z to 00–06Z and to 06–12Z of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extreme-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precip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.-producing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storms (Rocky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Mountains–sourced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storms)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12. States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to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west of 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Rocky Mountains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with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predominantly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cold season </a:t>
            </a:r>
            <a:endParaRPr lang="en-US" altLang="zh-TW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events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observed to be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approximately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uniformly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distributed across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these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four periods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1" t="35028" r="2663" b="32486"/>
          <a:stretch/>
        </p:blipFill>
        <p:spPr bwMode="auto">
          <a:xfrm>
            <a:off x="3246139" y="1319854"/>
            <a:ext cx="2828567" cy="195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771900" y="1260825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00-06Z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0" t="41032" r="1371" b="18860"/>
          <a:stretch/>
        </p:blipFill>
        <p:spPr bwMode="auto">
          <a:xfrm>
            <a:off x="363836" y="1321334"/>
            <a:ext cx="2872778" cy="204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866775" y="1235609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18-00Z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4" t="42989" r="1412" b="16693"/>
          <a:stretch/>
        </p:blipFill>
        <p:spPr bwMode="auto">
          <a:xfrm>
            <a:off x="5924544" y="1357214"/>
            <a:ext cx="2883796" cy="200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6429375" y="1267709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06-12Z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182" r="1460" b="19424"/>
          <a:stretch/>
        </p:blipFill>
        <p:spPr bwMode="auto">
          <a:xfrm>
            <a:off x="3265488" y="3450229"/>
            <a:ext cx="2916231" cy="201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3803172" y="3345454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12-18Z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793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0" y="0"/>
            <a:ext cx="91440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Results </a:t>
            </a: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(b. Climatological and bias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analysis, 6H 50-yr RP)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13.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seasonality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CAMs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approximately agrees with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obs.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pringtime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events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is </a:t>
            </a:r>
            <a:r>
              <a:rPr lang="en-US" altLang="zh-TW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overforecast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in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many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of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CAMs in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Intermountain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West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Southeast, and 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mid-Atlantic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regions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 (Figs. 3-10)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14.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event concentration to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immediate east of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Rocky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Mountains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seen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in the obs. in Fig. 7d is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not apparent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or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much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less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CAMs.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15.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NAM-NEST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overforecast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occurrences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of locally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extreme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rainfall events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at both the 2-yr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and especially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50-yr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RP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all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across the CONUS.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NSSL-WRF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and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HRRR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forecast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only a few more events than are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obs.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209" y="2954655"/>
            <a:ext cx="2373521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92" y="2954655"/>
            <a:ext cx="2370250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750" y="4905225"/>
            <a:ext cx="2370250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49" y="4906800"/>
            <a:ext cx="2370293" cy="19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26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2344063"/>
            <a:ext cx="4752974" cy="451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0" y="0"/>
            <a:ext cx="91440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Results </a:t>
            </a: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(b. Climatological and bias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analysis, 6H 2- 50-yr RP)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16.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most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(</a:t>
            </a:r>
            <a:r>
              <a:rPr lang="en-US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fewer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 events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are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during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warm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cold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 season months</a:t>
            </a: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17. </a:t>
            </a:r>
            <a:r>
              <a:rPr lang="en-US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12–18Z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(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00–06Z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 have the 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smallest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largest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 number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of </a:t>
            </a:r>
            <a:r>
              <a:rPr lang="en-US" altLang="zh-TW" dirty="0" smtClean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obs.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events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18. </a:t>
            </a:r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NAM-NEST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forecast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many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more events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than obs.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These biases was not seen in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previous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versions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of 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NAM-NEST (not shown), and is likely attributable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to the Aug.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2014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model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updates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including the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switch to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Ferrier–</a:t>
            </a:r>
            <a:r>
              <a:rPr lang="en-US" altLang="zh-TW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Aligo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microphysics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parameterization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19.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NSSL-WRF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exhibits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smaller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positive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bias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in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warm seasons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and </a:t>
            </a:r>
            <a:r>
              <a:rPr lang="en-US" altLang="zh-TW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HRRR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bias characteristics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appear to be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quite good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except</a:t>
            </a:r>
          </a:p>
          <a:p>
            <a:pPr marL="342900" indent="-342900"/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12–18Z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that may due to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HRRR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model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changes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leading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to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improved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bias characteristics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during Apr.–Jul.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4690800" y="5163213"/>
            <a:ext cx="4356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>
            <a:off x="4689030" y="3433954"/>
            <a:ext cx="4356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15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594" y="441198"/>
            <a:ext cx="4736306" cy="637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0" y="0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Results </a:t>
            </a: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(b. Climatological and bias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analysis, 24H 10- 100-yr RP)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20.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coarse GEFS/R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forecasts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far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fewer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events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than obs.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d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ue to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GEFS/R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[~40km]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being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unable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to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resolve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many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small-scale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processes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that contribute to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development of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locally extreme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precip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 events.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21.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From Fig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12d, events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over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West Coast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during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cool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season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which associate with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synoptic-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scale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systems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with </a:t>
            </a:r>
            <a:r>
              <a:rPr lang="en-US" altLang="zh-TW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stratiform</a:t>
            </a:r>
            <a:endParaRPr lang="en-US" altLang="zh-TW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precip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TCs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22. 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NSSL-WRF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performed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better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with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Hurricane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Sandy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and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TS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Debby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northern Florida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and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correctly forecast many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Aug.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Sep.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events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in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warm season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across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plains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743450" y="542925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[??]</a:t>
            </a:r>
            <a:endParaRPr lang="zh-TW" altLang="en-US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888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 Introduction</a:t>
            </a:r>
            <a:endParaRPr lang="en-US" altLang="zh-TW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71475" indent="-371475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Extreme </a:t>
            </a:r>
            <a:r>
              <a:rPr lang="en-US" altLang="zh-TW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precip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particularly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warm season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is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widely considered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to be one of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most poorly forecast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variables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in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NWP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2.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flash flood potential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based on QPFs can be assessed in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different ways: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assess 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local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climatology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and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antecedent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先前的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conditions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to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produce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flash flood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guidance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thresholds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;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exceedance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of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these thresholds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at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their respective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points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is believed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to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produce flash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flooding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weakness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 large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discontinuities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 threshold estimates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simply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considers whether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some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fixed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large </a:t>
            </a:r>
            <a:r>
              <a:rPr lang="en-US" altLang="zh-TW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precip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threshold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will be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exceeded over a specified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accumulation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interval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AI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), such as 50mm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in 3h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   weakness: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same rainfall amount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may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result in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different consequences</a:t>
            </a:r>
            <a:endParaRPr lang="en-US" altLang="zh-TW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return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period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threshold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(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RPT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exceedances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have a much better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correspondence with 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precip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 impacts and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flash flood potential than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use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of any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fixed threshold across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meteorologically and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hydrologically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diverse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regions of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CONUS</a:t>
            </a: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 event: RP </a:t>
            </a:r>
            <a:r>
              <a:rPr lang="en-US" altLang="zh-TW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N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= return period of </a:t>
            </a:r>
            <a:r>
              <a:rPr lang="en-US" altLang="zh-TW" i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-year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</a:t>
            </a:r>
            <a:r>
              <a:rPr lang="en-US" altLang="zh-TW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N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rarity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稀有性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of the event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AI </a:t>
            </a:r>
            <a:r>
              <a:rPr lang="en-US" altLang="zh-TW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= accumulation interval of </a:t>
            </a:r>
            <a:r>
              <a:rPr lang="en-US" altLang="zh-TW" i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-hour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</a:t>
            </a:r>
            <a:r>
              <a:rPr lang="en-US" altLang="zh-TW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span of time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for precipitation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to accumulate</a:t>
            </a:r>
          </a:p>
        </p:txBody>
      </p:sp>
    </p:spTree>
    <p:extLst>
      <p:ext uri="{BB962C8B-B14F-4D97-AF65-F5344CB8AC3E}">
        <p14:creationId xmlns:p14="http://schemas.microsoft.com/office/powerpoint/2010/main" val="27268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60844"/>
            <a:ext cx="6021517" cy="5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0" y="0"/>
            <a:ext cx="91440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Results </a:t>
            </a: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(b. Climatological and bias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analysis, 24H</a:t>
            </a: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23. The signal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does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amplify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with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increasing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RP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;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that is,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difference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between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events of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cool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and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warm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season months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increases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with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increasing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RP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24. At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low RPs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bias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of GEFS/R and NSSL-WRF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are both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fairly good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at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higher RPs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some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discern</a:t>
            </a:r>
            <a:r>
              <a:rPr lang="en-US" altLang="zh-TW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ble biases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begin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to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emerge.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25. GEFS/R greatly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under-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predicts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high-RP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  events. In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Jul., GEFS/R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underforecasts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the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number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of events by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an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exceptional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two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orders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of magnitude relative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to 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relatively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large number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of events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obs.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during that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month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over 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+5-yr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analysis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period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[??]</a:t>
            </a:r>
            <a:endParaRPr lang="en-US" altLang="zh-TW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45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43542"/>
            <a:ext cx="7162800" cy="351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0" y="0"/>
            <a:ext cx="9144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Results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(c. Skill analysis, 6H NSSL-WRF)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 FSSs generally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increase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with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increasing evaluation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radius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and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highest scores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are seen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at lower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RPs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which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are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typically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more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predictable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2. At all evaluation radii and RPs,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highest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scores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by a considerable amount are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observed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with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12–18-h forecast period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.[not in 100yr RPs!!!]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1)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lower proportion of events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this 6-h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period is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convectively driven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than the other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periods, and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events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caused by smaller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convective cells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with weaker large-scale forcing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tend to be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inherently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less predictable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2) this is the earliest forecast period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analyzed with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respect to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forecast </a:t>
            </a:r>
            <a:r>
              <a:rPr lang="en-US" altLang="zh-TW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initializa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tion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time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and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thus has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had 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least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time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for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nonlinear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error growth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</p:txBody>
      </p:sp>
      <p:cxnSp>
        <p:nvCxnSpPr>
          <p:cNvPr id="4" name="直線接點 3"/>
          <p:cNvCxnSpPr/>
          <p:nvPr/>
        </p:nvCxnSpPr>
        <p:spPr>
          <a:xfrm flipV="1">
            <a:off x="4221480" y="6219825"/>
            <a:ext cx="684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接點 4"/>
          <p:cNvCxnSpPr/>
          <p:nvPr/>
        </p:nvCxnSpPr>
        <p:spPr>
          <a:xfrm flipV="1">
            <a:off x="5755005" y="6381750"/>
            <a:ext cx="1332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 flipV="1">
            <a:off x="3497433" y="3940096"/>
            <a:ext cx="0" cy="18360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94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9144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Results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(c. Skill analysis, 6H NSSL-WRF)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FSSs at all evaluation radii are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very low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for the 50- and 100-yr RPs at the 24- and 30-h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lead times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probably because of these periods being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farthest from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model initialization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and these both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being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convectively active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times of day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 (Fig. 14b)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4.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low values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at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high-evaluation radii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also highlight that errors were not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merely in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spatial displacement but were primarily to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completely missing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events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that occurred and forecasting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widespread extreme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events that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did not verify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endParaRPr lang="en-US" altLang="zh-TW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43542"/>
            <a:ext cx="7162800" cy="351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77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293" y="2800350"/>
            <a:ext cx="4612706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0" y="0"/>
            <a:ext cx="91440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Results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(c. Skill analysis, 6H NSSL-WRF)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5.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general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trend of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decreasing forecast skill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with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increasing RP</a:t>
            </a:r>
            <a:endParaRPr lang="en-US" altLang="zh-TW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6.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At low RPs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several events often impact a given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region over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analysis period, resulting in a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smoother FSS field.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7.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At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high RPs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none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or just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one event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occurred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during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5-yr analysis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period, resulting in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highlighting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of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areas where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model handled one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event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well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8.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broad areas of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extreme 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precip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.,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as determined by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low RP exceedances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in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California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and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New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England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systems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were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very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well handled by</a:t>
            </a:r>
          </a:p>
          <a:p>
            <a:pPr marL="342900" indent="-342900"/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NSSL-WRF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9.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high-RP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Montana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and 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mid-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Atlantic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(the May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Montana floods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and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TS Lee): the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NSSL-WRF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may have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forecast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events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well,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but did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not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perform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quite as well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when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forecasting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spatial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extent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of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locally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extreme rainfall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8124824" y="5991225"/>
            <a:ext cx="101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00B050"/>
                </a:solidFill>
              </a:rPr>
              <a:t>~190km</a:t>
            </a:r>
            <a:endParaRPr lang="zh-TW" altLang="en-US" dirty="0">
              <a:solidFill>
                <a:srgbClr val="00B050"/>
              </a:solidFill>
            </a:endParaRPr>
          </a:p>
        </p:txBody>
      </p:sp>
      <p:cxnSp>
        <p:nvCxnSpPr>
          <p:cNvPr id="5" name="直線單箭頭接點 4"/>
          <p:cNvCxnSpPr>
            <a:stCxn id="3" idx="1"/>
          </p:cNvCxnSpPr>
          <p:nvPr/>
        </p:nvCxnSpPr>
        <p:spPr>
          <a:xfrm flipH="1">
            <a:off x="6838952" y="6175891"/>
            <a:ext cx="1285872" cy="548759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flipV="1">
            <a:off x="4573905" y="6724650"/>
            <a:ext cx="2088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46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293" y="2800350"/>
            <a:ext cx="4612706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0" y="0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Results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(c. Skill analysis, 6H NSSL-WRF)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10. On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less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extreme spectrum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of extreme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rainfall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events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areas of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mountain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and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desert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West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and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Southwest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were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not well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handled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For 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most extreme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event threshold,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Florida peninsula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and the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central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plains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were the areas with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worst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verifying forecasts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[miss or false-alarm??]</a:t>
            </a:r>
          </a:p>
          <a:p>
            <a:pPr marL="342900" indent="-342900"/>
            <a:endParaRPr lang="en-US" altLang="zh-TW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8124824" y="5991225"/>
            <a:ext cx="101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00B050"/>
                </a:solidFill>
              </a:rPr>
              <a:t>~190km</a:t>
            </a:r>
            <a:endParaRPr lang="zh-TW" altLang="en-US" dirty="0">
              <a:solidFill>
                <a:srgbClr val="00B050"/>
              </a:solidFill>
            </a:endParaRPr>
          </a:p>
        </p:txBody>
      </p:sp>
      <p:cxnSp>
        <p:nvCxnSpPr>
          <p:cNvPr id="5" name="直線單箭頭接點 4"/>
          <p:cNvCxnSpPr>
            <a:stCxn id="3" idx="1"/>
          </p:cNvCxnSpPr>
          <p:nvPr/>
        </p:nvCxnSpPr>
        <p:spPr>
          <a:xfrm flipH="1">
            <a:off x="6838952" y="6175891"/>
            <a:ext cx="1285872" cy="548759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 flipV="1">
            <a:off x="4573905" y="6724650"/>
            <a:ext cx="2088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03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2709862"/>
            <a:ext cx="4591050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0" y="0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Results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(c. Skill analysis, 6H NSSL-WRF)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12. Much of the variance in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Northeast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comes from the largely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coincidental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timing of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tropical cyclone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landfall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13.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Substantially elevated skill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during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less convective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1200–1800 UTC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period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in comparison with the other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three.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14.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In eastern Colorado and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western Kansas and Nebraska, 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lowest skill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is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seen during 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06–12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UTC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period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likely attributable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to 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locally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anomalous time of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occurrence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of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these types of events; typically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ongoing convection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is well to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east of this region at this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time.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/>
          <p:cNvCxnSpPr/>
          <p:nvPr/>
        </p:nvCxnSpPr>
        <p:spPr>
          <a:xfrm flipV="1">
            <a:off x="4573905" y="6619875"/>
            <a:ext cx="3744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接點 4"/>
          <p:cNvCxnSpPr/>
          <p:nvPr/>
        </p:nvCxnSpPr>
        <p:spPr>
          <a:xfrm flipV="1">
            <a:off x="8002905" y="6496050"/>
            <a:ext cx="1116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 flipV="1">
            <a:off x="5421630" y="6496050"/>
            <a:ext cx="1188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15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Results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(c. Skill analysis, 24H </a:t>
            </a:r>
            <a:r>
              <a:rPr lang="en-US" altLang="zh-TW" sz="2000" b="1" dirty="0" err="1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GEFS_ctrl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NSSL-WRF)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15.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FSSs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again generally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increase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with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increasing evaluation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radius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and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decrease with increasing RP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[not in </a:t>
            </a:r>
            <a:r>
              <a:rPr lang="en-US" altLang="zh-TW" dirty="0" err="1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GEFS_ctrl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2-25yr RP!!!]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16.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higher skill at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24-h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accumulation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intervals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likely attributable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to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decreased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sensitivity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to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temporal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and to a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lesser extent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spatial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displacement error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in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addition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to a larger proportion of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24-h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events occurring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association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with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longer-lived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larger-scale</a:t>
            </a:r>
          </a:p>
          <a:p>
            <a:pPr marL="342900" indent="-342900"/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processes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as opposed to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6-h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events.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721" y="2158841"/>
            <a:ext cx="4897279" cy="4699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74" b="17438"/>
          <a:stretch/>
        </p:blipFill>
        <p:spPr bwMode="auto">
          <a:xfrm>
            <a:off x="390216" y="3785652"/>
            <a:ext cx="3568941" cy="290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21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Results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(c. Skill analysis, 24H </a:t>
            </a:r>
            <a:r>
              <a:rPr lang="en-US" altLang="zh-TW" sz="2000" b="1" dirty="0" err="1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GEFS_ctrl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NSSL-WRF)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17. At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5-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and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100-yr RP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NSSL-WRF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outperforms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GEFS/R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at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all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evaluation radii.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18.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From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to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 </a:t>
            </a:r>
            <a:r>
              <a:rPr lang="en-US" altLang="zh-TW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yr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RP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GEFS/R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is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competitive with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and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even outperforms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NSSL-WRF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This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may have to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do with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types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of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systems that are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found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to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exceed thresholds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this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frequency range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but not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higher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or lower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to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generate 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precip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of this rarity,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strong large-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scale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forcing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required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721" y="2158841"/>
            <a:ext cx="4897279" cy="4699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21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9144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Results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(c. Skill analysis, 24H </a:t>
            </a:r>
            <a:r>
              <a:rPr lang="en-US" altLang="zh-TW" sz="2000" b="1" dirty="0" err="1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GEFS_ctrl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NSSL-WRF)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19.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25-yr RP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(Fig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18c):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Montana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and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Florida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panhandle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association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largely with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Tropical Storm Debby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[Montana??]</a:t>
            </a:r>
            <a:endParaRPr lang="en-US" altLang="zh-TW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20. Previous research has found that 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enhanced skill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Midwest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coincides with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 local maximum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 </a:t>
            </a:r>
            <a:r>
              <a:rPr lang="en-US" altLang="zh-TW" dirty="0" err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Lagrangian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persistence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(e.g., 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Germann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et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al. 2006), that is,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tendency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for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storm motion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both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speed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and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direction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to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remain the same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2067480"/>
            <a:ext cx="5476875" cy="478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接點 6"/>
          <p:cNvCxnSpPr/>
          <p:nvPr/>
        </p:nvCxnSpPr>
        <p:spPr>
          <a:xfrm flipV="1">
            <a:off x="5765877" y="6395821"/>
            <a:ext cx="612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V="1">
            <a:off x="6556024" y="6395821"/>
            <a:ext cx="864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 flipV="1">
            <a:off x="6610242" y="6525510"/>
            <a:ext cx="2520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70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9144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Results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(c. Skill analysis, 24H </a:t>
            </a:r>
            <a:r>
              <a:rPr lang="en-US" altLang="zh-TW" sz="2000" b="1" dirty="0" err="1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GEFS_ctrl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NSSL-WRF)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21. In the eastern two-thirds of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CONUS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with the exception of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areas near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Gulf Coast,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NSSL-WRF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exhibits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higher skill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than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GEFS/R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particularly over 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convection dominated regions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of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plains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Midwest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and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Mississippi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valley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 (Fig. 20a)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In Figs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 20b and 20c, particular events can be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identified: 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NSSL-WRF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better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handled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TS Debby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New Mexico flooding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of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Sep.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2013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and to a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lesser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extent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Montana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floods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GEFS/R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had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better forecasts for 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Jan. 2010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and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Sep.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2009 events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in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Arizona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and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southeast US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in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addition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to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better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TC forecasts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mid-Atlantic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and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New England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23.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northeast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CONUS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where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model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performances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become more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similar,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these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differences are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exacerbated</a:t>
            </a:r>
            <a:r>
              <a:rPr lang="en-US" altLang="zh-TW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惡化、加重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at the 100-yr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RP (Fig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 20d).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212000"/>
            <a:ext cx="3023807" cy="264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5" y="4212000"/>
            <a:ext cx="3023807" cy="238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00" y="4212000"/>
            <a:ext cx="3026950" cy="255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接點 6"/>
          <p:cNvCxnSpPr/>
          <p:nvPr/>
        </p:nvCxnSpPr>
        <p:spPr>
          <a:xfrm flipV="1">
            <a:off x="1203402" y="6595846"/>
            <a:ext cx="324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V="1">
            <a:off x="1622074" y="6597526"/>
            <a:ext cx="468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 flipV="1">
            <a:off x="1657242" y="6677910"/>
            <a:ext cx="972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flipV="1">
            <a:off x="4832531" y="6597404"/>
            <a:ext cx="252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flipV="1">
            <a:off x="7421235" y="6603206"/>
            <a:ext cx="288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96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Data and methods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(a. forming return period threshold grids)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71475" indent="-371475"/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[</a:t>
            </a:r>
            <a:r>
              <a:rPr lang="en-US" altLang="zh-TW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obs.]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1. Based on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gauge data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NOAA and 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Hydrometeorological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Design Studies Center has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generated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comprehensive and up-to-date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RPT estimates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via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Atlas 14 project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to develop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updated CONUS-wide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RPT estimates for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RPs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from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to 1000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yr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and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AIs from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minutes to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months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 Each of these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estimates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have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considerable uncertainty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especially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at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higher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RPs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; however,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quantitative uncertainty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associated with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RPT estimates is beyond the scope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of this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study and will not be considered in determining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RP exceedance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events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3.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NCEP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stage IV 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precip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analysis,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 high-resolution (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~4.75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km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grid spacing),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multisensory product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using both rain gauge observations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and radar-derived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rainfall estimates to generate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CONUS wide analyses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for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6-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and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24-h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AIs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 d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eficiencies of radar-derived rainfall estimates: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 radar beam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blocked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by complex terrain 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 beam refraction from low-level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surface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inversions</a:t>
            </a: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QC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of NCEP stage IV data: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da-DK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e.g., Hitchens et al. 2013; Stevenson </a:t>
            </a:r>
            <a:r>
              <a:rPr lang="da-DK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and Schumacher </a:t>
            </a:r>
            <a:r>
              <a:rPr lang="da-DK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2014</a:t>
            </a:r>
            <a:r>
              <a:rPr lang="da-DK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;</a:t>
            </a:r>
          </a:p>
          <a:p>
            <a:pPr marL="342900" indent="-342900"/>
            <a:r>
              <a:rPr lang="da-DK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da-DK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da-DK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Nelson et al. </a:t>
            </a:r>
            <a:r>
              <a:rPr lang="da-DK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2016</a:t>
            </a:r>
          </a:p>
          <a:p>
            <a:pPr marL="342900" indent="-342900"/>
            <a:r>
              <a:rPr lang="da-DK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da-DK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APPENDIX (most manually)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246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Discussion and conclusions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 The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most recent (as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of Aug.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2014)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NAM-NEST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was found to have a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strong</a:t>
            </a:r>
          </a:p>
          <a:p>
            <a:pPr marL="342900" indent="-342900"/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positive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frequency bias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nationwide, forecasting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many more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events at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all RPs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than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obs.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NSSL-WRF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and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HRRR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also 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overforecast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extreme events from 1-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to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100-yr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RPs, but both greatly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reduced overall frequency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biases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when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compared with the NAM-NEST, with 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HRRR actually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being negatively biased at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18-00 UTC.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3. At the 24-h AI,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NSSL-WRF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exhibits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rather similar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extreme precipitation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characteristics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to those seen in the 6-h AI. The coarser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GEFS/R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however, had much different characteristics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than the CAMs, producing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almost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no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events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at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higher RPs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outside of 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cool season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Pacific coast synoptic systems and tropical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cyclones from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Atlantic basin, resulting in almost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no very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extreme events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forecast by the GEFS/R over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Great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Plains and Midwest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Models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are unsurprisingly found to make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most skillful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predictions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of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less extreme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lower RP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events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with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worst skill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typically observed in forecasting for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rarest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of event thresholds.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271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Discussion and conclusions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5. For 6-h periods, 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12–18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UTC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time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is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most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skillful period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for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NSSL-WRF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which is likely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attributable to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this period having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lowest proportion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of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low-predictability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small-scale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convective events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and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this period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coinciding with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shortest forecast lead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time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of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four verification periods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 For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24-h AI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at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higher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RPs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typically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one event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dominated the regional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skill score, allowing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comparison of model performance for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individual recent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extreme precipitation events but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leaving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insufficient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data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to robustly compare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regionally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compare model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skill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for highly extreme cases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 Overall,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NSSL-WRF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is found to demonstrate superior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forecast skill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at low and very high RPs, while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GEFS/R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is competitive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and occasionally outperforms 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NSSL-WRF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at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moderate RPs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models evaluated were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as consistent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as possible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during the analysis periods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selected, and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precip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and RPT estimates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were also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as consistent as possible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within the context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of the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data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sources.</a:t>
            </a: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921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Discussion and conclusions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Increased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model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resolution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is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useful for improving verification of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extreme </a:t>
            </a:r>
            <a:r>
              <a:rPr lang="en-US" altLang="zh-TW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precip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caused by convection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it is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not an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all-around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panacea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萬能藥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;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coarse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GEFS/R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model performed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as well or better than 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high-resolution guidance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at extreme QPFs for most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other types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of extreme-precipitation-producing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systems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 Hamill and 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Juras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(2006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): verification across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time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and especially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space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within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 fixed-threshold verification framework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may often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produce results that reflect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varying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climatology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with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bulk performance characteristics biased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toward performance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 climatologically favored times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or regions.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Using a fixed-frequency framework such as that afforded through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RPs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or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recurrence intervals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is critical for a successful diagnosis. Development of consistent sets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of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climatology-aware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thresholds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will assist in 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verification of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models for future studies.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10. Future work will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examine the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important question of how the raw NWP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output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used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 this research can be optimally 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postprocessed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by means of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downscaling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quantile mapping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machine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learning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probability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calibration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and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other methods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to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produce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skillful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deterministic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and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probabilistic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predictions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of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RPT exceedances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57774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38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" y="542400"/>
            <a:ext cx="3792855" cy="304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671" y="542399"/>
            <a:ext cx="3787616" cy="304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6" y="3628499"/>
            <a:ext cx="3787616" cy="304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000" y="3628275"/>
            <a:ext cx="3787989" cy="304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0" y="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Results </a:t>
            </a: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(b. Climatological and bias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analysis, 6H 50-yr)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897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3612" b="14292"/>
          <a:stretch/>
        </p:blipFill>
        <p:spPr bwMode="auto">
          <a:xfrm>
            <a:off x="404190" y="2333625"/>
            <a:ext cx="275844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735660" y="2260950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00-06Z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3397" b="14292"/>
          <a:stretch/>
        </p:blipFill>
        <p:spPr bwMode="auto">
          <a:xfrm>
            <a:off x="3162630" y="2333625"/>
            <a:ext cx="2754630" cy="187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368370" y="2333625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06-12Z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4" t="43556" r="1250" b="14563"/>
          <a:stretch/>
        </p:blipFill>
        <p:spPr bwMode="auto">
          <a:xfrm>
            <a:off x="404190" y="4533900"/>
            <a:ext cx="26860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806145" y="4524375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12-18Z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987" b="14328"/>
          <a:stretch/>
        </p:blipFill>
        <p:spPr bwMode="auto">
          <a:xfrm>
            <a:off x="3188955" y="4500562"/>
            <a:ext cx="2750820" cy="188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3598624" y="4546044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18-00Z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61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" t="27593" r="71139" b="31296"/>
          <a:stretch/>
        </p:blipFill>
        <p:spPr bwMode="auto">
          <a:xfrm>
            <a:off x="9525" y="19049"/>
            <a:ext cx="6532346" cy="400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5657671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3" tooltip="北美東部時區"/>
              </a:rPr>
              <a:t>東部標準時</a:t>
            </a:r>
            <a:r>
              <a:rPr lang="zh-TW" altLang="en-US" dirty="0"/>
              <a:t>（</a:t>
            </a:r>
            <a:r>
              <a:rPr lang="en-US" altLang="zh-TW" dirty="0"/>
              <a:t>Eastern Standard Time</a:t>
            </a:r>
            <a:r>
              <a:rPr lang="zh-TW" altLang="en-US" dirty="0"/>
              <a:t>；</a:t>
            </a:r>
            <a:r>
              <a:rPr lang="en-US" altLang="zh-TW" b="1" dirty="0"/>
              <a:t>EST</a:t>
            </a:r>
            <a:r>
              <a:rPr lang="zh-TW" altLang="en-US" dirty="0"/>
              <a:t>；</a:t>
            </a:r>
            <a:r>
              <a:rPr lang="en-US" altLang="zh-TW" dirty="0">
                <a:hlinkClick r:id="rId4" tooltip="UTC-5"/>
              </a:rPr>
              <a:t>UTC-5</a:t>
            </a:r>
            <a:r>
              <a:rPr lang="zh-TW" altLang="en-US" dirty="0"/>
              <a:t>；</a:t>
            </a:r>
            <a:r>
              <a:rPr lang="en-US" altLang="zh-TW" dirty="0"/>
              <a:t>R</a:t>
            </a:r>
            <a:r>
              <a:rPr lang="zh-TW" altLang="en-US" dirty="0"/>
              <a:t>區）</a:t>
            </a:r>
          </a:p>
          <a:p>
            <a:r>
              <a:rPr lang="zh-TW" altLang="en-US" dirty="0">
                <a:hlinkClick r:id="rId5" tooltip="北美中部時區"/>
              </a:rPr>
              <a:t>中部標準時</a:t>
            </a:r>
            <a:r>
              <a:rPr lang="zh-TW" altLang="en-US" dirty="0"/>
              <a:t>（</a:t>
            </a:r>
            <a:r>
              <a:rPr lang="en-US" altLang="zh-TW" dirty="0"/>
              <a:t>Central Standard Time</a:t>
            </a:r>
            <a:r>
              <a:rPr lang="zh-TW" altLang="en-US" dirty="0"/>
              <a:t>；</a:t>
            </a:r>
            <a:r>
              <a:rPr lang="en-US" altLang="zh-TW" b="1" dirty="0"/>
              <a:t>CST</a:t>
            </a:r>
            <a:r>
              <a:rPr lang="zh-TW" altLang="en-US" dirty="0"/>
              <a:t>；</a:t>
            </a:r>
            <a:r>
              <a:rPr lang="en-US" altLang="zh-TW" dirty="0">
                <a:hlinkClick r:id="rId6" tooltip="UTC-6"/>
              </a:rPr>
              <a:t>UTC-6</a:t>
            </a:r>
            <a:r>
              <a:rPr lang="zh-TW" altLang="en-US" dirty="0"/>
              <a:t>；</a:t>
            </a:r>
            <a:r>
              <a:rPr lang="en-US" altLang="zh-TW" dirty="0"/>
              <a:t>S</a:t>
            </a:r>
            <a:r>
              <a:rPr lang="zh-TW" altLang="en-US" dirty="0"/>
              <a:t>區）</a:t>
            </a:r>
          </a:p>
          <a:p>
            <a:r>
              <a:rPr lang="zh-TW" altLang="en-US" dirty="0">
                <a:hlinkClick r:id="rId7" tooltip="北美山區時區"/>
              </a:rPr>
              <a:t>山區標準時</a:t>
            </a:r>
            <a:r>
              <a:rPr lang="zh-TW" altLang="en-US" dirty="0"/>
              <a:t>（</a:t>
            </a:r>
            <a:r>
              <a:rPr lang="en-US" altLang="zh-TW" dirty="0"/>
              <a:t>Mountain Standard Time</a:t>
            </a:r>
            <a:r>
              <a:rPr lang="zh-TW" altLang="en-US" dirty="0"/>
              <a:t>；</a:t>
            </a:r>
            <a:r>
              <a:rPr lang="en-US" altLang="zh-TW" b="1" dirty="0"/>
              <a:t>MST</a:t>
            </a:r>
            <a:r>
              <a:rPr lang="zh-TW" altLang="en-US" dirty="0"/>
              <a:t>；</a:t>
            </a:r>
            <a:r>
              <a:rPr lang="en-US" altLang="zh-TW" dirty="0">
                <a:hlinkClick r:id="rId8" tooltip="UTC-7"/>
              </a:rPr>
              <a:t>UTC-7</a:t>
            </a:r>
            <a:r>
              <a:rPr lang="zh-TW" altLang="en-US" dirty="0"/>
              <a:t>；</a:t>
            </a:r>
            <a:r>
              <a:rPr lang="en-US" altLang="zh-TW" dirty="0"/>
              <a:t>T</a:t>
            </a:r>
            <a:r>
              <a:rPr lang="zh-TW" altLang="en-US" dirty="0"/>
              <a:t>區）</a:t>
            </a:r>
          </a:p>
          <a:p>
            <a:r>
              <a:rPr lang="zh-TW" altLang="en-US" dirty="0">
                <a:hlinkClick r:id="rId9" tooltip="太平洋時區"/>
              </a:rPr>
              <a:t>太平洋標準時</a:t>
            </a:r>
            <a:r>
              <a:rPr lang="zh-TW" altLang="en-US" dirty="0"/>
              <a:t>（</a:t>
            </a:r>
            <a:r>
              <a:rPr lang="en-US" altLang="zh-TW" dirty="0"/>
              <a:t>Pacific Standard Time</a:t>
            </a:r>
            <a:r>
              <a:rPr lang="zh-TW" altLang="en-US" dirty="0"/>
              <a:t>；</a:t>
            </a:r>
            <a:r>
              <a:rPr lang="en-US" altLang="zh-TW" b="1" dirty="0"/>
              <a:t>PST</a:t>
            </a:r>
            <a:r>
              <a:rPr lang="zh-TW" altLang="en-US" dirty="0"/>
              <a:t>；</a:t>
            </a:r>
            <a:r>
              <a:rPr lang="en-US" altLang="zh-TW" dirty="0">
                <a:hlinkClick r:id="rId10" tooltip="UTC-8"/>
              </a:rPr>
              <a:t>UTC-8</a:t>
            </a:r>
            <a:r>
              <a:rPr lang="zh-TW" altLang="en-US" dirty="0"/>
              <a:t>；</a:t>
            </a:r>
            <a:r>
              <a:rPr lang="en-US" altLang="zh-TW" dirty="0"/>
              <a:t>U</a:t>
            </a:r>
            <a:r>
              <a:rPr lang="zh-TW" altLang="en-US" dirty="0"/>
              <a:t>區）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t="28969" r="63618" b="19797"/>
          <a:stretch/>
        </p:blipFill>
        <p:spPr bwMode="auto">
          <a:xfrm>
            <a:off x="5581650" y="2733674"/>
            <a:ext cx="3562351" cy="27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1" y="0"/>
            <a:ext cx="27241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7581900" y="-76202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New England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8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9144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Data and methods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(a. forming return period threshold grids)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71475" indent="-371475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5. Stevenson. S. N., and R. S. Schumacher (</a:t>
            </a:r>
            <a:r>
              <a:rPr lang="en-US" altLang="zh-TW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MWR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2014):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“A “50-yr rain event”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is defined as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2% chance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that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precipitation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accumulation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 a given time span will exceed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threshold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 any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given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year at any given point.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Similarly, the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term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“100-yr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rain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event” refers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to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1% chance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aforementioned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will occur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.”</a:t>
            </a: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6. 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Hershfield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D. M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 (1961,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U.S. Weather Bureau Tech.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Paper 40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61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pp):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“The 200-year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1-hour value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is required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for the point at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35°N, 90°W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 The 2-, 5-, 10-, 25-, 50-, and 100-year values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are estimated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from the maps to be 1.7, 2.2, 2.5, 2.9, 3.1, and 3.5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inches. After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multiplying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2-year value by 0.88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5-year value by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0.96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 and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10-year value by 0.99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the six values are plotted on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extreme-value probability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paper, a line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fitted to the data and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extrapolated linearly.”</a:t>
            </a: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52727" r="78667" b="28485"/>
          <a:stretch/>
        </p:blipFill>
        <p:spPr bwMode="auto">
          <a:xfrm>
            <a:off x="3879875" y="4457624"/>
            <a:ext cx="4946073" cy="193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155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406400"/>
            <a:ext cx="8950325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0" y="0"/>
            <a:ext cx="91440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Data and methods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(b. </a:t>
            </a: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Model analysis and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verification</a:t>
            </a:r>
            <a:r>
              <a:rPr lang="en-US" altLang="zh-TW" sz="20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en-US" altLang="zh-TW" sz="2000" dirty="0" err="1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fcst</a:t>
            </a:r>
            <a:r>
              <a:rPr lang="en-US" altLang="zh-TW" sz="20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.]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71475" indent="-371475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</a:t>
            </a:r>
            <a:r>
              <a:rPr lang="en-US" altLang="zh-TW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(~40km)</a:t>
            </a:r>
            <a:endParaRPr lang="en-US" altLang="zh-TW" sz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 Depending on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model data availability, either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 Jun. 2009–30 Aug.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2014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period or 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shorter</a:t>
            </a: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Aug. 2014–11 Aug.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2015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period was used for evaluation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and comparison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2.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GEFS/R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and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NSSL-WRF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model were evaluated for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24-h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AI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over the longer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2009~14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period for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12~36h forecasts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off of each model’s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00Z initialization.</a:t>
            </a: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GEFS/R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dataset contains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reforecasts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of 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Feb.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2012 version (with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data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assimilation input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 association with operational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upgrades made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 May 2012) of the GEFS from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Dec. 1984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to the present, and only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CTRL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is used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[!!]</a:t>
            </a:r>
            <a:endParaRPr lang="en-US" altLang="zh-TW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NSSL-WRF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(regional) has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only one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change: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an update of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WRF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version from 3.1.1 to 3.4.1 in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Apr. 2013.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[!!]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5888" y="1618456"/>
            <a:ext cx="8784000" cy="43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15888" y="2361406"/>
            <a:ext cx="8784000" cy="12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1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0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Data and methods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(b. </a:t>
            </a: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Model analysis and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verification</a:t>
            </a:r>
            <a:r>
              <a:rPr lang="en-US" altLang="zh-TW" sz="20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en-US" altLang="zh-TW" sz="2000" dirty="0" err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fcst</a:t>
            </a:r>
            <a:r>
              <a:rPr lang="en-US" altLang="zh-TW" sz="20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.]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Convection allowing models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(CAMs) was conducted for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6-h AIs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over the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shorter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2014–15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period comparing 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NSSL-WRF, NAM-NEST, and HRRR.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4. 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beginning of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this period coincides with a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major update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to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NAM-NEST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which significantly altered the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model’s QPF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bias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characteristics.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[!!]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HRRR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WRF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did experience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model changes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during this analysis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period:</a:t>
            </a:r>
            <a:r>
              <a:rPr lang="en-US" altLang="zh-TW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[!!]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   a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hybrid 3DVAR–</a:t>
            </a:r>
            <a:r>
              <a:rPr lang="en-US" altLang="zh-TW" dirty="0" err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EnKF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implementation on 10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Apr. 2015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   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Thompson microphysics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parameterization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was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upgraded to an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aerosol-</a:t>
            </a:r>
          </a:p>
          <a:p>
            <a:pPr marL="342900" indent="-342900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aware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formulation, with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an added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coupled parameterization to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represent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small-scale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boundary layer clouds, to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alleviate warm season warm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and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dry biases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over the Great Plains and also to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alleviate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observed biases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in QPFs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406400"/>
            <a:ext cx="8950325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15888" y="2066131"/>
            <a:ext cx="8784000" cy="73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321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Data and methods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(b. </a:t>
            </a: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Model analysis and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verification</a:t>
            </a:r>
            <a:r>
              <a:rPr lang="en-US" altLang="zh-TW" sz="20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en-US" altLang="zh-TW" sz="2000" dirty="0" err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fcst</a:t>
            </a:r>
            <a:r>
              <a:rPr lang="en-US" altLang="zh-TW" sz="20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.]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5. All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model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data were 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regridded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onto the stage IV Hydrologic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Rainfall</a:t>
            </a:r>
          </a:p>
          <a:p>
            <a:pPr marL="342900" indent="-342900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Analysis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Projection (HRAP) grid (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~4.75 km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grid spacing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 using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first-order conservative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scheme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preserving the total amount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of precipitation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on each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grid. </a:t>
            </a:r>
            <a:r>
              <a:rPr lang="en-US" altLang="zh-TW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[??]</a:t>
            </a:r>
          </a:p>
          <a:p>
            <a:pPr marL="342900" indent="-342900"/>
            <a:endParaRPr lang="en-US" altLang="zh-TW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381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91440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Data and methods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(b. </a:t>
            </a: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Model analysis and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verification)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Quantitative assessments 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of model skill were 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conducted by means 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of an aggregated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fractions skill score 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FSS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). For 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 </a:t>
            </a:r>
            <a:r>
              <a:rPr lang="en-US" altLang="zh-TW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evaluation radius </a:t>
            </a:r>
            <a:r>
              <a:rPr lang="en-US" altLang="zh-TW" i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 over </a:t>
            </a:r>
            <a:r>
              <a:rPr lang="en-US" altLang="zh-TW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K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evaluation points 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and </a:t>
            </a:r>
            <a:r>
              <a:rPr lang="en-US" altLang="zh-TW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evaluation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times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342900" indent="-342900"/>
            <a:endParaRPr lang="en-US" altLang="zh-TW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i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i="1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Pyxd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(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obs.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and </a:t>
            </a:r>
            <a:r>
              <a:rPr lang="en-US" altLang="zh-TW" i="1" dirty="0" err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Qyxd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fst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): </a:t>
            </a:r>
            <a:r>
              <a:rPr lang="en-US" altLang="zh-TW" dirty="0" err="1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precip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at </a:t>
            </a:r>
            <a:r>
              <a:rPr lang="en-US" altLang="zh-TW" dirty="0" err="1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lat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(y) 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and </a:t>
            </a:r>
            <a:r>
              <a:rPr lang="en-US" altLang="zh-TW" dirty="0" err="1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lon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(x) accumulated over</a:t>
            </a:r>
          </a:p>
          <a:p>
            <a:pPr marL="342900" indent="-342900"/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period corresponding to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obs. record </a:t>
            </a:r>
            <a:r>
              <a:rPr lang="en-US" altLang="zh-TW" i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</a:t>
            </a:r>
          </a:p>
          <a:p>
            <a:pPr marL="342900" indent="-342900"/>
            <a:r>
              <a:rPr lang="en-US" altLang="zh-TW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i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θ</a:t>
            </a:r>
            <a:r>
              <a:rPr lang="en-US" altLang="zh-TW" i="1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yx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critical </a:t>
            </a:r>
            <a:r>
              <a:rPr lang="en-US" altLang="zh-TW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precip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threshold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(= </a:t>
            </a:r>
            <a:r>
              <a:rPr lang="en-US" altLang="zh-TW" i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-year </a:t>
            </a:r>
            <a:r>
              <a:rPr lang="en-US" altLang="zh-TW" i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-hour RPT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342900" indent="-342900"/>
            <a:endParaRPr lang="en-US" altLang="zh-TW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7. The FSS </a:t>
            </a:r>
            <a:r>
              <a:rPr lang="en-US" altLang="zh-TW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allows </a:t>
            </a:r>
            <a:r>
              <a:rPr lang="en-US" altLang="zh-TW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for spatial error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in the placement of 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observed features 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or exceedances—up to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 specified </a:t>
            </a:r>
            <a:r>
              <a:rPr lang="en-US" altLang="zh-TW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tolerance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as prescribed 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by </a:t>
            </a:r>
            <a:r>
              <a:rPr lang="en-US" altLang="zh-TW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the evaluation radius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—without penalty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</a:p>
          <a:p>
            <a:pPr marL="342900" indent="-342900"/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FSS 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= 1.0 = perfect forecasts</a:t>
            </a:r>
          </a:p>
          <a:p>
            <a:pPr marL="342900" indent="-342900"/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FSS = 0.0 = no skill forecasts (Roberts and Lean 2008:</a:t>
            </a:r>
            <a:r>
              <a:rPr lang="en-US" altLang="zh-TW" sz="1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Scale-selective </a:t>
            </a:r>
            <a:r>
              <a:rPr lang="en-US" altLang="zh-TW" sz="1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verification of </a:t>
            </a:r>
            <a:r>
              <a:rPr lang="en-US" altLang="zh-TW" sz="1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rainfall accumulations from high-resolution forecasts </a:t>
            </a:r>
            <a:r>
              <a:rPr lang="en-US" altLang="zh-TW" sz="1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of convective </a:t>
            </a:r>
            <a:r>
              <a:rPr lang="en-US" altLang="zh-TW" sz="1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events.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40" y="1609705"/>
            <a:ext cx="3280410" cy="144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409" y="1503025"/>
            <a:ext cx="3267075" cy="165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090" y="3221355"/>
            <a:ext cx="2213610" cy="78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2" y="3261360"/>
            <a:ext cx="2253615" cy="74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40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371475"/>
            <a:r>
              <a:rPr lang="en-US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Data and methods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(b. </a:t>
            </a: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Model analysis and </a:t>
            </a:r>
            <a:r>
              <a:rPr lang="en-US" altLang="zh-TW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verification)</a:t>
            </a:r>
            <a:endParaRPr lang="en-US" altLang="zh-TW" sz="2000" b="1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en-US" altLang="zh-TW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Roberts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and Lean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(2008, </a:t>
            </a:r>
            <a:r>
              <a:rPr lang="en-US" altLang="zh-TW" i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MWR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342900" indent="-342900"/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“it 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may be considered 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waste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of resources 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to run 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1-km model 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for</a:t>
            </a:r>
          </a:p>
          <a:p>
            <a:pPr marL="342900" indent="-342900"/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forecasting 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on scales 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as 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large as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 km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 but 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it 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may be perhaps useful 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for</a:t>
            </a:r>
          </a:p>
          <a:p>
            <a:pPr marL="342900" indent="-342900"/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flood prediction on a scale 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of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 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km</a:t>
            </a:r>
            <a:r>
              <a:rPr lang="en-US" altLang="zh-TW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</a:p>
          <a:p>
            <a:pPr marL="342900" indent="-342900"/>
            <a:endParaRPr lang="en-US" altLang="zh-TW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2392472"/>
            <a:ext cx="5295900" cy="320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0749"/>
            <a:ext cx="3681015" cy="282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10053</TotalTime>
  <Words>4389</Words>
  <Application>Microsoft Office PowerPoint</Application>
  <PresentationFormat>如螢幕大小 (4:3)</PresentationFormat>
  <Paragraphs>487</Paragraphs>
  <Slides>36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37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Cloud</dc:creator>
  <cp:lastModifiedBy>mark</cp:lastModifiedBy>
  <cp:revision>552</cp:revision>
  <dcterms:created xsi:type="dcterms:W3CDTF">2016-04-24T09:54:08Z</dcterms:created>
  <dcterms:modified xsi:type="dcterms:W3CDTF">2017-04-24T06:57:29Z</dcterms:modified>
</cp:coreProperties>
</file>