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0" r:id="rId3"/>
    <p:sldId id="261" r:id="rId4"/>
    <p:sldId id="262"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80" r:id="rId20"/>
    <p:sldId id="286" r:id="rId21"/>
    <p:sldId id="287" r:id="rId22"/>
    <p:sldId id="281" r:id="rId23"/>
    <p:sldId id="282" r:id="rId24"/>
    <p:sldId id="283" r:id="rId25"/>
    <p:sldId id="28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82255" autoAdjust="0"/>
  </p:normalViewPr>
  <p:slideViewPr>
    <p:cSldViewPr snapToGrid="0">
      <p:cViewPr varScale="1">
        <p:scale>
          <a:sx n="69" d="100"/>
          <a:sy n="69" d="100"/>
        </p:scale>
        <p:origin x="12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F2378-A8FC-48D5-B1C6-DA4623A4D341}" type="datetimeFigureOut">
              <a:rPr lang="zh-TW" altLang="en-US" smtClean="0"/>
              <a:t>2017/4/18</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C7F23-CCF0-4C6B-AC8C-2C6759B891D3}" type="slidenum">
              <a:rPr lang="zh-TW" altLang="en-US" smtClean="0"/>
              <a:t>‹#›</a:t>
            </a:fld>
            <a:endParaRPr lang="zh-TW" altLang="en-US"/>
          </a:p>
        </p:txBody>
      </p:sp>
    </p:spTree>
    <p:extLst>
      <p:ext uri="{BB962C8B-B14F-4D97-AF65-F5344CB8AC3E}">
        <p14:creationId xmlns:p14="http://schemas.microsoft.com/office/powerpoint/2010/main" val="1975816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Warm pool composite:</a:t>
            </a:r>
          </a:p>
          <a:p>
            <a:r>
              <a:rPr lang="zh-TW" altLang="en-US" dirty="0"/>
              <a:t>使用</a:t>
            </a:r>
            <a:r>
              <a:rPr lang="en-US" altLang="zh-TW" dirty="0"/>
              <a:t>MJO</a:t>
            </a:r>
            <a:r>
              <a:rPr lang="zh-TW" altLang="en-US" dirty="0"/>
              <a:t>的速度位差，在</a:t>
            </a:r>
            <a:r>
              <a:rPr lang="en-US" altLang="zh-TW" dirty="0"/>
              <a:t>EOF</a:t>
            </a:r>
            <a:r>
              <a:rPr lang="zh-TW" altLang="en-US" dirty="0"/>
              <a:t>分析後，將</a:t>
            </a:r>
            <a:r>
              <a:rPr lang="en-US" altLang="zh-TW" dirty="0"/>
              <a:t>EOF1</a:t>
            </a:r>
            <a:r>
              <a:rPr lang="zh-TW" altLang="en-US" dirty="0"/>
              <a:t>和</a:t>
            </a:r>
            <a:r>
              <a:rPr lang="en-US" altLang="zh-TW" dirty="0"/>
              <a:t>EOF2</a:t>
            </a:r>
            <a:r>
              <a:rPr lang="zh-TW" altLang="en-US" dirty="0"/>
              <a:t>經過</a:t>
            </a:r>
            <a:r>
              <a:rPr lang="en-US" altLang="zh-TW" dirty="0"/>
              <a:t>linear</a:t>
            </a:r>
            <a:r>
              <a:rPr lang="zh-TW" altLang="en-US" dirty="0"/>
              <a:t> </a:t>
            </a:r>
            <a:r>
              <a:rPr lang="en-US" altLang="zh-TW" dirty="0"/>
              <a:t>combination</a:t>
            </a:r>
            <a:r>
              <a:rPr lang="zh-TW" altLang="en-US" dirty="0"/>
              <a:t>，找到速度位差的</a:t>
            </a:r>
            <a:r>
              <a:rPr lang="en-US" altLang="zh-TW" dirty="0"/>
              <a:t>maximum</a:t>
            </a:r>
            <a:r>
              <a:rPr lang="zh-TW" altLang="en-US" dirty="0"/>
              <a:t>的位置。</a:t>
            </a:r>
            <a:endParaRPr lang="en-US" altLang="zh-TW" dirty="0"/>
          </a:p>
          <a:p>
            <a:r>
              <a:rPr lang="zh-TW" altLang="en-US" dirty="0"/>
              <a:t>之後再將速度位差的</a:t>
            </a:r>
            <a:r>
              <a:rPr lang="en-US" altLang="zh-TW" dirty="0"/>
              <a:t>maximum</a:t>
            </a:r>
            <a:r>
              <a:rPr lang="zh-TW" altLang="en-US" dirty="0"/>
              <a:t>做為參考座標，水平移動</a:t>
            </a:r>
            <a:r>
              <a:rPr lang="en-US" altLang="zh-TW" dirty="0"/>
              <a:t>X</a:t>
            </a:r>
            <a:r>
              <a:rPr lang="zh-TW" altLang="en-US" dirty="0"/>
              <a:t>的座標軸，而成為</a:t>
            </a:r>
            <a:r>
              <a:rPr lang="en-US" altLang="zh-TW" dirty="0"/>
              <a:t>warm</a:t>
            </a:r>
            <a:r>
              <a:rPr lang="zh-TW" altLang="en-US" dirty="0"/>
              <a:t> </a:t>
            </a:r>
            <a:r>
              <a:rPr lang="en-US" altLang="zh-TW" dirty="0"/>
              <a:t>pool</a:t>
            </a:r>
            <a:r>
              <a:rPr lang="zh-TW" altLang="en-US" dirty="0"/>
              <a:t> </a:t>
            </a:r>
            <a:r>
              <a:rPr lang="en-US" altLang="zh-TW" dirty="0"/>
              <a:t>composite</a:t>
            </a:r>
            <a:r>
              <a:rPr lang="zh-TW" altLang="en-US" dirty="0"/>
              <a:t>的圖。</a:t>
            </a:r>
            <a:endParaRPr lang="en-US" altLang="zh-TW"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5</a:t>
            </a:fld>
            <a:endParaRPr lang="zh-TW" altLang="en-US"/>
          </a:p>
        </p:txBody>
      </p:sp>
    </p:spTree>
    <p:extLst>
      <p:ext uri="{BB962C8B-B14F-4D97-AF65-F5344CB8AC3E}">
        <p14:creationId xmlns:p14="http://schemas.microsoft.com/office/powerpoint/2010/main" val="274954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NDJFM:</a:t>
            </a:r>
          </a:p>
          <a:p>
            <a:r>
              <a:rPr lang="en-US" altLang="zh-TW" sz="1200" b="0" i="0" u="none" strike="noStrike" kern="1200" baseline="0" dirty="0">
                <a:solidFill>
                  <a:schemeClr val="tx1"/>
                </a:solidFill>
                <a:latin typeface="+mn-lt"/>
                <a:ea typeface="+mn-ea"/>
                <a:cs typeface="+mn-cs"/>
              </a:rPr>
              <a:t>Lower-free tropospheric convergence during NDJFM is slightly shifted toward the Southern Hemisphere.</a:t>
            </a:r>
          </a:p>
          <a:p>
            <a:r>
              <a:rPr lang="en-US" altLang="zh-TW" sz="1200" b="0" i="0" u="none" strike="noStrike" kern="1200" baseline="0" dirty="0">
                <a:solidFill>
                  <a:schemeClr val="tx1"/>
                </a:solidFill>
                <a:latin typeface="+mn-lt"/>
                <a:ea typeface="+mn-ea"/>
                <a:cs typeface="+mn-cs"/>
              </a:rPr>
              <a:t>boundary layer divergence field is stronger in the Southern Hemisphere.</a:t>
            </a:r>
          </a:p>
          <a:p>
            <a:endParaRPr lang="en-US" altLang="zh-TW" dirty="0"/>
          </a:p>
          <a:p>
            <a:r>
              <a:rPr lang="en-US" altLang="zh-TW" dirty="0"/>
              <a:t>JJAS:</a:t>
            </a:r>
          </a:p>
          <a:p>
            <a:r>
              <a:rPr lang="en-US" altLang="zh-TW" sz="1200" b="0" i="0" u="none" strike="noStrike" kern="1200" baseline="0" dirty="0">
                <a:solidFill>
                  <a:schemeClr val="tx1"/>
                </a:solidFill>
                <a:latin typeface="+mn-lt"/>
                <a:ea typeface="+mn-ea"/>
                <a:cs typeface="+mn-cs"/>
              </a:rPr>
              <a:t>It is displaced only slightly toward the Northern Hemisphere, and it evidently does not contribute substantially to maintaining the rain bands observed in the OLR field. It is only about half as strong as the anomalous lower free-tropospheric convergence observed in NDJFM.</a:t>
            </a:r>
          </a:p>
          <a:p>
            <a:r>
              <a:rPr lang="en-US" altLang="zh-TW" sz="1200" b="0" i="0" u="none" strike="noStrike" kern="1200" baseline="0" dirty="0">
                <a:solidFill>
                  <a:schemeClr val="tx1"/>
                </a:solidFill>
                <a:latin typeface="+mn-lt"/>
                <a:ea typeface="+mn-ea"/>
                <a:cs typeface="+mn-cs"/>
              </a:rPr>
              <a:t>boundary layer divergence field is dominated by a west-northwest–east-southeast-tilting convergence line.</a:t>
            </a:r>
          </a:p>
          <a:p>
            <a:r>
              <a:rPr lang="en-US" altLang="zh-TW" sz="1200" b="0" i="0" u="none" strike="noStrike" kern="1200" baseline="0" dirty="0">
                <a:solidFill>
                  <a:schemeClr val="tx1"/>
                </a:solidFill>
                <a:latin typeface="+mn-lt"/>
                <a:ea typeface="+mn-ea"/>
                <a:cs typeface="+mn-cs"/>
              </a:rPr>
              <a:t>boundary layer (BL) convergence dominates in JJAS implies that the profile of vertical velocity is more bottom heavy</a:t>
            </a:r>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14</a:t>
            </a:fld>
            <a:endParaRPr lang="zh-TW" altLang="en-US"/>
          </a:p>
        </p:txBody>
      </p:sp>
    </p:spTree>
    <p:extLst>
      <p:ext uri="{BB962C8B-B14F-4D97-AF65-F5344CB8AC3E}">
        <p14:creationId xmlns:p14="http://schemas.microsoft.com/office/powerpoint/2010/main" val="78760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NDJFM:</a:t>
            </a:r>
          </a:p>
          <a:p>
            <a:r>
              <a:rPr lang="en-US" altLang="zh-TW" sz="1200" b="0" i="0" u="none" strike="noStrike" kern="1200" baseline="0" dirty="0">
                <a:solidFill>
                  <a:schemeClr val="tx1"/>
                </a:solidFill>
                <a:latin typeface="+mn-lt"/>
                <a:ea typeface="+mn-ea"/>
                <a:cs typeface="+mn-cs"/>
              </a:rPr>
              <a:t>the region of maximum moistening is slightly shifted toward the Southern Hemisphere.</a:t>
            </a:r>
          </a:p>
          <a:p>
            <a:r>
              <a:rPr lang="en-US" altLang="zh-TW" sz="1200" b="0" i="0" u="none" strike="noStrike" kern="1200" baseline="0" dirty="0">
                <a:solidFill>
                  <a:schemeClr val="tx1"/>
                </a:solidFill>
                <a:latin typeface="+mn-lt"/>
                <a:ea typeface="+mn-ea"/>
                <a:cs typeface="+mn-cs"/>
              </a:rPr>
              <a:t>moistening within the equatorial belt (158N–158S) is dominated by horizontal moisture advection.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JJAS:</a:t>
            </a:r>
          </a:p>
          <a:p>
            <a:r>
              <a:rPr lang="en-US" altLang="zh-TW" sz="1200" b="0" i="0" u="none" strike="noStrike" kern="1200" baseline="0" dirty="0">
                <a:solidFill>
                  <a:schemeClr val="tx1"/>
                </a:solidFill>
                <a:latin typeface="+mn-lt"/>
                <a:ea typeface="+mn-ea"/>
                <a:cs typeface="+mn-cs"/>
              </a:rPr>
              <a:t>strongest moistening occurs along the node in the moisture field to the north of the advancing rain band, collocated in a region of strong easterly wind anomalies.</a:t>
            </a:r>
          </a:p>
          <a:p>
            <a:r>
              <a:rPr lang="en-US" altLang="zh-TW" sz="1200" b="0" i="0" u="none" strike="noStrike" kern="1200" baseline="0" dirty="0">
                <a:solidFill>
                  <a:schemeClr val="tx1"/>
                </a:solidFill>
                <a:latin typeface="+mn-lt"/>
                <a:ea typeface="+mn-ea"/>
                <a:cs typeface="+mn-cs"/>
              </a:rPr>
              <a:t>horizontal moisture advection is dominant in the Northern Hemisphere tropics</a:t>
            </a:r>
          </a:p>
          <a:p>
            <a:r>
              <a:rPr lang="en-US" altLang="zh-TW" sz="1200" b="0" i="0" u="none" strike="noStrike" kern="1200" baseline="0" dirty="0">
                <a:solidFill>
                  <a:schemeClr val="tx1"/>
                </a:solidFill>
                <a:latin typeface="+mn-lt"/>
                <a:ea typeface="+mn-ea"/>
                <a:cs typeface="+mn-cs"/>
              </a:rPr>
              <a:t>while column processes are mainly responsible for the eastward propagation of the rain bands along the equator.</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15</a:t>
            </a:fld>
            <a:endParaRPr lang="zh-TW" altLang="en-US"/>
          </a:p>
        </p:txBody>
      </p:sp>
    </p:spTree>
    <p:extLst>
      <p:ext uri="{BB962C8B-B14F-4D97-AF65-F5344CB8AC3E}">
        <p14:creationId xmlns:p14="http://schemas.microsoft.com/office/powerpoint/2010/main" val="428619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nonlinear term is dominated by moisture advection from eddies of frequencies higher than 1 cycle per 20 days (not shown).</a:t>
            </a:r>
          </a:p>
          <a:p>
            <a:r>
              <a:rPr lang="en-US" altLang="zh-TW" sz="1200" b="0" i="0" u="none" strike="noStrike" kern="1200" baseline="0" dirty="0">
                <a:solidFill>
                  <a:schemeClr val="tx1"/>
                </a:solidFill>
                <a:latin typeface="+mn-lt"/>
                <a:ea typeface="+mn-ea"/>
                <a:cs typeface="+mn-cs"/>
              </a:rPr>
              <a:t>The other two terms are dominated by interactions of the </a:t>
            </a:r>
            <a:r>
              <a:rPr lang="en-US" altLang="zh-TW" sz="1200" b="0" i="0" u="none" strike="noStrike" kern="1200" baseline="0" dirty="0" err="1">
                <a:solidFill>
                  <a:schemeClr val="tx1"/>
                </a:solidFill>
                <a:latin typeface="+mn-lt"/>
                <a:ea typeface="+mn-ea"/>
                <a:cs typeface="+mn-cs"/>
              </a:rPr>
              <a:t>intraseasonal</a:t>
            </a:r>
            <a:r>
              <a:rPr lang="en-US" altLang="zh-TW" sz="1200" b="0" i="0" u="none" strike="noStrike" kern="1200" baseline="0" dirty="0">
                <a:solidFill>
                  <a:schemeClr val="tx1"/>
                </a:solidFill>
                <a:latin typeface="+mn-lt"/>
                <a:ea typeface="+mn-ea"/>
                <a:cs typeface="+mn-cs"/>
              </a:rPr>
              <a:t> (20–100 days) anomalies with the low frequency background state</a:t>
            </a:r>
          </a:p>
          <a:p>
            <a:r>
              <a:rPr lang="en-US" altLang="zh-TW" sz="1200" b="0" i="0" u="none" strike="noStrike" kern="1200" baseline="0" dirty="0">
                <a:solidFill>
                  <a:schemeClr val="tx1"/>
                </a:solidFill>
                <a:latin typeface="+mn-lt"/>
                <a:ea typeface="+mn-ea"/>
                <a:cs typeface="+mn-cs"/>
              </a:rPr>
              <a:t>NDJFM:</a:t>
            </a:r>
          </a:p>
          <a:p>
            <a:r>
              <a:rPr lang="en-US" altLang="zh-TW" sz="1200" b="0" i="0" u="none" strike="noStrike" kern="1200" baseline="0" dirty="0">
                <a:solidFill>
                  <a:schemeClr val="tx1"/>
                </a:solidFill>
                <a:latin typeface="+mn-lt"/>
                <a:ea typeface="+mn-ea"/>
                <a:cs typeface="+mn-cs"/>
              </a:rPr>
              <a:t>In NDJFM, advection of mean moisture by the anomalous meridional flow is the dominant term in the budget, contributing to ;60% of the total moisture</a:t>
            </a:r>
          </a:p>
          <a:p>
            <a:r>
              <a:rPr lang="en-US" altLang="zh-TW" sz="1200" b="0" i="0" u="none" strike="noStrike" kern="1200" baseline="0" dirty="0">
                <a:solidFill>
                  <a:schemeClr val="tx1"/>
                </a:solidFill>
                <a:latin typeface="+mn-lt"/>
                <a:ea typeface="+mn-ea"/>
                <a:cs typeface="+mn-cs"/>
              </a:rPr>
              <a:t>Tendency.</a:t>
            </a:r>
          </a:p>
          <a:p>
            <a:r>
              <a:rPr lang="en-US" altLang="zh-TW" dirty="0"/>
              <a:t>JJAS:</a:t>
            </a:r>
          </a:p>
          <a:p>
            <a:r>
              <a:rPr lang="en-US" altLang="zh-TW" sz="1200" b="0" i="0" u="none" strike="noStrike" kern="1200" baseline="0" dirty="0">
                <a:solidFill>
                  <a:schemeClr val="tx1"/>
                </a:solidFill>
                <a:latin typeface="+mn-lt"/>
                <a:ea typeface="+mn-ea"/>
                <a:cs typeface="+mn-cs"/>
              </a:rPr>
              <a:t>both the advection of mean moisture by the anomalous flow, and advection of anomalous moisture by the mean zonal flow contribute significantly to the propagation.</a:t>
            </a: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16</a:t>
            </a:fld>
            <a:endParaRPr lang="zh-TW" altLang="en-US"/>
          </a:p>
        </p:txBody>
      </p:sp>
    </p:spTree>
    <p:extLst>
      <p:ext uri="{BB962C8B-B14F-4D97-AF65-F5344CB8AC3E}">
        <p14:creationId xmlns:p14="http://schemas.microsoft.com/office/powerpoint/2010/main" val="42906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NDJFM:</a:t>
            </a:r>
          </a:p>
          <a:p>
            <a:r>
              <a:rPr lang="en-US" altLang="zh-TW" sz="1200" b="0" i="0" u="none" strike="noStrike" kern="1200" baseline="0" dirty="0">
                <a:solidFill>
                  <a:schemeClr val="tx1"/>
                </a:solidFill>
                <a:latin typeface="+mn-lt"/>
                <a:ea typeface="+mn-ea"/>
                <a:cs typeface="+mn-cs"/>
              </a:rPr>
              <a:t>Poleward flow is clearly evident in both hemispheres from ;80E to 130E, but the meridional advection is stronger in the Southern Hemisphere.</a:t>
            </a:r>
          </a:p>
          <a:p>
            <a:r>
              <a:rPr lang="en-US" altLang="zh-TW" sz="1200" b="0" i="0" u="none" strike="noStrike" kern="1200" baseline="0" dirty="0">
                <a:solidFill>
                  <a:schemeClr val="tx1"/>
                </a:solidFill>
                <a:latin typeface="+mn-lt"/>
                <a:ea typeface="+mn-ea"/>
                <a:cs typeface="+mn-cs"/>
              </a:rPr>
              <a:t>the meridional gradient in mean moisture is strongest, consistent with the stronger moisture tendency</a:t>
            </a:r>
          </a:p>
          <a:p>
            <a:r>
              <a:rPr lang="en-US" altLang="zh-TW" sz="1200" b="0" i="0" u="none" strike="noStrike" kern="1200" baseline="0" dirty="0">
                <a:solidFill>
                  <a:schemeClr val="tx1"/>
                </a:solidFill>
                <a:latin typeface="+mn-lt"/>
                <a:ea typeface="+mn-ea"/>
                <a:cs typeface="+mn-cs"/>
              </a:rPr>
              <a:t>the climatological-mean NDJFM flow, shown in Fig. 13c is weak and contributes little to the eastward propagation of the rain area.</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JJAS:</a:t>
            </a:r>
          </a:p>
          <a:p>
            <a:r>
              <a:rPr lang="en-US" altLang="zh-TW" sz="1200" b="0" i="0" u="none" strike="noStrike" kern="1200" baseline="0" dirty="0">
                <a:solidFill>
                  <a:schemeClr val="tx1"/>
                </a:solidFill>
                <a:latin typeface="+mn-lt"/>
                <a:ea typeface="+mn-ea"/>
                <a:cs typeface="+mn-cs"/>
              </a:rPr>
              <a:t>The MJO-related easterly wind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anomalies along the northern flanks of the </a:t>
            </a:r>
            <a:r>
              <a:rPr lang="en-US" altLang="zh-TW" sz="1200" b="0" i="0" u="none" strike="noStrike" kern="1200" baseline="0" dirty="0" err="1">
                <a:solidFill>
                  <a:schemeClr val="tx1"/>
                </a:solidFill>
                <a:latin typeface="+mn-lt"/>
                <a:ea typeface="+mn-ea"/>
                <a:cs typeface="+mn-cs"/>
              </a:rPr>
              <a:t>rainbands</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err="1">
                <a:solidFill>
                  <a:schemeClr val="tx1"/>
                </a:solidFill>
                <a:latin typeface="+mn-lt"/>
                <a:ea typeface="+mn-ea"/>
                <a:cs typeface="+mn-cs"/>
              </a:rPr>
              <a:t>advect</a:t>
            </a:r>
            <a:r>
              <a:rPr lang="en-US" altLang="zh-TW" sz="1200" b="0" i="0" u="none" strike="noStrike" kern="1200" baseline="0" dirty="0">
                <a:solidFill>
                  <a:schemeClr val="tx1"/>
                </a:solidFill>
                <a:latin typeface="+mn-lt"/>
                <a:ea typeface="+mn-ea"/>
                <a:cs typeface="+mn-cs"/>
              </a:rPr>
              <a:t> humid air westward across India and the Arabian</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Sea, while the </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westerly anomalies along the southern flanks </a:t>
            </a:r>
            <a:r>
              <a:rPr lang="en-US" altLang="zh-TW" sz="1200" b="0" i="0" u="none" strike="noStrike" kern="1200" baseline="0" dirty="0" err="1">
                <a:solidFill>
                  <a:schemeClr val="tx1"/>
                </a:solidFill>
                <a:latin typeface="+mn-lt"/>
                <a:ea typeface="+mn-ea"/>
                <a:cs typeface="+mn-cs"/>
              </a:rPr>
              <a:t>advect</a:t>
            </a:r>
            <a:r>
              <a:rPr lang="en-US" altLang="zh-TW" sz="1200" b="0" i="0" u="none" strike="noStrike" kern="1200" baseline="0" dirty="0">
                <a:solidFill>
                  <a:schemeClr val="tx1"/>
                </a:solidFill>
                <a:latin typeface="+mn-lt"/>
                <a:ea typeface="+mn-ea"/>
                <a:cs typeface="+mn-cs"/>
              </a:rPr>
              <a:t> dry air eastward, thus moving the line of low-level moisture northward.</a:t>
            </a:r>
          </a:p>
          <a:p>
            <a:r>
              <a:rPr lang="en-US" altLang="zh-TW" sz="1200" b="0" i="0" u="none" strike="noStrike" kern="1200" baseline="0" dirty="0">
                <a:solidFill>
                  <a:schemeClr val="tx1"/>
                </a:solidFill>
                <a:latin typeface="+mn-lt"/>
                <a:ea typeface="+mn-ea"/>
                <a:cs typeface="+mn-cs"/>
              </a:rPr>
              <a:t>The eastward propagation of the rain bands is enhanced by advection of the rain bands by the climatological mean westerly monsoon jet.</a:t>
            </a:r>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17</a:t>
            </a:fld>
            <a:endParaRPr lang="zh-TW" altLang="en-US"/>
          </a:p>
        </p:txBody>
      </p:sp>
    </p:spTree>
    <p:extLst>
      <p:ext uri="{BB962C8B-B14F-4D97-AF65-F5344CB8AC3E}">
        <p14:creationId xmlns:p14="http://schemas.microsoft.com/office/powerpoint/2010/main" val="104491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amplitude of the flanking Rossby waves is</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strongly influenced by the seasonally varying strength of</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the climatological-mean tropospheric jet streams.</a:t>
            </a:r>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18</a:t>
            </a:fld>
            <a:endParaRPr lang="zh-TW" altLang="en-US"/>
          </a:p>
        </p:txBody>
      </p:sp>
    </p:spTree>
    <p:extLst>
      <p:ext uri="{BB962C8B-B14F-4D97-AF65-F5344CB8AC3E}">
        <p14:creationId xmlns:p14="http://schemas.microsoft.com/office/powerpoint/2010/main" val="1397748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which yields a mean state with climatological-mean jet streams located at around 30N/S.</a:t>
            </a:r>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21</a:t>
            </a:fld>
            <a:endParaRPr lang="zh-TW" altLang="en-US"/>
          </a:p>
        </p:txBody>
      </p:sp>
    </p:spTree>
    <p:extLst>
      <p:ext uri="{BB962C8B-B14F-4D97-AF65-F5344CB8AC3E}">
        <p14:creationId xmlns:p14="http://schemas.microsoft.com/office/powerpoint/2010/main" val="134016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belt of high vertically integrated moisture migrates</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from ~5S in the boreal winter to ~7N in the boreal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summer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collocated with the seasonal march in SSTs and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following the insolation by about a month.</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boreal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spring transition occurs in April; the autumn transition is</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more gradual and occurs a month or two later relative to</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the equinox.</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jets near 308N/S are most prominent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during the respective winter seasons.</a:t>
            </a:r>
          </a:p>
          <a:p>
            <a:r>
              <a:rPr lang="zh-TW" altLang="en-US" dirty="0"/>
              <a:t>熱力風平衡</a:t>
            </a:r>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6</a:t>
            </a:fld>
            <a:endParaRPr lang="zh-TW" altLang="en-US"/>
          </a:p>
        </p:txBody>
      </p:sp>
    </p:spTree>
    <p:extLst>
      <p:ext uri="{BB962C8B-B14F-4D97-AF65-F5344CB8AC3E}">
        <p14:creationId xmlns:p14="http://schemas.microsoft.com/office/powerpoint/2010/main" val="108397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flanking Rossby waves, with pronounced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maxima in the RMS Z field along 28N/S are strong in</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both hemispheres from December through April and</a:t>
            </a:r>
          </a:p>
          <a:p>
            <a:r>
              <a:rPr lang="en-US" altLang="zh-TW" sz="1200" b="0" i="0" u="none" strike="noStrike" kern="1200" baseline="0" dirty="0">
                <a:solidFill>
                  <a:schemeClr val="tx1"/>
                </a:solidFill>
                <a:latin typeface="+mn-lt"/>
                <a:ea typeface="+mn-ea"/>
                <a:cs typeface="+mn-cs"/>
              </a:rPr>
              <a:t>weaken abruptly in May.</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Amplitudes are stronger during the boreal winter, but the MJO signature is clearly detectable year-round.</a:t>
            </a:r>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7</a:t>
            </a:fld>
            <a:endParaRPr lang="zh-TW" altLang="en-US"/>
          </a:p>
        </p:txBody>
      </p:sp>
    </p:spTree>
    <p:extLst>
      <p:ext uri="{BB962C8B-B14F-4D97-AF65-F5344CB8AC3E}">
        <p14:creationId xmlns:p14="http://schemas.microsoft.com/office/powerpoint/2010/main" val="319835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flanking Rossby waves are evident in both hemispheres along 288N/S equatorward of the cores of the climatological-mean westerly jets, and </a:t>
            </a:r>
          </a:p>
          <a:p>
            <a:r>
              <a:rPr lang="en-US" altLang="zh-TW" sz="1200" b="0" i="0" u="none" strike="noStrike" kern="1200" baseline="0" dirty="0">
                <a:solidFill>
                  <a:schemeClr val="tx1"/>
                </a:solidFill>
                <a:latin typeface="+mn-lt"/>
                <a:ea typeface="+mn-ea"/>
                <a:cs typeface="+mn-cs"/>
              </a:rPr>
              <a:t>they are stronger in the Northern Hemisphere.</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signature of the flanking Rossby waves in the upper-tropospheric zonal mass flux and vertical velocity fields (Figs. 4b,c) are largely restricted</a:t>
            </a:r>
          </a:p>
          <a:p>
            <a:r>
              <a:rPr lang="en-US" altLang="zh-TW" sz="1200" b="0" i="0" u="none" strike="noStrike" kern="1200" baseline="0" dirty="0">
                <a:solidFill>
                  <a:schemeClr val="tx1"/>
                </a:solidFill>
                <a:latin typeface="+mn-lt"/>
                <a:ea typeface="+mn-ea"/>
                <a:cs typeface="+mn-cs"/>
              </a:rPr>
              <a:t>to the winter hemisphere.</a:t>
            </a:r>
          </a:p>
          <a:p>
            <a:r>
              <a:rPr lang="en-US" altLang="zh-TW" sz="1200" b="0" i="0" u="none" strike="noStrike" kern="1200" baseline="0" dirty="0">
                <a:solidFill>
                  <a:schemeClr val="tx1"/>
                </a:solidFill>
                <a:latin typeface="+mn-lt"/>
                <a:ea typeface="+mn-ea"/>
                <a:cs typeface="+mn-cs"/>
              </a:rPr>
              <a:t> In contrast, the lower tropospheric zonal mass flux and equatorial vertical velocity are shifted toward the summer hemisphere.</a:t>
            </a:r>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8</a:t>
            </a:fld>
            <a:endParaRPr lang="zh-TW" altLang="en-US"/>
          </a:p>
        </p:txBody>
      </p:sp>
    </p:spTree>
    <p:extLst>
      <p:ext uri="{BB962C8B-B14F-4D97-AF65-F5344CB8AC3E}">
        <p14:creationId xmlns:p14="http://schemas.microsoft.com/office/powerpoint/2010/main" val="420761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centers of action in the height field tend to be stronger in the winter hemisphere and stronger in the Northern Hemisphere during NDJFM than in the Southern Hemisphere in JJAS.</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9</a:t>
            </a:fld>
            <a:endParaRPr lang="zh-TW" altLang="en-US"/>
          </a:p>
        </p:txBody>
      </p:sp>
    </p:spTree>
    <p:extLst>
      <p:ext uri="{BB962C8B-B14F-4D97-AF65-F5344CB8AC3E}">
        <p14:creationId xmlns:p14="http://schemas.microsoft.com/office/powerpoint/2010/main" val="2697830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heat source Q</a:t>
            </a:r>
            <a:r>
              <a:rPr lang="en-US" altLang="zh-TW" sz="1200" b="0" i="0" u="none" strike="noStrike" kern="1200" baseline="-25000" dirty="0">
                <a:solidFill>
                  <a:schemeClr val="tx1"/>
                </a:solidFill>
                <a:latin typeface="+mn-lt"/>
                <a:ea typeface="+mn-ea"/>
                <a:cs typeface="+mn-cs"/>
              </a:rPr>
              <a:t>0</a:t>
            </a:r>
            <a:r>
              <a:rPr lang="en-US" altLang="zh-TW" sz="1200" b="0" i="0" u="none" strike="noStrike" kern="1200" baseline="0" dirty="0">
                <a:solidFill>
                  <a:schemeClr val="tx1"/>
                </a:solidFill>
                <a:latin typeface="+mn-lt"/>
                <a:ea typeface="+mn-ea"/>
                <a:cs typeface="+mn-cs"/>
              </a:rPr>
              <a:t> centered on the equator (</a:t>
            </a:r>
            <a:r>
              <a:rPr lang="el-GR" altLang="zh-TW" sz="1200" b="0" i="0" u="none" strike="noStrike" kern="1200" baseline="0" dirty="0">
                <a:solidFill>
                  <a:schemeClr val="tx1"/>
                </a:solidFill>
                <a:latin typeface="Cambria Math" panose="02040503050406030204" pitchFamily="18" charset="0"/>
                <a:ea typeface="Cambria Math" panose="02040503050406030204" pitchFamily="18" charset="0"/>
                <a:cs typeface="+mn-cs"/>
              </a:rPr>
              <a:t>θ</a:t>
            </a:r>
            <a:r>
              <a:rPr lang="en-US" altLang="zh-TW" sz="1200" b="0" i="0" u="none" strike="noStrike" kern="1200" baseline="-25000" dirty="0">
                <a:solidFill>
                  <a:schemeClr val="tx1"/>
                </a:solidFill>
                <a:latin typeface="+mn-lt"/>
                <a:ea typeface="+mn-ea"/>
                <a:cs typeface="+mn-cs"/>
              </a:rPr>
              <a:t>p</a:t>
            </a:r>
            <a:r>
              <a:rPr lang="en-US" altLang="zh-TW" sz="1200" b="0" i="0" u="none" strike="noStrike" kern="1200" baseline="0" dirty="0">
                <a:solidFill>
                  <a:schemeClr val="tx1"/>
                </a:solidFill>
                <a:latin typeface="+mn-lt"/>
                <a:ea typeface="+mn-ea"/>
                <a:cs typeface="+mn-cs"/>
              </a:rPr>
              <a:t> = 0) for a stationary basic state (H</a:t>
            </a:r>
            <a:r>
              <a:rPr lang="en-US" altLang="zh-TW" sz="1200" b="0" i="0" u="none" strike="noStrike" kern="1200" baseline="-25000" dirty="0">
                <a:solidFill>
                  <a:schemeClr val="tx1"/>
                </a:solidFill>
                <a:latin typeface="+mn-lt"/>
                <a:ea typeface="+mn-ea"/>
                <a:cs typeface="+mn-cs"/>
              </a:rPr>
              <a:t>0</a:t>
            </a:r>
            <a:r>
              <a:rPr lang="en-US" altLang="zh-TW" sz="1200" b="0" i="0" u="none" strike="noStrike" kern="1200" baseline="0" dirty="0">
                <a:solidFill>
                  <a:schemeClr val="tx1"/>
                </a:solidFill>
                <a:latin typeface="+mn-lt"/>
                <a:ea typeface="+mn-ea"/>
                <a:cs typeface="+mn-cs"/>
              </a:rPr>
              <a:t> = 0 m) and a resting fluid depth of </a:t>
            </a:r>
            <a:r>
              <a:rPr lang="en-US" altLang="zh-TW" sz="1200" b="0" i="1" u="none" strike="noStrike" kern="1200" baseline="0" dirty="0">
                <a:solidFill>
                  <a:schemeClr val="tx1"/>
                </a:solidFill>
                <a:latin typeface="+mn-lt"/>
                <a:ea typeface="+mn-ea"/>
                <a:cs typeface="+mn-cs"/>
              </a:rPr>
              <a:t>h</a:t>
            </a:r>
            <a:r>
              <a:rPr lang="en-US" altLang="zh-TW" sz="1200" b="0" i="0" u="none" strike="noStrike" kern="1200" baseline="0" dirty="0">
                <a:solidFill>
                  <a:schemeClr val="tx1"/>
                </a:solidFill>
                <a:latin typeface="+mn-lt"/>
                <a:ea typeface="+mn-ea"/>
                <a:cs typeface="+mn-cs"/>
              </a:rPr>
              <a:t> = 600 m.</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response is composed of equatorially symmetric Rossby waves and a Kelvin wave response.</a:t>
            </a: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10</a:t>
            </a:fld>
            <a:endParaRPr lang="zh-TW" altLang="en-US"/>
          </a:p>
        </p:txBody>
      </p:sp>
    </p:spTree>
    <p:extLst>
      <p:ext uri="{BB962C8B-B14F-4D97-AF65-F5344CB8AC3E}">
        <p14:creationId xmlns:p14="http://schemas.microsoft.com/office/powerpoint/2010/main" val="413023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Incorporation of the climatological-mean jets substantially widens the meridional extent of the wave response</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For a symmetric pair of jets, the flanking Rossby wave response is stronger in the hemisphere with the stronger </a:t>
            </a:r>
            <a:r>
              <a:rPr lang="en-US" altLang="zh-TW" sz="1200" b="0" i="0" u="none" strike="noStrike" kern="1200" baseline="0" dirty="0" err="1">
                <a:solidFill>
                  <a:schemeClr val="tx1"/>
                </a:solidFill>
                <a:latin typeface="+mn-lt"/>
                <a:ea typeface="+mn-ea"/>
                <a:cs typeface="+mn-cs"/>
              </a:rPr>
              <a:t>diabatic</a:t>
            </a:r>
            <a:r>
              <a:rPr lang="en-US" altLang="zh-TW" sz="1200" b="0" i="0" u="none" strike="noStrike" kern="1200" baseline="0" dirty="0">
                <a:solidFill>
                  <a:schemeClr val="tx1"/>
                </a:solidFill>
                <a:latin typeface="+mn-lt"/>
                <a:ea typeface="+mn-ea"/>
                <a:cs typeface="+mn-cs"/>
              </a:rPr>
              <a:t> heating.</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vorticity balance of the Rossby wave response is modulated by the advection of eddy relative vorticity by the climatological-mean flow u.</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11</a:t>
            </a:fld>
            <a:endParaRPr lang="zh-TW" altLang="en-US"/>
          </a:p>
        </p:txBody>
      </p:sp>
    </p:spTree>
    <p:extLst>
      <p:ext uri="{BB962C8B-B14F-4D97-AF65-F5344CB8AC3E}">
        <p14:creationId xmlns:p14="http://schemas.microsoft.com/office/powerpoint/2010/main" val="337074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NDJFM:</a:t>
            </a:r>
          </a:p>
          <a:p>
            <a:r>
              <a:rPr lang="en-US" altLang="zh-TW" sz="1200" b="0" i="0" u="none" strike="noStrike" kern="1200" baseline="0" dirty="0">
                <a:solidFill>
                  <a:schemeClr val="tx1"/>
                </a:solidFill>
                <a:latin typeface="+mn-lt"/>
                <a:ea typeface="+mn-ea"/>
                <a:cs typeface="+mn-cs"/>
              </a:rPr>
              <a:t>a patch of convection initially develops over the western part of the domain and propagates eastward with a slight southward displacement, weakening as it approaches the eastern side of the warm pool domain.</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As the OLR anomalies propagate eastward, the associated zonal wind anomalies become progressively stronger.</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The structure is, to first order, equatorially symmetric.</a:t>
            </a:r>
          </a:p>
          <a:p>
            <a:endParaRPr lang="en-US" altLang="zh-TW" sz="1200" b="0" i="0" u="none" strike="noStrike" kern="1200" baseline="0" dirty="0">
              <a:solidFill>
                <a:schemeClr val="tx1"/>
              </a:solidFill>
              <a:latin typeface="+mn-lt"/>
              <a:ea typeface="+mn-ea"/>
              <a:cs typeface="+mn-cs"/>
            </a:endParaRPr>
          </a:p>
          <a:p>
            <a:r>
              <a:rPr lang="en-US" altLang="zh-TW" dirty="0"/>
              <a:t>JJAS:</a:t>
            </a:r>
          </a:p>
          <a:p>
            <a:r>
              <a:rPr lang="en-US" altLang="zh-TW" sz="1200" b="0" i="0" u="none" strike="noStrike" kern="1200" baseline="0" dirty="0">
                <a:solidFill>
                  <a:schemeClr val="tx1"/>
                </a:solidFill>
                <a:latin typeface="+mn-lt"/>
                <a:ea typeface="+mn-ea"/>
                <a:cs typeface="+mn-cs"/>
              </a:rPr>
              <a:t>dominated by a west-northwest–</a:t>
            </a:r>
            <a:r>
              <a:rPr lang="en-US" altLang="zh-TW" sz="1200" b="0" i="0" u="none" strike="noStrike" kern="1200" baseline="0" dirty="0" err="1">
                <a:solidFill>
                  <a:schemeClr val="tx1"/>
                </a:solidFill>
                <a:latin typeface="+mn-lt"/>
                <a:ea typeface="+mn-ea"/>
                <a:cs typeface="+mn-cs"/>
              </a:rPr>
              <a:t>eastsoutheast</a:t>
            </a:r>
            <a:r>
              <a:rPr lang="en-US" altLang="zh-TW" sz="1200" b="0" i="0" u="none" strike="noStrike" kern="1200" baseline="0" dirty="0">
                <a:solidFill>
                  <a:schemeClr val="tx1"/>
                </a:solidFill>
                <a:latin typeface="+mn-lt"/>
                <a:ea typeface="+mn-ea"/>
                <a:cs typeface="+mn-cs"/>
              </a:rPr>
              <a:t>- tilted </a:t>
            </a:r>
            <a:r>
              <a:rPr lang="en-US" altLang="zh-TW" sz="1200" b="0" i="0" u="none" strike="noStrike" kern="1200" baseline="0" dirty="0" err="1">
                <a:solidFill>
                  <a:schemeClr val="tx1"/>
                </a:solidFill>
                <a:latin typeface="+mn-lt"/>
                <a:ea typeface="+mn-ea"/>
                <a:cs typeface="+mn-cs"/>
              </a:rPr>
              <a:t>rainband</a:t>
            </a:r>
            <a:r>
              <a:rPr lang="en-US" altLang="zh-TW" sz="1200" b="0" i="0" u="none" strike="noStrike" kern="1200" baseline="0" dirty="0">
                <a:solidFill>
                  <a:schemeClr val="tx1"/>
                </a:solidFill>
                <a:latin typeface="+mn-lt"/>
                <a:ea typeface="+mn-ea"/>
                <a:cs typeface="+mn-cs"/>
              </a:rPr>
              <a:t> in the tropics of the Northern Hemisphere that propagates eastward and northward.</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In the early panels in the sequence, the </a:t>
            </a:r>
            <a:r>
              <a:rPr lang="en-US" altLang="zh-TW" sz="1200" b="0" i="0" u="none" strike="noStrike" kern="1200" baseline="0" dirty="0" err="1">
                <a:solidFill>
                  <a:schemeClr val="tx1"/>
                </a:solidFill>
                <a:latin typeface="+mn-lt"/>
                <a:ea typeface="+mn-ea"/>
                <a:cs typeface="+mn-cs"/>
              </a:rPr>
              <a:t>rainband</a:t>
            </a:r>
            <a:r>
              <a:rPr lang="en-US" altLang="zh-TW" sz="1200" b="0" i="0" u="none" strike="noStrike" kern="1200" baseline="0" dirty="0">
                <a:solidFill>
                  <a:schemeClr val="tx1"/>
                </a:solidFill>
                <a:latin typeface="+mn-lt"/>
                <a:ea typeface="+mn-ea"/>
                <a:cs typeface="+mn-cs"/>
              </a:rPr>
              <a:t> is preceded by a band of easterly wind anomalies, while in the later panels it is followed by a band of westerly wind anomalies.</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12</a:t>
            </a:fld>
            <a:endParaRPr lang="zh-TW" altLang="en-US"/>
          </a:p>
        </p:txBody>
      </p:sp>
    </p:spTree>
    <p:extLst>
      <p:ext uri="{BB962C8B-B14F-4D97-AF65-F5344CB8AC3E}">
        <p14:creationId xmlns:p14="http://schemas.microsoft.com/office/powerpoint/2010/main" val="416185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NDJFM:</a:t>
            </a:r>
          </a:p>
          <a:p>
            <a:r>
              <a:rPr lang="en-US" altLang="zh-TW" sz="1200" b="0" i="0" u="none" strike="noStrike" kern="1200" baseline="0" dirty="0">
                <a:solidFill>
                  <a:schemeClr val="tx1"/>
                </a:solidFill>
                <a:latin typeface="+mn-lt"/>
                <a:ea typeface="+mn-ea"/>
                <a:cs typeface="+mn-cs"/>
              </a:rPr>
              <a:t>poleward propagation</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of the OLR and zonal wind anomalies in both</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hemispheres.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Southward propagation in the Southern</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Hemisphere is dominant over the western part of the</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domain, where the zonal wind perturbations reach 10S</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about a week after they first appear over the equator</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JJAS:</a:t>
            </a:r>
          </a:p>
          <a:p>
            <a:r>
              <a:rPr lang="en-US" altLang="zh-TW" sz="1200" b="0" i="0" u="none" strike="noStrike" kern="1200" baseline="0" dirty="0">
                <a:solidFill>
                  <a:schemeClr val="tx1"/>
                </a:solidFill>
                <a:latin typeface="+mn-lt"/>
                <a:ea typeface="+mn-ea"/>
                <a:cs typeface="+mn-cs"/>
              </a:rPr>
              <a:t>narrower and more slowly northward-propagating </a:t>
            </a:r>
            <a:r>
              <a:rPr lang="en-US" altLang="zh-TW" sz="1200" b="0" i="0" u="none" strike="noStrike" kern="1200" baseline="0" dirty="0" err="1">
                <a:solidFill>
                  <a:schemeClr val="tx1"/>
                </a:solidFill>
                <a:latin typeface="+mn-lt"/>
                <a:ea typeface="+mn-ea"/>
                <a:cs typeface="+mn-cs"/>
              </a:rPr>
              <a:t>rainbands</a:t>
            </a:r>
            <a:r>
              <a:rPr lang="en-US" altLang="zh-TW" sz="1200" b="0" i="0" u="none" strike="noStrike" kern="1200" baseline="0" dirty="0">
                <a:solidFill>
                  <a:schemeClr val="tx1"/>
                </a:solidFill>
                <a:latin typeface="+mn-lt"/>
                <a:ea typeface="+mn-ea"/>
                <a:cs typeface="+mn-cs"/>
              </a:rPr>
              <a:t>.</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That the zonal wind perturbations and OLR perturbations are in quadrature with negative OLR anomalies poleward of westerly wind anomalies</a:t>
            </a:r>
          </a:p>
          <a:p>
            <a:endParaRPr lang="en-US" altLang="zh-TW" sz="1200" b="0"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0AEC7F23-CCF0-4C6B-AC8C-2C6759B891D3}" type="slidenum">
              <a:rPr lang="zh-TW" altLang="en-US" smtClean="0"/>
              <a:t>13</a:t>
            </a:fld>
            <a:endParaRPr lang="zh-TW" altLang="en-US"/>
          </a:p>
        </p:txBody>
      </p:sp>
    </p:spTree>
    <p:extLst>
      <p:ext uri="{BB962C8B-B14F-4D97-AF65-F5344CB8AC3E}">
        <p14:creationId xmlns:p14="http://schemas.microsoft.com/office/powerpoint/2010/main" val="423113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252964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241198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144561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52217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344854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402460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411308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8665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147393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153091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9D72311-CC14-4A88-AFE9-030627428F62}" type="datetimeFigureOut">
              <a:rPr lang="zh-TW" altLang="en-US" smtClean="0"/>
              <a:t>2017/4/18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8405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72311-CC14-4A88-AFE9-030627428F62}" type="datetimeFigureOut">
              <a:rPr lang="zh-TW" altLang="en-US" smtClean="0"/>
              <a:t>2017/4/18</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64941-5708-44CE-9DEA-A3A9D03C48A6}" type="slidenum">
              <a:rPr lang="zh-TW" altLang="en-US" smtClean="0"/>
              <a:t>‹#›</a:t>
            </a:fld>
            <a:endParaRPr lang="zh-TW" altLang="en-US"/>
          </a:p>
        </p:txBody>
      </p:sp>
    </p:spTree>
    <p:extLst>
      <p:ext uri="{BB962C8B-B14F-4D97-AF65-F5344CB8AC3E}">
        <p14:creationId xmlns:p14="http://schemas.microsoft.com/office/powerpoint/2010/main" val="34227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4800" b="1" dirty="0"/>
              <a:t>Seasonality of the structure and propagation characteristics of the MJO</a:t>
            </a:r>
            <a:endParaRPr lang="zh-TW" altLang="en-US" sz="4800" b="1" dirty="0"/>
          </a:p>
        </p:txBody>
      </p:sp>
      <p:sp>
        <p:nvSpPr>
          <p:cNvPr id="3" name="副標題 2"/>
          <p:cNvSpPr>
            <a:spLocks noGrp="1"/>
          </p:cNvSpPr>
          <p:nvPr>
            <p:ph type="subTitle" idx="1"/>
          </p:nvPr>
        </p:nvSpPr>
        <p:spPr>
          <a:xfrm>
            <a:off x="1143000" y="4741290"/>
            <a:ext cx="6858000" cy="1655762"/>
          </a:xfrm>
        </p:spPr>
        <p:txBody>
          <a:bodyPr/>
          <a:lstStyle/>
          <a:p>
            <a:pPr algn="just"/>
            <a:r>
              <a:rPr lang="en-US" altLang="zh-TW" dirty="0" err="1"/>
              <a:t>Adames</a:t>
            </a:r>
            <a:r>
              <a:rPr lang="en-US" altLang="zh-TW" dirty="0"/>
              <a:t>, A. F., J. M. Wallace, and J. M. Monteiro, 2016: Seasonality of the structure and propagation characteristics of the MJO. </a:t>
            </a:r>
            <a:r>
              <a:rPr lang="en-US" altLang="zh-TW" i="1" dirty="0"/>
              <a:t>J. Atmos. Sci.</a:t>
            </a:r>
            <a:r>
              <a:rPr lang="en-US" altLang="zh-TW" dirty="0"/>
              <a:t>, </a:t>
            </a:r>
            <a:r>
              <a:rPr lang="zh-TW" altLang="zh-TW" b="1" dirty="0"/>
              <a:t>73</a:t>
            </a:r>
            <a:r>
              <a:rPr lang="zh-TW" altLang="zh-TW" dirty="0"/>
              <a:t>, 3511–3526.</a:t>
            </a:r>
            <a:endParaRPr lang="zh-TW" altLang="en-US" dirty="0"/>
          </a:p>
        </p:txBody>
      </p:sp>
    </p:spTree>
    <p:extLst>
      <p:ext uri="{BB962C8B-B14F-4D97-AF65-F5344CB8AC3E}">
        <p14:creationId xmlns:p14="http://schemas.microsoft.com/office/powerpoint/2010/main" val="167818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406" y="1724313"/>
            <a:ext cx="6039693" cy="3839111"/>
          </a:xfrm>
          <a:prstGeom prst="rect">
            <a:avLst/>
          </a:prstGeom>
        </p:spPr>
      </p:pic>
      <mc:AlternateContent xmlns:mc="http://schemas.openxmlformats.org/markup-compatibility/2006" xmlns:a14="http://schemas.microsoft.com/office/drawing/2010/main">
        <mc:Choice Requires="a14">
          <p:sp>
            <p:nvSpPr>
              <p:cNvPr id="4" name="矩形 3"/>
              <p:cNvSpPr/>
              <p:nvPr/>
            </p:nvSpPr>
            <p:spPr>
              <a:xfrm>
                <a:off x="6254993" y="5640448"/>
                <a:ext cx="2214068" cy="733471"/>
              </a:xfrm>
              <a:prstGeom prst="rect">
                <a:avLst/>
              </a:prstGeom>
            </p:spPr>
            <p:txBody>
              <a:bodyPr wrap="none">
                <a:spAutoFit/>
              </a:bodyPr>
              <a:lstStyle/>
              <a:p>
                <a:r>
                  <a:rPr lang="en-US" altLang="zh-TW" sz="2000" b="1" dirty="0"/>
                  <a:t>Sverdrup balance:</a:t>
                </a:r>
              </a:p>
              <a:p>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𝑓</m:t>
                      </m:r>
                      <m:r>
                        <a:rPr lang="en-US" altLang="zh-TW" sz="2000" i="1">
                          <a:latin typeface="Cambria Math" panose="02040503050406030204" pitchFamily="18" charset="0"/>
                          <a:ea typeface="Cambria Math" panose="02040503050406030204" pitchFamily="18" charset="0"/>
                        </a:rPr>
                        <m:t>𝛻</m:t>
                      </m:r>
                      <m:r>
                        <a:rPr lang="en-US" altLang="zh-TW" sz="2000" i="1" smtClean="0">
                          <a:latin typeface="Cambria Math" panose="02040503050406030204" pitchFamily="18" charset="0"/>
                          <a:ea typeface="Cambria Math" panose="02040503050406030204" pitchFamily="18" charset="0"/>
                        </a:rPr>
                        <m:t>∙</m:t>
                      </m:r>
                      <m:sSup>
                        <m:sSupPr>
                          <m:ctrlPr>
                            <a:rPr lang="en-US" altLang="zh-TW" sz="2000" i="1" smtClean="0">
                              <a:latin typeface="Cambria Math" panose="02040503050406030204" pitchFamily="18" charset="0"/>
                              <a:ea typeface="Cambria Math" panose="02040503050406030204" pitchFamily="18" charset="0"/>
                            </a:rPr>
                          </m:ctrlPr>
                        </m:sSupPr>
                        <m:e>
                          <m:r>
                            <a:rPr lang="en-US" altLang="zh-TW" sz="2000" b="1" i="1" smtClean="0">
                              <a:latin typeface="Cambria Math" panose="02040503050406030204" pitchFamily="18" charset="0"/>
                              <a:ea typeface="Cambria Math" panose="02040503050406030204" pitchFamily="18" charset="0"/>
                            </a:rPr>
                            <m:t>𝑽</m:t>
                          </m:r>
                        </m:e>
                        <m:sup>
                          <m:r>
                            <a:rPr lang="en-US" altLang="zh-TW" sz="2000" b="0" i="1" smtClean="0">
                              <a:latin typeface="Cambria Math" panose="02040503050406030204" pitchFamily="18" charset="0"/>
                              <a:ea typeface="Cambria Math" panose="02040503050406030204" pitchFamily="18" charset="0"/>
                            </a:rPr>
                            <m:t>′</m:t>
                          </m:r>
                        </m:sup>
                      </m:sSup>
                      <m:r>
                        <a:rPr lang="en-US" altLang="zh-TW" sz="2000" b="0" i="1" smtClean="0">
                          <a:latin typeface="Cambria Math" panose="02040503050406030204" pitchFamily="18" charset="0"/>
                          <a:ea typeface="Cambria Math" panose="02040503050406030204" pitchFamily="18" charset="0"/>
                        </a:rPr>
                        <m:t>=−</m:t>
                      </m:r>
                      <m:sSup>
                        <m:sSupPr>
                          <m:ctrlPr>
                            <a:rPr lang="en-US" altLang="zh-TW" sz="2000" b="0" i="1" smtClean="0">
                              <a:latin typeface="Cambria Math" panose="02040503050406030204" pitchFamily="18" charset="0"/>
                              <a:ea typeface="Cambria Math" panose="02040503050406030204" pitchFamily="18" charset="0"/>
                            </a:rPr>
                          </m:ctrlPr>
                        </m:sSupPr>
                        <m:e>
                          <m:r>
                            <a:rPr lang="en-US" altLang="zh-TW" sz="2000" b="0" i="1" smtClean="0">
                              <a:latin typeface="Cambria Math" panose="02040503050406030204" pitchFamily="18" charset="0"/>
                              <a:ea typeface="Cambria Math" panose="02040503050406030204" pitchFamily="18" charset="0"/>
                            </a:rPr>
                            <m:t>𝑣</m:t>
                          </m:r>
                        </m:e>
                        <m:sup>
                          <m:r>
                            <a:rPr lang="en-US" altLang="zh-TW" sz="2000" b="0" i="1" smtClean="0">
                              <a:latin typeface="Cambria Math" panose="02040503050406030204" pitchFamily="18" charset="0"/>
                              <a:ea typeface="Cambria Math" panose="02040503050406030204" pitchFamily="18" charset="0"/>
                            </a:rPr>
                            <m:t>′</m:t>
                          </m:r>
                        </m:sup>
                      </m:sSup>
                      <m:sSub>
                        <m:sSubPr>
                          <m:ctrlPr>
                            <a:rPr lang="en-US" altLang="zh-TW" sz="2000" b="0" i="1" smtClean="0">
                              <a:latin typeface="Cambria Math" panose="02040503050406030204" pitchFamily="18" charset="0"/>
                              <a:ea typeface="Cambria Math" panose="02040503050406030204" pitchFamily="18" charset="0"/>
                            </a:rPr>
                          </m:ctrlPr>
                        </m:sSubPr>
                        <m:e>
                          <m:r>
                            <a:rPr lang="zh-TW" altLang="en-US" sz="2000" b="0" i="1" smtClean="0">
                              <a:latin typeface="Cambria Math" panose="02040503050406030204" pitchFamily="18" charset="0"/>
                              <a:ea typeface="Cambria Math" panose="02040503050406030204" pitchFamily="18" charset="0"/>
                            </a:rPr>
                            <m:t>𝜕</m:t>
                          </m:r>
                        </m:e>
                        <m:sub>
                          <m:r>
                            <a:rPr lang="en-US" altLang="zh-TW" sz="2000" b="0" i="1" smtClean="0">
                              <a:latin typeface="Cambria Math" panose="02040503050406030204" pitchFamily="18" charset="0"/>
                              <a:ea typeface="Cambria Math" panose="02040503050406030204" pitchFamily="18" charset="0"/>
                            </a:rPr>
                            <m:t>𝑦</m:t>
                          </m:r>
                        </m:sub>
                      </m:sSub>
                      <m:r>
                        <a:rPr lang="en-US" altLang="zh-TW" sz="2000" b="0" i="1" smtClean="0">
                          <a:latin typeface="Cambria Math" panose="02040503050406030204" pitchFamily="18" charset="0"/>
                          <a:ea typeface="Cambria Math" panose="02040503050406030204" pitchFamily="18" charset="0"/>
                        </a:rPr>
                        <m:t>𝑓</m:t>
                      </m:r>
                    </m:oMath>
                  </m:oMathPara>
                </a14:m>
                <a:endParaRPr lang="zh-TW" altLang="en-US" sz="2000" dirty="0"/>
              </a:p>
            </p:txBody>
          </p:sp>
        </mc:Choice>
        <mc:Fallback xmlns="">
          <p:sp>
            <p:nvSpPr>
              <p:cNvPr id="4" name="矩形 3"/>
              <p:cNvSpPr>
                <a:spLocks noRot="1" noChangeAspect="1" noMove="1" noResize="1" noEditPoints="1" noAdjustHandles="1" noChangeArrowheads="1" noChangeShapeType="1" noTextEdit="1"/>
              </p:cNvSpPr>
              <p:nvPr/>
            </p:nvSpPr>
            <p:spPr>
              <a:xfrm>
                <a:off x="6254993" y="5640448"/>
                <a:ext cx="2214068" cy="733471"/>
              </a:xfrm>
              <a:prstGeom prst="rect">
                <a:avLst/>
              </a:prstGeom>
              <a:blipFill>
                <a:blip r:embed="rId5"/>
                <a:stretch>
                  <a:fillRect l="-2755" t="-4132" r="-2479" b="-4132"/>
                </a:stretch>
              </a:blipFill>
            </p:spPr>
            <p:txBody>
              <a:bodyPr/>
              <a:lstStyle/>
              <a:p>
                <a:r>
                  <a:rPr lang="zh-TW" altLang="en-US">
                    <a:noFill/>
                  </a:rPr>
                  <a:t> </a:t>
                </a:r>
              </a:p>
            </p:txBody>
          </p:sp>
        </mc:Fallback>
      </mc:AlternateContent>
      <p:sp>
        <p:nvSpPr>
          <p:cNvPr id="5" name="文字方塊 4"/>
          <p:cNvSpPr txBox="1"/>
          <p:nvPr/>
        </p:nvSpPr>
        <p:spPr>
          <a:xfrm>
            <a:off x="2683026" y="1033522"/>
            <a:ext cx="3812454" cy="400110"/>
          </a:xfrm>
          <a:prstGeom prst="rect">
            <a:avLst/>
          </a:prstGeom>
          <a:noFill/>
        </p:spPr>
        <p:txBody>
          <a:bodyPr wrap="none" rtlCol="0">
            <a:spAutoFit/>
          </a:bodyPr>
          <a:lstStyle/>
          <a:p>
            <a:r>
              <a:rPr lang="en-US" altLang="zh-TW" sz="2000" b="1" dirty="0"/>
              <a:t>Zero-basic-state-flow simulations</a:t>
            </a:r>
            <a:endParaRPr lang="zh-TW" altLang="en-US" sz="2000" b="1" dirty="0"/>
          </a:p>
        </p:txBody>
      </p:sp>
      <p:sp>
        <p:nvSpPr>
          <p:cNvPr id="6" name="矩形 5"/>
          <p:cNvSpPr/>
          <p:nvPr/>
        </p:nvSpPr>
        <p:spPr>
          <a:xfrm>
            <a:off x="674940" y="373509"/>
            <a:ext cx="7794121" cy="400110"/>
          </a:xfrm>
          <a:prstGeom prst="rect">
            <a:avLst/>
          </a:prstGeom>
        </p:spPr>
        <p:txBody>
          <a:bodyPr wrap="none">
            <a:spAutoFit/>
          </a:bodyPr>
          <a:lstStyle/>
          <a:p>
            <a:r>
              <a:rPr lang="en-US" altLang="zh-TW" sz="2000" dirty="0"/>
              <a:t>nonlinear shallow-water model (Geophysical Fluid Dynamics Laboratory)</a:t>
            </a:r>
            <a:endParaRPr lang="zh-TW" altLang="en-US" sz="2000" dirty="0"/>
          </a:p>
        </p:txBody>
      </p:sp>
      <p:pic>
        <p:nvPicPr>
          <p:cNvPr id="7" name="圖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18" y="5924205"/>
            <a:ext cx="4382982" cy="519814"/>
          </a:xfrm>
          <a:prstGeom prst="rect">
            <a:avLst/>
          </a:prstGeom>
        </p:spPr>
      </p:pic>
      <p:sp>
        <p:nvSpPr>
          <p:cNvPr id="8" name="文字方塊 7"/>
          <p:cNvSpPr txBox="1"/>
          <p:nvPr/>
        </p:nvSpPr>
        <p:spPr>
          <a:xfrm>
            <a:off x="189018" y="5612675"/>
            <a:ext cx="3432735" cy="400110"/>
          </a:xfrm>
          <a:prstGeom prst="rect">
            <a:avLst/>
          </a:prstGeom>
          <a:noFill/>
        </p:spPr>
        <p:txBody>
          <a:bodyPr wrap="none" rtlCol="0">
            <a:spAutoFit/>
          </a:bodyPr>
          <a:lstStyle/>
          <a:p>
            <a:r>
              <a:rPr lang="en-US" altLang="zh-TW" sz="2000" b="1" dirty="0"/>
              <a:t>barotropic vorticity equation:</a:t>
            </a:r>
            <a:endParaRPr lang="zh-TW" altLang="en-US" sz="2000" b="1" dirty="0"/>
          </a:p>
        </p:txBody>
      </p:sp>
      <p:cxnSp>
        <p:nvCxnSpPr>
          <p:cNvPr id="10" name="直線單箭頭接點 9"/>
          <p:cNvCxnSpPr/>
          <p:nvPr/>
        </p:nvCxnSpPr>
        <p:spPr>
          <a:xfrm>
            <a:off x="4796287" y="6184112"/>
            <a:ext cx="12249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字方塊 10"/>
              <p:cNvSpPr txBox="1"/>
              <p:nvPr/>
            </p:nvSpPr>
            <p:spPr>
              <a:xfrm>
                <a:off x="5100398" y="6305519"/>
                <a:ext cx="6261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i="1" smtClean="0">
                              <a:latin typeface="Cambria Math" panose="02040503050406030204" pitchFamily="18" charset="0"/>
                            </a:rPr>
                          </m:ctrlPr>
                        </m:accPr>
                        <m:e>
                          <m:r>
                            <a:rPr lang="en-US" altLang="zh-TW" b="0" i="1" smtClean="0">
                              <a:latin typeface="Cambria Math" panose="02040503050406030204" pitchFamily="18" charset="0"/>
                            </a:rPr>
                            <m:t>𝑢</m:t>
                          </m:r>
                        </m:e>
                      </m:acc>
                      <m:r>
                        <a:rPr lang="en-US" altLang="zh-TW" b="0" i="1" smtClean="0">
                          <a:latin typeface="Cambria Math" panose="02040503050406030204" pitchFamily="18" charset="0"/>
                        </a:rPr>
                        <m:t>=0</m:t>
                      </m:r>
                    </m:oMath>
                  </m:oMathPara>
                </a14:m>
                <a:endParaRPr lang="zh-TW" altLang="en-US" dirty="0"/>
              </a:p>
            </p:txBody>
          </p:sp>
        </mc:Choice>
        <mc:Fallback xmlns="">
          <p:sp>
            <p:nvSpPr>
              <p:cNvPr id="11" name="文字方塊 10"/>
              <p:cNvSpPr txBox="1">
                <a:spLocks noRot="1" noChangeAspect="1" noMove="1" noResize="1" noEditPoints="1" noAdjustHandles="1" noChangeArrowheads="1" noChangeShapeType="1" noTextEdit="1"/>
              </p:cNvSpPr>
              <p:nvPr/>
            </p:nvSpPr>
            <p:spPr>
              <a:xfrm>
                <a:off x="5100398" y="6305519"/>
                <a:ext cx="626197" cy="276999"/>
              </a:xfrm>
              <a:prstGeom prst="rect">
                <a:avLst/>
              </a:prstGeom>
              <a:blipFill>
                <a:blip r:embed="rId7"/>
                <a:stretch>
                  <a:fillRect l="-4902" r="-8824" b="-86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3913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4" y="851928"/>
            <a:ext cx="8697539" cy="415348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047" y="5854340"/>
            <a:ext cx="4221685" cy="580966"/>
          </a:xfrm>
          <a:prstGeom prst="rect">
            <a:avLst/>
          </a:prstGeom>
        </p:spPr>
      </p:pic>
      <p:sp>
        <p:nvSpPr>
          <p:cNvPr id="5" name="文字方塊 4"/>
          <p:cNvSpPr txBox="1"/>
          <p:nvPr/>
        </p:nvSpPr>
        <p:spPr>
          <a:xfrm>
            <a:off x="188724" y="5229819"/>
            <a:ext cx="3149132" cy="400110"/>
          </a:xfrm>
          <a:prstGeom prst="rect">
            <a:avLst/>
          </a:prstGeom>
          <a:noFill/>
        </p:spPr>
        <p:txBody>
          <a:bodyPr wrap="none" rtlCol="0">
            <a:spAutoFit/>
          </a:bodyPr>
          <a:lstStyle/>
          <a:p>
            <a:r>
              <a:rPr lang="en-US" altLang="zh-TW" sz="2000" b="1" dirty="0"/>
              <a:t>Vorticity balance equation:</a:t>
            </a:r>
            <a:endParaRPr lang="zh-TW" altLang="en-US" sz="2000" b="1" dirty="0"/>
          </a:p>
        </p:txBody>
      </p:sp>
      <p:pic>
        <p:nvPicPr>
          <p:cNvPr id="9" name="圖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7275" y="5991558"/>
            <a:ext cx="1426823" cy="443748"/>
          </a:xfrm>
          <a:prstGeom prst="rect">
            <a:avLst/>
          </a:prstGeom>
        </p:spPr>
      </p:pic>
    </p:spTree>
    <p:extLst>
      <p:ext uri="{BB962C8B-B14F-4D97-AF65-F5344CB8AC3E}">
        <p14:creationId xmlns:p14="http://schemas.microsoft.com/office/powerpoint/2010/main" val="361786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653" y="666364"/>
            <a:ext cx="6944694" cy="5525271"/>
          </a:xfrm>
          <a:prstGeom prst="rect">
            <a:avLst/>
          </a:prstGeom>
        </p:spPr>
      </p:pic>
      <p:grpSp>
        <p:nvGrpSpPr>
          <p:cNvPr id="10" name="群組 9"/>
          <p:cNvGrpSpPr/>
          <p:nvPr/>
        </p:nvGrpSpPr>
        <p:grpSpPr>
          <a:xfrm>
            <a:off x="70953" y="835725"/>
            <a:ext cx="1003801" cy="4837846"/>
            <a:chOff x="13940" y="886525"/>
            <a:chExt cx="1003801" cy="4837846"/>
          </a:xfrm>
        </p:grpSpPr>
        <p:sp>
          <p:nvSpPr>
            <p:cNvPr id="2" name="文字方塊 1"/>
            <p:cNvSpPr txBox="1"/>
            <p:nvPr/>
          </p:nvSpPr>
          <p:spPr>
            <a:xfrm>
              <a:off x="13940" y="2462489"/>
              <a:ext cx="1003801" cy="584775"/>
            </a:xfrm>
            <a:prstGeom prst="rect">
              <a:avLst/>
            </a:prstGeom>
            <a:noFill/>
          </p:spPr>
          <p:txBody>
            <a:bodyPr wrap="none" rtlCol="0">
              <a:spAutoFit/>
            </a:bodyPr>
            <a:lstStyle/>
            <a:p>
              <a:r>
                <a:rPr lang="en-US" altLang="zh-TW" sz="1600" dirty="0"/>
                <a:t>Maritime </a:t>
              </a:r>
            </a:p>
            <a:p>
              <a:r>
                <a:rPr lang="en-US" altLang="zh-TW" sz="1600" dirty="0"/>
                <a:t>continent</a:t>
              </a:r>
              <a:endParaRPr lang="zh-TW" altLang="en-US" sz="1600" dirty="0"/>
            </a:p>
          </p:txBody>
        </p:sp>
        <p:sp>
          <p:nvSpPr>
            <p:cNvPr id="4" name="文字方塊 3"/>
            <p:cNvSpPr txBox="1"/>
            <p:nvPr/>
          </p:nvSpPr>
          <p:spPr>
            <a:xfrm>
              <a:off x="30197" y="3563632"/>
              <a:ext cx="905633" cy="584775"/>
            </a:xfrm>
            <a:prstGeom prst="rect">
              <a:avLst/>
            </a:prstGeom>
            <a:noFill/>
          </p:spPr>
          <p:txBody>
            <a:bodyPr wrap="none" rtlCol="0">
              <a:spAutoFit/>
            </a:bodyPr>
            <a:lstStyle/>
            <a:p>
              <a:r>
                <a:rPr lang="en-US" altLang="zh-TW" sz="1600" dirty="0"/>
                <a:t>Western </a:t>
              </a:r>
            </a:p>
            <a:p>
              <a:r>
                <a:rPr lang="en-US" altLang="zh-TW" sz="1600" dirty="0"/>
                <a:t>Pacific</a:t>
              </a:r>
              <a:endParaRPr lang="zh-TW" altLang="en-US" sz="1600" dirty="0"/>
            </a:p>
          </p:txBody>
        </p:sp>
        <p:sp>
          <p:nvSpPr>
            <p:cNvPr id="5" name="文字方塊 4"/>
            <p:cNvSpPr txBox="1"/>
            <p:nvPr/>
          </p:nvSpPr>
          <p:spPr>
            <a:xfrm>
              <a:off x="174083" y="886525"/>
              <a:ext cx="761747" cy="584775"/>
            </a:xfrm>
            <a:prstGeom prst="rect">
              <a:avLst/>
            </a:prstGeom>
            <a:noFill/>
          </p:spPr>
          <p:txBody>
            <a:bodyPr wrap="none" rtlCol="0">
              <a:spAutoFit/>
            </a:bodyPr>
            <a:lstStyle/>
            <a:p>
              <a:r>
                <a:rPr lang="en-US" altLang="zh-TW" sz="1600" dirty="0"/>
                <a:t>Indian </a:t>
              </a:r>
            </a:p>
            <a:p>
              <a:r>
                <a:rPr lang="en-US" altLang="zh-TW" sz="1600" dirty="0"/>
                <a:t>Ocean</a:t>
              </a:r>
              <a:endParaRPr lang="zh-TW" altLang="en-US" sz="1600" dirty="0"/>
            </a:p>
          </p:txBody>
        </p:sp>
        <p:sp>
          <p:nvSpPr>
            <p:cNvPr id="7" name="文字方塊 6"/>
            <p:cNvSpPr txBox="1"/>
            <p:nvPr/>
          </p:nvSpPr>
          <p:spPr>
            <a:xfrm>
              <a:off x="207938" y="5139596"/>
              <a:ext cx="694036" cy="584775"/>
            </a:xfrm>
            <a:prstGeom prst="rect">
              <a:avLst/>
            </a:prstGeom>
            <a:noFill/>
          </p:spPr>
          <p:txBody>
            <a:bodyPr wrap="none" rtlCol="0">
              <a:spAutoFit/>
            </a:bodyPr>
            <a:lstStyle/>
            <a:p>
              <a:r>
                <a:rPr lang="en-US" altLang="zh-TW" sz="1600" dirty="0"/>
                <a:t>West. </a:t>
              </a:r>
            </a:p>
            <a:p>
              <a:r>
                <a:rPr lang="en-US" altLang="zh-TW" sz="1600" dirty="0"/>
                <a:t>Hem.</a:t>
              </a:r>
              <a:endParaRPr lang="zh-TW" altLang="en-US" sz="1600" dirty="0"/>
            </a:p>
          </p:txBody>
        </p:sp>
        <p:cxnSp>
          <p:nvCxnSpPr>
            <p:cNvPr id="9" name="直線單箭頭接點 8"/>
            <p:cNvCxnSpPr/>
            <p:nvPr/>
          </p:nvCxnSpPr>
          <p:spPr>
            <a:xfrm>
              <a:off x="1017741" y="1193800"/>
              <a:ext cx="0" cy="42381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91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521" y="1073451"/>
            <a:ext cx="6858957" cy="5125165"/>
          </a:xfrm>
          <a:prstGeom prst="rect">
            <a:avLst/>
          </a:prstGeom>
        </p:spPr>
      </p:pic>
      <p:sp>
        <p:nvSpPr>
          <p:cNvPr id="2" name="文字方塊 1"/>
          <p:cNvSpPr txBox="1"/>
          <p:nvPr/>
        </p:nvSpPr>
        <p:spPr>
          <a:xfrm>
            <a:off x="1876425" y="704119"/>
            <a:ext cx="1168910" cy="369332"/>
          </a:xfrm>
          <a:prstGeom prst="rect">
            <a:avLst/>
          </a:prstGeom>
          <a:noFill/>
        </p:spPr>
        <p:txBody>
          <a:bodyPr wrap="none" rtlCol="0">
            <a:spAutoFit/>
          </a:bodyPr>
          <a:lstStyle/>
          <a:p>
            <a:r>
              <a:rPr lang="en-US" altLang="zh-TW" dirty="0"/>
              <a:t>70E~100E</a:t>
            </a:r>
            <a:endParaRPr lang="zh-TW" altLang="en-US" dirty="0"/>
          </a:p>
        </p:txBody>
      </p:sp>
      <p:sp>
        <p:nvSpPr>
          <p:cNvPr id="4" name="文字方塊 3"/>
          <p:cNvSpPr txBox="1"/>
          <p:nvPr/>
        </p:nvSpPr>
        <p:spPr>
          <a:xfrm>
            <a:off x="3987544" y="719120"/>
            <a:ext cx="1284326" cy="369332"/>
          </a:xfrm>
          <a:prstGeom prst="rect">
            <a:avLst/>
          </a:prstGeom>
          <a:noFill/>
        </p:spPr>
        <p:txBody>
          <a:bodyPr wrap="none" rtlCol="0">
            <a:spAutoFit/>
          </a:bodyPr>
          <a:lstStyle/>
          <a:p>
            <a:r>
              <a:rPr lang="en-US" altLang="zh-TW" dirty="0"/>
              <a:t>100E~130E</a:t>
            </a:r>
            <a:endParaRPr lang="zh-TW" altLang="en-US" dirty="0"/>
          </a:p>
        </p:txBody>
      </p:sp>
      <p:sp>
        <p:nvSpPr>
          <p:cNvPr id="5" name="文字方塊 4"/>
          <p:cNvSpPr txBox="1"/>
          <p:nvPr/>
        </p:nvSpPr>
        <p:spPr>
          <a:xfrm>
            <a:off x="6256724" y="724596"/>
            <a:ext cx="1284326" cy="369332"/>
          </a:xfrm>
          <a:prstGeom prst="rect">
            <a:avLst/>
          </a:prstGeom>
          <a:noFill/>
        </p:spPr>
        <p:txBody>
          <a:bodyPr wrap="none" rtlCol="0">
            <a:spAutoFit/>
          </a:bodyPr>
          <a:lstStyle/>
          <a:p>
            <a:r>
              <a:rPr lang="en-US" altLang="zh-TW" dirty="0"/>
              <a:t>130E~160E</a:t>
            </a:r>
            <a:endParaRPr lang="zh-TW" altLang="en-US" dirty="0"/>
          </a:p>
        </p:txBody>
      </p:sp>
      <p:sp>
        <p:nvSpPr>
          <p:cNvPr id="6" name="文字方塊 5"/>
          <p:cNvSpPr txBox="1"/>
          <p:nvPr/>
        </p:nvSpPr>
        <p:spPr>
          <a:xfrm>
            <a:off x="5123542" y="5991582"/>
            <a:ext cx="3599062" cy="646331"/>
          </a:xfrm>
          <a:prstGeom prst="rect">
            <a:avLst/>
          </a:prstGeom>
          <a:noFill/>
        </p:spPr>
        <p:txBody>
          <a:bodyPr wrap="none" rtlCol="0">
            <a:spAutoFit/>
          </a:bodyPr>
          <a:lstStyle/>
          <a:p>
            <a:r>
              <a:rPr lang="en-US" altLang="zh-TW" dirty="0"/>
              <a:t>shaded: OLR (Wm</a:t>
            </a:r>
            <a:r>
              <a:rPr lang="en-US" altLang="zh-TW" baseline="30000" dirty="0"/>
              <a:t>-2</a:t>
            </a:r>
            <a:r>
              <a:rPr lang="en-US" altLang="zh-TW" dirty="0"/>
              <a:t>)</a:t>
            </a:r>
          </a:p>
          <a:p>
            <a:r>
              <a:rPr lang="en-US" altLang="zh-TW" dirty="0"/>
              <a:t>contours: averaged u (500~1000hPa)</a:t>
            </a:r>
            <a:endParaRPr lang="zh-TW" altLang="en-US" dirty="0"/>
          </a:p>
        </p:txBody>
      </p:sp>
      <p:sp>
        <p:nvSpPr>
          <p:cNvPr id="7" name="文字方塊 6"/>
          <p:cNvSpPr txBox="1"/>
          <p:nvPr/>
        </p:nvSpPr>
        <p:spPr>
          <a:xfrm>
            <a:off x="201238" y="1843314"/>
            <a:ext cx="941283" cy="369332"/>
          </a:xfrm>
          <a:prstGeom prst="rect">
            <a:avLst/>
          </a:prstGeom>
          <a:noFill/>
        </p:spPr>
        <p:txBody>
          <a:bodyPr wrap="none" rtlCol="0">
            <a:spAutoFit/>
          </a:bodyPr>
          <a:lstStyle/>
          <a:p>
            <a:r>
              <a:rPr lang="en-US" altLang="zh-TW" dirty="0"/>
              <a:t>NDJFM</a:t>
            </a:r>
            <a:endParaRPr lang="zh-TW" altLang="en-US" dirty="0"/>
          </a:p>
        </p:txBody>
      </p:sp>
      <p:sp>
        <p:nvSpPr>
          <p:cNvPr id="8" name="文字方塊 7"/>
          <p:cNvSpPr txBox="1"/>
          <p:nvPr/>
        </p:nvSpPr>
        <p:spPr>
          <a:xfrm>
            <a:off x="342302" y="4158342"/>
            <a:ext cx="659155" cy="369332"/>
          </a:xfrm>
          <a:prstGeom prst="rect">
            <a:avLst/>
          </a:prstGeom>
          <a:noFill/>
        </p:spPr>
        <p:txBody>
          <a:bodyPr wrap="none" rtlCol="0">
            <a:spAutoFit/>
          </a:bodyPr>
          <a:lstStyle/>
          <a:p>
            <a:r>
              <a:rPr lang="en-US" altLang="zh-TW" dirty="0"/>
              <a:t>JJAS</a:t>
            </a:r>
            <a:endParaRPr lang="zh-TW" altLang="en-US" dirty="0"/>
          </a:p>
        </p:txBody>
      </p:sp>
      <p:sp>
        <p:nvSpPr>
          <p:cNvPr id="9" name="矩形 8"/>
          <p:cNvSpPr/>
          <p:nvPr/>
        </p:nvSpPr>
        <p:spPr>
          <a:xfrm>
            <a:off x="6972042" y="1278594"/>
            <a:ext cx="1841594"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altLang="zh-TW" dirty="0">
                <a:solidFill>
                  <a:schemeClr val="tx1"/>
                </a:solidFill>
                <a:latin typeface="AdvPSTIM10-R"/>
              </a:rPr>
              <a:t>swallowtail shape</a:t>
            </a:r>
            <a:endParaRPr lang="zh-TW" altLang="en-US" dirty="0">
              <a:solidFill>
                <a:schemeClr val="tx1"/>
              </a:solidFill>
            </a:endParaRPr>
          </a:p>
        </p:txBody>
      </p:sp>
    </p:spTree>
    <p:extLst>
      <p:ext uri="{BB962C8B-B14F-4D97-AF65-F5344CB8AC3E}">
        <p14:creationId xmlns:p14="http://schemas.microsoft.com/office/powerpoint/2010/main" val="150910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012" y="861229"/>
            <a:ext cx="7163988" cy="2812470"/>
          </a:xfrm>
          <a:prstGeom prst="rect">
            <a:avLst/>
          </a:prstGeom>
        </p:spPr>
      </p:pic>
      <p:sp>
        <p:nvSpPr>
          <p:cNvPr id="2" name="矩形 1"/>
          <p:cNvSpPr/>
          <p:nvPr/>
        </p:nvSpPr>
        <p:spPr>
          <a:xfrm>
            <a:off x="3396028" y="491897"/>
            <a:ext cx="2165978" cy="369332"/>
          </a:xfrm>
          <a:prstGeom prst="rect">
            <a:avLst/>
          </a:prstGeom>
        </p:spPr>
        <p:txBody>
          <a:bodyPr wrap="none">
            <a:spAutoFit/>
          </a:bodyPr>
          <a:lstStyle/>
          <a:p>
            <a:r>
              <a:rPr lang="en-US" altLang="zh-TW" b="1" dirty="0"/>
              <a:t>Maritime Continent</a:t>
            </a:r>
            <a:endParaRPr lang="zh-TW" altLang="en-US" b="1" dirty="0"/>
          </a:p>
        </p:txBody>
      </p:sp>
      <p:sp>
        <p:nvSpPr>
          <p:cNvPr id="4" name="文字方塊 3"/>
          <p:cNvSpPr txBox="1"/>
          <p:nvPr/>
        </p:nvSpPr>
        <p:spPr>
          <a:xfrm>
            <a:off x="170862" y="1263010"/>
            <a:ext cx="1939635" cy="646331"/>
          </a:xfrm>
          <a:prstGeom prst="rect">
            <a:avLst/>
          </a:prstGeom>
          <a:noFill/>
        </p:spPr>
        <p:txBody>
          <a:bodyPr wrap="none" rtlCol="0">
            <a:spAutoFit/>
          </a:bodyPr>
          <a:lstStyle/>
          <a:p>
            <a:pPr algn="ctr"/>
            <a:r>
              <a:rPr lang="en-US" altLang="zh-TW" b="1" dirty="0"/>
              <a:t>Free tropospheric</a:t>
            </a:r>
          </a:p>
          <a:p>
            <a:pPr algn="ctr"/>
            <a:r>
              <a:rPr lang="en-US" altLang="zh-TW" dirty="0"/>
              <a:t>(500-850 hPa)</a:t>
            </a:r>
            <a:endParaRPr lang="zh-TW" altLang="en-US" dirty="0"/>
          </a:p>
        </p:txBody>
      </p:sp>
      <p:sp>
        <p:nvSpPr>
          <p:cNvPr id="5" name="文字方塊 4"/>
          <p:cNvSpPr txBox="1"/>
          <p:nvPr/>
        </p:nvSpPr>
        <p:spPr>
          <a:xfrm>
            <a:off x="256463" y="2311122"/>
            <a:ext cx="1704314" cy="646331"/>
          </a:xfrm>
          <a:prstGeom prst="rect">
            <a:avLst/>
          </a:prstGeom>
          <a:noFill/>
        </p:spPr>
        <p:txBody>
          <a:bodyPr wrap="none" rtlCol="0">
            <a:spAutoFit/>
          </a:bodyPr>
          <a:lstStyle/>
          <a:p>
            <a:pPr algn="ctr"/>
            <a:r>
              <a:rPr lang="en-US" altLang="zh-TW" b="1" dirty="0"/>
              <a:t>boundary layer</a:t>
            </a:r>
          </a:p>
          <a:p>
            <a:pPr algn="ctr"/>
            <a:r>
              <a:rPr lang="en-US" altLang="zh-TW" dirty="0"/>
              <a:t>(850-1000 hPa)</a:t>
            </a:r>
            <a:endParaRPr lang="zh-TW" altLang="en-US"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497" y="3673699"/>
            <a:ext cx="4788645" cy="2865646"/>
          </a:xfrm>
          <a:prstGeom prst="rect">
            <a:avLst/>
          </a:prstGeom>
        </p:spPr>
      </p:pic>
    </p:spTree>
    <p:extLst>
      <p:ext uri="{BB962C8B-B14F-4D97-AF65-F5344CB8AC3E}">
        <p14:creationId xmlns:p14="http://schemas.microsoft.com/office/powerpoint/2010/main" val="204248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36" y="686847"/>
            <a:ext cx="8630854" cy="4153480"/>
          </a:xfrm>
          <a:prstGeom prst="rect">
            <a:avLst/>
          </a:prstGeom>
        </p:spPr>
      </p:pic>
      <p:sp>
        <p:nvSpPr>
          <p:cNvPr id="5" name="矩形 4"/>
          <p:cNvSpPr/>
          <p:nvPr/>
        </p:nvSpPr>
        <p:spPr>
          <a:xfrm>
            <a:off x="3777437" y="286737"/>
            <a:ext cx="1672253" cy="400110"/>
          </a:xfrm>
          <a:prstGeom prst="rect">
            <a:avLst/>
          </a:prstGeom>
        </p:spPr>
        <p:txBody>
          <a:bodyPr wrap="none">
            <a:spAutoFit/>
          </a:bodyPr>
          <a:lstStyle/>
          <a:p>
            <a:r>
              <a:rPr lang="en-US" altLang="zh-TW" sz="2000" b="1" dirty="0"/>
              <a:t>Indian Ocean</a:t>
            </a:r>
            <a:endParaRPr lang="zh-TW" altLang="en-US" sz="2000" b="1" dirty="0"/>
          </a:p>
        </p:txBody>
      </p:sp>
      <p:pic>
        <p:nvPicPr>
          <p:cNvPr id="2" name="圖片 1"/>
          <p:cNvPicPr>
            <a:picLocks noChangeAspect="1"/>
          </p:cNvPicPr>
          <p:nvPr/>
        </p:nvPicPr>
        <p:blipFill>
          <a:blip r:embed="rId4"/>
          <a:stretch>
            <a:fillRect/>
          </a:stretch>
        </p:blipFill>
        <p:spPr>
          <a:xfrm>
            <a:off x="2593825" y="4840327"/>
            <a:ext cx="4790648" cy="1957213"/>
          </a:xfrm>
          <a:prstGeom prst="rect">
            <a:avLst/>
          </a:prstGeom>
        </p:spPr>
      </p:pic>
    </p:spTree>
    <p:extLst>
      <p:ext uri="{BB962C8B-B14F-4D97-AF65-F5344CB8AC3E}">
        <p14:creationId xmlns:p14="http://schemas.microsoft.com/office/powerpoint/2010/main" val="367273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94" y="2338236"/>
            <a:ext cx="8688012" cy="2181529"/>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92" y="1099012"/>
            <a:ext cx="4172532" cy="657317"/>
          </a:xfrm>
          <a:prstGeom prst="rect">
            <a:avLst/>
          </a:prstGeom>
        </p:spPr>
      </p:pic>
      <mc:AlternateContent xmlns:mc="http://schemas.openxmlformats.org/markup-compatibility/2006" xmlns:a14="http://schemas.microsoft.com/office/drawing/2010/main">
        <mc:Choice Requires="a14">
          <p:sp>
            <p:nvSpPr>
              <p:cNvPr id="2" name="文字方塊 1"/>
              <p:cNvSpPr txBox="1"/>
              <p:nvPr/>
            </p:nvSpPr>
            <p:spPr>
              <a:xfrm>
                <a:off x="1080655" y="2812472"/>
                <a:ext cx="13172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𝑣</m:t>
                          </m:r>
                        </m:e>
                        <m:sup>
                          <m:r>
                            <a:rPr lang="en-US" altLang="zh-TW" b="0" i="1" smtClean="0">
                              <a:latin typeface="Cambria Math" panose="02040503050406030204" pitchFamily="18" charset="0"/>
                            </a:rPr>
                            <m:t>′</m:t>
                          </m:r>
                        </m:sup>
                      </m:sSup>
                      <m:f>
                        <m:fPr>
                          <m:type m:val="lin"/>
                          <m:ctrlPr>
                            <a:rPr lang="en-US" altLang="zh-TW" b="0" i="1" smtClean="0">
                              <a:latin typeface="Cambria Math" panose="02040503050406030204" pitchFamily="18" charset="0"/>
                            </a:rPr>
                          </m:ctrlPr>
                        </m:fPr>
                        <m:num>
                          <m:r>
                            <a:rPr lang="zh-TW" altLang="en-US" i="1">
                              <a:latin typeface="Cambria Math" panose="02040503050406030204" pitchFamily="18" charset="0"/>
                            </a:rPr>
                            <m:t>𝜕</m:t>
                          </m:r>
                          <m:acc>
                            <m:accPr>
                              <m:chr m:val="̅"/>
                              <m:ctrlPr>
                                <a:rPr lang="zh-TW" altLang="en-US" i="1">
                                  <a:latin typeface="Cambria Math" panose="02040503050406030204" pitchFamily="18" charset="0"/>
                                </a:rPr>
                              </m:ctrlPr>
                            </m:accPr>
                            <m:e>
                              <m:r>
                                <a:rPr lang="en-US" altLang="zh-TW" i="1">
                                  <a:latin typeface="Cambria Math" panose="02040503050406030204" pitchFamily="18" charset="0"/>
                                </a:rPr>
                                <m:t>𝑞</m:t>
                              </m:r>
                            </m:e>
                          </m:acc>
                        </m:num>
                        <m:den>
                          <m:r>
                            <a:rPr lang="zh-TW" altLang="en-US" b="0" i="1" smtClean="0">
                              <a:latin typeface="Cambria Math" panose="02040503050406030204" pitchFamily="18" charset="0"/>
                            </a:rPr>
                            <m:t>𝜕</m:t>
                          </m:r>
                          <m:r>
                            <a:rPr lang="en-US" altLang="zh-TW" b="0" i="1" smtClean="0">
                              <a:latin typeface="Cambria Math" panose="02040503050406030204" pitchFamily="18" charset="0"/>
                            </a:rPr>
                            <m:t>𝑦</m:t>
                          </m:r>
                        </m:den>
                      </m:f>
                    </m:oMath>
                  </m:oMathPara>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1080655" y="2812472"/>
                <a:ext cx="1317284" cy="369332"/>
              </a:xfrm>
              <a:prstGeom prst="rect">
                <a:avLst/>
              </a:prstGeom>
              <a:blipFill>
                <a:blip r:embed="rId5"/>
                <a:stretch>
                  <a:fillRect t="-114754" r="-26389" b="-1770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4671060" y="2903220"/>
                <a:ext cx="13142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𝑢</m:t>
                          </m:r>
                        </m:e>
                        <m:sup>
                          <m:r>
                            <a:rPr lang="en-US" altLang="zh-TW" b="0" i="1" smtClean="0">
                              <a:latin typeface="Cambria Math" panose="02040503050406030204" pitchFamily="18" charset="0"/>
                            </a:rPr>
                            <m:t>′</m:t>
                          </m:r>
                        </m:sup>
                      </m:sSup>
                      <m:f>
                        <m:fPr>
                          <m:type m:val="lin"/>
                          <m:ctrlPr>
                            <a:rPr lang="en-US" altLang="zh-TW" b="0" i="1" smtClean="0">
                              <a:latin typeface="Cambria Math" panose="02040503050406030204" pitchFamily="18" charset="0"/>
                            </a:rPr>
                          </m:ctrlPr>
                        </m:fPr>
                        <m:num>
                          <m:r>
                            <a:rPr lang="zh-TW" altLang="en-US" b="0" i="1" smtClean="0">
                              <a:latin typeface="Cambria Math" panose="02040503050406030204" pitchFamily="18" charset="0"/>
                            </a:rPr>
                            <m:t>𝜕</m:t>
                          </m:r>
                          <m:acc>
                            <m:accPr>
                              <m:chr m:val="̅"/>
                              <m:ctrlPr>
                                <a:rPr lang="zh-TW" altLang="en-US" b="0" i="1" smtClean="0">
                                  <a:latin typeface="Cambria Math" panose="02040503050406030204" pitchFamily="18" charset="0"/>
                                </a:rPr>
                              </m:ctrlPr>
                            </m:accPr>
                            <m:e>
                              <m:r>
                                <a:rPr lang="en-US" altLang="zh-TW" b="0" i="1" smtClean="0">
                                  <a:latin typeface="Cambria Math" panose="02040503050406030204" pitchFamily="18" charset="0"/>
                                </a:rPr>
                                <m:t>𝑞</m:t>
                              </m:r>
                            </m:e>
                          </m:acc>
                        </m:num>
                        <m:den>
                          <m:r>
                            <a:rPr lang="zh-TW" altLang="en-US" b="0" i="1" smtClean="0">
                              <a:latin typeface="Cambria Math" panose="02040503050406030204" pitchFamily="18" charset="0"/>
                            </a:rPr>
                            <m:t>𝜕</m:t>
                          </m:r>
                          <m:r>
                            <a:rPr lang="en-US" altLang="zh-TW" b="0" i="1" smtClean="0">
                              <a:latin typeface="Cambria Math" panose="02040503050406030204" pitchFamily="18" charset="0"/>
                            </a:rPr>
                            <m:t>𝑥</m:t>
                          </m:r>
                        </m:den>
                      </m:f>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4671060" y="2903220"/>
                <a:ext cx="1314271" cy="369332"/>
              </a:xfrm>
              <a:prstGeom prst="rect">
                <a:avLst/>
              </a:prstGeom>
              <a:blipFill>
                <a:blip r:embed="rId6"/>
                <a:stretch>
                  <a:fillRect t="-114754" r="-26389" b="-1770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6103620" y="2804852"/>
                <a:ext cx="12618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𝑢</m:t>
                          </m:r>
                        </m:e>
                      </m:acc>
                      <m:r>
                        <a:rPr lang="zh-TW" altLang="en-US"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𝑞</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zh-TW" altLang="en-US" b="0" i="1" smtClean="0">
                          <a:latin typeface="Cambria Math" panose="02040503050406030204" pitchFamily="18" charset="0"/>
                        </a:rPr>
                        <m:t>𝜕</m:t>
                      </m:r>
                      <m:r>
                        <a:rPr lang="en-US" altLang="zh-TW" b="0" i="1" smtClean="0">
                          <a:latin typeface="Cambria Math" panose="02040503050406030204" pitchFamily="18" charset="0"/>
                        </a:rPr>
                        <m:t>𝑥</m:t>
                      </m:r>
                    </m:oMath>
                  </m:oMathPara>
                </a14:m>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6103620" y="2804852"/>
                <a:ext cx="1261820" cy="369332"/>
              </a:xfrm>
              <a:prstGeom prst="rect">
                <a:avLst/>
              </a:prstGeom>
              <a:blipFill>
                <a:blip r:embed="rId7"/>
                <a:stretch>
                  <a:fillRect b="-1475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4726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921" y="1230002"/>
            <a:ext cx="6858957" cy="4448796"/>
          </a:xfrm>
          <a:prstGeom prst="rect">
            <a:avLst/>
          </a:prstGeom>
        </p:spPr>
      </p:pic>
      <mc:AlternateContent xmlns:mc="http://schemas.openxmlformats.org/markup-compatibility/2006" xmlns:a14="http://schemas.microsoft.com/office/drawing/2010/main">
        <mc:Choice Requires="a14">
          <p:sp>
            <p:nvSpPr>
              <p:cNvPr id="2" name="文字方塊 1"/>
              <p:cNvSpPr txBox="1"/>
              <p:nvPr/>
            </p:nvSpPr>
            <p:spPr>
              <a:xfrm>
                <a:off x="4571999" y="5779698"/>
                <a:ext cx="2939972" cy="646331"/>
              </a:xfrm>
              <a:prstGeom prst="rect">
                <a:avLst/>
              </a:prstGeom>
              <a:noFill/>
            </p:spPr>
            <p:txBody>
              <a:bodyPr wrap="none" rtlCol="0">
                <a:spAutoFit/>
              </a:bodyPr>
              <a:lstStyle/>
              <a:p>
                <a:r>
                  <a:rPr lang="en-US" altLang="zh-TW" dirty="0"/>
                  <a:t>contours: </a:t>
                </a:r>
                <a14:m>
                  <m:oMath xmlns:m="http://schemas.openxmlformats.org/officeDocument/2006/math">
                    <m:d>
                      <m:dPr>
                        <m:begChr m:val="⟨"/>
                        <m:endChr m:val="⟩"/>
                        <m:ctrlPr>
                          <a:rPr lang="en-US" altLang="zh-TW" i="1" dirty="0" smtClean="0">
                            <a:latin typeface="Cambria Math" panose="02040503050406030204" pitchFamily="18" charset="0"/>
                          </a:rPr>
                        </m:ctrlPr>
                      </m:dPr>
                      <m:e>
                        <m:acc>
                          <m:accPr>
                            <m:chr m:val="̅"/>
                            <m:ctrlPr>
                              <a:rPr lang="en-US" altLang="zh-TW" i="1" dirty="0" smtClean="0">
                                <a:latin typeface="Cambria Math" panose="02040503050406030204" pitchFamily="18" charset="0"/>
                              </a:rPr>
                            </m:ctrlPr>
                          </m:accPr>
                          <m:e>
                            <m:r>
                              <a:rPr lang="en-US" altLang="zh-TW" b="0" i="1" dirty="0" smtClean="0">
                                <a:latin typeface="Cambria Math" panose="02040503050406030204" pitchFamily="18" charset="0"/>
                              </a:rPr>
                              <m:t>𝑞</m:t>
                            </m:r>
                          </m:e>
                        </m:acc>
                      </m:e>
                    </m:d>
                  </m:oMath>
                </a14:m>
                <a:endParaRPr lang="en-US" altLang="zh-TW" dirty="0"/>
              </a:p>
              <a:p>
                <a:r>
                  <a:rPr lang="en-US" altLang="zh-TW" dirty="0"/>
                  <a:t>shaded: </a:t>
                </a:r>
                <a14:m>
                  <m:oMath xmlns:m="http://schemas.openxmlformats.org/officeDocument/2006/math">
                    <m:d>
                      <m:dPr>
                        <m:begChr m:val="⟨"/>
                        <m:endChr m:val="⟩"/>
                        <m:ctrlPr>
                          <a:rPr lang="en-US" altLang="zh-TW" i="1" dirty="0">
                            <a:latin typeface="Cambria Math" panose="02040503050406030204" pitchFamily="18" charset="0"/>
                          </a:rPr>
                        </m:ctrlPr>
                      </m:dPr>
                      <m:e>
                        <m:sSup>
                          <m:sSupPr>
                            <m:ctrlPr>
                              <a:rPr lang="en-US" altLang="zh-TW" i="1" dirty="0" smtClean="0">
                                <a:latin typeface="Cambria Math" panose="02040503050406030204" pitchFamily="18" charset="0"/>
                              </a:rPr>
                            </m:ctrlPr>
                          </m:sSupPr>
                          <m:e>
                            <m:r>
                              <a:rPr lang="en-US" altLang="zh-TW" b="0" i="1" dirty="0" smtClean="0">
                                <a:latin typeface="Cambria Math" panose="02040503050406030204" pitchFamily="18" charset="0"/>
                              </a:rPr>
                              <m:t>𝑞</m:t>
                            </m:r>
                          </m:e>
                          <m:sup>
                            <m:r>
                              <a:rPr lang="en-US" altLang="zh-TW" b="0" i="1" dirty="0" smtClean="0">
                                <a:latin typeface="Cambria Math" panose="02040503050406030204" pitchFamily="18" charset="0"/>
                              </a:rPr>
                              <m:t>∗</m:t>
                            </m:r>
                          </m:sup>
                        </m:sSup>
                      </m:e>
                    </m:d>
                  </m:oMath>
                </a14:m>
                <a:r>
                  <a:rPr lang="en-US" altLang="zh-TW" dirty="0"/>
                  <a:t> (from 0.5 kgm</a:t>
                </a:r>
                <a:r>
                  <a:rPr lang="en-US" altLang="zh-TW" baseline="30000" dirty="0"/>
                  <a:t>-2</a:t>
                </a:r>
                <a:r>
                  <a:rPr lang="en-US" altLang="zh-TW" dirty="0"/>
                  <a:t>)</a:t>
                </a:r>
              </a:p>
            </p:txBody>
          </p:sp>
        </mc:Choice>
        <mc:Fallback xmlns="">
          <p:sp>
            <p:nvSpPr>
              <p:cNvPr id="2" name="文字方塊 1"/>
              <p:cNvSpPr txBox="1">
                <a:spLocks noRot="1" noChangeAspect="1" noMove="1" noResize="1" noEditPoints="1" noAdjustHandles="1" noChangeArrowheads="1" noChangeShapeType="1" noTextEdit="1"/>
              </p:cNvSpPr>
              <p:nvPr/>
            </p:nvSpPr>
            <p:spPr>
              <a:xfrm>
                <a:off x="4571999" y="5779698"/>
                <a:ext cx="2939972" cy="646331"/>
              </a:xfrm>
              <a:prstGeom prst="rect">
                <a:avLst/>
              </a:prstGeom>
              <a:blipFill>
                <a:blip r:embed="rId4"/>
                <a:stretch>
                  <a:fillRect l="-1660" t="-4717" r="-415"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719547" y="2152134"/>
                <a:ext cx="1175258" cy="369332"/>
              </a:xfrm>
              <a:prstGeom prst="rect">
                <a:avLst/>
              </a:prstGeom>
            </p:spPr>
            <p:txBody>
              <a:bodyPr wrap="none">
                <a:spAutoFit/>
              </a:bodyPr>
              <a:lstStyle/>
              <a:p>
                <a:r>
                  <a:rPr lang="en-US" altLang="zh-TW" dirty="0"/>
                  <a:t>arrows: </a:t>
                </a:r>
                <a14:m>
                  <m:oMath xmlns:m="http://schemas.openxmlformats.org/officeDocument/2006/math">
                    <m:sSup>
                      <m:sSupPr>
                        <m:ctrlPr>
                          <a:rPr lang="en-US" altLang="zh-TW" i="1" dirty="0">
                            <a:latin typeface="Cambria Math" panose="02040503050406030204" pitchFamily="18" charset="0"/>
                          </a:rPr>
                        </m:ctrlPr>
                      </m:sSupPr>
                      <m:e>
                        <m:r>
                          <a:rPr lang="en-US" altLang="zh-TW" b="1" i="1" dirty="0">
                            <a:latin typeface="Cambria Math" panose="02040503050406030204" pitchFamily="18" charset="0"/>
                          </a:rPr>
                          <m:t>𝑽</m:t>
                        </m:r>
                      </m:e>
                      <m:sup>
                        <m:r>
                          <a:rPr lang="en-US" altLang="zh-TW" i="1" dirty="0">
                            <a:latin typeface="Cambria Math" panose="02040503050406030204" pitchFamily="18" charset="0"/>
                          </a:rPr>
                          <m:t>∗</m:t>
                        </m:r>
                      </m:sup>
                    </m:sSup>
                  </m:oMath>
                </a14:m>
                <a:endParaRPr lang="zh-TW" altLang="en-US" dirty="0"/>
              </a:p>
            </p:txBody>
          </p:sp>
        </mc:Choice>
        <mc:Fallback xmlns="">
          <p:sp>
            <p:nvSpPr>
              <p:cNvPr id="4" name="矩形 3"/>
              <p:cNvSpPr>
                <a:spLocks noRot="1" noChangeAspect="1" noMove="1" noResize="1" noEditPoints="1" noAdjustHandles="1" noChangeArrowheads="1" noChangeShapeType="1" noTextEdit="1"/>
              </p:cNvSpPr>
              <p:nvPr/>
            </p:nvSpPr>
            <p:spPr>
              <a:xfrm>
                <a:off x="719547" y="2152134"/>
                <a:ext cx="1175258" cy="369332"/>
              </a:xfrm>
              <a:prstGeom prst="rect">
                <a:avLst/>
              </a:prstGeom>
              <a:blipFill>
                <a:blip r:embed="rId5"/>
                <a:stretch>
                  <a:fillRect l="-4145" t="-819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722052" y="4361934"/>
                <a:ext cx="1086451" cy="369332"/>
              </a:xfrm>
              <a:prstGeom prst="rect">
                <a:avLst/>
              </a:prstGeom>
            </p:spPr>
            <p:txBody>
              <a:bodyPr wrap="none">
                <a:spAutoFit/>
              </a:bodyPr>
              <a:lstStyle/>
              <a:p>
                <a:r>
                  <a:rPr lang="en-US" altLang="zh-TW" dirty="0"/>
                  <a:t>arrows: </a:t>
                </a:r>
                <a14:m>
                  <m:oMath xmlns:m="http://schemas.openxmlformats.org/officeDocument/2006/math">
                    <m:acc>
                      <m:accPr>
                        <m:chr m:val="̅"/>
                        <m:ctrlPr>
                          <a:rPr lang="en-US" altLang="zh-TW" b="1" i="1" smtClean="0">
                            <a:latin typeface="Cambria Math" panose="02040503050406030204" pitchFamily="18" charset="0"/>
                          </a:rPr>
                        </m:ctrlPr>
                      </m:accPr>
                      <m:e>
                        <m:r>
                          <a:rPr lang="en-US" altLang="zh-TW" b="1" i="1" smtClean="0">
                            <a:latin typeface="Cambria Math" panose="02040503050406030204" pitchFamily="18" charset="0"/>
                          </a:rPr>
                          <m:t>𝑽</m:t>
                        </m:r>
                      </m:e>
                    </m:acc>
                  </m:oMath>
                </a14:m>
                <a:endParaRPr lang="zh-TW" altLang="en-US" b="1" dirty="0"/>
              </a:p>
            </p:txBody>
          </p:sp>
        </mc:Choice>
        <mc:Fallback xmlns="">
          <p:sp>
            <p:nvSpPr>
              <p:cNvPr id="5" name="矩形 4"/>
              <p:cNvSpPr>
                <a:spLocks noRot="1" noChangeAspect="1" noMove="1" noResize="1" noEditPoints="1" noAdjustHandles="1" noChangeArrowheads="1" noChangeShapeType="1" noTextEdit="1"/>
              </p:cNvSpPr>
              <p:nvPr/>
            </p:nvSpPr>
            <p:spPr>
              <a:xfrm>
                <a:off x="722052" y="4361934"/>
                <a:ext cx="1086451" cy="369332"/>
              </a:xfrm>
              <a:prstGeom prst="rect">
                <a:avLst/>
              </a:prstGeom>
              <a:blipFill>
                <a:blip r:embed="rId6"/>
                <a:stretch>
                  <a:fillRect l="-4469" t="-10000" r="-29050" b="-26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46442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68" y="3391779"/>
            <a:ext cx="7727664" cy="3010778"/>
          </a:xfrm>
          <a:prstGeom prst="rect">
            <a:avLst/>
          </a:prstGeom>
        </p:spPr>
      </p:pic>
      <p:sp>
        <p:nvSpPr>
          <p:cNvPr id="4" name="標題 3"/>
          <p:cNvSpPr>
            <a:spLocks noGrp="1"/>
          </p:cNvSpPr>
          <p:nvPr>
            <p:ph type="title"/>
          </p:nvPr>
        </p:nvSpPr>
        <p:spPr/>
        <p:txBody>
          <a:bodyPr/>
          <a:lstStyle/>
          <a:p>
            <a:r>
              <a:rPr lang="en-US" altLang="zh-TW" dirty="0"/>
              <a:t>conclusions</a:t>
            </a:r>
            <a:endParaRPr lang="zh-TW" altLang="en-US" dirty="0"/>
          </a:p>
        </p:txBody>
      </p:sp>
      <p:sp>
        <p:nvSpPr>
          <p:cNvPr id="5" name="內容版面配置區 4"/>
          <p:cNvSpPr>
            <a:spLocks noGrp="1"/>
          </p:cNvSpPr>
          <p:nvPr>
            <p:ph idx="1"/>
          </p:nvPr>
        </p:nvSpPr>
        <p:spPr/>
        <p:txBody>
          <a:bodyPr/>
          <a:lstStyle/>
          <a:p>
            <a:pPr algn="just"/>
            <a:r>
              <a:rPr lang="en-US" altLang="zh-TW" dirty="0"/>
              <a:t>the amplitude of the flanking Rossby waves is</a:t>
            </a:r>
            <a:r>
              <a:rPr lang="zh-TW" altLang="en-US" dirty="0"/>
              <a:t> </a:t>
            </a:r>
            <a:r>
              <a:rPr lang="en-US" altLang="zh-TW" dirty="0"/>
              <a:t>strongly influenced by the seasonally varying strength of</a:t>
            </a:r>
            <a:r>
              <a:rPr lang="zh-TW" altLang="en-US" dirty="0"/>
              <a:t> </a:t>
            </a:r>
            <a:r>
              <a:rPr lang="en-US" altLang="zh-TW" dirty="0"/>
              <a:t>the climatological-mean tropospheric jet streams.</a:t>
            </a:r>
            <a:endParaRPr lang="zh-TW" altLang="en-US" dirty="0"/>
          </a:p>
          <a:p>
            <a:pPr algn="just"/>
            <a:endParaRPr lang="zh-TW" altLang="en-US" dirty="0"/>
          </a:p>
        </p:txBody>
      </p:sp>
    </p:spTree>
    <p:extLst>
      <p:ext uri="{BB962C8B-B14F-4D97-AF65-F5344CB8AC3E}">
        <p14:creationId xmlns:p14="http://schemas.microsoft.com/office/powerpoint/2010/main" val="382319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68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normAutofit fontScale="92500" lnSpcReduction="10000"/>
          </a:bodyPr>
          <a:lstStyle/>
          <a:p>
            <a:pPr algn="just"/>
            <a:r>
              <a:rPr lang="en-US" altLang="zh-TW" dirty="0"/>
              <a:t>the convective centers in the MJO shift seasonally toward the summer hemisphere, following the belt of highest sea surface temperature (SST). </a:t>
            </a:r>
            <a:r>
              <a:rPr lang="en-US" altLang="zh-TW" dirty="0">
                <a:solidFill>
                  <a:schemeClr val="bg1">
                    <a:lumMod val="50000"/>
                  </a:schemeClr>
                </a:solidFill>
              </a:rPr>
              <a:t>[</a:t>
            </a:r>
            <a:r>
              <a:rPr lang="en-US" altLang="zh-TW" dirty="0" err="1">
                <a:solidFill>
                  <a:schemeClr val="bg1">
                    <a:lumMod val="50000"/>
                  </a:schemeClr>
                </a:solidFill>
              </a:rPr>
              <a:t>Zangvil</a:t>
            </a:r>
            <a:r>
              <a:rPr lang="en-US" altLang="zh-TW" dirty="0">
                <a:solidFill>
                  <a:schemeClr val="bg1">
                    <a:lumMod val="50000"/>
                  </a:schemeClr>
                </a:solidFill>
              </a:rPr>
              <a:t> (1975)]</a:t>
            </a:r>
          </a:p>
          <a:p>
            <a:pPr algn="just"/>
            <a:r>
              <a:rPr lang="en-US" altLang="zh-TW" dirty="0"/>
              <a:t>Winter:</a:t>
            </a:r>
          </a:p>
          <a:p>
            <a:pPr marL="514350" indent="-514350" algn="just">
              <a:buFont typeface="+mj-lt"/>
              <a:buAutoNum type="arabicPeriod"/>
            </a:pPr>
            <a:r>
              <a:rPr lang="en-US" altLang="zh-TW" dirty="0"/>
              <a:t>The MJO is more active and more symmetric with respect to the equator </a:t>
            </a:r>
            <a:r>
              <a:rPr lang="en-US" altLang="zh-TW" dirty="0">
                <a:solidFill>
                  <a:schemeClr val="bg1">
                    <a:lumMod val="50000"/>
                  </a:schemeClr>
                </a:solidFill>
              </a:rPr>
              <a:t>(Wang and Rui 1990; Zhang and Dong 2004).</a:t>
            </a:r>
          </a:p>
          <a:p>
            <a:pPr marL="514350" indent="-514350" algn="just">
              <a:buFont typeface="+mj-lt"/>
              <a:buAutoNum type="arabicPeriod"/>
            </a:pPr>
            <a:r>
              <a:rPr lang="en-US" altLang="zh-TW" dirty="0"/>
              <a:t>The eastward propagation of the regions of enhanced rainfall is accompanied by southward propagation toward the South Pacific convergence zone (SPCZ). </a:t>
            </a:r>
            <a:r>
              <a:rPr lang="en-US" altLang="zh-TW" dirty="0">
                <a:solidFill>
                  <a:schemeClr val="bg1">
                    <a:lumMod val="50000"/>
                  </a:schemeClr>
                </a:solidFill>
              </a:rPr>
              <a:t>[Wheeler and Hendon (2004)]</a:t>
            </a:r>
            <a:endParaRPr lang="zh-TW" altLang="en-US" dirty="0">
              <a:solidFill>
                <a:schemeClr val="bg1">
                  <a:lumMod val="50000"/>
                </a:schemeClr>
              </a:solidFill>
            </a:endParaRPr>
          </a:p>
          <a:p>
            <a:pPr algn="just"/>
            <a:endParaRPr lang="en-US" altLang="zh-TW" dirty="0"/>
          </a:p>
        </p:txBody>
      </p:sp>
    </p:spTree>
    <p:extLst>
      <p:ext uri="{BB962C8B-B14F-4D97-AF65-F5344CB8AC3E}">
        <p14:creationId xmlns:p14="http://schemas.microsoft.com/office/powerpoint/2010/main" val="42891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38" y="131334"/>
            <a:ext cx="8564170" cy="3181794"/>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218" y="3766148"/>
            <a:ext cx="4439380" cy="2797670"/>
          </a:xfrm>
          <a:prstGeom prst="rect">
            <a:avLst/>
          </a:prstGeom>
        </p:spPr>
      </p:pic>
      <p:sp>
        <p:nvSpPr>
          <p:cNvPr id="9" name="矩形 8"/>
          <p:cNvSpPr/>
          <p:nvPr/>
        </p:nvSpPr>
        <p:spPr>
          <a:xfrm>
            <a:off x="4946671" y="6379152"/>
            <a:ext cx="2899961" cy="369332"/>
          </a:xfrm>
          <a:prstGeom prst="rect">
            <a:avLst/>
          </a:prstGeom>
        </p:spPr>
        <p:txBody>
          <a:bodyPr wrap="none">
            <a:spAutoFit/>
          </a:bodyPr>
          <a:lstStyle/>
          <a:p>
            <a:r>
              <a:rPr lang="en-US" altLang="zh-TW" dirty="0" err="1"/>
              <a:t>Adames</a:t>
            </a:r>
            <a:r>
              <a:rPr lang="en-US" altLang="zh-TW" dirty="0"/>
              <a:t> and Wallace (2014a)</a:t>
            </a:r>
            <a:endParaRPr lang="zh-TW" altLang="en-US" dirty="0"/>
          </a:p>
        </p:txBody>
      </p:sp>
      <p:sp>
        <p:nvSpPr>
          <p:cNvPr id="10" name="文字方塊 9"/>
          <p:cNvSpPr txBox="1"/>
          <p:nvPr/>
        </p:nvSpPr>
        <p:spPr>
          <a:xfrm>
            <a:off x="3004192" y="3396816"/>
            <a:ext cx="1377300" cy="369332"/>
          </a:xfrm>
          <a:prstGeom prst="rect">
            <a:avLst/>
          </a:prstGeom>
          <a:noFill/>
        </p:spPr>
        <p:txBody>
          <a:bodyPr wrap="none" rtlCol="0">
            <a:spAutoFit/>
          </a:bodyPr>
          <a:lstStyle/>
          <a:p>
            <a:r>
              <a:rPr lang="en-US" altLang="zh-TW" dirty="0"/>
              <a:t>annual-mean</a:t>
            </a:r>
            <a:endParaRPr lang="zh-TW" altLang="en-US" dirty="0"/>
          </a:p>
        </p:txBody>
      </p:sp>
      <p:sp>
        <p:nvSpPr>
          <p:cNvPr id="11" name="文字方塊 10"/>
          <p:cNvSpPr txBox="1"/>
          <p:nvPr/>
        </p:nvSpPr>
        <p:spPr>
          <a:xfrm>
            <a:off x="741869" y="3766148"/>
            <a:ext cx="736099" cy="369332"/>
          </a:xfrm>
          <a:prstGeom prst="rect">
            <a:avLst/>
          </a:prstGeom>
          <a:noFill/>
        </p:spPr>
        <p:txBody>
          <a:bodyPr wrap="none" rtlCol="0">
            <a:spAutoFit/>
          </a:bodyPr>
          <a:lstStyle/>
          <a:p>
            <a:r>
              <a:rPr lang="en-US" altLang="zh-TW" dirty="0"/>
              <a:t>EOF1</a:t>
            </a:r>
            <a:endParaRPr lang="zh-TW" altLang="en-US" dirty="0"/>
          </a:p>
        </p:txBody>
      </p:sp>
      <p:sp>
        <p:nvSpPr>
          <p:cNvPr id="12" name="文字方塊 11"/>
          <p:cNvSpPr txBox="1"/>
          <p:nvPr/>
        </p:nvSpPr>
        <p:spPr>
          <a:xfrm>
            <a:off x="741868" y="4980317"/>
            <a:ext cx="736099" cy="369332"/>
          </a:xfrm>
          <a:prstGeom prst="rect">
            <a:avLst/>
          </a:prstGeom>
          <a:noFill/>
        </p:spPr>
        <p:txBody>
          <a:bodyPr wrap="none" rtlCol="0">
            <a:spAutoFit/>
          </a:bodyPr>
          <a:lstStyle/>
          <a:p>
            <a:r>
              <a:rPr lang="en-US" altLang="zh-TW" dirty="0"/>
              <a:t>EOF2</a:t>
            </a:r>
            <a:endParaRPr lang="zh-TW" altLang="en-US" dirty="0"/>
          </a:p>
        </p:txBody>
      </p:sp>
      <p:grpSp>
        <p:nvGrpSpPr>
          <p:cNvPr id="16" name="群組 15"/>
          <p:cNvGrpSpPr/>
          <p:nvPr/>
        </p:nvGrpSpPr>
        <p:grpSpPr>
          <a:xfrm>
            <a:off x="6396651" y="3936636"/>
            <a:ext cx="2252540" cy="1819007"/>
            <a:chOff x="6987397" y="3980824"/>
            <a:chExt cx="2252540" cy="1819007"/>
          </a:xfrm>
        </p:grpSpPr>
        <mc:AlternateContent xmlns:mc="http://schemas.openxmlformats.org/markup-compatibility/2006" xmlns:a14="http://schemas.microsoft.com/office/drawing/2010/main">
          <mc:Choice Requires="a14">
            <p:sp>
              <p:nvSpPr>
                <p:cNvPr id="13" name="文字方塊 12"/>
                <p:cNvSpPr txBox="1"/>
                <p:nvPr/>
              </p:nvSpPr>
              <p:spPr>
                <a:xfrm>
                  <a:off x="7005022" y="3980824"/>
                  <a:ext cx="2210862" cy="646331"/>
                </a:xfrm>
                <a:prstGeom prst="rect">
                  <a:avLst/>
                </a:prstGeom>
                <a:noFill/>
              </p:spPr>
              <p:txBody>
                <a:bodyPr wrap="none" rtlCol="0">
                  <a:spAutoFit/>
                </a:bodyPr>
                <a:lstStyle/>
                <a:p>
                  <a:r>
                    <a:rPr lang="en-US" altLang="zh-TW" b="1" dirty="0"/>
                    <a:t>contour: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m:rPr>
                          <m:sty m:val="p"/>
                        </m:rPr>
                        <a:rPr lang="el-GR" altLang="zh-TW" i="1" smtClean="0">
                          <a:latin typeface="Cambria Math" panose="02040503050406030204" pitchFamily="18" charset="0"/>
                          <a:ea typeface="Cambria Math" panose="02040503050406030204" pitchFamily="18" charset="0"/>
                        </a:rPr>
                        <m:t>χ</m:t>
                      </m:r>
                    </m:oMath>
                  </a14:m>
                  <a:endParaRPr lang="en-US" altLang="zh-TW" dirty="0">
                    <a:ea typeface="Cambria Math" panose="02040503050406030204" pitchFamily="18" charset="0"/>
                  </a:endParaRPr>
                </a:p>
                <a:p>
                  <a:r>
                    <a:rPr lang="en-US" altLang="zh-TW" dirty="0"/>
                    <a:t>(850- minus 150-hPa)</a:t>
                  </a:r>
                  <a:endParaRPr lang="zh-TW" altLang="en-US"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7005022" y="3980824"/>
                  <a:ext cx="2210862" cy="646331"/>
                </a:xfrm>
                <a:prstGeom prst="rect">
                  <a:avLst/>
                </a:prstGeom>
                <a:blipFill>
                  <a:blip r:embed="rId4"/>
                  <a:stretch>
                    <a:fillRect l="-2204" t="-5660" r="-1928" b="-14151"/>
                  </a:stretch>
                </a:blipFill>
              </p:spPr>
              <p:txBody>
                <a:bodyPr/>
                <a:lstStyle/>
                <a:p>
                  <a:r>
                    <a:rPr lang="zh-TW" altLang="en-US">
                      <a:noFill/>
                    </a:rPr>
                    <a:t> </a:t>
                  </a:r>
                </a:p>
              </p:txBody>
            </p:sp>
          </mc:Fallback>
        </mc:AlternateContent>
        <p:sp>
          <p:nvSpPr>
            <p:cNvPr id="14" name="矩形 13"/>
            <p:cNvSpPr/>
            <p:nvPr/>
          </p:nvSpPr>
          <p:spPr>
            <a:xfrm>
              <a:off x="7005022" y="4710843"/>
              <a:ext cx="2197461" cy="646331"/>
            </a:xfrm>
            <a:prstGeom prst="rect">
              <a:avLst/>
            </a:prstGeom>
          </p:spPr>
          <p:txBody>
            <a:bodyPr wrap="none">
              <a:spAutoFit/>
            </a:bodyPr>
            <a:lstStyle/>
            <a:p>
              <a:r>
                <a:rPr lang="en-US" altLang="zh-TW" b="1" dirty="0">
                  <a:latin typeface="AdvPSTIM10-R"/>
                </a:rPr>
                <a:t>arrows : </a:t>
              </a:r>
            </a:p>
            <a:p>
              <a:r>
                <a:rPr lang="en-US" altLang="zh-TW" dirty="0">
                  <a:latin typeface="AdvPSTIM10-R"/>
                </a:rPr>
                <a:t>150-hPa wind vectors</a:t>
              </a:r>
              <a:endParaRPr lang="zh-TW" altLang="en-US" dirty="0"/>
            </a:p>
          </p:txBody>
        </p:sp>
        <p:sp>
          <p:nvSpPr>
            <p:cNvPr id="15" name="矩形 14"/>
            <p:cNvSpPr/>
            <p:nvPr/>
          </p:nvSpPr>
          <p:spPr>
            <a:xfrm>
              <a:off x="6987397" y="5430499"/>
              <a:ext cx="2252540" cy="369332"/>
            </a:xfrm>
            <a:prstGeom prst="rect">
              <a:avLst/>
            </a:prstGeom>
          </p:spPr>
          <p:txBody>
            <a:bodyPr wrap="none">
              <a:spAutoFit/>
            </a:bodyPr>
            <a:lstStyle/>
            <a:p>
              <a:r>
                <a:rPr lang="en-US" altLang="zh-TW" b="1" dirty="0"/>
                <a:t>shading : </a:t>
              </a:r>
              <a:r>
                <a:rPr lang="en-US" altLang="zh-TW" dirty="0">
                  <a:latin typeface="AdvPSTIM10-R"/>
                </a:rPr>
                <a:t>OLR (wm</a:t>
              </a:r>
              <a:r>
                <a:rPr lang="en-US" altLang="zh-TW" baseline="30000" dirty="0">
                  <a:latin typeface="AdvPSTIM10-R"/>
                </a:rPr>
                <a:t>-2</a:t>
              </a:r>
              <a:r>
                <a:rPr lang="en-US" altLang="zh-TW" dirty="0">
                  <a:latin typeface="AdvPSTIM10-R"/>
                </a:rPr>
                <a:t>)</a:t>
              </a:r>
              <a:endParaRPr lang="zh-TW" altLang="en-US" dirty="0"/>
            </a:p>
          </p:txBody>
        </p:sp>
      </p:grpSp>
    </p:spTree>
    <p:extLst>
      <p:ext uri="{BB962C8B-B14F-4D97-AF65-F5344CB8AC3E}">
        <p14:creationId xmlns:p14="http://schemas.microsoft.com/office/powerpoint/2010/main" val="237212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222" y="475528"/>
            <a:ext cx="7875918" cy="830997"/>
          </a:xfrm>
          <a:prstGeom prst="rect">
            <a:avLst/>
          </a:prstGeom>
        </p:spPr>
        <p:txBody>
          <a:bodyPr wrap="square">
            <a:spAutoFit/>
          </a:bodyPr>
          <a:lstStyle/>
          <a:p>
            <a:r>
              <a:rPr lang="en-US" altLang="zh-TW" sz="2400" dirty="0"/>
              <a:t>Geophysical Fluid Dynamics Laboratory’s flexible modeling system’s spherical nonlinear shallow-water model</a:t>
            </a:r>
            <a:endParaRPr lang="zh-TW" altLang="en-US" sz="24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52" y="2026607"/>
            <a:ext cx="4345799" cy="434580"/>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75" y="4103472"/>
            <a:ext cx="5165749" cy="803561"/>
          </a:xfrm>
          <a:prstGeom prst="rect">
            <a:avLst/>
          </a:prstGeom>
        </p:spPr>
      </p:pic>
      <p:sp>
        <p:nvSpPr>
          <p:cNvPr id="7" name="文字方塊 6"/>
          <p:cNvSpPr txBox="1"/>
          <p:nvPr/>
        </p:nvSpPr>
        <p:spPr>
          <a:xfrm>
            <a:off x="474452" y="2487318"/>
            <a:ext cx="1726755" cy="830997"/>
          </a:xfrm>
          <a:prstGeom prst="rect">
            <a:avLst/>
          </a:prstGeom>
          <a:noFill/>
        </p:spPr>
        <p:txBody>
          <a:bodyPr wrap="none" rtlCol="0">
            <a:spAutoFit/>
          </a:bodyPr>
          <a:lstStyle/>
          <a:p>
            <a:r>
              <a:rPr lang="en-US" altLang="zh-TW" sz="2400" dirty="0"/>
              <a:t>H</a:t>
            </a:r>
            <a:r>
              <a:rPr lang="en-US" altLang="zh-TW" sz="2400" baseline="-25000" dirty="0"/>
              <a:t>0</a:t>
            </a:r>
            <a:r>
              <a:rPr lang="en-US" altLang="zh-TW" sz="2400" dirty="0"/>
              <a:t> = 2000m</a:t>
            </a:r>
          </a:p>
          <a:p>
            <a:r>
              <a:rPr lang="en-US" altLang="zh-TW" sz="2400" dirty="0"/>
              <a:t>N = 2</a:t>
            </a:r>
            <a:endParaRPr lang="zh-TW" altLang="en-US" sz="2400" dirty="0"/>
          </a:p>
        </p:txBody>
      </p:sp>
      <p:sp>
        <p:nvSpPr>
          <p:cNvPr id="8" name="矩形 7"/>
          <p:cNvSpPr/>
          <p:nvPr/>
        </p:nvSpPr>
        <p:spPr>
          <a:xfrm>
            <a:off x="474452" y="1537358"/>
            <a:ext cx="4722768" cy="461665"/>
          </a:xfrm>
          <a:prstGeom prst="rect">
            <a:avLst/>
          </a:prstGeom>
        </p:spPr>
        <p:txBody>
          <a:bodyPr wrap="none">
            <a:spAutoFit/>
          </a:bodyPr>
          <a:lstStyle/>
          <a:p>
            <a:r>
              <a:rPr lang="en-US" altLang="zh-TW" sz="2400" b="1" dirty="0"/>
              <a:t>meridionally varying topography: </a:t>
            </a:r>
            <a:endParaRPr lang="zh-TW" altLang="en-US" sz="2400" b="1" dirty="0"/>
          </a:p>
        </p:txBody>
      </p:sp>
      <p:sp>
        <p:nvSpPr>
          <p:cNvPr id="9" name="矩形 8"/>
          <p:cNvSpPr/>
          <p:nvPr/>
        </p:nvSpPr>
        <p:spPr>
          <a:xfrm>
            <a:off x="513075" y="3410974"/>
            <a:ext cx="8268615" cy="461665"/>
          </a:xfrm>
          <a:prstGeom prst="rect">
            <a:avLst/>
          </a:prstGeom>
        </p:spPr>
        <p:txBody>
          <a:bodyPr wrap="square">
            <a:spAutoFit/>
          </a:bodyPr>
          <a:lstStyle/>
          <a:p>
            <a:r>
              <a:rPr lang="en-US" altLang="zh-TW" sz="2400" b="1" dirty="0"/>
              <a:t>At day 25, a heat source of the following form is turned on:</a:t>
            </a:r>
            <a:endParaRPr lang="zh-TW" altLang="en-US" sz="2400" b="1" dirty="0"/>
          </a:p>
        </p:txBody>
      </p:sp>
      <p:sp>
        <p:nvSpPr>
          <p:cNvPr id="10" name="矩形 9"/>
          <p:cNvSpPr/>
          <p:nvPr/>
        </p:nvSpPr>
        <p:spPr>
          <a:xfrm>
            <a:off x="493763" y="5137866"/>
            <a:ext cx="8307238" cy="1477328"/>
          </a:xfrm>
          <a:prstGeom prst="rect">
            <a:avLst/>
          </a:prstGeom>
        </p:spPr>
        <p:txBody>
          <a:bodyPr wrap="square">
            <a:spAutoFit/>
          </a:bodyPr>
          <a:lstStyle/>
          <a:p>
            <a:r>
              <a:rPr lang="en-US" altLang="zh-TW" dirty="0">
                <a:latin typeface="AdvPS3D56D5"/>
                <a:ea typeface="Cambria Math" panose="02040503050406030204" pitchFamily="18" charset="0"/>
              </a:rPr>
              <a:t>θ</a:t>
            </a:r>
            <a:r>
              <a:rPr lang="en-US" altLang="zh-TW" dirty="0">
                <a:latin typeface="AdvPS3D56D5"/>
              </a:rPr>
              <a:t> </a:t>
            </a:r>
            <a:r>
              <a:rPr lang="en-US" altLang="zh-TW" dirty="0">
                <a:latin typeface="AdvPSTIM10-R"/>
              </a:rPr>
              <a:t>: latitude, </a:t>
            </a:r>
          </a:p>
          <a:p>
            <a:r>
              <a:rPr lang="en-US" altLang="zh-TW" dirty="0" err="1">
                <a:latin typeface="AdvPS3D56D5"/>
                <a:ea typeface="Cambria Math" panose="02040503050406030204" pitchFamily="18" charset="0"/>
              </a:rPr>
              <a:t>θ</a:t>
            </a:r>
            <a:r>
              <a:rPr lang="en-US" altLang="zh-TW" sz="800" dirty="0" err="1">
                <a:latin typeface="AdvPSTIM10-I"/>
              </a:rPr>
              <a:t>p</a:t>
            </a:r>
            <a:r>
              <a:rPr lang="en-US" altLang="zh-TW" sz="800" dirty="0">
                <a:latin typeface="AdvPSTIM10-I"/>
              </a:rPr>
              <a:t> </a:t>
            </a:r>
            <a:r>
              <a:rPr lang="en-US" altLang="zh-TW" dirty="0">
                <a:latin typeface="AdvPSTIM10-R"/>
              </a:rPr>
              <a:t>: the latitude of the center of the heat source</a:t>
            </a:r>
          </a:p>
          <a:p>
            <a:r>
              <a:rPr lang="en-US" altLang="zh-TW" dirty="0">
                <a:latin typeface="AdvPSTIM10-R"/>
              </a:rPr>
              <a:t>L</a:t>
            </a:r>
            <a:r>
              <a:rPr lang="en-US" altLang="zh-TW" dirty="0">
                <a:latin typeface="AdvPS3D56D5"/>
              </a:rPr>
              <a:t> </a:t>
            </a:r>
            <a:r>
              <a:rPr lang="en-US" altLang="zh-TW" dirty="0">
                <a:latin typeface="AdvPSTIM10-R"/>
              </a:rPr>
              <a:t>: the longitude</a:t>
            </a:r>
          </a:p>
          <a:p>
            <a:r>
              <a:rPr lang="en-US" altLang="zh-TW" dirty="0" err="1">
                <a:latin typeface="AdvPSTIM10-R"/>
              </a:rPr>
              <a:t>L</a:t>
            </a:r>
            <a:r>
              <a:rPr lang="en-US" altLang="zh-TW" sz="800" dirty="0" err="1">
                <a:latin typeface="AdvPSTIM10-I"/>
              </a:rPr>
              <a:t>p</a:t>
            </a:r>
            <a:r>
              <a:rPr lang="en-US" altLang="zh-TW" sz="800" dirty="0">
                <a:latin typeface="AdvPSTIM10-I"/>
              </a:rPr>
              <a:t> </a:t>
            </a:r>
            <a:r>
              <a:rPr lang="en-US" altLang="zh-TW" dirty="0">
                <a:latin typeface="AdvPSTIM10-R"/>
              </a:rPr>
              <a:t>is the longitude of the center of the heat source</a:t>
            </a:r>
          </a:p>
          <a:p>
            <a:r>
              <a:rPr lang="en-US" altLang="zh-TW" dirty="0">
                <a:latin typeface="AdvPSTIM10-I"/>
              </a:rPr>
              <a:t>L</a:t>
            </a:r>
            <a:r>
              <a:rPr lang="en-US" altLang="zh-TW" sz="800" dirty="0">
                <a:latin typeface="AdvPSTIM10-I"/>
              </a:rPr>
              <a:t>x </a:t>
            </a:r>
            <a:r>
              <a:rPr lang="en-US" altLang="zh-TW" dirty="0">
                <a:latin typeface="AdvPSTIM10-R"/>
              </a:rPr>
              <a:t>and </a:t>
            </a:r>
            <a:r>
              <a:rPr lang="en-US" altLang="zh-TW" dirty="0">
                <a:latin typeface="AdvPSTIM10-I"/>
              </a:rPr>
              <a:t>L</a:t>
            </a:r>
            <a:r>
              <a:rPr lang="en-US" altLang="zh-TW" sz="800" dirty="0">
                <a:latin typeface="AdvPSTIM10-I"/>
              </a:rPr>
              <a:t>y </a:t>
            </a:r>
            <a:r>
              <a:rPr lang="en-US" altLang="zh-TW" dirty="0">
                <a:latin typeface="AdvPSTIM10-R"/>
              </a:rPr>
              <a:t>respectively determine the zonal and meridional extent of the heating.</a:t>
            </a:r>
            <a:endParaRPr lang="zh-TW" altLang="en-US" dirty="0"/>
          </a:p>
        </p:txBody>
      </p:sp>
    </p:spTree>
    <p:extLst>
      <p:ext uri="{BB962C8B-B14F-4D97-AF65-F5344CB8AC3E}">
        <p14:creationId xmlns:p14="http://schemas.microsoft.com/office/powerpoint/2010/main" val="2433702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abstract</a:t>
            </a:r>
            <a:endParaRPr lang="zh-TW" altLang="en-US" dirty="0"/>
          </a:p>
        </p:txBody>
      </p:sp>
      <p:sp>
        <p:nvSpPr>
          <p:cNvPr id="3" name="內容版面配置區 2"/>
          <p:cNvSpPr>
            <a:spLocks noGrp="1"/>
          </p:cNvSpPr>
          <p:nvPr>
            <p:ph idx="1"/>
          </p:nvPr>
        </p:nvSpPr>
        <p:spPr/>
        <p:txBody>
          <a:bodyPr>
            <a:normAutofit lnSpcReduction="10000"/>
          </a:bodyPr>
          <a:lstStyle/>
          <a:p>
            <a:pPr algn="just"/>
            <a:r>
              <a:rPr lang="en-US" altLang="zh-TW" dirty="0"/>
              <a:t>At upper-tropospheric levels, the flanking Rossby waves remain centered around 28°N/S year-round, but they tend to be stronger in the winter hemisphere, where the climatological-mean jet stream is stronger, rendering the subtropical circulation more sensitive to forcing by a near-equatorial heat source. </a:t>
            </a:r>
          </a:p>
          <a:p>
            <a:pPr algn="just"/>
            <a:r>
              <a:rPr lang="en-US" altLang="zh-TW" dirty="0"/>
              <a:t>Amplitudes of the MJO-related deep convection and lower-tropospheric zonal wind are stronger in the summer hemisphere, where the column-integrated water vapor is larger.</a:t>
            </a:r>
            <a:endParaRPr lang="zh-TW" altLang="en-US" dirty="0"/>
          </a:p>
        </p:txBody>
      </p:sp>
    </p:spTree>
    <p:extLst>
      <p:ext uri="{BB962C8B-B14F-4D97-AF65-F5344CB8AC3E}">
        <p14:creationId xmlns:p14="http://schemas.microsoft.com/office/powerpoint/2010/main" val="4251995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NDJFM</a:t>
            </a:r>
            <a:endParaRPr lang="zh-TW" altLang="en-US" dirty="0"/>
          </a:p>
        </p:txBody>
      </p:sp>
      <p:sp>
        <p:nvSpPr>
          <p:cNvPr id="3" name="內容版面配置區 2"/>
          <p:cNvSpPr>
            <a:spLocks noGrp="1"/>
          </p:cNvSpPr>
          <p:nvPr>
            <p:ph idx="1"/>
          </p:nvPr>
        </p:nvSpPr>
        <p:spPr/>
        <p:txBody>
          <a:bodyPr>
            <a:normAutofit/>
          </a:bodyPr>
          <a:lstStyle/>
          <a:p>
            <a:pPr algn="just"/>
            <a:r>
              <a:rPr lang="en-US" altLang="zh-TW" dirty="0"/>
              <a:t>During NDJFM, the equatorial asymmetry is subtle: as in the annual mean, moisture convergence into swallowtail-shaped regions of enhanced deep convection is an integral part of the equatorial Rossby wave signature, and the eastward propagation is due to moistening of the air to the east of the enhanced convection by poleward moisture advection.</a:t>
            </a:r>
            <a:endParaRPr lang="zh-TW" altLang="en-US" dirty="0"/>
          </a:p>
        </p:txBody>
      </p:sp>
    </p:spTree>
    <p:extLst>
      <p:ext uri="{BB962C8B-B14F-4D97-AF65-F5344CB8AC3E}">
        <p14:creationId xmlns:p14="http://schemas.microsoft.com/office/powerpoint/2010/main" val="347308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JJAS</a:t>
            </a:r>
            <a:endParaRPr lang="zh-TW" altLang="en-US" dirty="0"/>
          </a:p>
        </p:txBody>
      </p:sp>
      <p:sp>
        <p:nvSpPr>
          <p:cNvPr id="3" name="內容版面配置區 2"/>
          <p:cNvSpPr>
            <a:spLocks noGrp="1"/>
          </p:cNvSpPr>
          <p:nvPr>
            <p:ph idx="1"/>
          </p:nvPr>
        </p:nvSpPr>
        <p:spPr/>
        <p:txBody>
          <a:bodyPr>
            <a:normAutofit lnSpcReduction="10000"/>
          </a:bodyPr>
          <a:lstStyle/>
          <a:p>
            <a:pPr algn="just"/>
            <a:r>
              <a:rPr lang="en-US" altLang="zh-TW" dirty="0"/>
              <a:t>During the Asian summer monsoon in JJAS, the convection assumes the form of northward propagating, west-northwest–east-southeast-oriented </a:t>
            </a:r>
            <a:r>
              <a:rPr lang="en-US" altLang="zh-TW" dirty="0" err="1"/>
              <a:t>rainbands</a:t>
            </a:r>
            <a:r>
              <a:rPr lang="en-US" altLang="zh-TW" dirty="0"/>
              <a:t> embedded within cyclonic shear lines. </a:t>
            </a:r>
          </a:p>
          <a:p>
            <a:pPr algn="just"/>
            <a:r>
              <a:rPr lang="en-US" altLang="zh-TW" dirty="0"/>
              <a:t>These features are maintained by frictional convergence of moisture, and their northward propagation is mainly due to the presence of features in the climatological-mean fields: that is, the west–east moisture gradient over India and the Arabian Sea and the southwesterly low-level monsoon flow over the northwest Pacific.</a:t>
            </a:r>
            <a:endParaRPr lang="zh-TW" altLang="en-US" dirty="0"/>
          </a:p>
        </p:txBody>
      </p:sp>
    </p:spTree>
    <p:extLst>
      <p:ext uri="{BB962C8B-B14F-4D97-AF65-F5344CB8AC3E}">
        <p14:creationId xmlns:p14="http://schemas.microsoft.com/office/powerpoint/2010/main" val="331834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655" y="731117"/>
            <a:ext cx="5848491" cy="5752811"/>
          </a:xfrm>
        </p:spPr>
      </p:pic>
      <p:sp>
        <p:nvSpPr>
          <p:cNvPr id="7" name="矩形 6"/>
          <p:cNvSpPr/>
          <p:nvPr/>
        </p:nvSpPr>
        <p:spPr>
          <a:xfrm>
            <a:off x="564557" y="361785"/>
            <a:ext cx="2223686"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altLang="zh-TW" dirty="0">
                <a:solidFill>
                  <a:schemeClr val="tx1"/>
                </a:solidFill>
              </a:rPr>
              <a:t>Monteiro et al. (2014)</a:t>
            </a:r>
            <a:endParaRPr lang="zh-TW" altLang="en-US" dirty="0">
              <a:solidFill>
                <a:schemeClr val="tx1"/>
              </a:solidFill>
            </a:endParaRPr>
          </a:p>
        </p:txBody>
      </p:sp>
    </p:spTree>
    <p:extLst>
      <p:ext uri="{BB962C8B-B14F-4D97-AF65-F5344CB8AC3E}">
        <p14:creationId xmlns:p14="http://schemas.microsoft.com/office/powerpoint/2010/main" val="153029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gn="just"/>
            <a:r>
              <a:rPr lang="en-US" altLang="zh-TW" dirty="0"/>
              <a:t>Summer:</a:t>
            </a:r>
          </a:p>
          <a:p>
            <a:pPr marL="514350" indent="-514350" algn="just">
              <a:buFont typeface="+mj-lt"/>
              <a:buAutoNum type="arabicPeriod"/>
            </a:pPr>
            <a:r>
              <a:rPr lang="en-US" altLang="zh-TW" dirty="0"/>
              <a:t>the regions of enhanced convection exhibit pronounced northward propagation. </a:t>
            </a:r>
            <a:r>
              <a:rPr lang="en-US" altLang="zh-TW" sz="2400" dirty="0">
                <a:solidFill>
                  <a:schemeClr val="bg1">
                    <a:lumMod val="50000"/>
                  </a:schemeClr>
                </a:solidFill>
              </a:rPr>
              <a:t>[(</a:t>
            </a:r>
            <a:r>
              <a:rPr lang="en-US" altLang="zh-TW" sz="2400" dirty="0" err="1">
                <a:solidFill>
                  <a:schemeClr val="bg1">
                    <a:lumMod val="50000"/>
                  </a:schemeClr>
                </a:solidFill>
              </a:rPr>
              <a:t>Annamalai</a:t>
            </a:r>
            <a:r>
              <a:rPr lang="en-US" altLang="zh-TW" sz="2400" dirty="0">
                <a:solidFill>
                  <a:schemeClr val="bg1">
                    <a:lumMod val="50000"/>
                  </a:schemeClr>
                </a:solidFill>
              </a:rPr>
              <a:t> et al. 1999; </a:t>
            </a:r>
            <a:r>
              <a:rPr lang="en-US" altLang="zh-TW" sz="2400" dirty="0" err="1">
                <a:solidFill>
                  <a:schemeClr val="bg1">
                    <a:lumMod val="50000"/>
                  </a:schemeClr>
                </a:solidFill>
              </a:rPr>
              <a:t>Kemball</a:t>
            </a:r>
            <a:r>
              <a:rPr lang="en-US" altLang="zh-TW" sz="2400" dirty="0">
                <a:solidFill>
                  <a:schemeClr val="bg1">
                    <a:lumMod val="50000"/>
                  </a:schemeClr>
                </a:solidFill>
              </a:rPr>
              <a:t>-Cook and Wang 2001; Lawrence and Webster 2002; Shukla 2014)]</a:t>
            </a:r>
            <a:endParaRPr lang="zh-TW" altLang="en-US" sz="2400" dirty="0">
              <a:solidFill>
                <a:schemeClr val="bg1">
                  <a:lumMod val="50000"/>
                </a:schemeClr>
              </a:solidFill>
            </a:endParaRPr>
          </a:p>
        </p:txBody>
      </p:sp>
    </p:spTree>
    <p:extLst>
      <p:ext uri="{BB962C8B-B14F-4D97-AF65-F5344CB8AC3E}">
        <p14:creationId xmlns:p14="http://schemas.microsoft.com/office/powerpoint/2010/main" val="347744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 and methods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a:t>ERA-Interim </a:t>
                </a:r>
                <a:r>
                  <a:rPr lang="da-DK" altLang="zh-TW" dirty="0"/>
                  <a:t>dataset (Dee et al. 2011).</a:t>
                </a:r>
              </a:p>
              <a:p>
                <a:r>
                  <a:rPr lang="da-DK" altLang="zh-TW" dirty="0"/>
                  <a:t>Grid spacing: </a:t>
                </a:r>
                <a:r>
                  <a:rPr lang="en-US" altLang="zh-TW" dirty="0"/>
                  <a:t>1.5° </a:t>
                </a:r>
                <a14:m>
                  <m:oMath xmlns:m="http://schemas.openxmlformats.org/officeDocument/2006/math">
                    <m:r>
                      <a:rPr lang="en-US" altLang="zh-TW" i="1">
                        <a:latin typeface="Cambria Math" panose="02040503050406030204" pitchFamily="18" charset="0"/>
                        <a:ea typeface="Cambria Math" panose="02040503050406030204" pitchFamily="18" charset="0"/>
                      </a:rPr>
                      <m:t>×</m:t>
                    </m:r>
                  </m:oMath>
                </a14:m>
                <a:r>
                  <a:rPr lang="en-US" altLang="zh-TW" dirty="0"/>
                  <a:t> 1.5°</a:t>
                </a:r>
              </a:p>
              <a:p>
                <a:r>
                  <a:rPr lang="en-US" altLang="zh-TW" dirty="0"/>
                  <a:t>dataset from 1979 to 2011</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391" t="-23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6782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Warm pool composite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algn="just"/>
                <a:r>
                  <a:rPr lang="en-US" altLang="zh-TW" dirty="0"/>
                  <a:t>A regression maps based on linear combinations of PC1 and PC2 of </a:t>
                </a:r>
                <a14:m>
                  <m:oMath xmlns:m="http://schemas.openxmlformats.org/officeDocument/2006/math">
                    <m:r>
                      <a:rPr lang="en-US" altLang="zh-TW" i="1">
                        <a:latin typeface="Cambria Math" panose="02040503050406030204" pitchFamily="18" charset="0"/>
                        <a:ea typeface="Cambria Math" panose="02040503050406030204" pitchFamily="18" charset="0"/>
                      </a:rPr>
                      <m:t>∆</m:t>
                    </m:r>
                    <m:r>
                      <m:rPr>
                        <m:sty m:val="p"/>
                      </m:rPr>
                      <a:rPr lang="el-GR" altLang="zh-TW" i="1">
                        <a:latin typeface="Cambria Math" panose="02040503050406030204" pitchFamily="18" charset="0"/>
                        <a:ea typeface="Cambria Math" panose="02040503050406030204" pitchFamily="18" charset="0"/>
                      </a:rPr>
                      <m:t>χ</m:t>
                    </m:r>
                  </m:oMath>
                </a14:m>
                <a:r>
                  <a:rPr lang="zh-TW" altLang="en-US" dirty="0"/>
                  <a:t> </a:t>
                </a:r>
                <a:r>
                  <a:rPr lang="en-US" altLang="zh-TW" dirty="0"/>
                  <a:t>(850-150</a:t>
                </a:r>
                <a:r>
                  <a:rPr lang="zh-TW" altLang="en-US" dirty="0"/>
                  <a:t> </a:t>
                </a:r>
                <a:r>
                  <a:rPr lang="en-US" altLang="zh-TW" dirty="0"/>
                  <a:t>hPa) for the MJO phases in which the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m:rPr>
                        <m:sty m:val="p"/>
                      </m:rPr>
                      <a:rPr lang="el-GR" altLang="zh-TW" i="1" smtClean="0">
                        <a:latin typeface="Cambria Math" panose="02040503050406030204" pitchFamily="18" charset="0"/>
                        <a:ea typeface="Cambria Math" panose="02040503050406030204" pitchFamily="18" charset="0"/>
                      </a:rPr>
                      <m:t>χ</m:t>
                    </m:r>
                  </m:oMath>
                </a14:m>
                <a:r>
                  <a:rPr lang="zh-TW" altLang="en-US" dirty="0"/>
                  <a:t> </a:t>
                </a:r>
                <a:r>
                  <a:rPr lang="en-US" altLang="zh-TW" dirty="0"/>
                  <a:t>maximum is centered over the Indo-Pacific warm pool (60</a:t>
                </a:r>
                <a:r>
                  <a:rPr lang="zh-TW" altLang="en-US" baseline="30000" dirty="0">
                    <a:latin typeface="新細明體"/>
                    <a:ea typeface="新細明體"/>
                  </a:rPr>
                  <a:t>。</a:t>
                </a:r>
                <a:r>
                  <a:rPr lang="en-US" altLang="zh-TW" dirty="0"/>
                  <a:t>E–180</a:t>
                </a:r>
                <a:r>
                  <a:rPr lang="zh-TW" altLang="en-US" baseline="30000" dirty="0">
                    <a:latin typeface="新細明體"/>
                    <a:ea typeface="新細明體"/>
                  </a:rPr>
                  <a:t>。</a:t>
                </a:r>
                <a:r>
                  <a:rPr lang="en-US" altLang="zh-TW" dirty="0"/>
                  <a:t>E). </a:t>
                </a:r>
              </a:p>
              <a:p>
                <a:pPr algn="just"/>
                <a:r>
                  <a:rPr lang="en-US" altLang="zh-TW" dirty="0"/>
                  <a:t>Each of these maps is then zonally shifted such that the longitude at which </a:t>
                </a:r>
                <a14:m>
                  <m:oMath xmlns:m="http://schemas.openxmlformats.org/officeDocument/2006/math">
                    <m:r>
                      <a:rPr lang="en-US" altLang="zh-TW" i="1">
                        <a:latin typeface="Cambria Math" panose="02040503050406030204" pitchFamily="18" charset="0"/>
                        <a:ea typeface="Cambria Math" panose="02040503050406030204" pitchFamily="18" charset="0"/>
                      </a:rPr>
                      <m:t>∆</m:t>
                    </m:r>
                    <m:r>
                      <m:rPr>
                        <m:sty m:val="p"/>
                      </m:rPr>
                      <a:rPr lang="el-GR" altLang="zh-TW" i="1">
                        <a:latin typeface="Cambria Math" panose="02040503050406030204" pitchFamily="18" charset="0"/>
                        <a:ea typeface="Cambria Math" panose="02040503050406030204" pitchFamily="18" charset="0"/>
                      </a:rPr>
                      <m:t>χ</m:t>
                    </m:r>
                  </m:oMath>
                </a14:m>
                <a:r>
                  <a:rPr lang="en-US" altLang="zh-TW" dirty="0"/>
                  <a:t> is a maximum corresponds to the reference longitude (0</a:t>
                </a:r>
                <a:r>
                  <a:rPr lang="zh-TW" altLang="en-US" baseline="30000" dirty="0">
                    <a:latin typeface="新細明體"/>
                  </a:rPr>
                  <a:t> 。</a:t>
                </a:r>
                <a:r>
                  <a:rPr lang="en-US" altLang="zh-TW" dirty="0"/>
                  <a:t>).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391" t="-2381" r="-162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43536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791" y="1138071"/>
            <a:ext cx="5639338" cy="4650870"/>
          </a:xfrm>
          <a:prstGeom prst="rect">
            <a:avLst/>
          </a:prstGeom>
        </p:spPr>
      </p:pic>
      <p:sp>
        <p:nvSpPr>
          <p:cNvPr id="4" name="矩形 3"/>
          <p:cNvSpPr/>
          <p:nvPr/>
        </p:nvSpPr>
        <p:spPr>
          <a:xfrm>
            <a:off x="504874" y="449375"/>
            <a:ext cx="1986441"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altLang="zh-TW" sz="2400" dirty="0">
                <a:solidFill>
                  <a:schemeClr val="tx1"/>
                </a:solidFill>
              </a:rPr>
              <a:t>Seasonality</a:t>
            </a:r>
            <a:r>
              <a:rPr lang="zh-TW" altLang="en-US" sz="2400" dirty="0">
                <a:solidFill>
                  <a:schemeClr val="tx1"/>
                </a:solidFill>
              </a:rPr>
              <a:t> </a:t>
            </a:r>
            <a:r>
              <a:rPr lang="en-US" altLang="zh-TW" sz="2400" dirty="0">
                <a:solidFill>
                  <a:schemeClr val="tx1"/>
                </a:solidFill>
              </a:rPr>
              <a:t>(I)</a:t>
            </a:r>
            <a:endParaRPr lang="zh-TW" altLang="en-US" sz="2400" dirty="0">
              <a:solidFill>
                <a:schemeClr val="tx1"/>
              </a:solidFill>
            </a:endParaRPr>
          </a:p>
        </p:txBody>
      </p:sp>
      <p:sp>
        <p:nvSpPr>
          <p:cNvPr id="5" name="矩形 4"/>
          <p:cNvSpPr/>
          <p:nvPr/>
        </p:nvSpPr>
        <p:spPr>
          <a:xfrm>
            <a:off x="2613771" y="607193"/>
            <a:ext cx="4152099" cy="400110"/>
          </a:xfrm>
          <a:prstGeom prst="rect">
            <a:avLst/>
          </a:prstGeom>
        </p:spPr>
        <p:txBody>
          <a:bodyPr wrap="none">
            <a:spAutoFit/>
          </a:bodyPr>
          <a:lstStyle/>
          <a:p>
            <a:r>
              <a:rPr lang="en-US" altLang="zh-TW" sz="2000" b="1" dirty="0"/>
              <a:t>warm pool–averaged (60°E–180°E)</a:t>
            </a:r>
            <a:endParaRPr lang="zh-TW" altLang="en-US" sz="2000" b="1" dirty="0"/>
          </a:p>
        </p:txBody>
      </p:sp>
      <p:sp>
        <p:nvSpPr>
          <p:cNvPr id="6" name="矩形 5"/>
          <p:cNvSpPr/>
          <p:nvPr/>
        </p:nvSpPr>
        <p:spPr>
          <a:xfrm>
            <a:off x="7150129" y="4141481"/>
            <a:ext cx="1386918" cy="1200329"/>
          </a:xfrm>
          <a:prstGeom prst="rect">
            <a:avLst/>
          </a:prstGeom>
        </p:spPr>
        <p:txBody>
          <a:bodyPr wrap="none">
            <a:spAutoFit/>
          </a:bodyPr>
          <a:lstStyle/>
          <a:p>
            <a:r>
              <a:rPr lang="en-US" altLang="zh-TW" b="1" dirty="0"/>
              <a:t>shaded: </a:t>
            </a:r>
            <a:r>
              <a:rPr lang="en-US" altLang="zh-TW" dirty="0"/>
              <a:t>&lt;q&gt;</a:t>
            </a:r>
          </a:p>
          <a:p>
            <a:endParaRPr lang="en-US" altLang="zh-TW" dirty="0"/>
          </a:p>
          <a:p>
            <a:r>
              <a:rPr lang="en-US" altLang="zh-TW" b="1" dirty="0"/>
              <a:t>contoured :</a:t>
            </a:r>
          </a:p>
          <a:p>
            <a:r>
              <a:rPr lang="en-US" altLang="zh-TW" dirty="0"/>
              <a:t>u200-hPa</a:t>
            </a:r>
            <a:endParaRPr lang="zh-TW" altLang="en-US" dirty="0"/>
          </a:p>
        </p:txBody>
      </p:sp>
    </p:spTree>
    <p:extLst>
      <p:ext uri="{BB962C8B-B14F-4D97-AF65-F5344CB8AC3E}">
        <p14:creationId xmlns:p14="http://schemas.microsoft.com/office/powerpoint/2010/main" val="372816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957" y="1340516"/>
            <a:ext cx="5450398" cy="4784238"/>
          </a:xfrm>
          <a:prstGeom prst="rect">
            <a:avLst/>
          </a:prstGeom>
        </p:spPr>
      </p:pic>
      <p:sp>
        <p:nvSpPr>
          <p:cNvPr id="4" name="矩形 3"/>
          <p:cNvSpPr/>
          <p:nvPr/>
        </p:nvSpPr>
        <p:spPr>
          <a:xfrm>
            <a:off x="504874" y="449375"/>
            <a:ext cx="2089033" cy="46166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altLang="zh-TW" sz="2400" dirty="0">
                <a:solidFill>
                  <a:schemeClr val="tx1"/>
                </a:solidFill>
              </a:rPr>
              <a:t>Seasonality</a:t>
            </a:r>
            <a:r>
              <a:rPr lang="zh-TW" altLang="en-US" sz="2400" dirty="0">
                <a:solidFill>
                  <a:schemeClr val="tx1"/>
                </a:solidFill>
              </a:rPr>
              <a:t> </a:t>
            </a:r>
            <a:r>
              <a:rPr lang="en-US" altLang="zh-TW" sz="2400" dirty="0">
                <a:solidFill>
                  <a:schemeClr val="tx1"/>
                </a:solidFill>
              </a:rPr>
              <a:t>(II)</a:t>
            </a:r>
            <a:endParaRPr lang="zh-TW" altLang="en-US" sz="2400" dirty="0">
              <a:solidFill>
                <a:schemeClr val="tx1"/>
              </a:solidFill>
            </a:endParaRPr>
          </a:p>
        </p:txBody>
      </p:sp>
      <p:sp>
        <p:nvSpPr>
          <p:cNvPr id="5" name="矩形 4"/>
          <p:cNvSpPr/>
          <p:nvPr/>
        </p:nvSpPr>
        <p:spPr>
          <a:xfrm>
            <a:off x="7154355" y="1657073"/>
            <a:ext cx="1544012" cy="1200329"/>
          </a:xfrm>
          <a:prstGeom prst="rect">
            <a:avLst/>
          </a:prstGeom>
        </p:spPr>
        <p:txBody>
          <a:bodyPr wrap="none">
            <a:spAutoFit/>
          </a:bodyPr>
          <a:lstStyle/>
          <a:p>
            <a:r>
              <a:rPr lang="en-US" altLang="zh-TW" b="1" dirty="0"/>
              <a:t>(a)</a:t>
            </a:r>
          </a:p>
          <a:p>
            <a:r>
              <a:rPr lang="en-US" altLang="zh-TW" b="1" dirty="0"/>
              <a:t>shaded: </a:t>
            </a:r>
            <a:r>
              <a:rPr lang="en-US" altLang="zh-TW" dirty="0"/>
              <a:t>Z</a:t>
            </a:r>
            <a:r>
              <a:rPr lang="zh-TW" altLang="en-US" dirty="0"/>
              <a:t> </a:t>
            </a:r>
            <a:r>
              <a:rPr lang="en-US" altLang="zh-TW" dirty="0"/>
              <a:t>(m)</a:t>
            </a:r>
          </a:p>
          <a:p>
            <a:r>
              <a:rPr lang="en-US" altLang="zh-TW" b="1" dirty="0"/>
              <a:t>Contoured :</a:t>
            </a:r>
          </a:p>
          <a:p>
            <a:r>
              <a:rPr lang="en-US" altLang="zh-TW" dirty="0"/>
              <a:t>u150-hPa</a:t>
            </a:r>
            <a:endParaRPr lang="zh-TW" altLang="en-US" dirty="0"/>
          </a:p>
        </p:txBody>
      </p:sp>
      <p:sp>
        <p:nvSpPr>
          <p:cNvPr id="7" name="矩形 6"/>
          <p:cNvSpPr/>
          <p:nvPr/>
        </p:nvSpPr>
        <p:spPr>
          <a:xfrm>
            <a:off x="1549390" y="940406"/>
            <a:ext cx="5960286" cy="400110"/>
          </a:xfrm>
          <a:prstGeom prst="rect">
            <a:avLst/>
          </a:prstGeom>
        </p:spPr>
        <p:txBody>
          <a:bodyPr wrap="none">
            <a:spAutoFit/>
          </a:bodyPr>
          <a:lstStyle/>
          <a:p>
            <a:r>
              <a:rPr lang="en-US" altLang="zh-TW" sz="2000" b="1" dirty="0"/>
              <a:t>warm pool–averaged (60°E–180°E), RMS amplitude</a:t>
            </a:r>
            <a:endParaRPr lang="zh-TW" altLang="en-US" sz="2000" b="1" dirty="0"/>
          </a:p>
        </p:txBody>
      </p:sp>
      <p:sp>
        <p:nvSpPr>
          <p:cNvPr id="8" name="矩形 7"/>
          <p:cNvSpPr/>
          <p:nvPr/>
        </p:nvSpPr>
        <p:spPr>
          <a:xfrm>
            <a:off x="7154355" y="4293880"/>
            <a:ext cx="1550424" cy="1200329"/>
          </a:xfrm>
          <a:prstGeom prst="rect">
            <a:avLst/>
          </a:prstGeom>
        </p:spPr>
        <p:txBody>
          <a:bodyPr wrap="none">
            <a:spAutoFit/>
          </a:bodyPr>
          <a:lstStyle/>
          <a:p>
            <a:r>
              <a:rPr lang="en-US" altLang="zh-TW" b="1" dirty="0"/>
              <a:t>(b)</a:t>
            </a:r>
          </a:p>
          <a:p>
            <a:r>
              <a:rPr lang="en-US" altLang="zh-TW" b="1" dirty="0"/>
              <a:t>Shaded: </a:t>
            </a:r>
            <a:r>
              <a:rPr lang="en-US" altLang="zh-TW" dirty="0"/>
              <a:t>OLR</a:t>
            </a:r>
          </a:p>
          <a:p>
            <a:r>
              <a:rPr lang="en-US" altLang="zh-TW" b="1" dirty="0"/>
              <a:t>Contoured :</a:t>
            </a:r>
          </a:p>
          <a:p>
            <a:r>
              <a:rPr lang="en-US" altLang="zh-TW" dirty="0"/>
              <a:t>u850-hPa</a:t>
            </a:r>
            <a:endParaRPr lang="zh-TW" altLang="en-US" dirty="0"/>
          </a:p>
        </p:txBody>
      </p:sp>
      <mc:AlternateContent xmlns:mc="http://schemas.openxmlformats.org/markup-compatibility/2006" xmlns:a14="http://schemas.microsoft.com/office/drawing/2010/main">
        <mc:Choice Requires="a14">
          <p:sp>
            <p:nvSpPr>
              <p:cNvPr id="2" name="文字方塊 1"/>
              <p:cNvSpPr txBox="1"/>
              <p:nvPr/>
            </p:nvSpPr>
            <p:spPr>
              <a:xfrm>
                <a:off x="5102016" y="336718"/>
                <a:ext cx="2675091"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𝑅𝑀𝑆</m:t>
                      </m:r>
                      <m:r>
                        <a:rPr lang="en-US" altLang="zh-TW" b="0" i="1" smtClean="0">
                          <a:latin typeface="Cambria Math" panose="02040503050406030204" pitchFamily="18" charset="0"/>
                        </a:rPr>
                        <m:t>=(1/2)</m:t>
                      </m:r>
                      <m:rad>
                        <m:radPr>
                          <m:degHide m:val="on"/>
                          <m:ctrlPr>
                            <a:rPr lang="en-US" altLang="zh-TW" b="0" i="1" smtClean="0">
                              <a:latin typeface="Cambria Math" panose="02040503050406030204" pitchFamily="18" charset="0"/>
                            </a:rPr>
                          </m:ctrlPr>
                        </m:radPr>
                        <m:deg/>
                        <m:e>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𝑃𝐶</m:t>
                              </m:r>
                            </m:e>
                            <m:sub>
                              <m:r>
                                <a:rPr lang="en-US" altLang="zh-TW" b="0" i="1" smtClean="0">
                                  <a:latin typeface="Cambria Math" panose="02040503050406030204" pitchFamily="18" charset="0"/>
                                </a:rPr>
                                <m:t>1</m:t>
                              </m:r>
                            </m:sub>
                            <m:sup>
                              <m:r>
                                <a:rPr lang="en-US" altLang="zh-TW" b="0" i="1" smtClean="0">
                                  <a:latin typeface="Cambria Math" panose="02040503050406030204" pitchFamily="18" charset="0"/>
                                </a:rPr>
                                <m:t>2</m:t>
                              </m:r>
                            </m:sup>
                          </m:sSubSup>
                          <m:r>
                            <a:rPr lang="en-US" altLang="zh-TW" b="0" i="1" smtClean="0">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𝑃𝐶</m:t>
                              </m:r>
                            </m:e>
                            <m:sub>
                              <m:r>
                                <a:rPr lang="en-US" altLang="zh-TW" b="0" i="1" smtClean="0">
                                  <a:latin typeface="Cambria Math" panose="02040503050406030204" pitchFamily="18" charset="0"/>
                                </a:rPr>
                                <m:t>2</m:t>
                              </m:r>
                            </m:sub>
                            <m:sup>
                              <m:r>
                                <a:rPr lang="en-US" altLang="zh-TW" i="1">
                                  <a:latin typeface="Cambria Math" panose="02040503050406030204" pitchFamily="18" charset="0"/>
                                </a:rPr>
                                <m:t>2</m:t>
                              </m:r>
                            </m:sup>
                          </m:sSubSup>
                        </m:e>
                      </m:rad>
                    </m:oMath>
                  </m:oMathPara>
                </a14:m>
                <a:endParaRPr lang="zh-TW" altLang="en-US" dirty="0"/>
              </a:p>
            </p:txBody>
          </p:sp>
        </mc:Choice>
        <mc:Fallback xmlns="">
          <p:sp>
            <p:nvSpPr>
              <p:cNvPr id="2" name="文字方塊 1"/>
              <p:cNvSpPr txBox="1">
                <a:spLocks noRot="1" noChangeAspect="1" noMove="1" noResize="1" noEditPoints="1" noAdjustHandles="1" noChangeArrowheads="1" noChangeShapeType="1" noTextEdit="1"/>
              </p:cNvSpPr>
              <p:nvPr/>
            </p:nvSpPr>
            <p:spPr>
              <a:xfrm>
                <a:off x="5102016" y="336718"/>
                <a:ext cx="2675091" cy="563680"/>
              </a:xfrm>
              <a:prstGeom prst="rect">
                <a:avLst/>
              </a:prstGeom>
              <a:blipFill>
                <a:blip r:embed="rId4"/>
                <a:stretch>
                  <a:fillRect b="-10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4757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259" y="1498310"/>
            <a:ext cx="6427942" cy="3657890"/>
          </a:xfrm>
          <a:prstGeom prst="rect">
            <a:avLst/>
          </a:prstGeom>
        </p:spPr>
      </p:pic>
      <p:sp>
        <p:nvSpPr>
          <p:cNvPr id="2" name="矩形 1"/>
          <p:cNvSpPr/>
          <p:nvPr/>
        </p:nvSpPr>
        <p:spPr>
          <a:xfrm>
            <a:off x="2863840" y="621904"/>
            <a:ext cx="3416320" cy="400110"/>
          </a:xfrm>
          <a:prstGeom prst="rect">
            <a:avLst/>
          </a:prstGeom>
        </p:spPr>
        <p:txBody>
          <a:bodyPr wrap="none">
            <a:spAutoFit/>
          </a:bodyPr>
          <a:lstStyle/>
          <a:p>
            <a:r>
              <a:rPr lang="en-US" altLang="zh-TW" sz="2000" b="1" dirty="0"/>
              <a:t>Zonal-mean RMS amplitudes</a:t>
            </a:r>
            <a:endParaRPr lang="zh-TW" altLang="en-US" sz="2000" b="1" dirty="0"/>
          </a:p>
        </p:txBody>
      </p:sp>
      <p:sp>
        <p:nvSpPr>
          <p:cNvPr id="4" name="矩形 3"/>
          <p:cNvSpPr/>
          <p:nvPr/>
        </p:nvSpPr>
        <p:spPr>
          <a:xfrm>
            <a:off x="127546" y="2038907"/>
            <a:ext cx="2530821" cy="369332"/>
          </a:xfrm>
          <a:prstGeom prst="rect">
            <a:avLst/>
          </a:prstGeom>
        </p:spPr>
        <p:txBody>
          <a:bodyPr wrap="none">
            <a:spAutoFit/>
          </a:bodyPr>
          <a:lstStyle/>
          <a:p>
            <a:pPr marL="342900" indent="-342900">
              <a:buAutoNum type="alphaLcParenBoth"/>
            </a:pPr>
            <a:r>
              <a:rPr lang="en-US" altLang="zh-TW" dirty="0">
                <a:latin typeface="AdvPSTIM10-R"/>
              </a:rPr>
              <a:t>geopotential height </a:t>
            </a:r>
            <a:r>
              <a:rPr lang="en-US" altLang="zh-TW" dirty="0">
                <a:latin typeface="AdvPSTIM10-I"/>
              </a:rPr>
              <a:t>Z</a:t>
            </a:r>
            <a:endParaRPr lang="zh-TW" altLang="en-US" dirty="0"/>
          </a:p>
        </p:txBody>
      </p:sp>
      <p:sp>
        <p:nvSpPr>
          <p:cNvPr id="5" name="矩形 4"/>
          <p:cNvSpPr/>
          <p:nvPr/>
        </p:nvSpPr>
        <p:spPr>
          <a:xfrm>
            <a:off x="127546" y="3159651"/>
            <a:ext cx="2210605" cy="369332"/>
          </a:xfrm>
          <a:prstGeom prst="rect">
            <a:avLst/>
          </a:prstGeom>
        </p:spPr>
        <p:txBody>
          <a:bodyPr wrap="none">
            <a:spAutoFit/>
          </a:bodyPr>
          <a:lstStyle/>
          <a:p>
            <a:r>
              <a:rPr lang="en-US" altLang="zh-TW" dirty="0">
                <a:latin typeface="AdvPSTIM10-R"/>
              </a:rPr>
              <a:t>(b) zonal mass flux </a:t>
            </a:r>
            <a:r>
              <a:rPr lang="en-US" altLang="zh-TW" dirty="0" err="1">
                <a:latin typeface="AdvPS3D56D5"/>
              </a:rPr>
              <a:t>ρ</a:t>
            </a:r>
            <a:r>
              <a:rPr lang="en-US" altLang="zh-TW" dirty="0" err="1">
                <a:latin typeface="AdvPSTIM10-I"/>
              </a:rPr>
              <a:t>u</a:t>
            </a:r>
            <a:endParaRPr lang="zh-TW" altLang="en-US" dirty="0"/>
          </a:p>
        </p:txBody>
      </p:sp>
      <p:sp>
        <p:nvSpPr>
          <p:cNvPr id="6" name="矩形 5"/>
          <p:cNvSpPr/>
          <p:nvPr/>
        </p:nvSpPr>
        <p:spPr>
          <a:xfrm>
            <a:off x="127546" y="4280395"/>
            <a:ext cx="2153154" cy="369332"/>
          </a:xfrm>
          <a:prstGeom prst="rect">
            <a:avLst/>
          </a:prstGeom>
        </p:spPr>
        <p:txBody>
          <a:bodyPr wrap="none">
            <a:spAutoFit/>
          </a:bodyPr>
          <a:lstStyle/>
          <a:p>
            <a:r>
              <a:rPr lang="en-US" altLang="zh-TW" dirty="0">
                <a:latin typeface="AdvPSTIM10-R"/>
              </a:rPr>
              <a:t>(c) vertical velocity </a:t>
            </a:r>
            <a:r>
              <a:rPr lang="en-US" altLang="zh-TW" dirty="0">
                <a:latin typeface="AdvPS3D56D5"/>
              </a:rPr>
              <a:t>ω</a:t>
            </a:r>
            <a:endParaRPr lang="zh-TW" altLang="en-US" dirty="0"/>
          </a:p>
        </p:txBody>
      </p:sp>
      <p:sp>
        <p:nvSpPr>
          <p:cNvPr id="9" name="文字方塊 8"/>
          <p:cNvSpPr txBox="1"/>
          <p:nvPr/>
        </p:nvSpPr>
        <p:spPr>
          <a:xfrm>
            <a:off x="145595" y="1606776"/>
            <a:ext cx="992579" cy="369332"/>
          </a:xfrm>
          <a:prstGeom prst="rect">
            <a:avLst/>
          </a:prstGeom>
          <a:noFill/>
        </p:spPr>
        <p:txBody>
          <a:bodyPr wrap="none" rtlCol="0">
            <a:spAutoFit/>
          </a:bodyPr>
          <a:lstStyle/>
          <a:p>
            <a:r>
              <a:rPr lang="en-US" altLang="zh-TW" b="1" dirty="0"/>
              <a:t>Shaded:</a:t>
            </a:r>
            <a:endParaRPr lang="zh-TW" altLang="en-US" b="1" dirty="0"/>
          </a:p>
        </p:txBody>
      </p:sp>
      <p:grpSp>
        <p:nvGrpSpPr>
          <p:cNvPr id="11" name="群組 10"/>
          <p:cNvGrpSpPr/>
          <p:nvPr/>
        </p:nvGrpSpPr>
        <p:grpSpPr>
          <a:xfrm>
            <a:off x="159045" y="4908114"/>
            <a:ext cx="1659172" cy="738664"/>
            <a:chOff x="316379" y="5187514"/>
            <a:chExt cx="1659172" cy="738664"/>
          </a:xfrm>
        </p:grpSpPr>
        <p:sp>
          <p:nvSpPr>
            <p:cNvPr id="7" name="矩形 6"/>
            <p:cNvSpPr/>
            <p:nvPr/>
          </p:nvSpPr>
          <p:spPr>
            <a:xfrm>
              <a:off x="316379" y="5556846"/>
              <a:ext cx="1659172" cy="369332"/>
            </a:xfrm>
            <a:prstGeom prst="rect">
              <a:avLst/>
            </a:prstGeom>
          </p:spPr>
          <p:txBody>
            <a:bodyPr wrap="none">
              <a:spAutoFit/>
            </a:bodyPr>
            <a:lstStyle/>
            <a:p>
              <a:r>
                <a:rPr lang="en-US" altLang="zh-TW" dirty="0">
                  <a:latin typeface="AdvPSTIM10-R"/>
                </a:rPr>
                <a:t>zonal wind field</a:t>
              </a:r>
              <a:endParaRPr lang="zh-TW" altLang="en-US" dirty="0"/>
            </a:p>
          </p:txBody>
        </p:sp>
        <p:sp>
          <p:nvSpPr>
            <p:cNvPr id="10" name="矩形 9"/>
            <p:cNvSpPr/>
            <p:nvPr/>
          </p:nvSpPr>
          <p:spPr>
            <a:xfrm>
              <a:off x="316379" y="5187514"/>
              <a:ext cx="1321837" cy="369332"/>
            </a:xfrm>
            <a:prstGeom prst="rect">
              <a:avLst/>
            </a:prstGeom>
          </p:spPr>
          <p:txBody>
            <a:bodyPr wrap="none">
              <a:spAutoFit/>
            </a:bodyPr>
            <a:lstStyle/>
            <a:p>
              <a:r>
                <a:rPr lang="en-US" altLang="zh-TW" b="1" dirty="0"/>
                <a:t>Contoured:</a:t>
              </a:r>
              <a:endParaRPr lang="zh-TW" altLang="en-US" dirty="0"/>
            </a:p>
          </p:txBody>
        </p:sp>
      </p:grpSp>
    </p:spTree>
    <p:extLst>
      <p:ext uri="{BB962C8B-B14F-4D97-AF65-F5344CB8AC3E}">
        <p14:creationId xmlns:p14="http://schemas.microsoft.com/office/powerpoint/2010/main" val="164146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290" y="1390397"/>
            <a:ext cx="6049219" cy="3620005"/>
          </a:xfrm>
          <a:prstGeom prst="rect">
            <a:avLst/>
          </a:prstGeom>
        </p:spPr>
      </p:pic>
      <p:sp>
        <p:nvSpPr>
          <p:cNvPr id="4" name="矩形 3"/>
          <p:cNvSpPr/>
          <p:nvPr/>
        </p:nvSpPr>
        <p:spPr>
          <a:xfrm>
            <a:off x="280000" y="1796773"/>
            <a:ext cx="2899192" cy="923330"/>
          </a:xfrm>
          <a:prstGeom prst="rect">
            <a:avLst/>
          </a:prstGeom>
        </p:spPr>
        <p:txBody>
          <a:bodyPr wrap="none">
            <a:spAutoFit/>
          </a:bodyPr>
          <a:lstStyle/>
          <a:p>
            <a:r>
              <a:rPr lang="en-US" altLang="zh-TW" b="1" dirty="0"/>
              <a:t>shaded: </a:t>
            </a:r>
            <a:r>
              <a:rPr lang="en-US" altLang="zh-TW" dirty="0"/>
              <a:t>OLR</a:t>
            </a:r>
            <a:r>
              <a:rPr lang="zh-TW" altLang="en-US" dirty="0"/>
              <a:t> </a:t>
            </a:r>
            <a:r>
              <a:rPr lang="en-US" altLang="zh-TW" dirty="0"/>
              <a:t>(Wm</a:t>
            </a:r>
            <a:r>
              <a:rPr lang="en-US" altLang="zh-TW" baseline="30000" dirty="0"/>
              <a:t>-2</a:t>
            </a:r>
            <a:r>
              <a:rPr lang="en-US" altLang="zh-TW" dirty="0"/>
              <a:t>)</a:t>
            </a:r>
          </a:p>
          <a:p>
            <a:r>
              <a:rPr lang="en-US" altLang="zh-TW" b="1" dirty="0"/>
              <a:t>contoured : </a:t>
            </a:r>
            <a:r>
              <a:rPr lang="en-US" altLang="zh-TW" dirty="0"/>
              <a:t>Z (100-300 hPa)</a:t>
            </a:r>
          </a:p>
          <a:p>
            <a:r>
              <a:rPr lang="en-US" altLang="zh-TW" b="1" dirty="0"/>
              <a:t>arrows: </a:t>
            </a:r>
            <a:r>
              <a:rPr lang="en-US" altLang="zh-TW" dirty="0"/>
              <a:t>horizontal winds </a:t>
            </a:r>
            <a:endParaRPr lang="zh-TW" altLang="en-US" dirty="0"/>
          </a:p>
        </p:txBody>
      </p:sp>
      <p:sp>
        <p:nvSpPr>
          <p:cNvPr id="2" name="矩形 1"/>
          <p:cNvSpPr/>
          <p:nvPr/>
        </p:nvSpPr>
        <p:spPr>
          <a:xfrm>
            <a:off x="1349400" y="725544"/>
            <a:ext cx="6445200" cy="461665"/>
          </a:xfrm>
          <a:prstGeom prst="rect">
            <a:avLst/>
          </a:prstGeom>
        </p:spPr>
        <p:txBody>
          <a:bodyPr wrap="square">
            <a:spAutoFit/>
          </a:bodyPr>
          <a:lstStyle/>
          <a:p>
            <a:r>
              <a:rPr lang="en-US" altLang="zh-TW" sz="2400" b="1" dirty="0"/>
              <a:t>Warm pool composite</a:t>
            </a:r>
            <a:r>
              <a:rPr lang="zh-TW" altLang="en-US" sz="2400" b="1" dirty="0"/>
              <a:t> </a:t>
            </a:r>
            <a:r>
              <a:rPr lang="en-US" altLang="zh-TW" sz="2400" b="1" dirty="0"/>
              <a:t>(Maritime</a:t>
            </a:r>
            <a:r>
              <a:rPr lang="zh-TW" altLang="en-US" sz="2400" b="1" dirty="0"/>
              <a:t> </a:t>
            </a:r>
            <a:r>
              <a:rPr lang="en-US" altLang="zh-TW" sz="2400" b="1" dirty="0"/>
              <a:t>Continent)</a:t>
            </a:r>
            <a:endParaRPr lang="zh-TW" altLang="en-US" sz="2400" b="1" dirty="0"/>
          </a:p>
        </p:txBody>
      </p:sp>
    </p:spTree>
    <p:extLst>
      <p:ext uri="{BB962C8B-B14F-4D97-AF65-F5344CB8AC3E}">
        <p14:creationId xmlns:p14="http://schemas.microsoft.com/office/powerpoint/2010/main" val="3482997500"/>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anghong">
      <a:majorFont>
        <a:latin typeface="Times New Roman"/>
        <a:ea typeface="標楷體"/>
        <a:cs typeface=""/>
      </a:majorFont>
      <a:minorFont>
        <a:latin typeface="Times New Roman"/>
        <a:ea typeface="標楷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1285</TotalTime>
  <Words>2021</Words>
  <Application>Microsoft Office PowerPoint</Application>
  <PresentationFormat>如螢幕大小 (4:3)</PresentationFormat>
  <Paragraphs>210</Paragraphs>
  <Slides>25</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25</vt:i4>
      </vt:variant>
    </vt:vector>
  </HeadingPairs>
  <TitlesOfParts>
    <vt:vector size="35" baseType="lpstr">
      <vt:lpstr>AdvPS3D56D5</vt:lpstr>
      <vt:lpstr>AdvPSTIM10-I</vt:lpstr>
      <vt:lpstr>AdvPSTIM10-R</vt:lpstr>
      <vt:lpstr>新細明體</vt:lpstr>
      <vt:lpstr>標楷體</vt:lpstr>
      <vt:lpstr>Arial</vt:lpstr>
      <vt:lpstr>Calibri</vt:lpstr>
      <vt:lpstr>Cambria Math</vt:lpstr>
      <vt:lpstr>Times New Roman</vt:lpstr>
      <vt:lpstr>Office 佈景主題</vt:lpstr>
      <vt:lpstr>Seasonality of the structure and propagation characteristics of the MJO</vt:lpstr>
      <vt:lpstr>Introduction</vt:lpstr>
      <vt:lpstr>PowerPoint 簡報</vt:lpstr>
      <vt:lpstr>Data and methods</vt:lpstr>
      <vt:lpstr>Warm pool composite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conclusions</vt:lpstr>
      <vt:lpstr>PowerPoint 簡報</vt:lpstr>
      <vt:lpstr>PowerPoint 簡報</vt:lpstr>
      <vt:lpstr>PowerPoint 簡報</vt:lpstr>
      <vt:lpstr>abstract</vt:lpstr>
      <vt:lpstr>NDJFM</vt:lpstr>
      <vt:lpstr>JJAS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Seasonality of the structure and propagation characteristics of the MJO</dc:title>
  <dc:creator>chang-hong Lin</dc:creator>
  <cp:lastModifiedBy>chang-hong Lin</cp:lastModifiedBy>
  <cp:revision>74</cp:revision>
  <dcterms:created xsi:type="dcterms:W3CDTF">2017-03-27T02:42:45Z</dcterms:created>
  <dcterms:modified xsi:type="dcterms:W3CDTF">2017-04-18T01:34:32Z</dcterms:modified>
</cp:coreProperties>
</file>