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3"/>
  </p:notesMasterIdLst>
  <p:sldIdLst>
    <p:sldId id="256" r:id="rId2"/>
    <p:sldId id="275" r:id="rId3"/>
    <p:sldId id="277" r:id="rId4"/>
    <p:sldId id="278" r:id="rId5"/>
    <p:sldId id="279" r:id="rId6"/>
    <p:sldId id="295" r:id="rId7"/>
    <p:sldId id="280" r:id="rId8"/>
    <p:sldId id="281" r:id="rId9"/>
    <p:sldId id="282" r:id="rId10"/>
    <p:sldId id="283" r:id="rId11"/>
    <p:sldId id="284" r:id="rId12"/>
    <p:sldId id="285" r:id="rId13"/>
    <p:sldId id="286" r:id="rId14"/>
    <p:sldId id="287" r:id="rId15"/>
    <p:sldId id="288" r:id="rId16"/>
    <p:sldId id="292" r:id="rId17"/>
    <p:sldId id="290" r:id="rId18"/>
    <p:sldId id="291" r:id="rId19"/>
    <p:sldId id="296" r:id="rId20"/>
    <p:sldId id="293" r:id="rId21"/>
    <p:sldId id="274" r:id="rId22"/>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CC"/>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468" autoAdjust="0"/>
  </p:normalViewPr>
  <p:slideViewPr>
    <p:cSldViewPr>
      <p:cViewPr>
        <p:scale>
          <a:sx n="100" d="100"/>
          <a:sy n="100" d="100"/>
        </p:scale>
        <p:origin x="-1944" y="-23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62C353-C657-4C9A-90D2-D799A63461D2}" type="datetimeFigureOut">
              <a:rPr lang="zh-TW" altLang="en-US" smtClean="0"/>
              <a:pPr/>
              <a:t>2017/4/14</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D52985-D7B5-4340-A283-1E2CF750988D}" type="slidenum">
              <a:rPr lang="zh-TW" altLang="en-US" smtClean="0"/>
              <a:pPr/>
              <a:t>‹#›</a:t>
            </a:fld>
            <a:endParaRPr lang="zh-TW" altLang="en-US"/>
          </a:p>
        </p:txBody>
      </p:sp>
    </p:spTree>
    <p:extLst>
      <p:ext uri="{BB962C8B-B14F-4D97-AF65-F5344CB8AC3E}">
        <p14:creationId xmlns:p14="http://schemas.microsoft.com/office/powerpoint/2010/main" val="4192329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MG</a:t>
            </a:r>
            <a:r>
              <a:rPr lang="zh-TW" altLang="en-US" dirty="0" smtClean="0"/>
              <a:t>颱風對台灣東北部的遠距降水效應</a:t>
            </a:r>
            <a:endParaRPr lang="zh-TW" altLang="en-US" dirty="0"/>
          </a:p>
        </p:txBody>
      </p:sp>
      <p:sp>
        <p:nvSpPr>
          <p:cNvPr id="4" name="投影片編號版面配置區 3"/>
          <p:cNvSpPr>
            <a:spLocks noGrp="1"/>
          </p:cNvSpPr>
          <p:nvPr>
            <p:ph type="sldNum" sz="quarter" idx="10"/>
          </p:nvPr>
        </p:nvSpPr>
        <p:spPr/>
        <p:txBody>
          <a:bodyPr/>
          <a:lstStyle/>
          <a:p>
            <a:fld id="{D5D52985-D7B5-4340-A283-1E2CF750988D}" type="slidenum">
              <a:rPr lang="zh-TW" altLang="en-US" smtClean="0"/>
              <a:pPr/>
              <a:t>1</a:t>
            </a:fld>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baseline="0" dirty="0" smtClean="0"/>
          </a:p>
        </p:txBody>
      </p:sp>
      <p:sp>
        <p:nvSpPr>
          <p:cNvPr id="4" name="投影片編號版面配置區 3"/>
          <p:cNvSpPr>
            <a:spLocks noGrp="1"/>
          </p:cNvSpPr>
          <p:nvPr>
            <p:ph type="sldNum" sz="quarter" idx="10"/>
          </p:nvPr>
        </p:nvSpPr>
        <p:spPr/>
        <p:txBody>
          <a:bodyPr/>
          <a:lstStyle/>
          <a:p>
            <a:fld id="{D5D52985-D7B5-4340-A283-1E2CF750988D}" type="slidenum">
              <a:rPr lang="zh-TW" altLang="en-US" smtClean="0"/>
              <a:pPr/>
              <a:t>10</a:t>
            </a:fld>
            <a:endParaRPr lang="zh-TW" altLang="en-US"/>
          </a:p>
        </p:txBody>
      </p:sp>
    </p:spTree>
    <p:extLst>
      <p:ext uri="{BB962C8B-B14F-4D97-AF65-F5344CB8AC3E}">
        <p14:creationId xmlns:p14="http://schemas.microsoft.com/office/powerpoint/2010/main" val="1679203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5D52985-D7B5-4340-A283-1E2CF750988D}" type="slidenum">
              <a:rPr lang="zh-TW" altLang="en-US" smtClean="0"/>
              <a:pPr/>
              <a:t>11</a:t>
            </a:fld>
            <a:endParaRPr lang="zh-TW" altLang="en-US"/>
          </a:p>
        </p:txBody>
      </p:sp>
    </p:spTree>
    <p:extLst>
      <p:ext uri="{BB962C8B-B14F-4D97-AF65-F5344CB8AC3E}">
        <p14:creationId xmlns:p14="http://schemas.microsoft.com/office/powerpoint/2010/main" val="3320167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5D52985-D7B5-4340-A283-1E2CF750988D}" type="slidenum">
              <a:rPr lang="zh-TW" altLang="en-US" smtClean="0"/>
              <a:pPr/>
              <a:t>12</a:t>
            </a:fld>
            <a:endParaRPr lang="zh-TW" altLang="en-US"/>
          </a:p>
        </p:txBody>
      </p:sp>
    </p:spTree>
    <p:extLst>
      <p:ext uri="{BB962C8B-B14F-4D97-AF65-F5344CB8AC3E}">
        <p14:creationId xmlns:p14="http://schemas.microsoft.com/office/powerpoint/2010/main" val="2506728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5D52985-D7B5-4340-A283-1E2CF750988D}" type="slidenum">
              <a:rPr lang="zh-TW" altLang="en-US" smtClean="0"/>
              <a:pPr/>
              <a:t>13</a:t>
            </a:fld>
            <a:endParaRPr lang="zh-TW" altLang="en-US"/>
          </a:p>
        </p:txBody>
      </p:sp>
    </p:spTree>
    <p:extLst>
      <p:ext uri="{BB962C8B-B14F-4D97-AF65-F5344CB8AC3E}">
        <p14:creationId xmlns:p14="http://schemas.microsoft.com/office/powerpoint/2010/main" val="1339921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p:txBody>
      </p:sp>
      <p:sp>
        <p:nvSpPr>
          <p:cNvPr id="4" name="投影片編號版面配置區 3"/>
          <p:cNvSpPr>
            <a:spLocks noGrp="1"/>
          </p:cNvSpPr>
          <p:nvPr>
            <p:ph type="sldNum" sz="quarter" idx="10"/>
          </p:nvPr>
        </p:nvSpPr>
        <p:spPr/>
        <p:txBody>
          <a:bodyPr/>
          <a:lstStyle/>
          <a:p>
            <a:fld id="{D5D52985-D7B5-4340-A283-1E2CF750988D}" type="slidenum">
              <a:rPr lang="zh-TW" altLang="en-US" smtClean="0"/>
              <a:pPr/>
              <a:t>14</a:t>
            </a:fld>
            <a:endParaRPr lang="zh-TW" altLang="en-US"/>
          </a:p>
        </p:txBody>
      </p:sp>
    </p:spTree>
    <p:extLst>
      <p:ext uri="{BB962C8B-B14F-4D97-AF65-F5344CB8AC3E}">
        <p14:creationId xmlns:p14="http://schemas.microsoft.com/office/powerpoint/2010/main" val="2676139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5D52985-D7B5-4340-A283-1E2CF750988D}" type="slidenum">
              <a:rPr lang="zh-TW" altLang="en-US" smtClean="0"/>
              <a:pPr/>
              <a:t>15</a:t>
            </a:fld>
            <a:endParaRPr lang="zh-TW" altLang="en-US"/>
          </a:p>
        </p:txBody>
      </p:sp>
    </p:spTree>
    <p:extLst>
      <p:ext uri="{BB962C8B-B14F-4D97-AF65-F5344CB8AC3E}">
        <p14:creationId xmlns:p14="http://schemas.microsoft.com/office/powerpoint/2010/main" val="847499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5D52985-D7B5-4340-A283-1E2CF750988D}" type="slidenum">
              <a:rPr lang="zh-TW" altLang="en-US" smtClean="0"/>
              <a:pPr/>
              <a:t>16</a:t>
            </a:fld>
            <a:endParaRPr lang="zh-TW" altLang="en-US"/>
          </a:p>
        </p:txBody>
      </p:sp>
    </p:spTree>
    <p:extLst>
      <p:ext uri="{BB962C8B-B14F-4D97-AF65-F5344CB8AC3E}">
        <p14:creationId xmlns:p14="http://schemas.microsoft.com/office/powerpoint/2010/main" val="2470921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smtClean="0"/>
          </a:p>
        </p:txBody>
      </p:sp>
      <p:sp>
        <p:nvSpPr>
          <p:cNvPr id="4" name="投影片編號版面配置區 3"/>
          <p:cNvSpPr>
            <a:spLocks noGrp="1"/>
          </p:cNvSpPr>
          <p:nvPr>
            <p:ph type="sldNum" sz="quarter" idx="10"/>
          </p:nvPr>
        </p:nvSpPr>
        <p:spPr/>
        <p:txBody>
          <a:bodyPr/>
          <a:lstStyle/>
          <a:p>
            <a:fld id="{D5D52985-D7B5-4340-A283-1E2CF750988D}" type="slidenum">
              <a:rPr lang="zh-TW" altLang="en-US" smtClean="0"/>
              <a:pPr/>
              <a:t>17</a:t>
            </a:fld>
            <a:endParaRPr lang="zh-TW" altLang="en-US"/>
          </a:p>
        </p:txBody>
      </p:sp>
    </p:spTree>
    <p:extLst>
      <p:ext uri="{BB962C8B-B14F-4D97-AF65-F5344CB8AC3E}">
        <p14:creationId xmlns:p14="http://schemas.microsoft.com/office/powerpoint/2010/main" val="1880539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5D52985-D7B5-4340-A283-1E2CF750988D}" type="slidenum">
              <a:rPr lang="zh-TW" altLang="en-US" smtClean="0"/>
              <a:pPr/>
              <a:t>18</a:t>
            </a:fld>
            <a:endParaRPr lang="zh-TW" altLang="en-US"/>
          </a:p>
        </p:txBody>
      </p:sp>
    </p:spTree>
    <p:extLst>
      <p:ext uri="{BB962C8B-B14F-4D97-AF65-F5344CB8AC3E}">
        <p14:creationId xmlns:p14="http://schemas.microsoft.com/office/powerpoint/2010/main" val="4032698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latin typeface="Calibri" pitchFamily="34" charset="0"/>
              <a:ea typeface="標楷體"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latin typeface="Calibri" pitchFamily="34" charset="0"/>
              <a:ea typeface="標楷體"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latin typeface="Calibri" pitchFamily="34" charset="0"/>
              <a:ea typeface="標楷體"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latin typeface="Calibri" pitchFamily="34" charset="0"/>
                <a:ea typeface="標楷體" pitchFamily="65" charset="-120"/>
              </a:rPr>
              <a:t>本研究針對</a:t>
            </a:r>
            <a:r>
              <a:rPr lang="en-US" altLang="zh-TW" dirty="0" err="1" smtClean="0">
                <a:latin typeface="Calibri" pitchFamily="34" charset="0"/>
                <a:ea typeface="標楷體" pitchFamily="65" charset="-120"/>
              </a:rPr>
              <a:t>Megi</a:t>
            </a:r>
            <a:r>
              <a:rPr lang="zh-TW" altLang="en-US" dirty="0" smtClean="0">
                <a:latin typeface="Calibri" pitchFamily="34" charset="0"/>
                <a:ea typeface="標楷體" pitchFamily="65" charset="-120"/>
              </a:rPr>
              <a:t>颱風做了四個部份的分析，分別為：颱風向北的水氣傳送、向後的軌跡分析、劇烈對流的物理機制、移除地形實驗。</a:t>
            </a:r>
            <a:endParaRPr lang="en-US" altLang="zh-TW" dirty="0" smtClean="0">
              <a:latin typeface="Calibri" pitchFamily="34" charset="0"/>
              <a:ea typeface="標楷體" pitchFamily="65" charset="-120"/>
            </a:endParaRPr>
          </a:p>
          <a:p>
            <a:endParaRPr lang="zh-TW" altLang="en-US" dirty="0"/>
          </a:p>
        </p:txBody>
      </p:sp>
      <p:sp>
        <p:nvSpPr>
          <p:cNvPr id="4" name="投影片編號版面配置區 3"/>
          <p:cNvSpPr>
            <a:spLocks noGrp="1"/>
          </p:cNvSpPr>
          <p:nvPr>
            <p:ph type="sldNum" sz="quarter" idx="10"/>
          </p:nvPr>
        </p:nvSpPr>
        <p:spPr/>
        <p:txBody>
          <a:bodyPr/>
          <a:lstStyle/>
          <a:p>
            <a:fld id="{D5D52985-D7B5-4340-A283-1E2CF750988D}" type="slidenum">
              <a:rPr lang="zh-TW" altLang="en-US" smtClean="0"/>
              <a:pPr/>
              <a:t>19</a:t>
            </a:fld>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D5D52985-D7B5-4340-A283-1E2CF750988D}" type="slidenum">
              <a:rPr lang="zh-TW" altLang="en-US" smtClean="0"/>
              <a:pPr/>
              <a:t>2</a:t>
            </a:fld>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5D52985-D7B5-4340-A283-1E2CF750988D}" type="slidenum">
              <a:rPr lang="zh-TW" altLang="en-US" smtClean="0"/>
              <a:pPr/>
              <a:t>20</a:t>
            </a:fld>
            <a:endParaRPr lang="zh-TW" altLang="en-US"/>
          </a:p>
        </p:txBody>
      </p:sp>
    </p:spTree>
    <p:extLst>
      <p:ext uri="{BB962C8B-B14F-4D97-AF65-F5344CB8AC3E}">
        <p14:creationId xmlns:p14="http://schemas.microsoft.com/office/powerpoint/2010/main" val="2617908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5D52985-D7B5-4340-A283-1E2CF750988D}" type="slidenum">
              <a:rPr lang="zh-TW" altLang="en-US" smtClean="0"/>
              <a:pPr/>
              <a:t>21</a:t>
            </a:fld>
            <a:endParaRPr lang="zh-TW" altLang="en-US"/>
          </a:p>
        </p:txBody>
      </p:sp>
    </p:spTree>
    <p:extLst>
      <p:ext uri="{BB962C8B-B14F-4D97-AF65-F5344CB8AC3E}">
        <p14:creationId xmlns:p14="http://schemas.microsoft.com/office/powerpoint/2010/main" val="1079494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D5D52985-D7B5-4340-A283-1E2CF750988D}" type="slidenum">
              <a:rPr lang="zh-TW" altLang="en-US" smtClean="0"/>
              <a:pPr/>
              <a:t>3</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D5D52985-D7B5-4340-A283-1E2CF750988D}" type="slidenum">
              <a:rPr lang="zh-TW" altLang="en-US" smtClean="0"/>
              <a:pPr/>
              <a:t>4</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5D52985-D7B5-4340-A283-1E2CF750988D}" type="slidenum">
              <a:rPr lang="zh-TW" altLang="en-US" smtClean="0"/>
              <a:pPr/>
              <a:t>5</a:t>
            </a:fld>
            <a:endParaRPr lang="zh-TW" altLang="en-US"/>
          </a:p>
        </p:txBody>
      </p:sp>
    </p:spTree>
    <p:extLst>
      <p:ext uri="{BB962C8B-B14F-4D97-AF65-F5344CB8AC3E}">
        <p14:creationId xmlns:p14="http://schemas.microsoft.com/office/powerpoint/2010/main" val="2129471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5D52985-D7B5-4340-A283-1E2CF750988D}" type="slidenum">
              <a:rPr lang="zh-TW" altLang="en-US" smtClean="0"/>
              <a:pPr/>
              <a:t>6</a:t>
            </a:fld>
            <a:endParaRPr lang="zh-TW" altLang="en-US"/>
          </a:p>
        </p:txBody>
      </p:sp>
    </p:spTree>
    <p:extLst>
      <p:ext uri="{BB962C8B-B14F-4D97-AF65-F5344CB8AC3E}">
        <p14:creationId xmlns:p14="http://schemas.microsoft.com/office/powerpoint/2010/main" val="2997462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D5D52985-D7B5-4340-A283-1E2CF750988D}" type="slidenum">
              <a:rPr lang="zh-TW" altLang="en-US" smtClean="0"/>
              <a:pPr/>
              <a:t>7</a:t>
            </a:fld>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D5D52985-D7B5-4340-A283-1E2CF750988D}" type="slidenum">
              <a:rPr lang="zh-TW" altLang="en-US" smtClean="0"/>
              <a:pPr/>
              <a:t>8</a:t>
            </a:fld>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D5D52985-D7B5-4340-A283-1E2CF750988D}" type="slidenum">
              <a:rPr lang="zh-TW" altLang="en-US" smtClean="0"/>
              <a:pPr/>
              <a:t>9</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5BBEAD13-0566-4C6C-97E7-55F17F24B09F}" type="datetimeFigureOut">
              <a:rPr lang="zh-TW" altLang="en-US" smtClean="0"/>
              <a:pPr/>
              <a:t>2017/4/14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pPr/>
              <a:t>‹#›</a:t>
            </a:fld>
            <a:endParaRPr lang="zh-TW" alt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5BBEAD13-0566-4C6C-97E7-55F17F24B09F}" type="datetimeFigureOut">
              <a:rPr lang="zh-TW" altLang="en-US" smtClean="0"/>
              <a:pPr/>
              <a:t>2017/4/14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5BBEAD13-0566-4C6C-97E7-55F17F24B09F}" type="datetimeFigureOut">
              <a:rPr lang="zh-TW" altLang="en-US" smtClean="0"/>
              <a:pPr/>
              <a:t>2017/4/14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5BBEAD13-0566-4C6C-97E7-55F17F24B09F}" type="datetimeFigureOut">
              <a:rPr lang="zh-TW" altLang="en-US" smtClean="0"/>
              <a:pPr/>
              <a:t>2017/4/14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5BBEAD13-0566-4C6C-97E7-55F17F24B09F}" type="datetimeFigureOut">
              <a:rPr lang="zh-TW" altLang="en-US" smtClean="0"/>
              <a:pPr/>
              <a:t>2017/4/14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pPr/>
              <a:t>‹#›</a:t>
            </a:fld>
            <a:endParaRPr lang="zh-TW" alt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5BBEAD13-0566-4C6C-97E7-55F17F24B09F}" type="datetimeFigureOut">
              <a:rPr lang="zh-TW" altLang="en-US" smtClean="0"/>
              <a:pPr/>
              <a:t>2017/4/14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5BBEAD13-0566-4C6C-97E7-55F17F24B09F}" type="datetimeFigureOut">
              <a:rPr lang="zh-TW" altLang="en-US" smtClean="0"/>
              <a:pPr/>
              <a:t>2017/4/14</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73DA0BB7-265A-403C-9275-D587AB510EDC}" type="slidenum">
              <a:rPr lang="zh-TW" altLang="en-US" smtClean="0"/>
              <a:pPr/>
              <a:t>‹#›</a:t>
            </a:fld>
            <a:endParaRPr lang="zh-TW" alt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5BBEAD13-0566-4C6C-97E7-55F17F24B09F}" type="datetimeFigureOut">
              <a:rPr lang="zh-TW" altLang="en-US" smtClean="0"/>
              <a:pPr/>
              <a:t>2017/4/14</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BEAD13-0566-4C6C-97E7-55F17F24B09F}" type="datetimeFigureOut">
              <a:rPr lang="zh-TW" altLang="en-US" smtClean="0"/>
              <a:pPr/>
              <a:t>2017/4/14</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5BBEAD13-0566-4C6C-97E7-55F17F24B09F}" type="datetimeFigureOut">
              <a:rPr lang="zh-TW" altLang="en-US" smtClean="0"/>
              <a:pPr/>
              <a:t>2017/4/14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3DA0BB7-265A-403C-9275-D587AB510EDC}" type="slidenum">
              <a:rPr lang="zh-TW" altLang="en-US" smtClean="0"/>
              <a:pPr/>
              <a:t>‹#›</a:t>
            </a:fld>
            <a:endParaRPr lang="zh-TW" alt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zh-TW" altLang="en-US" smtClean="0"/>
              <a:t>按一下以編輯母片標題樣式</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5BBEAD13-0566-4C6C-97E7-55F17F24B09F}" type="datetimeFigureOut">
              <a:rPr lang="zh-TW" altLang="en-US" smtClean="0"/>
              <a:pPr/>
              <a:t>2017/4/14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5BBEAD13-0566-4C6C-97E7-55F17F24B09F}" type="datetimeFigureOut">
              <a:rPr lang="zh-TW" altLang="en-US" smtClean="0"/>
              <a:pPr/>
              <a:t>2017/4/14</a:t>
            </a:fld>
            <a:endParaRPr lang="zh-TW" alt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zh-TW" alt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73DA0BB7-265A-403C-9275-D587AB510EDC}"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1582965" y="5063088"/>
            <a:ext cx="5974432" cy="918100"/>
          </a:xfrm>
        </p:spPr>
        <p:txBody>
          <a:bodyPr/>
          <a:lstStyle/>
          <a:p>
            <a:r>
              <a:rPr lang="zh-TW" altLang="en-US" dirty="0">
                <a:solidFill>
                  <a:schemeClr val="bg2">
                    <a:lumMod val="50000"/>
                  </a:schemeClr>
                </a:solidFill>
                <a:latin typeface="Calibri" pitchFamily="34" charset="0"/>
                <a:ea typeface="標楷體" pitchFamily="65" charset="-120"/>
              </a:rPr>
              <a:t>報告者：紀瑋欣</a:t>
            </a:r>
            <a:r>
              <a:rPr lang="en-US" altLang="zh-TW" dirty="0">
                <a:solidFill>
                  <a:schemeClr val="bg2">
                    <a:lumMod val="50000"/>
                  </a:schemeClr>
                </a:solidFill>
                <a:latin typeface="Calibri" pitchFamily="34" charset="0"/>
                <a:ea typeface="標楷體" pitchFamily="65" charset="-120"/>
                <a:cs typeface="Meiryo UI" pitchFamily="34" charset="-128"/>
              </a:rPr>
              <a:t>(Wei-</a:t>
            </a:r>
            <a:r>
              <a:rPr lang="en-US" altLang="zh-TW" dirty="0" err="1">
                <a:solidFill>
                  <a:schemeClr val="bg2">
                    <a:lumMod val="50000"/>
                  </a:schemeClr>
                </a:solidFill>
                <a:latin typeface="Calibri" pitchFamily="34" charset="0"/>
                <a:ea typeface="標楷體" pitchFamily="65" charset="-120"/>
                <a:cs typeface="Meiryo UI" pitchFamily="34" charset="-128"/>
              </a:rPr>
              <a:t>Hsin</a:t>
            </a:r>
            <a:r>
              <a:rPr lang="en-US" altLang="zh-TW" dirty="0">
                <a:solidFill>
                  <a:schemeClr val="bg2">
                    <a:lumMod val="50000"/>
                  </a:schemeClr>
                </a:solidFill>
                <a:latin typeface="Calibri" pitchFamily="34" charset="0"/>
                <a:ea typeface="標楷體" pitchFamily="65" charset="-120"/>
                <a:cs typeface="Meiryo UI" pitchFamily="34" charset="-128"/>
              </a:rPr>
              <a:t> Chi)</a:t>
            </a:r>
          </a:p>
          <a:p>
            <a:r>
              <a:rPr lang="zh-TW" altLang="en-US" dirty="0">
                <a:solidFill>
                  <a:schemeClr val="bg2">
                    <a:lumMod val="50000"/>
                  </a:schemeClr>
                </a:solidFill>
                <a:latin typeface="Calibri" pitchFamily="34" charset="0"/>
                <a:ea typeface="標楷體" pitchFamily="65" charset="-120"/>
              </a:rPr>
              <a:t>指導老師：楊明仁老師</a:t>
            </a:r>
            <a:r>
              <a:rPr lang="en-US" altLang="zh-TW" dirty="0">
                <a:solidFill>
                  <a:schemeClr val="bg2">
                    <a:lumMod val="50000"/>
                  </a:schemeClr>
                </a:solidFill>
                <a:latin typeface="Calibri" pitchFamily="34" charset="0"/>
                <a:ea typeface="標楷體" pitchFamily="65" charset="-120"/>
                <a:cs typeface="Meiryo UI" pitchFamily="34" charset="-128"/>
              </a:rPr>
              <a:t>(Prof. Ming-Jen Yang</a:t>
            </a:r>
            <a:r>
              <a:rPr lang="en-US" altLang="zh-TW" dirty="0" smtClean="0">
                <a:solidFill>
                  <a:schemeClr val="bg2">
                    <a:lumMod val="50000"/>
                  </a:schemeClr>
                </a:solidFill>
                <a:latin typeface="Calibri" pitchFamily="34" charset="0"/>
                <a:ea typeface="標楷體" pitchFamily="65" charset="-120"/>
                <a:cs typeface="Meiryo UI" pitchFamily="34" charset="-128"/>
              </a:rPr>
              <a:t>)</a:t>
            </a:r>
            <a:endParaRPr lang="zh-TW" altLang="en-US" dirty="0">
              <a:solidFill>
                <a:schemeClr val="bg2">
                  <a:lumMod val="50000"/>
                </a:schemeClr>
              </a:solidFill>
              <a:latin typeface="Calibri" pitchFamily="34" charset="0"/>
              <a:ea typeface="標楷體" pitchFamily="65" charset="-120"/>
              <a:cs typeface="Meiryo UI" pitchFamily="34" charset="-128"/>
            </a:endParaRPr>
          </a:p>
        </p:txBody>
      </p:sp>
      <p:sp>
        <p:nvSpPr>
          <p:cNvPr id="6" name="Sous-titre 2"/>
          <p:cNvSpPr txBox="1">
            <a:spLocks/>
          </p:cNvSpPr>
          <p:nvPr/>
        </p:nvSpPr>
        <p:spPr>
          <a:xfrm>
            <a:off x="2410462" y="3861048"/>
            <a:ext cx="3989040" cy="89256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altLang="zh-TW" sz="2400" b="1" dirty="0" smtClean="0">
                <a:solidFill>
                  <a:srgbClr val="00B050"/>
                </a:solidFill>
              </a:rPr>
              <a:t>Paper Review</a:t>
            </a:r>
          </a:p>
          <a:p>
            <a:r>
              <a:rPr lang="en-US" altLang="zh-TW" sz="2400" b="1" dirty="0" smtClean="0">
                <a:solidFill>
                  <a:srgbClr val="00B050"/>
                </a:solidFill>
                <a:latin typeface="Microsoft JhengHei" pitchFamily="34" charset="-120"/>
                <a:ea typeface="Microsoft JhengHei" pitchFamily="34" charset="-120"/>
              </a:rPr>
              <a:t>2017.04.11</a:t>
            </a:r>
            <a:endParaRPr lang="en-US" altLang="zh-TW" sz="2400" b="1" dirty="0">
              <a:solidFill>
                <a:srgbClr val="00B050"/>
              </a:solidFill>
              <a:latin typeface="Microsoft JhengHei" pitchFamily="34" charset="-120"/>
              <a:ea typeface="Microsoft JhengHei" pitchFamily="34" charset="-120"/>
            </a:endParaRPr>
          </a:p>
        </p:txBody>
      </p:sp>
      <p:sp>
        <p:nvSpPr>
          <p:cNvPr id="8" name="矩形 7"/>
          <p:cNvSpPr/>
          <p:nvPr/>
        </p:nvSpPr>
        <p:spPr>
          <a:xfrm>
            <a:off x="663162" y="404664"/>
            <a:ext cx="7848872" cy="1754326"/>
          </a:xfrm>
          <a:prstGeom prst="rect">
            <a:avLst/>
          </a:prstGeom>
        </p:spPr>
        <p:txBody>
          <a:bodyPr wrap="square">
            <a:spAutoFit/>
          </a:bodyPr>
          <a:lstStyle/>
          <a:p>
            <a:pPr algn="ctr"/>
            <a:r>
              <a:rPr lang="en-US" altLang="zh-TW" sz="3600" dirty="0">
                <a:solidFill>
                  <a:schemeClr val="accent6">
                    <a:lumMod val="50000"/>
                  </a:schemeClr>
                </a:solidFill>
                <a:latin typeface="Calibri" pitchFamily="34" charset="0"/>
                <a:ea typeface="華康秀風體W3" pitchFamily="65" charset="-120"/>
              </a:rPr>
              <a:t>The Remote Effect of Typhoon </a:t>
            </a:r>
            <a:r>
              <a:rPr lang="en-US" altLang="zh-TW" sz="3600" dirty="0" err="1">
                <a:solidFill>
                  <a:schemeClr val="accent6">
                    <a:lumMod val="50000"/>
                  </a:schemeClr>
                </a:solidFill>
                <a:latin typeface="Calibri" pitchFamily="34" charset="0"/>
                <a:ea typeface="華康秀風體W3" pitchFamily="65" charset="-120"/>
              </a:rPr>
              <a:t>Megi</a:t>
            </a:r>
            <a:r>
              <a:rPr lang="en-US" altLang="zh-TW" sz="3600" dirty="0">
                <a:solidFill>
                  <a:schemeClr val="accent6">
                    <a:lumMod val="50000"/>
                  </a:schemeClr>
                </a:solidFill>
                <a:latin typeface="Calibri" pitchFamily="34" charset="0"/>
                <a:ea typeface="華康秀風體W3" pitchFamily="65" charset="-120"/>
              </a:rPr>
              <a:t> (2010) on the Heavy Rainfall over</a:t>
            </a:r>
          </a:p>
          <a:p>
            <a:pPr algn="ctr"/>
            <a:r>
              <a:rPr lang="en-US" altLang="zh-TW" sz="3600" dirty="0">
                <a:solidFill>
                  <a:schemeClr val="accent6">
                    <a:lumMod val="50000"/>
                  </a:schemeClr>
                </a:solidFill>
                <a:latin typeface="Calibri" pitchFamily="34" charset="0"/>
                <a:ea typeface="華康秀風體W3" pitchFamily="65" charset="-120"/>
              </a:rPr>
              <a:t>Northeastern Taiwan</a:t>
            </a:r>
            <a:endParaRPr lang="zh-TW" altLang="en-US" sz="3600" dirty="0">
              <a:solidFill>
                <a:schemeClr val="accent6">
                  <a:lumMod val="50000"/>
                </a:schemeClr>
              </a:solidFill>
              <a:latin typeface="Calibri" pitchFamily="34" charset="0"/>
            </a:endParaRPr>
          </a:p>
        </p:txBody>
      </p:sp>
      <p:sp>
        <p:nvSpPr>
          <p:cNvPr id="7" name="Sous-titre 2"/>
          <p:cNvSpPr txBox="1">
            <a:spLocks/>
          </p:cNvSpPr>
          <p:nvPr/>
        </p:nvSpPr>
        <p:spPr>
          <a:xfrm>
            <a:off x="1333127" y="2361640"/>
            <a:ext cx="6400800" cy="1198002"/>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US" altLang="zh-TW" sz="2000" dirty="0" smtClean="0"/>
              <a:t>T.-C. Chen, and C.-C. Wu</a:t>
            </a:r>
          </a:p>
          <a:p>
            <a:pPr algn="ctr"/>
            <a:r>
              <a:rPr lang="en-US" altLang="zh-TW" sz="2000" dirty="0" smtClean="0">
                <a:latin typeface="Microsoft JhengHei" pitchFamily="34" charset="-120"/>
                <a:ea typeface="Microsoft JhengHei" pitchFamily="34" charset="-120"/>
              </a:rPr>
              <a:t>2016</a:t>
            </a:r>
          </a:p>
          <a:p>
            <a:pPr algn="ctr"/>
            <a:r>
              <a:rPr lang="en-US" altLang="zh-TW" sz="2000" dirty="0" smtClean="0">
                <a:latin typeface="Microsoft JhengHei" pitchFamily="34" charset="-120"/>
                <a:ea typeface="Microsoft JhengHei" pitchFamily="34" charset="-120"/>
              </a:rPr>
              <a:t>Monthly Weather Review</a:t>
            </a:r>
            <a:endParaRPr lang="en-US" altLang="zh-TW" sz="2000" dirty="0">
              <a:latin typeface="Microsoft JhengHei" pitchFamily="34" charset="-120"/>
              <a:ea typeface="Microsoft JhengHei" pitchFamily="34" charset="-120"/>
            </a:endParaRPr>
          </a:p>
        </p:txBody>
      </p:sp>
    </p:spTree>
    <p:extLst>
      <p:ext uri="{BB962C8B-B14F-4D97-AF65-F5344CB8AC3E}">
        <p14:creationId xmlns:p14="http://schemas.microsoft.com/office/powerpoint/2010/main" val="4690826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71600" y="381636"/>
            <a:ext cx="4872186" cy="325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971600" y="3613973"/>
            <a:ext cx="4872186" cy="324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0" y="348844"/>
            <a:ext cx="1071554" cy="369332"/>
          </a:xfrm>
          <a:prstGeom prst="rect">
            <a:avLst/>
          </a:prstGeom>
          <a:noFill/>
        </p:spPr>
        <p:txBody>
          <a:bodyPr wrap="square" rtlCol="0">
            <a:spAutoFit/>
          </a:bodyPr>
          <a:lstStyle/>
          <a:p>
            <a:r>
              <a:rPr lang="en-US" altLang="zh-TW" dirty="0" smtClean="0">
                <a:solidFill>
                  <a:srgbClr val="0000FF"/>
                </a:solidFill>
              </a:rPr>
              <a:t>N_m031</a:t>
            </a:r>
            <a:endParaRPr lang="zh-TW" altLang="en-US" dirty="0">
              <a:solidFill>
                <a:srgbClr val="0000FF"/>
              </a:solidFill>
            </a:endParaRPr>
          </a:p>
        </p:txBody>
      </p:sp>
      <p:sp>
        <p:nvSpPr>
          <p:cNvPr id="6" name="文字方塊 5"/>
          <p:cNvSpPr txBox="1"/>
          <p:nvPr/>
        </p:nvSpPr>
        <p:spPr>
          <a:xfrm>
            <a:off x="-9384" y="3523248"/>
            <a:ext cx="1143008" cy="369332"/>
          </a:xfrm>
          <a:prstGeom prst="rect">
            <a:avLst/>
          </a:prstGeom>
          <a:noFill/>
        </p:spPr>
        <p:txBody>
          <a:bodyPr wrap="square" rtlCol="0">
            <a:spAutoFit/>
          </a:bodyPr>
          <a:lstStyle/>
          <a:p>
            <a:r>
              <a:rPr lang="en-US" altLang="zh-TW" dirty="0" smtClean="0">
                <a:solidFill>
                  <a:srgbClr val="FF0000"/>
                </a:solidFill>
              </a:rPr>
              <a:t>W_m011</a:t>
            </a:r>
            <a:endParaRPr lang="zh-TW" altLang="en-US" dirty="0">
              <a:solidFill>
                <a:srgbClr val="FF0000"/>
              </a:solidFill>
            </a:endParaRPr>
          </a:p>
        </p:txBody>
      </p:sp>
      <p:cxnSp>
        <p:nvCxnSpPr>
          <p:cNvPr id="7" name="直線單箭頭接點 6"/>
          <p:cNvCxnSpPr/>
          <p:nvPr/>
        </p:nvCxnSpPr>
        <p:spPr>
          <a:xfrm>
            <a:off x="5741322" y="2708920"/>
            <a:ext cx="55887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6300192" y="2524254"/>
            <a:ext cx="1224136" cy="369332"/>
          </a:xfrm>
          <a:prstGeom prst="rect">
            <a:avLst/>
          </a:prstGeom>
          <a:noFill/>
        </p:spPr>
        <p:txBody>
          <a:bodyPr wrap="square" rtlCol="0">
            <a:spAutoFit/>
          </a:bodyPr>
          <a:lstStyle/>
          <a:p>
            <a:r>
              <a:rPr lang="zh-TW" altLang="en-US" dirty="0" smtClean="0"/>
              <a:t>暖濕空氣</a:t>
            </a:r>
            <a:endParaRPr lang="zh-TW" altLang="en-US" dirty="0"/>
          </a:p>
        </p:txBody>
      </p:sp>
      <p:cxnSp>
        <p:nvCxnSpPr>
          <p:cNvPr id="12" name="直線單箭頭接點 11"/>
          <p:cNvCxnSpPr/>
          <p:nvPr/>
        </p:nvCxnSpPr>
        <p:spPr>
          <a:xfrm flipV="1">
            <a:off x="4932040" y="2785055"/>
            <a:ext cx="360040" cy="217061"/>
          </a:xfrm>
          <a:prstGeom prst="straightConnector1">
            <a:avLst/>
          </a:prstGeom>
          <a:ln w="317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a:off x="5741322" y="5989930"/>
            <a:ext cx="55887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6300192" y="5805264"/>
            <a:ext cx="2843808" cy="646331"/>
          </a:xfrm>
          <a:prstGeom prst="rect">
            <a:avLst/>
          </a:prstGeom>
          <a:noFill/>
        </p:spPr>
        <p:txBody>
          <a:bodyPr wrap="square" rtlCol="0">
            <a:spAutoFit/>
          </a:bodyPr>
          <a:lstStyle/>
          <a:p>
            <a:r>
              <a:rPr lang="zh-TW" altLang="en-US" dirty="0" smtClean="0">
                <a:solidFill>
                  <a:srgbClr val="0000FF"/>
                </a:solidFill>
              </a:rPr>
              <a:t>東北風</a:t>
            </a:r>
            <a:r>
              <a:rPr lang="en-US" altLang="zh-TW" dirty="0" smtClean="0">
                <a:solidFill>
                  <a:srgbClr val="0000FF"/>
                </a:solidFill>
              </a:rPr>
              <a:t>(</a:t>
            </a:r>
            <a:r>
              <a:rPr lang="zh-TW" altLang="en-US" dirty="0" smtClean="0">
                <a:solidFill>
                  <a:srgbClr val="0000FF"/>
                </a:solidFill>
              </a:rPr>
              <a:t>藍線</a:t>
            </a:r>
            <a:r>
              <a:rPr lang="en-US" altLang="zh-TW" dirty="0" smtClean="0">
                <a:solidFill>
                  <a:srgbClr val="0000FF"/>
                </a:solidFill>
              </a:rPr>
              <a:t>)</a:t>
            </a:r>
            <a:r>
              <a:rPr lang="zh-TW" altLang="en-US" dirty="0" smtClean="0"/>
              <a:t>的相當位溫還是略低於另外兩個來源</a:t>
            </a:r>
            <a:endParaRPr lang="zh-TW" altLang="en-US" dirty="0"/>
          </a:p>
        </p:txBody>
      </p:sp>
      <p:sp>
        <p:nvSpPr>
          <p:cNvPr id="16" name="文字方塊 15"/>
          <p:cNvSpPr txBox="1"/>
          <p:nvPr/>
        </p:nvSpPr>
        <p:spPr>
          <a:xfrm>
            <a:off x="1187624" y="-61292"/>
            <a:ext cx="2592288" cy="523220"/>
          </a:xfrm>
          <a:prstGeom prst="rect">
            <a:avLst/>
          </a:prstGeom>
          <a:noFill/>
        </p:spPr>
        <p:txBody>
          <a:bodyPr wrap="square" rtlCol="0">
            <a:spAutoFit/>
          </a:bodyPr>
          <a:lstStyle/>
          <a:p>
            <a:r>
              <a:rPr lang="en-US" altLang="zh-TW" sz="2800" b="1" dirty="0" smtClean="0"/>
              <a:t>10/20</a:t>
            </a:r>
            <a:r>
              <a:rPr lang="zh-TW" altLang="en-US" sz="2800" b="1" dirty="0" smtClean="0"/>
              <a:t> </a:t>
            </a:r>
            <a:r>
              <a:rPr lang="en-US" altLang="zh-TW" sz="2800" b="1" dirty="0" smtClean="0"/>
              <a:t>12UTC</a:t>
            </a:r>
            <a:endParaRPr lang="zh-TW" altLang="en-US" sz="2800" b="1" dirty="0"/>
          </a:p>
        </p:txBody>
      </p:sp>
      <p:sp>
        <p:nvSpPr>
          <p:cNvPr id="17" name="文字方塊 16"/>
          <p:cNvSpPr txBox="1"/>
          <p:nvPr/>
        </p:nvSpPr>
        <p:spPr>
          <a:xfrm>
            <a:off x="5741323" y="374146"/>
            <a:ext cx="3223166" cy="1754326"/>
          </a:xfrm>
          <a:prstGeom prst="rect">
            <a:avLst/>
          </a:prstGeom>
          <a:noFill/>
        </p:spPr>
        <p:txBody>
          <a:bodyPr wrap="square" rtlCol="0">
            <a:spAutoFit/>
          </a:bodyPr>
          <a:lstStyle/>
          <a:p>
            <a:r>
              <a:rPr lang="en-US" altLang="zh-TW" dirty="0" smtClean="0"/>
              <a:t>Shaded</a:t>
            </a:r>
            <a:r>
              <a:rPr lang="zh-TW" altLang="en-US" dirty="0" smtClean="0"/>
              <a:t>表</a:t>
            </a:r>
            <a:r>
              <a:rPr lang="en-US" altLang="zh-TW" dirty="0" smtClean="0"/>
              <a:t>24</a:t>
            </a:r>
            <a:r>
              <a:rPr lang="zh-TW" altLang="en-US" dirty="0" smtClean="0"/>
              <a:t>小時累積降水率</a:t>
            </a:r>
            <a:endParaRPr lang="en-US" altLang="zh-TW" dirty="0" smtClean="0"/>
          </a:p>
          <a:p>
            <a:r>
              <a:rPr lang="zh-TW" altLang="en-US" dirty="0" smtClean="0"/>
              <a:t>實線表不同的來源</a:t>
            </a:r>
            <a:endParaRPr lang="en-US" altLang="zh-TW" dirty="0" smtClean="0"/>
          </a:p>
          <a:p>
            <a:r>
              <a:rPr lang="zh-TW" altLang="en-US" dirty="0" smtClean="0"/>
              <a:t>虛線表該來源中氣塊的中位數</a:t>
            </a:r>
            <a:endParaRPr lang="en-US" altLang="zh-TW" dirty="0" smtClean="0"/>
          </a:p>
          <a:p>
            <a:r>
              <a:rPr lang="zh-TW" altLang="en-US" dirty="0" smtClean="0">
                <a:solidFill>
                  <a:srgbClr val="FF0000"/>
                </a:solidFill>
              </a:rPr>
              <a:t>紅色：</a:t>
            </a:r>
            <a:r>
              <a:rPr lang="en-US" altLang="zh-TW" dirty="0" smtClean="0">
                <a:solidFill>
                  <a:srgbClr val="FF0000"/>
                </a:solidFill>
              </a:rPr>
              <a:t>TC</a:t>
            </a:r>
          </a:p>
          <a:p>
            <a:r>
              <a:rPr lang="zh-TW" altLang="en-US" dirty="0" smtClean="0">
                <a:solidFill>
                  <a:srgbClr val="0000FF"/>
                </a:solidFill>
              </a:rPr>
              <a:t>藍色：東北風</a:t>
            </a:r>
            <a:endParaRPr lang="en-US" altLang="zh-TW" dirty="0" smtClean="0">
              <a:solidFill>
                <a:srgbClr val="0000FF"/>
              </a:solidFill>
            </a:endParaRPr>
          </a:p>
          <a:p>
            <a:r>
              <a:rPr lang="zh-TW" altLang="en-US" dirty="0" smtClean="0"/>
              <a:t>黑色：東風</a:t>
            </a:r>
            <a:endParaRPr lang="zh-TW" altLang="en-US" dirty="0"/>
          </a:p>
        </p:txBody>
      </p:sp>
    </p:spTree>
    <p:extLst>
      <p:ext uri="{BB962C8B-B14F-4D97-AF65-F5344CB8AC3E}">
        <p14:creationId xmlns:p14="http://schemas.microsoft.com/office/powerpoint/2010/main" val="28817380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764703"/>
            <a:ext cx="6156176" cy="5681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0" y="372622"/>
            <a:ext cx="1071554" cy="369332"/>
          </a:xfrm>
          <a:prstGeom prst="rect">
            <a:avLst/>
          </a:prstGeom>
          <a:noFill/>
        </p:spPr>
        <p:txBody>
          <a:bodyPr wrap="square" rtlCol="0">
            <a:spAutoFit/>
          </a:bodyPr>
          <a:lstStyle/>
          <a:p>
            <a:r>
              <a:rPr lang="en-US" altLang="zh-TW" dirty="0" smtClean="0">
                <a:solidFill>
                  <a:srgbClr val="0000FF"/>
                </a:solidFill>
              </a:rPr>
              <a:t>N_m031</a:t>
            </a:r>
            <a:endParaRPr lang="zh-TW" altLang="en-US" dirty="0">
              <a:solidFill>
                <a:srgbClr val="0000FF"/>
              </a:solidFill>
            </a:endParaRPr>
          </a:p>
        </p:txBody>
      </p:sp>
      <p:sp>
        <p:nvSpPr>
          <p:cNvPr id="6" name="文字方塊 5"/>
          <p:cNvSpPr txBox="1"/>
          <p:nvPr/>
        </p:nvSpPr>
        <p:spPr>
          <a:xfrm>
            <a:off x="3275856" y="372622"/>
            <a:ext cx="1143008" cy="369332"/>
          </a:xfrm>
          <a:prstGeom prst="rect">
            <a:avLst/>
          </a:prstGeom>
          <a:noFill/>
        </p:spPr>
        <p:txBody>
          <a:bodyPr wrap="square" rtlCol="0">
            <a:spAutoFit/>
          </a:bodyPr>
          <a:lstStyle/>
          <a:p>
            <a:r>
              <a:rPr lang="en-US" altLang="zh-TW" dirty="0" smtClean="0">
                <a:solidFill>
                  <a:srgbClr val="FF0000"/>
                </a:solidFill>
              </a:rPr>
              <a:t>W_m011</a:t>
            </a:r>
            <a:endParaRPr lang="zh-TW" altLang="en-US" dirty="0">
              <a:solidFill>
                <a:srgbClr val="FF0000"/>
              </a:solidFill>
            </a:endParaRPr>
          </a:p>
        </p:txBody>
      </p:sp>
      <p:sp>
        <p:nvSpPr>
          <p:cNvPr id="7" name="文字方塊 6"/>
          <p:cNvSpPr txBox="1"/>
          <p:nvPr/>
        </p:nvSpPr>
        <p:spPr>
          <a:xfrm>
            <a:off x="0" y="-61292"/>
            <a:ext cx="5220072" cy="523220"/>
          </a:xfrm>
          <a:prstGeom prst="rect">
            <a:avLst/>
          </a:prstGeom>
          <a:noFill/>
        </p:spPr>
        <p:txBody>
          <a:bodyPr wrap="square" rtlCol="0">
            <a:spAutoFit/>
          </a:bodyPr>
          <a:lstStyle/>
          <a:p>
            <a:r>
              <a:rPr lang="en-US" altLang="zh-TW" sz="2800" b="1" dirty="0" smtClean="0"/>
              <a:t>10/21</a:t>
            </a:r>
            <a:r>
              <a:rPr lang="zh-TW" altLang="en-US" sz="2800" b="1" dirty="0" smtClean="0"/>
              <a:t> </a:t>
            </a:r>
            <a:r>
              <a:rPr lang="en-US" altLang="zh-TW" sz="2800" b="1" dirty="0" smtClean="0"/>
              <a:t>12UTC</a:t>
            </a:r>
            <a:r>
              <a:rPr lang="zh-TW" altLang="en-US" sz="2800" b="1" dirty="0" smtClean="0"/>
              <a:t> </a:t>
            </a:r>
            <a:r>
              <a:rPr lang="en-US" altLang="zh-TW" sz="2800" b="1" dirty="0" smtClean="0"/>
              <a:t>~</a:t>
            </a:r>
            <a:r>
              <a:rPr lang="zh-TW" altLang="en-US" sz="2800" b="1" dirty="0" smtClean="0"/>
              <a:t> </a:t>
            </a:r>
            <a:r>
              <a:rPr lang="en-US" altLang="zh-TW" sz="2800" b="1" dirty="0" smtClean="0"/>
              <a:t>10/22</a:t>
            </a:r>
            <a:r>
              <a:rPr lang="zh-TW" altLang="en-US" sz="2800" b="1" dirty="0" smtClean="0"/>
              <a:t> </a:t>
            </a:r>
            <a:r>
              <a:rPr lang="en-US" altLang="zh-TW" sz="2800" b="1" dirty="0" smtClean="0"/>
              <a:t>12UTC</a:t>
            </a:r>
            <a:endParaRPr lang="zh-TW" altLang="en-US" sz="2800" b="1" dirty="0"/>
          </a:p>
        </p:txBody>
      </p:sp>
      <p:cxnSp>
        <p:nvCxnSpPr>
          <p:cNvPr id="10" name="直線單箭頭接點 9"/>
          <p:cNvCxnSpPr/>
          <p:nvPr/>
        </p:nvCxnSpPr>
        <p:spPr>
          <a:xfrm>
            <a:off x="2907194" y="2924944"/>
            <a:ext cx="2960950" cy="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2267744" y="2100754"/>
            <a:ext cx="1134884" cy="369332"/>
          </a:xfrm>
          <a:prstGeom prst="rect">
            <a:avLst/>
          </a:prstGeom>
          <a:noFill/>
        </p:spPr>
        <p:txBody>
          <a:bodyPr wrap="square" rtlCol="0">
            <a:spAutoFit/>
          </a:bodyPr>
          <a:lstStyle/>
          <a:p>
            <a:r>
              <a:rPr lang="zh-TW" altLang="en-US" b="1" dirty="0" smtClean="0">
                <a:solidFill>
                  <a:srgbClr val="00B050"/>
                </a:solidFill>
              </a:rPr>
              <a:t>東、南</a:t>
            </a:r>
            <a:endParaRPr lang="zh-TW" altLang="en-US" b="1" dirty="0">
              <a:solidFill>
                <a:srgbClr val="00B050"/>
              </a:solidFill>
            </a:endParaRPr>
          </a:p>
        </p:txBody>
      </p:sp>
      <p:sp>
        <p:nvSpPr>
          <p:cNvPr id="12" name="文字方塊 11"/>
          <p:cNvSpPr txBox="1"/>
          <p:nvPr/>
        </p:nvSpPr>
        <p:spPr>
          <a:xfrm>
            <a:off x="5472100" y="2100754"/>
            <a:ext cx="792088" cy="369332"/>
          </a:xfrm>
          <a:prstGeom prst="rect">
            <a:avLst/>
          </a:prstGeom>
          <a:noFill/>
        </p:spPr>
        <p:txBody>
          <a:bodyPr wrap="square" rtlCol="0">
            <a:spAutoFit/>
          </a:bodyPr>
          <a:lstStyle/>
          <a:p>
            <a:r>
              <a:rPr lang="zh-TW" altLang="en-US" b="1" dirty="0" smtClean="0">
                <a:solidFill>
                  <a:srgbClr val="00B050"/>
                </a:solidFill>
              </a:rPr>
              <a:t>東北</a:t>
            </a:r>
            <a:endParaRPr lang="zh-TW" altLang="en-US" b="1" dirty="0">
              <a:solidFill>
                <a:srgbClr val="00B050"/>
              </a:solidFill>
            </a:endParaRPr>
          </a:p>
        </p:txBody>
      </p:sp>
      <p:sp>
        <p:nvSpPr>
          <p:cNvPr id="15" name="文字方塊 14"/>
          <p:cNvSpPr txBox="1"/>
          <p:nvPr/>
        </p:nvSpPr>
        <p:spPr>
          <a:xfrm>
            <a:off x="6053658" y="5517232"/>
            <a:ext cx="3223166" cy="923330"/>
          </a:xfrm>
          <a:prstGeom prst="rect">
            <a:avLst/>
          </a:prstGeom>
          <a:noFill/>
        </p:spPr>
        <p:txBody>
          <a:bodyPr wrap="square" rtlCol="0">
            <a:spAutoFit/>
          </a:bodyPr>
          <a:lstStyle/>
          <a:p>
            <a:r>
              <a:rPr lang="en-US" altLang="zh-TW" dirty="0"/>
              <a:t>Shaded</a:t>
            </a:r>
            <a:r>
              <a:rPr lang="zh-TW" altLang="en-US" dirty="0"/>
              <a:t>表</a:t>
            </a:r>
            <a:r>
              <a:rPr lang="en-US" altLang="zh-TW" dirty="0"/>
              <a:t>24</a:t>
            </a:r>
            <a:r>
              <a:rPr lang="zh-TW" altLang="en-US" dirty="0"/>
              <a:t>小時累積降水</a:t>
            </a:r>
            <a:r>
              <a:rPr lang="zh-TW" altLang="en-US" dirty="0" smtClean="0"/>
              <a:t>率</a:t>
            </a:r>
            <a:endParaRPr lang="en-US" altLang="zh-TW" dirty="0" smtClean="0"/>
          </a:p>
          <a:p>
            <a:r>
              <a:rPr lang="zh-TW" altLang="en-US" dirty="0" smtClean="0"/>
              <a:t>實線表不同的來源</a:t>
            </a:r>
            <a:endParaRPr lang="en-US" altLang="zh-TW" dirty="0" smtClean="0"/>
          </a:p>
          <a:p>
            <a:r>
              <a:rPr lang="zh-TW" altLang="en-US" dirty="0" smtClean="0"/>
              <a:t>虛線表該來源中氣塊的中位數</a:t>
            </a:r>
            <a:endParaRPr lang="en-US" altLang="zh-TW" dirty="0" smtClean="0"/>
          </a:p>
        </p:txBody>
      </p:sp>
    </p:spTree>
    <p:extLst>
      <p:ext uri="{BB962C8B-B14F-4D97-AF65-F5344CB8AC3E}">
        <p14:creationId xmlns:p14="http://schemas.microsoft.com/office/powerpoint/2010/main" val="30256094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71554" y="367894"/>
            <a:ext cx="7745162" cy="5620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0" y="348844"/>
            <a:ext cx="1071554" cy="369332"/>
          </a:xfrm>
          <a:prstGeom prst="rect">
            <a:avLst/>
          </a:prstGeom>
          <a:noFill/>
        </p:spPr>
        <p:txBody>
          <a:bodyPr wrap="square" rtlCol="0">
            <a:spAutoFit/>
          </a:bodyPr>
          <a:lstStyle/>
          <a:p>
            <a:r>
              <a:rPr lang="en-US" altLang="zh-TW" dirty="0" smtClean="0">
                <a:solidFill>
                  <a:srgbClr val="0000FF"/>
                </a:solidFill>
              </a:rPr>
              <a:t>N_m031</a:t>
            </a:r>
            <a:endParaRPr lang="zh-TW" altLang="en-US" dirty="0">
              <a:solidFill>
                <a:srgbClr val="0000FF"/>
              </a:solidFill>
            </a:endParaRPr>
          </a:p>
        </p:txBody>
      </p:sp>
      <p:sp>
        <p:nvSpPr>
          <p:cNvPr id="6" name="文字方塊 5"/>
          <p:cNvSpPr txBox="1"/>
          <p:nvPr/>
        </p:nvSpPr>
        <p:spPr>
          <a:xfrm>
            <a:off x="-35727" y="3016002"/>
            <a:ext cx="1143008" cy="369332"/>
          </a:xfrm>
          <a:prstGeom prst="rect">
            <a:avLst/>
          </a:prstGeom>
          <a:noFill/>
        </p:spPr>
        <p:txBody>
          <a:bodyPr wrap="square" rtlCol="0">
            <a:spAutoFit/>
          </a:bodyPr>
          <a:lstStyle/>
          <a:p>
            <a:r>
              <a:rPr lang="en-US" altLang="zh-TW" dirty="0" smtClean="0">
                <a:solidFill>
                  <a:srgbClr val="FF0000"/>
                </a:solidFill>
              </a:rPr>
              <a:t>W_m011</a:t>
            </a:r>
            <a:endParaRPr lang="zh-TW" altLang="en-US" dirty="0">
              <a:solidFill>
                <a:srgbClr val="FF0000"/>
              </a:solidFill>
            </a:endParaRPr>
          </a:p>
        </p:txBody>
      </p:sp>
      <p:sp>
        <p:nvSpPr>
          <p:cNvPr id="7" name="文字方塊 6"/>
          <p:cNvSpPr txBox="1"/>
          <p:nvPr/>
        </p:nvSpPr>
        <p:spPr>
          <a:xfrm>
            <a:off x="6695728" y="5916860"/>
            <a:ext cx="2448272" cy="646331"/>
          </a:xfrm>
          <a:prstGeom prst="rect">
            <a:avLst/>
          </a:prstGeom>
          <a:noFill/>
        </p:spPr>
        <p:txBody>
          <a:bodyPr wrap="square" rtlCol="0">
            <a:spAutoFit/>
          </a:bodyPr>
          <a:lstStyle/>
          <a:p>
            <a:r>
              <a:rPr lang="en-US" altLang="zh-TW" dirty="0"/>
              <a:t>A-A</a:t>
            </a:r>
            <a:r>
              <a:rPr lang="en-US" altLang="zh-TW" dirty="0" smtClean="0"/>
              <a:t>’</a:t>
            </a:r>
            <a:r>
              <a:rPr lang="zh-TW" altLang="en-US" dirty="0"/>
              <a:t> ➜</a:t>
            </a:r>
            <a:r>
              <a:rPr lang="zh-TW" altLang="en-US" dirty="0" smtClean="0"/>
              <a:t>東南</a:t>
            </a:r>
            <a:r>
              <a:rPr lang="en-US" altLang="zh-TW" dirty="0"/>
              <a:t>-</a:t>
            </a:r>
            <a:r>
              <a:rPr lang="zh-TW" altLang="en-US" dirty="0"/>
              <a:t>西北</a:t>
            </a:r>
            <a:r>
              <a:rPr lang="zh-TW" altLang="en-US" dirty="0" smtClean="0"/>
              <a:t>走向</a:t>
            </a:r>
            <a:endParaRPr lang="en-US" altLang="zh-TW" dirty="0" smtClean="0"/>
          </a:p>
          <a:p>
            <a:r>
              <a:rPr lang="en-US" altLang="zh-TW" dirty="0"/>
              <a:t>Shaded</a:t>
            </a:r>
            <a:r>
              <a:rPr lang="zh-TW" altLang="en-US" dirty="0"/>
              <a:t>表相當位溫</a:t>
            </a:r>
            <a:r>
              <a:rPr lang="en-US" altLang="zh-TW" dirty="0"/>
              <a:t>(K</a:t>
            </a:r>
            <a:r>
              <a:rPr lang="en-US" altLang="zh-TW" dirty="0" smtClean="0"/>
              <a:t>)</a:t>
            </a:r>
            <a:endParaRPr lang="zh-TW" altLang="en-US" dirty="0"/>
          </a:p>
        </p:txBody>
      </p:sp>
      <p:sp>
        <p:nvSpPr>
          <p:cNvPr id="3" name="向右箭號 2"/>
          <p:cNvSpPr/>
          <p:nvPr/>
        </p:nvSpPr>
        <p:spPr>
          <a:xfrm>
            <a:off x="6732240" y="1124744"/>
            <a:ext cx="792088" cy="360040"/>
          </a:xfrm>
          <a:prstGeom prst="rightArrow">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向右箭號 7"/>
          <p:cNvSpPr/>
          <p:nvPr/>
        </p:nvSpPr>
        <p:spPr>
          <a:xfrm>
            <a:off x="5076056" y="2276872"/>
            <a:ext cx="792088" cy="360040"/>
          </a:xfrm>
          <a:prstGeom prst="rightArrow">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右箭號 8"/>
          <p:cNvSpPr/>
          <p:nvPr/>
        </p:nvSpPr>
        <p:spPr>
          <a:xfrm>
            <a:off x="6732240" y="3940857"/>
            <a:ext cx="792088" cy="360040"/>
          </a:xfrm>
          <a:prstGeom prst="rightArrow">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1165920" y="5810780"/>
            <a:ext cx="3126160" cy="646331"/>
          </a:xfrm>
          <a:prstGeom prst="rect">
            <a:avLst/>
          </a:prstGeom>
          <a:noFill/>
        </p:spPr>
        <p:txBody>
          <a:bodyPr wrap="square" rtlCol="0">
            <a:spAutoFit/>
          </a:bodyPr>
          <a:lstStyle/>
          <a:p>
            <a:r>
              <a:rPr lang="en-US" altLang="zh-TW" dirty="0" smtClean="0"/>
              <a:t>Shaded</a:t>
            </a:r>
            <a:r>
              <a:rPr lang="zh-TW" altLang="en-US" dirty="0" smtClean="0"/>
              <a:t>表日平均的鋒生值</a:t>
            </a:r>
            <a:endParaRPr lang="en-US" altLang="zh-TW" dirty="0" smtClean="0"/>
          </a:p>
          <a:p>
            <a:r>
              <a:rPr lang="zh-TW" altLang="en-US" dirty="0"/>
              <a:t>黑</a:t>
            </a:r>
            <a:r>
              <a:rPr lang="zh-TW" altLang="en-US" dirty="0" smtClean="0"/>
              <a:t>線表在</a:t>
            </a:r>
            <a:r>
              <a:rPr lang="en-US" altLang="zh-TW" dirty="0" smtClean="0"/>
              <a:t>950</a:t>
            </a:r>
            <a:r>
              <a:rPr lang="zh-TW" altLang="en-US" dirty="0" smtClean="0"/>
              <a:t> </a:t>
            </a:r>
            <a:r>
              <a:rPr lang="en-US" altLang="zh-TW" dirty="0" err="1" smtClean="0"/>
              <a:t>hPa</a:t>
            </a:r>
            <a:r>
              <a:rPr lang="zh-TW" altLang="en-US" dirty="0"/>
              <a:t>的</a:t>
            </a:r>
            <a:r>
              <a:rPr lang="zh-TW" altLang="en-US" dirty="0" smtClean="0"/>
              <a:t>相當位溫</a:t>
            </a:r>
            <a:endParaRPr lang="zh-TW" altLang="en-US" dirty="0"/>
          </a:p>
        </p:txBody>
      </p:sp>
      <p:sp>
        <p:nvSpPr>
          <p:cNvPr id="11" name="文字方塊 10"/>
          <p:cNvSpPr txBox="1"/>
          <p:nvPr/>
        </p:nvSpPr>
        <p:spPr>
          <a:xfrm>
            <a:off x="1187624" y="-61292"/>
            <a:ext cx="1152128" cy="523220"/>
          </a:xfrm>
          <a:prstGeom prst="rect">
            <a:avLst/>
          </a:prstGeom>
          <a:noFill/>
        </p:spPr>
        <p:txBody>
          <a:bodyPr wrap="square" rtlCol="0">
            <a:spAutoFit/>
          </a:bodyPr>
          <a:lstStyle/>
          <a:p>
            <a:r>
              <a:rPr lang="en-US" altLang="zh-TW" sz="2800" b="1" dirty="0" smtClean="0"/>
              <a:t>10/20</a:t>
            </a:r>
            <a:endParaRPr lang="zh-TW" altLang="en-US" sz="2800" b="1" dirty="0"/>
          </a:p>
        </p:txBody>
      </p:sp>
      <p:sp>
        <p:nvSpPr>
          <p:cNvPr id="12" name="向右箭號 11"/>
          <p:cNvSpPr/>
          <p:nvPr/>
        </p:nvSpPr>
        <p:spPr>
          <a:xfrm>
            <a:off x="4529894" y="4996197"/>
            <a:ext cx="792088" cy="360040"/>
          </a:xfrm>
          <a:prstGeom prst="rightArrow">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617465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400" y="404664"/>
            <a:ext cx="8229600" cy="407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0" y="348844"/>
            <a:ext cx="1071554" cy="369332"/>
          </a:xfrm>
          <a:prstGeom prst="rect">
            <a:avLst/>
          </a:prstGeom>
          <a:noFill/>
        </p:spPr>
        <p:txBody>
          <a:bodyPr wrap="square" rtlCol="0">
            <a:spAutoFit/>
          </a:bodyPr>
          <a:lstStyle/>
          <a:p>
            <a:r>
              <a:rPr lang="en-US" altLang="zh-TW" dirty="0" smtClean="0">
                <a:solidFill>
                  <a:srgbClr val="0000FF"/>
                </a:solidFill>
              </a:rPr>
              <a:t>N_m031</a:t>
            </a:r>
            <a:endParaRPr lang="zh-TW" altLang="en-US" dirty="0">
              <a:solidFill>
                <a:srgbClr val="0000FF"/>
              </a:solidFill>
            </a:endParaRPr>
          </a:p>
        </p:txBody>
      </p:sp>
      <p:sp>
        <p:nvSpPr>
          <p:cNvPr id="6" name="文字方塊 5"/>
          <p:cNvSpPr txBox="1"/>
          <p:nvPr/>
        </p:nvSpPr>
        <p:spPr>
          <a:xfrm>
            <a:off x="-35727" y="2276872"/>
            <a:ext cx="1143008" cy="369332"/>
          </a:xfrm>
          <a:prstGeom prst="rect">
            <a:avLst/>
          </a:prstGeom>
          <a:noFill/>
        </p:spPr>
        <p:txBody>
          <a:bodyPr wrap="square" rtlCol="0">
            <a:spAutoFit/>
          </a:bodyPr>
          <a:lstStyle/>
          <a:p>
            <a:r>
              <a:rPr lang="en-US" altLang="zh-TW" dirty="0" smtClean="0">
                <a:solidFill>
                  <a:srgbClr val="FF0000"/>
                </a:solidFill>
              </a:rPr>
              <a:t>W_m011</a:t>
            </a:r>
            <a:endParaRPr lang="zh-TW" altLang="en-US" dirty="0">
              <a:solidFill>
                <a:srgbClr val="FF0000"/>
              </a:solidFill>
            </a:endParaRPr>
          </a:p>
        </p:txBody>
      </p:sp>
      <p:sp>
        <p:nvSpPr>
          <p:cNvPr id="3" name="文字方塊 2"/>
          <p:cNvSpPr txBox="1"/>
          <p:nvPr/>
        </p:nvSpPr>
        <p:spPr>
          <a:xfrm>
            <a:off x="6012160" y="5103674"/>
            <a:ext cx="3126160" cy="1754326"/>
          </a:xfrm>
          <a:prstGeom prst="rect">
            <a:avLst/>
          </a:prstGeom>
          <a:noFill/>
        </p:spPr>
        <p:txBody>
          <a:bodyPr wrap="square" rtlCol="0">
            <a:spAutoFit/>
          </a:bodyPr>
          <a:lstStyle/>
          <a:p>
            <a:r>
              <a:rPr lang="en-US" altLang="zh-TW" dirty="0" smtClean="0"/>
              <a:t>Shaded</a:t>
            </a:r>
            <a:r>
              <a:rPr lang="zh-TW" altLang="en-US" dirty="0" smtClean="0"/>
              <a:t>表鋒生</a:t>
            </a:r>
            <a:r>
              <a:rPr lang="en-US" altLang="zh-TW" dirty="0" smtClean="0"/>
              <a:t>(K/km/h)</a:t>
            </a:r>
          </a:p>
          <a:p>
            <a:r>
              <a:rPr lang="en-US" altLang="zh-TW" dirty="0" smtClean="0"/>
              <a:t>Barb</a:t>
            </a:r>
            <a:r>
              <a:rPr lang="zh-TW" altLang="en-US" dirty="0" smtClean="0"/>
              <a:t>表東南風</a:t>
            </a:r>
            <a:r>
              <a:rPr lang="en-US" altLang="zh-TW" dirty="0" smtClean="0"/>
              <a:t>(m/s)</a:t>
            </a:r>
          </a:p>
          <a:p>
            <a:r>
              <a:rPr lang="zh-TW" altLang="en-US" dirty="0" smtClean="0"/>
              <a:t>實線表西南風</a:t>
            </a:r>
            <a:r>
              <a:rPr lang="en-US" altLang="zh-TW" dirty="0"/>
              <a:t>(m/s</a:t>
            </a:r>
            <a:r>
              <a:rPr lang="en-US" altLang="zh-TW" dirty="0" smtClean="0"/>
              <a:t>)</a:t>
            </a:r>
          </a:p>
          <a:p>
            <a:r>
              <a:rPr lang="zh-TW" altLang="en-US" dirty="0" smtClean="0"/>
              <a:t>虛線表東北風</a:t>
            </a:r>
            <a:r>
              <a:rPr lang="en-US" altLang="zh-TW" dirty="0"/>
              <a:t>(m/s</a:t>
            </a:r>
            <a:r>
              <a:rPr lang="en-US" altLang="zh-TW" dirty="0" smtClean="0"/>
              <a:t>)</a:t>
            </a:r>
          </a:p>
          <a:p>
            <a:r>
              <a:rPr lang="zh-TW" altLang="en-US" dirty="0"/>
              <a:t>綠線表等熵</a:t>
            </a:r>
            <a:r>
              <a:rPr lang="zh-TW" altLang="en-US" dirty="0" smtClean="0"/>
              <a:t>面</a:t>
            </a:r>
            <a:r>
              <a:rPr lang="en-US" altLang="zh-TW" dirty="0" smtClean="0"/>
              <a:t>(K)</a:t>
            </a:r>
          </a:p>
          <a:p>
            <a:r>
              <a:rPr lang="zh-TW" altLang="en-US" dirty="0" smtClean="0"/>
              <a:t>點灰區表相對濕度超過</a:t>
            </a:r>
            <a:r>
              <a:rPr lang="en-US" altLang="zh-TW" dirty="0" smtClean="0"/>
              <a:t>95%</a:t>
            </a:r>
            <a:endParaRPr lang="zh-TW" altLang="en-US" dirty="0"/>
          </a:p>
        </p:txBody>
      </p:sp>
      <p:cxnSp>
        <p:nvCxnSpPr>
          <p:cNvPr id="14" name="直線單箭頭接點 13"/>
          <p:cNvCxnSpPr/>
          <p:nvPr/>
        </p:nvCxnSpPr>
        <p:spPr>
          <a:xfrm>
            <a:off x="5004048" y="2198926"/>
            <a:ext cx="216024" cy="1662122"/>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flipH="1">
            <a:off x="7575240" y="2198926"/>
            <a:ext cx="237120" cy="173413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4503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80120" y="404664"/>
            <a:ext cx="8045860" cy="4644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0" y="372865"/>
            <a:ext cx="1080120" cy="369332"/>
          </a:xfrm>
          <a:prstGeom prst="rect">
            <a:avLst/>
          </a:prstGeom>
          <a:noFill/>
        </p:spPr>
        <p:txBody>
          <a:bodyPr wrap="square" rtlCol="0">
            <a:spAutoFit/>
          </a:bodyPr>
          <a:lstStyle/>
          <a:p>
            <a:r>
              <a:rPr lang="en-US" altLang="zh-TW" dirty="0" smtClean="0">
                <a:solidFill>
                  <a:srgbClr val="0000FF"/>
                </a:solidFill>
              </a:rPr>
              <a:t>NG</a:t>
            </a:r>
            <a:r>
              <a:rPr lang="en-US" altLang="zh-TW" dirty="0" smtClean="0"/>
              <a:t>-</a:t>
            </a:r>
            <a:r>
              <a:rPr lang="en-US" altLang="zh-TW" dirty="0" smtClean="0">
                <a:solidFill>
                  <a:srgbClr val="FF0000"/>
                </a:solidFill>
              </a:rPr>
              <a:t>WG</a:t>
            </a:r>
          </a:p>
        </p:txBody>
      </p:sp>
      <p:sp>
        <p:nvSpPr>
          <p:cNvPr id="6" name="文字方塊 5"/>
          <p:cNvSpPr txBox="1"/>
          <p:nvPr/>
        </p:nvSpPr>
        <p:spPr>
          <a:xfrm>
            <a:off x="-19372" y="2492896"/>
            <a:ext cx="1403648" cy="369332"/>
          </a:xfrm>
          <a:prstGeom prst="rect">
            <a:avLst/>
          </a:prstGeom>
          <a:noFill/>
        </p:spPr>
        <p:txBody>
          <a:bodyPr wrap="square" rtlCol="0">
            <a:spAutoFit/>
          </a:bodyPr>
          <a:lstStyle/>
          <a:p>
            <a:r>
              <a:rPr lang="en-US" altLang="zh-TW" dirty="0" err="1" smtClean="0">
                <a:solidFill>
                  <a:srgbClr val="FF0000"/>
                </a:solidFill>
              </a:rPr>
              <a:t>hETS</a:t>
            </a:r>
            <a:r>
              <a:rPr lang="en-US" altLang="zh-TW" dirty="0" err="1" smtClean="0"/>
              <a:t>-</a:t>
            </a:r>
            <a:r>
              <a:rPr lang="en-US" altLang="zh-TW" dirty="0" err="1" smtClean="0">
                <a:solidFill>
                  <a:srgbClr val="0000FF"/>
                </a:solidFill>
              </a:rPr>
              <a:t>lETS</a:t>
            </a:r>
            <a:endParaRPr lang="en-US" altLang="zh-TW" dirty="0" smtClean="0">
              <a:solidFill>
                <a:srgbClr val="FF0000"/>
              </a:solidFill>
            </a:endParaRPr>
          </a:p>
        </p:txBody>
      </p:sp>
      <p:sp>
        <p:nvSpPr>
          <p:cNvPr id="7" name="文字方塊 6"/>
          <p:cNvSpPr txBox="1"/>
          <p:nvPr/>
        </p:nvSpPr>
        <p:spPr>
          <a:xfrm>
            <a:off x="5508104" y="5370934"/>
            <a:ext cx="3635896" cy="1477328"/>
          </a:xfrm>
          <a:prstGeom prst="rect">
            <a:avLst/>
          </a:prstGeom>
          <a:noFill/>
        </p:spPr>
        <p:txBody>
          <a:bodyPr wrap="square" rtlCol="0">
            <a:spAutoFit/>
          </a:bodyPr>
          <a:lstStyle/>
          <a:p>
            <a:r>
              <a:rPr lang="en-US" altLang="zh-TW" dirty="0" err="1" smtClean="0">
                <a:solidFill>
                  <a:srgbClr val="FF0000"/>
                </a:solidFill>
              </a:rPr>
              <a:t>hETS</a:t>
            </a:r>
            <a:r>
              <a:rPr lang="zh-TW" altLang="en-US" dirty="0" smtClean="0">
                <a:solidFill>
                  <a:srgbClr val="FF0000"/>
                </a:solidFill>
              </a:rPr>
              <a:t>，有</a:t>
            </a:r>
            <a:r>
              <a:rPr lang="en-US" altLang="zh-TW" dirty="0" smtClean="0">
                <a:solidFill>
                  <a:srgbClr val="FF0000"/>
                </a:solidFill>
              </a:rPr>
              <a:t>6</a:t>
            </a:r>
            <a:r>
              <a:rPr lang="zh-TW" altLang="en-US" dirty="0" smtClean="0">
                <a:solidFill>
                  <a:srgbClr val="FF0000"/>
                </a:solidFill>
              </a:rPr>
              <a:t>個成員，取</a:t>
            </a:r>
            <a:r>
              <a:rPr lang="en-US" altLang="zh-TW" dirty="0" smtClean="0">
                <a:solidFill>
                  <a:srgbClr val="FF0000"/>
                </a:solidFill>
              </a:rPr>
              <a:t>ETS</a:t>
            </a:r>
            <a:r>
              <a:rPr lang="zh-TW" altLang="en-US" dirty="0" smtClean="0">
                <a:solidFill>
                  <a:srgbClr val="FF0000"/>
                </a:solidFill>
              </a:rPr>
              <a:t>前</a:t>
            </a:r>
            <a:r>
              <a:rPr lang="en-US" altLang="zh-TW" dirty="0" smtClean="0">
                <a:solidFill>
                  <a:srgbClr val="FF0000"/>
                </a:solidFill>
              </a:rPr>
              <a:t>30%</a:t>
            </a:r>
            <a:br>
              <a:rPr lang="en-US" altLang="zh-TW" dirty="0" smtClean="0">
                <a:solidFill>
                  <a:srgbClr val="FF0000"/>
                </a:solidFill>
              </a:rPr>
            </a:br>
            <a:r>
              <a:rPr lang="en-US" altLang="zh-TW" dirty="0" err="1" smtClean="0">
                <a:solidFill>
                  <a:srgbClr val="0000FF"/>
                </a:solidFill>
              </a:rPr>
              <a:t>lETS</a:t>
            </a:r>
            <a:r>
              <a:rPr lang="zh-TW" altLang="en-US" dirty="0" smtClean="0">
                <a:solidFill>
                  <a:srgbClr val="0000FF"/>
                </a:solidFill>
              </a:rPr>
              <a:t>，有</a:t>
            </a:r>
            <a:r>
              <a:rPr lang="en-US" altLang="zh-TW" dirty="0" smtClean="0">
                <a:solidFill>
                  <a:srgbClr val="0000FF"/>
                </a:solidFill>
              </a:rPr>
              <a:t>7</a:t>
            </a:r>
            <a:r>
              <a:rPr lang="zh-TW" altLang="en-US" dirty="0" smtClean="0">
                <a:solidFill>
                  <a:srgbClr val="0000FF"/>
                </a:solidFill>
              </a:rPr>
              <a:t>個成員，取</a:t>
            </a:r>
            <a:r>
              <a:rPr lang="en-US" altLang="zh-TW" dirty="0" smtClean="0">
                <a:solidFill>
                  <a:srgbClr val="0000FF"/>
                </a:solidFill>
              </a:rPr>
              <a:t>ETS</a:t>
            </a:r>
            <a:r>
              <a:rPr lang="zh-TW" altLang="en-US" dirty="0" smtClean="0">
                <a:solidFill>
                  <a:srgbClr val="0000FF"/>
                </a:solidFill>
              </a:rPr>
              <a:t>後</a:t>
            </a:r>
            <a:r>
              <a:rPr lang="en-US" altLang="zh-TW" dirty="0" smtClean="0">
                <a:solidFill>
                  <a:srgbClr val="0000FF"/>
                </a:solidFill>
              </a:rPr>
              <a:t>30%</a:t>
            </a:r>
          </a:p>
          <a:p>
            <a:r>
              <a:rPr lang="zh-TW" altLang="en-US" dirty="0" smtClean="0">
                <a:solidFill>
                  <a:srgbClr val="0000FF"/>
                </a:solidFill>
              </a:rPr>
              <a:t>但</a:t>
            </a:r>
            <a:r>
              <a:rPr lang="en-US" altLang="zh-TW" dirty="0" err="1" smtClean="0">
                <a:solidFill>
                  <a:srgbClr val="0000FF"/>
                </a:solidFill>
              </a:rPr>
              <a:t>lETS</a:t>
            </a:r>
            <a:r>
              <a:rPr lang="zh-TW" altLang="en-US" dirty="0" smtClean="0">
                <a:solidFill>
                  <a:srgbClr val="0000FF"/>
                </a:solidFill>
              </a:rPr>
              <a:t>高估東台灣降雨，因此只取</a:t>
            </a:r>
            <a:r>
              <a:rPr lang="en-US" altLang="zh-TW" dirty="0" smtClean="0">
                <a:solidFill>
                  <a:srgbClr val="0000FF"/>
                </a:solidFill>
              </a:rPr>
              <a:t>3</a:t>
            </a:r>
            <a:r>
              <a:rPr lang="zh-TW" altLang="en-US" dirty="0" smtClean="0">
                <a:solidFill>
                  <a:srgbClr val="0000FF"/>
                </a:solidFill>
              </a:rPr>
              <a:t>個</a:t>
            </a:r>
            <a:endParaRPr lang="en-US" altLang="zh-TW" dirty="0" smtClean="0">
              <a:solidFill>
                <a:srgbClr val="0000FF"/>
              </a:solidFill>
            </a:endParaRPr>
          </a:p>
          <a:p>
            <a:r>
              <a:rPr lang="zh-TW" altLang="en-US" dirty="0"/>
              <a:t>樣本</a:t>
            </a:r>
            <a:r>
              <a:rPr lang="zh-TW" altLang="en-US" dirty="0" smtClean="0"/>
              <a:t>少➜抽樣誤差</a:t>
            </a:r>
            <a:endParaRPr lang="en-US" altLang="zh-TW" dirty="0" smtClean="0"/>
          </a:p>
        </p:txBody>
      </p:sp>
      <p:sp>
        <p:nvSpPr>
          <p:cNvPr id="8" name="文字方塊 7"/>
          <p:cNvSpPr txBox="1"/>
          <p:nvPr/>
        </p:nvSpPr>
        <p:spPr>
          <a:xfrm>
            <a:off x="0" y="6211669"/>
            <a:ext cx="4321596" cy="646331"/>
          </a:xfrm>
          <a:prstGeom prst="rect">
            <a:avLst/>
          </a:prstGeom>
          <a:noFill/>
        </p:spPr>
        <p:txBody>
          <a:bodyPr wrap="square" rtlCol="0">
            <a:spAutoFit/>
          </a:bodyPr>
          <a:lstStyle/>
          <a:p>
            <a:r>
              <a:rPr lang="zh-TW" altLang="en-US" dirty="0" smtClean="0"/>
              <a:t>粗黑線表平均</a:t>
            </a:r>
            <a:r>
              <a:rPr lang="en-US" altLang="zh-TW" dirty="0" smtClean="0"/>
              <a:t>NG</a:t>
            </a:r>
            <a:r>
              <a:rPr lang="zh-TW" altLang="en-US" dirty="0" smtClean="0"/>
              <a:t>、</a:t>
            </a:r>
            <a:r>
              <a:rPr lang="en-US" altLang="zh-TW" dirty="0" err="1" smtClean="0"/>
              <a:t>hETS</a:t>
            </a:r>
            <a:r>
              <a:rPr lang="zh-TW" altLang="en-US" dirty="0" smtClean="0"/>
              <a:t>的鋒生日平均</a:t>
            </a:r>
            <a:endParaRPr lang="en-US" altLang="zh-TW" dirty="0" smtClean="0"/>
          </a:p>
          <a:p>
            <a:r>
              <a:rPr lang="zh-TW" altLang="en-US" dirty="0"/>
              <a:t>點灰</a:t>
            </a:r>
            <a:r>
              <a:rPr lang="zh-TW" altLang="en-US" dirty="0" smtClean="0"/>
              <a:t>區表</a:t>
            </a:r>
            <a:r>
              <a:rPr lang="en-US" altLang="zh-TW" dirty="0" smtClean="0"/>
              <a:t>NG</a:t>
            </a:r>
            <a:r>
              <a:rPr lang="zh-TW" altLang="en-US" dirty="0" smtClean="0"/>
              <a:t>、</a:t>
            </a:r>
            <a:r>
              <a:rPr lang="en-US" altLang="zh-TW" dirty="0" smtClean="0"/>
              <a:t>WG</a:t>
            </a:r>
            <a:r>
              <a:rPr lang="zh-TW" altLang="en-US" dirty="0" smtClean="0"/>
              <a:t>差異達</a:t>
            </a:r>
            <a:r>
              <a:rPr lang="en-US" altLang="zh-TW" dirty="0" smtClean="0"/>
              <a:t>95%</a:t>
            </a:r>
            <a:r>
              <a:rPr lang="zh-TW" altLang="en-US" dirty="0"/>
              <a:t>信賴區間</a:t>
            </a:r>
          </a:p>
        </p:txBody>
      </p:sp>
    </p:spTree>
    <p:extLst>
      <p:ext uri="{BB962C8B-B14F-4D97-AF65-F5344CB8AC3E}">
        <p14:creationId xmlns:p14="http://schemas.microsoft.com/office/powerpoint/2010/main" val="1543469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4949" y="358100"/>
            <a:ext cx="4611927" cy="6304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230973" y="10294"/>
            <a:ext cx="2143108" cy="400110"/>
          </a:xfrm>
          <a:prstGeom prst="rect">
            <a:avLst/>
          </a:prstGeom>
          <a:noFill/>
        </p:spPr>
        <p:txBody>
          <a:bodyPr wrap="square" rtlCol="0">
            <a:spAutoFit/>
          </a:bodyPr>
          <a:lstStyle/>
          <a:p>
            <a:r>
              <a:rPr lang="en-US" altLang="zh-TW" sz="2000" dirty="0" smtClean="0">
                <a:solidFill>
                  <a:srgbClr val="0000FF"/>
                </a:solidFill>
              </a:rPr>
              <a:t>NG</a:t>
            </a:r>
            <a:r>
              <a:rPr lang="zh-TW" altLang="en-US" sz="2000" dirty="0" smtClean="0">
                <a:solidFill>
                  <a:srgbClr val="0000FF"/>
                </a:solidFill>
              </a:rPr>
              <a:t>單日累積降水</a:t>
            </a:r>
            <a:endParaRPr lang="zh-TW" altLang="en-US" sz="2000" dirty="0">
              <a:solidFill>
                <a:srgbClr val="0000FF"/>
              </a:solidFill>
            </a:endParaRPr>
          </a:p>
        </p:txBody>
      </p:sp>
      <p:sp>
        <p:nvSpPr>
          <p:cNvPr id="6" name="文字方塊 5"/>
          <p:cNvSpPr txBox="1"/>
          <p:nvPr/>
        </p:nvSpPr>
        <p:spPr>
          <a:xfrm>
            <a:off x="2417341" y="10294"/>
            <a:ext cx="2286016" cy="400110"/>
          </a:xfrm>
          <a:prstGeom prst="rect">
            <a:avLst/>
          </a:prstGeom>
          <a:noFill/>
        </p:spPr>
        <p:txBody>
          <a:bodyPr wrap="square" rtlCol="0">
            <a:spAutoFit/>
          </a:bodyPr>
          <a:lstStyle/>
          <a:p>
            <a:r>
              <a:rPr lang="en-US" altLang="zh-TW" sz="2000" dirty="0" smtClean="0">
                <a:solidFill>
                  <a:srgbClr val="FF0000"/>
                </a:solidFill>
              </a:rPr>
              <a:t>WG</a:t>
            </a:r>
            <a:r>
              <a:rPr lang="zh-TW" altLang="en-US" sz="2000" dirty="0" smtClean="0">
                <a:solidFill>
                  <a:srgbClr val="FF0000"/>
                </a:solidFill>
              </a:rPr>
              <a:t>單日累積降水</a:t>
            </a:r>
            <a:endParaRPr lang="zh-TW" altLang="en-US" sz="2000" dirty="0">
              <a:solidFill>
                <a:srgbClr val="FF0000"/>
              </a:solidFill>
            </a:endParaRPr>
          </a:p>
        </p:txBody>
      </p:sp>
      <p:sp>
        <p:nvSpPr>
          <p:cNvPr id="7" name="文字方塊 6"/>
          <p:cNvSpPr txBox="1"/>
          <p:nvPr/>
        </p:nvSpPr>
        <p:spPr>
          <a:xfrm>
            <a:off x="6549380" y="5702243"/>
            <a:ext cx="2575917" cy="1077218"/>
          </a:xfrm>
          <a:prstGeom prst="rect">
            <a:avLst/>
          </a:prstGeom>
          <a:noFill/>
        </p:spPr>
        <p:txBody>
          <a:bodyPr wrap="square" rtlCol="0">
            <a:spAutoFit/>
          </a:bodyPr>
          <a:lstStyle/>
          <a:p>
            <a:r>
              <a:rPr lang="zh-TW" altLang="en-US" sz="1600" dirty="0" smtClean="0"/>
              <a:t>黑線表</a:t>
            </a:r>
            <a:r>
              <a:rPr lang="en-US" altLang="zh-TW" sz="1600" dirty="0" smtClean="0"/>
              <a:t>990 </a:t>
            </a:r>
            <a:r>
              <a:rPr lang="en-US" altLang="zh-TW" sz="1600" dirty="0" err="1" smtClean="0"/>
              <a:t>hPa</a:t>
            </a:r>
            <a:r>
              <a:rPr lang="zh-TW" altLang="en-US" sz="1600" dirty="0" smtClean="0"/>
              <a:t>日平均鋒生</a:t>
            </a:r>
            <a:endParaRPr lang="en-US" altLang="zh-TW" sz="1600" dirty="0" smtClean="0"/>
          </a:p>
          <a:p>
            <a:r>
              <a:rPr lang="zh-TW" altLang="en-US" sz="1600" dirty="0" smtClean="0"/>
              <a:t>超過</a:t>
            </a:r>
            <a:r>
              <a:rPr lang="en-US" altLang="zh-TW" sz="1600" dirty="0" smtClean="0"/>
              <a:t>0.025 K/km/h</a:t>
            </a:r>
            <a:endParaRPr lang="en-US" altLang="zh-TW" sz="1600" dirty="0"/>
          </a:p>
          <a:p>
            <a:r>
              <a:rPr lang="zh-TW" altLang="en-US" sz="1600" dirty="0" smtClean="0"/>
              <a:t>單位：</a:t>
            </a:r>
            <a:r>
              <a:rPr lang="en-US" altLang="zh-TW" sz="1600" dirty="0" smtClean="0"/>
              <a:t>%</a:t>
            </a:r>
            <a:r>
              <a:rPr lang="zh-TW" altLang="en-US" sz="1600" dirty="0" smtClean="0"/>
              <a:t>，間隔是</a:t>
            </a:r>
            <a:r>
              <a:rPr lang="en-US" altLang="zh-TW" sz="1600" dirty="0" smtClean="0"/>
              <a:t>10%</a:t>
            </a:r>
          </a:p>
          <a:p>
            <a:r>
              <a:rPr lang="zh-TW" altLang="en-US" sz="1600" dirty="0"/>
              <a:t>風</a:t>
            </a:r>
            <a:r>
              <a:rPr lang="zh-TW" altLang="en-US" sz="1600" dirty="0" smtClean="0"/>
              <a:t>標為</a:t>
            </a:r>
            <a:r>
              <a:rPr lang="en-US" altLang="zh-TW" sz="1600" dirty="0" smtClean="0"/>
              <a:t>990</a:t>
            </a:r>
            <a:r>
              <a:rPr lang="zh-TW" altLang="en-US" sz="1600" dirty="0" smtClean="0"/>
              <a:t> </a:t>
            </a:r>
            <a:r>
              <a:rPr lang="en-US" altLang="zh-TW" sz="1600" dirty="0" err="1" smtClean="0"/>
              <a:t>hPa</a:t>
            </a:r>
            <a:r>
              <a:rPr lang="zh-TW" altLang="en-US" sz="1600" dirty="0" smtClean="0"/>
              <a:t>的風</a:t>
            </a:r>
            <a:r>
              <a:rPr lang="en-US" altLang="zh-TW" sz="1600" dirty="0" smtClean="0"/>
              <a:t>(m/s)</a:t>
            </a: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632" y="401752"/>
            <a:ext cx="1584176" cy="1635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2258" y="1940939"/>
            <a:ext cx="1450257"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0705" y="3580355"/>
            <a:ext cx="1441103" cy="165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8897" y="5134396"/>
            <a:ext cx="1441103" cy="163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文字方塊 12"/>
          <p:cNvSpPr txBox="1"/>
          <p:nvPr/>
        </p:nvSpPr>
        <p:spPr>
          <a:xfrm>
            <a:off x="6180000" y="433009"/>
            <a:ext cx="1559198" cy="461665"/>
          </a:xfrm>
          <a:prstGeom prst="rect">
            <a:avLst/>
          </a:prstGeom>
          <a:noFill/>
        </p:spPr>
        <p:txBody>
          <a:bodyPr wrap="square" rtlCol="0">
            <a:spAutoFit/>
          </a:bodyPr>
          <a:lstStyle/>
          <a:p>
            <a:r>
              <a:rPr lang="en-US" altLang="zh-TW" sz="2400" dirty="0" smtClean="0">
                <a:solidFill>
                  <a:srgbClr val="0000FF"/>
                </a:solidFill>
              </a:rPr>
              <a:t>NG</a:t>
            </a:r>
            <a:r>
              <a:rPr lang="en-US" altLang="zh-TW" sz="2400" dirty="0" smtClean="0"/>
              <a:t>-</a:t>
            </a:r>
            <a:r>
              <a:rPr lang="en-US" altLang="zh-TW" sz="2400" dirty="0" smtClean="0">
                <a:solidFill>
                  <a:srgbClr val="FF0000"/>
                </a:solidFill>
              </a:rPr>
              <a:t>WG</a:t>
            </a:r>
          </a:p>
        </p:txBody>
      </p:sp>
      <p:pic>
        <p:nvPicPr>
          <p:cNvPr id="14"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8340" y="94114"/>
            <a:ext cx="4307432" cy="28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9728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357" y="436882"/>
            <a:ext cx="4968551" cy="6398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直線單箭頭接點 10"/>
          <p:cNvCxnSpPr/>
          <p:nvPr/>
        </p:nvCxnSpPr>
        <p:spPr>
          <a:xfrm flipH="1" flipV="1">
            <a:off x="852231" y="1499691"/>
            <a:ext cx="2544877" cy="326132"/>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flipH="1" flipV="1">
            <a:off x="3223662" y="1562289"/>
            <a:ext cx="173446" cy="263534"/>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文字方塊 5"/>
          <p:cNvSpPr txBox="1"/>
          <p:nvPr/>
        </p:nvSpPr>
        <p:spPr>
          <a:xfrm>
            <a:off x="699617" y="-48460"/>
            <a:ext cx="1675181" cy="523220"/>
          </a:xfrm>
          <a:prstGeom prst="rect">
            <a:avLst/>
          </a:prstGeom>
          <a:noFill/>
        </p:spPr>
        <p:txBody>
          <a:bodyPr wrap="square" rtlCol="0">
            <a:spAutoFit/>
          </a:bodyPr>
          <a:lstStyle/>
          <a:p>
            <a:r>
              <a:rPr lang="en-US" altLang="zh-TW" sz="2800" dirty="0" err="1" smtClean="0">
                <a:solidFill>
                  <a:srgbClr val="FF0000"/>
                </a:solidFill>
              </a:rPr>
              <a:t>hETS</a:t>
            </a:r>
            <a:endParaRPr lang="zh-TW" altLang="en-US" sz="2800" dirty="0">
              <a:solidFill>
                <a:srgbClr val="FF0000"/>
              </a:solidFill>
            </a:endParaRPr>
          </a:p>
        </p:txBody>
      </p:sp>
      <p:sp>
        <p:nvSpPr>
          <p:cNvPr id="8" name="文字方塊 7"/>
          <p:cNvSpPr txBox="1"/>
          <p:nvPr/>
        </p:nvSpPr>
        <p:spPr>
          <a:xfrm>
            <a:off x="2831870" y="-48460"/>
            <a:ext cx="1067118" cy="523220"/>
          </a:xfrm>
          <a:prstGeom prst="rect">
            <a:avLst/>
          </a:prstGeom>
          <a:noFill/>
        </p:spPr>
        <p:txBody>
          <a:bodyPr wrap="square" rtlCol="0">
            <a:spAutoFit/>
          </a:bodyPr>
          <a:lstStyle/>
          <a:p>
            <a:r>
              <a:rPr lang="en-US" altLang="zh-TW" sz="2800" dirty="0" err="1" smtClean="0">
                <a:solidFill>
                  <a:srgbClr val="0000FF"/>
                </a:solidFill>
              </a:rPr>
              <a:t>lETS</a:t>
            </a:r>
            <a:endParaRPr lang="zh-TW" altLang="en-US" sz="2800" dirty="0">
              <a:solidFill>
                <a:srgbClr val="0000FF"/>
              </a:solidFill>
            </a:endParaRPr>
          </a:p>
        </p:txBody>
      </p:sp>
      <p:sp>
        <p:nvSpPr>
          <p:cNvPr id="9" name="文字方塊 8"/>
          <p:cNvSpPr txBox="1"/>
          <p:nvPr/>
        </p:nvSpPr>
        <p:spPr>
          <a:xfrm>
            <a:off x="6660232" y="5661248"/>
            <a:ext cx="2483768" cy="1169551"/>
          </a:xfrm>
          <a:prstGeom prst="rect">
            <a:avLst/>
          </a:prstGeom>
          <a:noFill/>
        </p:spPr>
        <p:txBody>
          <a:bodyPr wrap="square" rtlCol="0">
            <a:spAutoFit/>
          </a:bodyPr>
          <a:lstStyle/>
          <a:p>
            <a:r>
              <a:rPr lang="zh-TW" altLang="en-US" sz="1400" dirty="0"/>
              <a:t>左圖</a:t>
            </a:r>
            <a:endParaRPr lang="en-US" altLang="zh-TW" sz="1400" dirty="0" smtClean="0"/>
          </a:p>
          <a:p>
            <a:r>
              <a:rPr lang="zh-TW" altLang="en-US" sz="1400" dirty="0" smtClean="0"/>
              <a:t>黑線表在</a:t>
            </a:r>
            <a:r>
              <a:rPr lang="en-US" altLang="zh-TW" sz="1400" dirty="0" smtClean="0"/>
              <a:t>990 </a:t>
            </a:r>
            <a:r>
              <a:rPr lang="en-US" altLang="zh-TW" sz="1400" dirty="0" err="1" smtClean="0"/>
              <a:t>hPa</a:t>
            </a:r>
            <a:r>
              <a:rPr lang="zh-TW" altLang="en-US" sz="1400" dirty="0" smtClean="0"/>
              <a:t>日平均鋒生</a:t>
            </a:r>
            <a:endParaRPr lang="en-US" altLang="zh-TW" sz="1400" dirty="0" smtClean="0"/>
          </a:p>
          <a:p>
            <a:r>
              <a:rPr lang="zh-TW" altLang="en-US" sz="1400" dirty="0" smtClean="0"/>
              <a:t>超過</a:t>
            </a:r>
            <a:r>
              <a:rPr lang="en-US" altLang="zh-TW" sz="1400" dirty="0" smtClean="0"/>
              <a:t>0.025 K/km/h</a:t>
            </a:r>
            <a:endParaRPr lang="en-US" altLang="zh-TW" sz="1400" dirty="0"/>
          </a:p>
          <a:p>
            <a:r>
              <a:rPr lang="zh-TW" altLang="en-US" sz="1400" dirty="0" smtClean="0"/>
              <a:t>單位：</a:t>
            </a:r>
            <a:r>
              <a:rPr lang="en-US" altLang="zh-TW" sz="1400" dirty="0" smtClean="0"/>
              <a:t>%</a:t>
            </a:r>
            <a:r>
              <a:rPr lang="zh-TW" altLang="en-US" sz="1400" dirty="0" smtClean="0"/>
              <a:t>，間隔是</a:t>
            </a:r>
            <a:r>
              <a:rPr lang="en-US" altLang="zh-TW" sz="1400" dirty="0" smtClean="0"/>
              <a:t>10%</a:t>
            </a:r>
          </a:p>
          <a:p>
            <a:r>
              <a:rPr lang="zh-TW" altLang="en-US" sz="1400" dirty="0"/>
              <a:t>風</a:t>
            </a:r>
            <a:r>
              <a:rPr lang="zh-TW" altLang="en-US" sz="1400" dirty="0" smtClean="0"/>
              <a:t>標為</a:t>
            </a:r>
            <a:r>
              <a:rPr lang="en-US" altLang="zh-TW" sz="1400" dirty="0" smtClean="0"/>
              <a:t>990</a:t>
            </a:r>
            <a:r>
              <a:rPr lang="zh-TW" altLang="en-US" sz="1400" dirty="0" smtClean="0"/>
              <a:t> </a:t>
            </a:r>
            <a:r>
              <a:rPr lang="en-US" altLang="zh-TW" sz="1400" dirty="0" err="1" smtClean="0"/>
              <a:t>hPa</a:t>
            </a:r>
            <a:r>
              <a:rPr lang="zh-TW" altLang="en-US" sz="1400" dirty="0" smtClean="0"/>
              <a:t>的風</a:t>
            </a:r>
            <a:r>
              <a:rPr lang="en-US" altLang="zh-TW" sz="1400" dirty="0" smtClean="0"/>
              <a:t>(m/s)</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9901" y="404664"/>
            <a:ext cx="1638323" cy="1715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0531" y="2120138"/>
            <a:ext cx="1472288" cy="167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5371" y="3693393"/>
            <a:ext cx="1402608" cy="160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023" y="5218325"/>
            <a:ext cx="1401796" cy="1636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1396" y="97483"/>
            <a:ext cx="3895718"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直線單箭頭接點 18"/>
          <p:cNvCxnSpPr/>
          <p:nvPr/>
        </p:nvCxnSpPr>
        <p:spPr>
          <a:xfrm flipV="1">
            <a:off x="1003438" y="5913226"/>
            <a:ext cx="4680520" cy="252078"/>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23" name="文字方塊 22"/>
          <p:cNvSpPr txBox="1"/>
          <p:nvPr/>
        </p:nvSpPr>
        <p:spPr>
          <a:xfrm>
            <a:off x="6660232" y="474760"/>
            <a:ext cx="1872208" cy="400110"/>
          </a:xfrm>
          <a:prstGeom prst="rect">
            <a:avLst/>
          </a:prstGeom>
          <a:noFill/>
        </p:spPr>
        <p:txBody>
          <a:bodyPr wrap="square" rtlCol="0">
            <a:spAutoFit/>
          </a:bodyPr>
          <a:lstStyle/>
          <a:p>
            <a:r>
              <a:rPr lang="en-US" altLang="zh-TW" sz="2000" dirty="0" err="1" smtClean="0">
                <a:solidFill>
                  <a:srgbClr val="FF0000"/>
                </a:solidFill>
              </a:rPr>
              <a:t>hETS</a:t>
            </a:r>
            <a:r>
              <a:rPr lang="en-US" altLang="zh-TW" sz="2000" dirty="0" err="1" smtClean="0"/>
              <a:t>-</a:t>
            </a:r>
            <a:r>
              <a:rPr lang="en-US" altLang="zh-TW" sz="2000" dirty="0" err="1" smtClean="0">
                <a:solidFill>
                  <a:srgbClr val="0000FF"/>
                </a:solidFill>
              </a:rPr>
              <a:t>lETS</a:t>
            </a:r>
            <a:endParaRPr lang="en-US" altLang="zh-TW" sz="2000" dirty="0" smtClean="0">
              <a:solidFill>
                <a:srgbClr val="FF0000"/>
              </a:solidFill>
            </a:endParaRPr>
          </a:p>
        </p:txBody>
      </p:sp>
    </p:spTree>
    <p:extLst>
      <p:ext uri="{BB962C8B-B14F-4D97-AF65-F5344CB8AC3E}">
        <p14:creationId xmlns:p14="http://schemas.microsoft.com/office/powerpoint/2010/main" val="29189350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995936" y="404664"/>
            <a:ext cx="5148064" cy="518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tretch>
            <a:fillRect/>
          </a:stretch>
        </p:blipFill>
        <p:spPr bwMode="auto">
          <a:xfrm>
            <a:off x="9922" y="418381"/>
            <a:ext cx="4170017"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a:xfrm>
            <a:off x="6294859" y="5780782"/>
            <a:ext cx="2849141" cy="1077218"/>
          </a:xfrm>
          <a:prstGeom prst="rect">
            <a:avLst/>
          </a:prstGeom>
          <a:noFill/>
        </p:spPr>
        <p:txBody>
          <a:bodyPr wrap="square" rtlCol="0">
            <a:spAutoFit/>
          </a:bodyPr>
          <a:lstStyle/>
          <a:p>
            <a:r>
              <a:rPr lang="en-US" altLang="zh-TW" sz="1600" dirty="0" smtClean="0"/>
              <a:t>Shaded</a:t>
            </a:r>
            <a:r>
              <a:rPr lang="zh-TW" altLang="en-US" sz="1600" dirty="0" smtClean="0"/>
              <a:t>為水平輻散</a:t>
            </a:r>
            <a:endParaRPr lang="en-US" altLang="zh-TW" sz="1600" dirty="0" smtClean="0"/>
          </a:p>
          <a:p>
            <a:r>
              <a:rPr lang="zh-TW" altLang="en-US" sz="1600" dirty="0"/>
              <a:t>白色區域</a:t>
            </a:r>
            <a:r>
              <a:rPr lang="zh-TW" altLang="en-US" sz="1600" dirty="0" smtClean="0"/>
              <a:t>表地形高度</a:t>
            </a:r>
            <a:endParaRPr lang="en-US" altLang="zh-TW" sz="1600" dirty="0" smtClean="0"/>
          </a:p>
          <a:p>
            <a:r>
              <a:rPr lang="zh-TW" altLang="en-US" sz="1600" dirty="0" smtClean="0"/>
              <a:t>紅</a:t>
            </a:r>
            <a:r>
              <a:rPr lang="zh-TW" altLang="en-US" sz="1600" dirty="0"/>
              <a:t>點區</a:t>
            </a:r>
            <a:r>
              <a:rPr lang="zh-TW" altLang="en-US" sz="1600" dirty="0" smtClean="0"/>
              <a:t>為相對溼度達</a:t>
            </a:r>
            <a:r>
              <a:rPr lang="en-US" altLang="zh-TW" sz="1600" dirty="0" smtClean="0"/>
              <a:t>99%</a:t>
            </a:r>
          </a:p>
          <a:p>
            <a:r>
              <a:rPr lang="zh-TW" altLang="en-US" sz="1600" dirty="0" smtClean="0"/>
              <a:t>長條圖表對應時雨量</a:t>
            </a:r>
            <a:endParaRPr lang="en-US" altLang="zh-TW" sz="1600" dirty="0" smtClean="0"/>
          </a:p>
        </p:txBody>
      </p:sp>
      <p:sp>
        <p:nvSpPr>
          <p:cNvPr id="7" name="文字方塊 6"/>
          <p:cNvSpPr txBox="1"/>
          <p:nvPr/>
        </p:nvSpPr>
        <p:spPr>
          <a:xfrm>
            <a:off x="2295008" y="297875"/>
            <a:ext cx="1654654" cy="338554"/>
          </a:xfrm>
          <a:prstGeom prst="rect">
            <a:avLst/>
          </a:prstGeom>
          <a:noFill/>
        </p:spPr>
        <p:txBody>
          <a:bodyPr wrap="square" rtlCol="0">
            <a:spAutoFit/>
          </a:bodyPr>
          <a:lstStyle/>
          <a:p>
            <a:r>
              <a:rPr lang="en-US" altLang="zh-TW" sz="1600" dirty="0" smtClean="0"/>
              <a:t>950 </a:t>
            </a:r>
            <a:r>
              <a:rPr lang="en-US" altLang="zh-TW" sz="1600" dirty="0" err="1" smtClean="0"/>
              <a:t>hPa</a:t>
            </a:r>
            <a:r>
              <a:rPr lang="en-US" altLang="zh-TW" sz="1600" dirty="0" smtClean="0"/>
              <a:t>(m/s)</a:t>
            </a:r>
          </a:p>
        </p:txBody>
      </p:sp>
      <p:cxnSp>
        <p:nvCxnSpPr>
          <p:cNvPr id="8" name="直線單箭頭接點 7"/>
          <p:cNvCxnSpPr/>
          <p:nvPr/>
        </p:nvCxnSpPr>
        <p:spPr>
          <a:xfrm flipV="1">
            <a:off x="3995936" y="4797152"/>
            <a:ext cx="1164836" cy="576064"/>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2868241" y="5203939"/>
            <a:ext cx="1127695" cy="338554"/>
          </a:xfrm>
          <a:prstGeom prst="rect">
            <a:avLst/>
          </a:prstGeom>
          <a:noFill/>
        </p:spPr>
        <p:txBody>
          <a:bodyPr wrap="square" rtlCol="0">
            <a:spAutoFit/>
          </a:bodyPr>
          <a:lstStyle/>
          <a:p>
            <a:r>
              <a:rPr lang="en-US" altLang="zh-TW" sz="1600" dirty="0" smtClean="0"/>
              <a:t>100</a:t>
            </a:r>
            <a:r>
              <a:rPr lang="zh-TW" altLang="en-US" sz="1600" dirty="0" smtClean="0"/>
              <a:t> </a:t>
            </a:r>
            <a:r>
              <a:rPr lang="en-US" altLang="zh-TW" sz="1600" dirty="0" smtClean="0"/>
              <a:t>mm/h</a:t>
            </a:r>
          </a:p>
        </p:txBody>
      </p:sp>
      <p:cxnSp>
        <p:nvCxnSpPr>
          <p:cNvPr id="12" name="直線單箭頭接點 11"/>
          <p:cNvCxnSpPr/>
          <p:nvPr/>
        </p:nvCxnSpPr>
        <p:spPr>
          <a:xfrm flipV="1">
            <a:off x="3923928" y="4005064"/>
            <a:ext cx="1164836" cy="576064"/>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a:xfrm>
            <a:off x="1835696" y="4467066"/>
            <a:ext cx="2232247" cy="338554"/>
          </a:xfrm>
          <a:prstGeom prst="rect">
            <a:avLst/>
          </a:prstGeom>
          <a:noFill/>
        </p:spPr>
        <p:txBody>
          <a:bodyPr wrap="square" rtlCol="0">
            <a:spAutoFit/>
          </a:bodyPr>
          <a:lstStyle/>
          <a:p>
            <a:r>
              <a:rPr lang="zh-TW" altLang="en-US" sz="1600" dirty="0" smtClean="0"/>
              <a:t>瞬間最大風速為</a:t>
            </a:r>
            <a:r>
              <a:rPr lang="en-US" altLang="zh-TW" sz="1600" dirty="0" smtClean="0"/>
              <a:t>7 m/s</a:t>
            </a:r>
          </a:p>
        </p:txBody>
      </p:sp>
      <p:sp>
        <p:nvSpPr>
          <p:cNvPr id="14" name="文字方塊 13"/>
          <p:cNvSpPr txBox="1"/>
          <p:nvPr/>
        </p:nvSpPr>
        <p:spPr>
          <a:xfrm>
            <a:off x="19100" y="2708920"/>
            <a:ext cx="2849141" cy="338554"/>
          </a:xfrm>
          <a:prstGeom prst="rect">
            <a:avLst/>
          </a:prstGeom>
          <a:noFill/>
        </p:spPr>
        <p:txBody>
          <a:bodyPr wrap="square" rtlCol="0">
            <a:spAutoFit/>
          </a:bodyPr>
          <a:lstStyle/>
          <a:p>
            <a:r>
              <a:rPr lang="zh-TW" altLang="en-US" sz="1600" dirty="0" smtClean="0"/>
              <a:t>在</a:t>
            </a:r>
            <a:r>
              <a:rPr lang="en-US" altLang="zh-TW" sz="1600" dirty="0" smtClean="0"/>
              <a:t>20</a:t>
            </a:r>
            <a:r>
              <a:rPr lang="zh-TW" altLang="en-US" sz="1600" dirty="0" smtClean="0"/>
              <a:t>號宜蘭地區的降水值最大</a:t>
            </a:r>
            <a:endParaRPr lang="en-US" altLang="zh-TW" sz="1600" dirty="0" smtClean="0"/>
          </a:p>
        </p:txBody>
      </p:sp>
    </p:spTree>
    <p:extLst>
      <p:ext uri="{BB962C8B-B14F-4D97-AF65-F5344CB8AC3E}">
        <p14:creationId xmlns:p14="http://schemas.microsoft.com/office/powerpoint/2010/main" val="2870322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1"/>
          <p:cNvSpPr>
            <a:spLocks noGrp="1"/>
          </p:cNvSpPr>
          <p:nvPr>
            <p:ph type="title"/>
          </p:nvPr>
        </p:nvSpPr>
        <p:spPr/>
        <p:txBody>
          <a:bodyPr>
            <a:normAutofit/>
          </a:bodyPr>
          <a:lstStyle/>
          <a:p>
            <a:r>
              <a:rPr lang="en-US" altLang="zh-TW" dirty="0">
                <a:solidFill>
                  <a:schemeClr val="accent6">
                    <a:lumMod val="50000"/>
                  </a:schemeClr>
                </a:solidFill>
              </a:rPr>
              <a:t>4</a:t>
            </a:r>
            <a:r>
              <a:rPr lang="zh-TW" altLang="en-US" dirty="0">
                <a:solidFill>
                  <a:schemeClr val="accent6">
                    <a:lumMod val="50000"/>
                  </a:schemeClr>
                </a:solidFill>
              </a:rPr>
              <a:t>天</a:t>
            </a:r>
            <a:r>
              <a:rPr lang="en-US" altLang="zh-TW" dirty="0">
                <a:solidFill>
                  <a:schemeClr val="accent6">
                    <a:lumMod val="50000"/>
                  </a:schemeClr>
                </a:solidFill>
              </a:rPr>
              <a:t>(2010/10/19~10/23)</a:t>
            </a:r>
            <a:r>
              <a:rPr lang="zh-TW" altLang="en-US" dirty="0">
                <a:solidFill>
                  <a:schemeClr val="accent6">
                    <a:lumMod val="50000"/>
                  </a:schemeClr>
                </a:solidFill>
              </a:rPr>
              <a:t>平均總</a:t>
            </a:r>
            <a:r>
              <a:rPr lang="zh-TW" altLang="en-US" dirty="0" smtClean="0">
                <a:solidFill>
                  <a:schemeClr val="accent6">
                    <a:lumMod val="50000"/>
                  </a:schemeClr>
                </a:solidFill>
              </a:rPr>
              <a:t>降雨</a:t>
            </a:r>
            <a:endParaRPr lang="zh-TW" altLang="en-US" dirty="0"/>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197546" y="3357562"/>
            <a:ext cx="681990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2951312" y="2516569"/>
            <a:ext cx="3744416" cy="369332"/>
          </a:xfrm>
          <a:prstGeom prst="rect">
            <a:avLst/>
          </a:prstGeom>
          <a:noFill/>
        </p:spPr>
        <p:txBody>
          <a:bodyPr wrap="square" rtlCol="0">
            <a:spAutoFit/>
          </a:bodyPr>
          <a:lstStyle/>
          <a:p>
            <a:r>
              <a:rPr lang="zh-TW" altLang="en-US" dirty="0"/>
              <a:t>地形移除後</a:t>
            </a:r>
            <a:r>
              <a:rPr lang="zh-TW" altLang="en-US" dirty="0" smtClean="0"/>
              <a:t>，宜蘭地區的降雨減少</a:t>
            </a:r>
            <a:endParaRPr lang="zh-TW" altLang="en-US" dirty="0"/>
          </a:p>
        </p:txBody>
      </p:sp>
      <p:cxnSp>
        <p:nvCxnSpPr>
          <p:cNvPr id="6" name="直線單箭頭接點 5"/>
          <p:cNvCxnSpPr/>
          <p:nvPr/>
        </p:nvCxnSpPr>
        <p:spPr>
          <a:xfrm>
            <a:off x="4932040" y="2885901"/>
            <a:ext cx="0" cy="1188132"/>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p:nvPr/>
        </p:nvCxnSpPr>
        <p:spPr>
          <a:xfrm>
            <a:off x="7505278" y="2381845"/>
            <a:ext cx="0" cy="1692225"/>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6335688" y="1735514"/>
            <a:ext cx="2808312" cy="646331"/>
          </a:xfrm>
          <a:prstGeom prst="rect">
            <a:avLst/>
          </a:prstGeom>
          <a:noFill/>
        </p:spPr>
        <p:txBody>
          <a:bodyPr wrap="square" rtlCol="0">
            <a:spAutoFit/>
          </a:bodyPr>
          <a:lstStyle/>
          <a:p>
            <a:r>
              <a:rPr lang="zh-TW" altLang="en-US" dirty="0" smtClean="0"/>
              <a:t>海上的</a:t>
            </a:r>
            <a:r>
              <a:rPr lang="en-US" altLang="zh-TW" dirty="0" smtClean="0"/>
              <a:t>(124°E,24.5°N)</a:t>
            </a:r>
          </a:p>
          <a:p>
            <a:r>
              <a:rPr lang="zh-TW" altLang="en-US" dirty="0" smtClean="0"/>
              <a:t>最大降雨區沒有受到影響</a:t>
            </a:r>
            <a:endParaRPr lang="zh-TW" altLang="en-US" dirty="0"/>
          </a:p>
        </p:txBody>
      </p:sp>
    </p:spTree>
    <p:extLst>
      <p:ext uri="{BB962C8B-B14F-4D97-AF65-F5344CB8AC3E}">
        <p14:creationId xmlns:p14="http://schemas.microsoft.com/office/powerpoint/2010/main" val="24964126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smtClean="0"/>
              <a:t>Summary</a:t>
            </a:r>
            <a:endParaRPr lang="zh-TW" altLang="en-US" dirty="0"/>
          </a:p>
        </p:txBody>
      </p:sp>
      <p:sp>
        <p:nvSpPr>
          <p:cNvPr id="3" name="內容版面配置區 2"/>
          <p:cNvSpPr>
            <a:spLocks noGrp="1"/>
          </p:cNvSpPr>
          <p:nvPr>
            <p:ph idx="1"/>
          </p:nvPr>
        </p:nvSpPr>
        <p:spPr/>
        <p:txBody>
          <a:bodyPr>
            <a:normAutofit/>
          </a:bodyPr>
          <a:lstStyle/>
          <a:p>
            <a:r>
              <a:rPr lang="zh-TW" altLang="en-US" dirty="0" smtClean="0">
                <a:latin typeface="Calibri" pitchFamily="34" charset="0"/>
                <a:ea typeface="標楷體" pitchFamily="65" charset="-120"/>
              </a:rPr>
              <a:t>當</a:t>
            </a:r>
            <a:r>
              <a:rPr lang="en-US" altLang="zh-TW" dirty="0" err="1" smtClean="0">
                <a:latin typeface="Calibri" pitchFamily="34" charset="0"/>
                <a:ea typeface="標楷體" pitchFamily="65" charset="-120"/>
              </a:rPr>
              <a:t>Megi</a:t>
            </a:r>
            <a:r>
              <a:rPr lang="zh-TW" altLang="en-US" dirty="0" smtClean="0">
                <a:latin typeface="Calibri" pitchFamily="34" charset="0"/>
                <a:ea typeface="標楷體" pitchFamily="65" charset="-120"/>
              </a:rPr>
              <a:t>從南海轉向時，它的外圍環流挾帶具有大量水氣混合比的暖空氣向北，建立一個潛在不穩定的環境，有利於台灣東部、東北部洋面上的對流發展。</a:t>
            </a:r>
            <a:endParaRPr lang="en-US" altLang="zh-TW" dirty="0" smtClean="0">
              <a:latin typeface="Calibri" pitchFamily="34" charset="0"/>
              <a:ea typeface="標楷體" pitchFamily="65" charset="-120"/>
            </a:endParaRPr>
          </a:p>
          <a:p>
            <a:r>
              <a:rPr lang="en-US" altLang="zh-TW" dirty="0" err="1" smtClean="0">
                <a:latin typeface="Calibri" pitchFamily="34" charset="0"/>
                <a:ea typeface="標楷體" pitchFamily="65" charset="-120"/>
              </a:rPr>
              <a:t>hETS</a:t>
            </a:r>
            <a:r>
              <a:rPr lang="zh-TW" altLang="en-US" dirty="0" smtClean="0">
                <a:latin typeface="Calibri" pitchFamily="34" charset="0"/>
                <a:ea typeface="標楷體" pitchFamily="65" charset="-120"/>
              </a:rPr>
              <a:t>成員的鋒生較靠近台灣東北部沿岸地區，而</a:t>
            </a:r>
            <a:r>
              <a:rPr lang="en-US" altLang="zh-TW" dirty="0" err="1" smtClean="0">
                <a:latin typeface="Calibri" pitchFamily="34" charset="0"/>
                <a:ea typeface="標楷體" pitchFamily="65" charset="-120"/>
              </a:rPr>
              <a:t>lETS</a:t>
            </a:r>
            <a:r>
              <a:rPr lang="zh-TW" altLang="en-US" dirty="0" smtClean="0">
                <a:latin typeface="Calibri" pitchFamily="34" charset="0"/>
                <a:ea typeface="標楷體" pitchFamily="65" charset="-120"/>
              </a:rPr>
              <a:t>的成員其鋒生則向東位移或延伸。</a:t>
            </a:r>
            <a:endParaRPr lang="en-US" altLang="zh-TW" dirty="0" smtClean="0">
              <a:latin typeface="Calibri" pitchFamily="34" charset="0"/>
              <a:ea typeface="標楷體" pitchFamily="65" charset="-120"/>
            </a:endParaRPr>
          </a:p>
          <a:p>
            <a:r>
              <a:rPr lang="en-US" altLang="zh-TW" dirty="0" err="1" smtClean="0">
                <a:latin typeface="Calibri" pitchFamily="34" charset="0"/>
                <a:ea typeface="標楷體" pitchFamily="65" charset="-120"/>
              </a:rPr>
              <a:t>hETS</a:t>
            </a:r>
            <a:r>
              <a:rPr lang="zh-TW" altLang="en-US" dirty="0" smtClean="0">
                <a:latin typeface="Calibri" pitchFamily="34" charset="0"/>
                <a:ea typeface="標楷體" pitchFamily="65" charset="-120"/>
              </a:rPr>
              <a:t>在宜蘭上游的低層東北風明顯比</a:t>
            </a:r>
            <a:r>
              <a:rPr lang="en-US" altLang="zh-TW" dirty="0" err="1" smtClean="0">
                <a:latin typeface="Calibri" pitchFamily="34" charset="0"/>
                <a:ea typeface="標楷體" pitchFamily="65" charset="-120"/>
              </a:rPr>
              <a:t>lETS</a:t>
            </a:r>
            <a:r>
              <a:rPr lang="zh-TW" altLang="en-US" dirty="0" smtClean="0">
                <a:latin typeface="Calibri" pitchFamily="34" charset="0"/>
                <a:ea typeface="標楷體" pitchFamily="65" charset="-120"/>
              </a:rPr>
              <a:t>來得強。</a:t>
            </a:r>
            <a:endParaRPr lang="en-US" altLang="zh-TW" dirty="0" smtClean="0">
              <a:latin typeface="Calibri" pitchFamily="34" charset="0"/>
              <a:ea typeface="標楷體" pitchFamily="65" charset="-120"/>
            </a:endParaRPr>
          </a:p>
          <a:p>
            <a:r>
              <a:rPr lang="zh-TW" altLang="en-US" dirty="0">
                <a:latin typeface="Calibri" pitchFamily="34" charset="0"/>
                <a:ea typeface="標楷體" pitchFamily="65" charset="-120"/>
              </a:rPr>
              <a:t>鋒生強度與颱風西行路徑偏差有負相關</a:t>
            </a:r>
            <a:r>
              <a:rPr lang="zh-TW" altLang="en-US" dirty="0" smtClean="0">
                <a:latin typeface="Calibri" pitchFamily="34" charset="0"/>
                <a:ea typeface="標楷體" pitchFamily="65" charset="-120"/>
              </a:rPr>
              <a:t>。</a:t>
            </a:r>
            <a:endParaRPr lang="en-US" altLang="zh-TW" dirty="0" smtClean="0">
              <a:latin typeface="Calibri" pitchFamily="34" charset="0"/>
              <a:ea typeface="標楷體" pitchFamily="65" charset="-120"/>
            </a:endParaRPr>
          </a:p>
          <a:p>
            <a:r>
              <a:rPr lang="zh-TW" altLang="en-US" dirty="0" smtClean="0">
                <a:latin typeface="Calibri" pitchFamily="34" charset="0"/>
                <a:ea typeface="標楷體" pitchFamily="65" charset="-120"/>
              </a:rPr>
              <a:t>盛行風風向與入流、地形的交互作用對陸地的降雨量有很大的影響。以本研究</a:t>
            </a:r>
            <a:r>
              <a:rPr lang="zh-TW" altLang="en-US" dirty="0" smtClean="0">
                <a:latin typeface="標楷體" pitchFamily="65" charset="-120"/>
                <a:ea typeface="標楷體" pitchFamily="65" charset="-120"/>
              </a:rPr>
              <a:t>來說，宜蘭與其上游地區的盛行風方向、山的方向，決定地形降水是否會被觸發。</a:t>
            </a:r>
            <a:endParaRPr lang="en-US" altLang="zh-TW" dirty="0" smtClean="0">
              <a:latin typeface="標楷體" pitchFamily="65" charset="-120"/>
              <a:ea typeface="標楷體" pitchFamily="65" charset="-120"/>
            </a:endParaRPr>
          </a:p>
          <a:p>
            <a:endParaRPr lang="en-US" altLang="zh-TW" dirty="0" smtClean="0">
              <a:latin typeface="標楷體" pitchFamily="65" charset="-120"/>
              <a:ea typeface="標楷體" pitchFamily="65" charset="-120"/>
            </a:endParaRPr>
          </a:p>
        </p:txBody>
      </p:sp>
    </p:spTree>
    <p:extLst>
      <p:ext uri="{BB962C8B-B14F-4D97-AF65-F5344CB8AC3E}">
        <p14:creationId xmlns:p14="http://schemas.microsoft.com/office/powerpoint/2010/main" val="22951876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419872" y="3497272"/>
            <a:ext cx="1727413" cy="336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0" y="366691"/>
            <a:ext cx="4038600" cy="330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0" y="3714752"/>
            <a:ext cx="3929090" cy="1200329"/>
          </a:xfrm>
          <a:prstGeom prst="rect">
            <a:avLst/>
          </a:prstGeom>
          <a:noFill/>
        </p:spPr>
        <p:txBody>
          <a:bodyPr wrap="square" rtlCol="0">
            <a:spAutoFit/>
          </a:bodyPr>
          <a:lstStyle/>
          <a:p>
            <a:r>
              <a:rPr lang="en-US" altLang="zh-TW" dirty="0"/>
              <a:t>Track</a:t>
            </a:r>
            <a:r>
              <a:rPr lang="zh-TW" altLang="en-US" dirty="0"/>
              <a:t>➜</a:t>
            </a:r>
            <a:r>
              <a:rPr lang="en-US" altLang="zh-TW" dirty="0" smtClean="0"/>
              <a:t>JMA</a:t>
            </a:r>
          </a:p>
          <a:p>
            <a:r>
              <a:rPr lang="en-US" altLang="zh-TW" dirty="0" smtClean="0"/>
              <a:t>2010/10/19~23</a:t>
            </a:r>
            <a:r>
              <a:rPr lang="zh-TW" altLang="en-US" dirty="0" smtClean="0"/>
              <a:t>，</a:t>
            </a:r>
            <a:r>
              <a:rPr lang="en-US" altLang="zh-TW" dirty="0" smtClean="0"/>
              <a:t>4</a:t>
            </a:r>
            <a:r>
              <a:rPr lang="zh-TW" altLang="en-US" dirty="0" smtClean="0"/>
              <a:t>天累積降水</a:t>
            </a:r>
            <a:endParaRPr lang="en-US" altLang="zh-TW" dirty="0" smtClean="0"/>
          </a:p>
          <a:p>
            <a:r>
              <a:rPr lang="en-US" altLang="zh-TW" dirty="0" smtClean="0"/>
              <a:t>TRMM 3B42(0.25</a:t>
            </a:r>
            <a:r>
              <a:rPr lang="zh-TW" altLang="en-US" dirty="0" smtClean="0"/>
              <a:t>度</a:t>
            </a:r>
            <a:r>
              <a:rPr lang="en-US" altLang="zh-TW" dirty="0" smtClean="0"/>
              <a:t>)</a:t>
            </a:r>
          </a:p>
          <a:p>
            <a:r>
              <a:rPr lang="zh-TW" altLang="en-US" dirty="0" smtClean="0"/>
              <a:t>黑線為累積降雨期間之颱風路徑</a:t>
            </a:r>
            <a:endParaRPr lang="en-US" altLang="zh-TW" dirty="0" smtClean="0"/>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370756"/>
            <a:ext cx="4114294" cy="322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8391" y="3594009"/>
            <a:ext cx="1678247" cy="3263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文字方塊 9"/>
          <p:cNvSpPr txBox="1"/>
          <p:nvPr/>
        </p:nvSpPr>
        <p:spPr>
          <a:xfrm>
            <a:off x="6731989" y="3594009"/>
            <a:ext cx="2376264" cy="646331"/>
          </a:xfrm>
          <a:prstGeom prst="rect">
            <a:avLst/>
          </a:prstGeom>
          <a:noFill/>
        </p:spPr>
        <p:txBody>
          <a:bodyPr wrap="square" rtlCol="0">
            <a:spAutoFit/>
          </a:bodyPr>
          <a:lstStyle/>
          <a:p>
            <a:r>
              <a:rPr lang="en-US" altLang="zh-TW" dirty="0" smtClean="0"/>
              <a:t>2010/10/21</a:t>
            </a:r>
            <a:r>
              <a:rPr lang="zh-TW" altLang="en-US" dirty="0" smtClean="0"/>
              <a:t> </a:t>
            </a:r>
            <a:r>
              <a:rPr lang="en-US" altLang="zh-TW" dirty="0" smtClean="0"/>
              <a:t>0600UTC</a:t>
            </a:r>
          </a:p>
          <a:p>
            <a:r>
              <a:rPr lang="en-US" altLang="zh-TW" dirty="0" smtClean="0"/>
              <a:t>CWB</a:t>
            </a:r>
            <a:r>
              <a:rPr lang="zh-TW" altLang="en-US" dirty="0" smtClean="0"/>
              <a:t>地面天氣圖</a:t>
            </a:r>
            <a:endParaRPr lang="en-US" altLang="zh-TW" dirty="0" smtClean="0"/>
          </a:p>
        </p:txBody>
      </p:sp>
      <p:sp>
        <p:nvSpPr>
          <p:cNvPr id="11" name="文字方塊 10"/>
          <p:cNvSpPr txBox="1"/>
          <p:nvPr/>
        </p:nvSpPr>
        <p:spPr>
          <a:xfrm>
            <a:off x="6696243" y="6211668"/>
            <a:ext cx="2447757" cy="646331"/>
          </a:xfrm>
          <a:prstGeom prst="rect">
            <a:avLst/>
          </a:prstGeom>
          <a:noFill/>
        </p:spPr>
        <p:txBody>
          <a:bodyPr wrap="square" rtlCol="0">
            <a:spAutoFit/>
          </a:bodyPr>
          <a:lstStyle/>
          <a:p>
            <a:r>
              <a:rPr lang="zh-TW" altLang="en-US" dirty="0" smtClean="0"/>
              <a:t>台灣地形高度圖</a:t>
            </a:r>
            <a:endParaRPr lang="en-US" altLang="zh-TW" dirty="0" smtClean="0"/>
          </a:p>
          <a:p>
            <a:r>
              <a:rPr lang="zh-TW" altLang="en-US" dirty="0" smtClean="0"/>
              <a:t>黃線表宜蘭縣市邊界</a:t>
            </a:r>
            <a:endParaRPr lang="en-US" altLang="zh-TW" dirty="0" smtClean="0"/>
          </a:p>
        </p:txBody>
      </p:sp>
      <p:sp>
        <p:nvSpPr>
          <p:cNvPr id="12" name="文字方塊 11"/>
          <p:cNvSpPr txBox="1"/>
          <p:nvPr/>
        </p:nvSpPr>
        <p:spPr>
          <a:xfrm>
            <a:off x="899592" y="6211667"/>
            <a:ext cx="2519765" cy="646331"/>
          </a:xfrm>
          <a:prstGeom prst="rect">
            <a:avLst/>
          </a:prstGeom>
          <a:noFill/>
        </p:spPr>
        <p:txBody>
          <a:bodyPr wrap="square" rtlCol="0">
            <a:spAutoFit/>
          </a:bodyPr>
          <a:lstStyle/>
          <a:p>
            <a:r>
              <a:rPr lang="zh-TW" altLang="en-US" dirty="0" smtClean="0"/>
              <a:t>使用自動雨量站經</a:t>
            </a:r>
            <a:endParaRPr lang="en-US" altLang="zh-TW" dirty="0" smtClean="0"/>
          </a:p>
          <a:p>
            <a:r>
              <a:rPr lang="zh-TW" altLang="en-US" dirty="0" smtClean="0"/>
              <a:t>客觀分析之全台雨量圖</a:t>
            </a:r>
            <a:endParaRPr lang="en-US" altLang="zh-TW" dirty="0" smtClean="0"/>
          </a:p>
        </p:txBody>
      </p:sp>
    </p:spTree>
    <p:extLst>
      <p:ext uri="{BB962C8B-B14F-4D97-AF65-F5344CB8AC3E}">
        <p14:creationId xmlns:p14="http://schemas.microsoft.com/office/powerpoint/2010/main" val="11549178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fontScale="92500"/>
          </a:bodyPr>
          <a:lstStyle/>
          <a:p>
            <a:r>
              <a:rPr lang="zh-TW" altLang="en-US" dirty="0" smtClean="0">
                <a:latin typeface="Calibri" pitchFamily="34" charset="0"/>
                <a:ea typeface="標楷體" pitchFamily="65" charset="-120"/>
              </a:rPr>
              <a:t>部分受季風系統強度、範圍影響的沿海地區低層上游氣流的不確定性可能導致台灣東北部不同的降水表現、雨量上的差異。</a:t>
            </a:r>
            <a:endParaRPr lang="en-US" altLang="zh-TW" dirty="0" smtClean="0">
              <a:latin typeface="Calibri" pitchFamily="34" charset="0"/>
              <a:ea typeface="標楷體" pitchFamily="65" charset="-120"/>
            </a:endParaRPr>
          </a:p>
          <a:p>
            <a:r>
              <a:rPr lang="zh-TW" altLang="en-US" dirty="0" smtClean="0">
                <a:latin typeface="Calibri" pitchFamily="34" charset="0"/>
                <a:ea typeface="標楷體" pitchFamily="65" charset="-120"/>
              </a:rPr>
              <a:t>在</a:t>
            </a:r>
            <a:r>
              <a:rPr lang="zh-TW" altLang="en-US" b="1" dirty="0" smtClean="0">
                <a:latin typeface="Calibri" pitchFamily="34" charset="0"/>
                <a:ea typeface="標楷體" pitchFamily="65" charset="-120"/>
              </a:rPr>
              <a:t>地形移除</a:t>
            </a:r>
            <a:r>
              <a:rPr lang="zh-TW" altLang="en-US" dirty="0" smtClean="0">
                <a:latin typeface="Calibri" pitchFamily="34" charset="0"/>
                <a:ea typeface="標楷體" pitchFamily="65" charset="-120"/>
              </a:rPr>
              <a:t>實驗中，台灣地區的雨量</a:t>
            </a:r>
            <a:r>
              <a:rPr lang="zh-TW" altLang="en-US" b="1" dirty="0" smtClean="0">
                <a:latin typeface="Calibri" pitchFamily="34" charset="0"/>
                <a:ea typeface="標楷體" pitchFamily="65" charset="-120"/>
              </a:rPr>
              <a:t>極值減少</a:t>
            </a:r>
            <a:r>
              <a:rPr lang="en-US" altLang="zh-TW" b="1" dirty="0" smtClean="0">
                <a:latin typeface="Calibri" pitchFamily="34" charset="0"/>
                <a:ea typeface="標楷體" pitchFamily="65" charset="-120"/>
              </a:rPr>
              <a:t>80%</a:t>
            </a:r>
            <a:r>
              <a:rPr lang="zh-TW" altLang="en-US" b="1" dirty="0" smtClean="0">
                <a:latin typeface="Calibri" pitchFamily="34" charset="0"/>
                <a:ea typeface="標楷體" pitchFamily="65" charset="-120"/>
              </a:rPr>
              <a:t>以上</a:t>
            </a:r>
            <a:r>
              <a:rPr lang="zh-TW" altLang="en-US" dirty="0" smtClean="0">
                <a:latin typeface="Calibri" pitchFamily="34" charset="0"/>
                <a:ea typeface="標楷體" pitchFamily="65" charset="-120"/>
              </a:rPr>
              <a:t>，表示地形高低起伏在此遠距降水事件中對於宜蘭地區有提高強降水之作用。</a:t>
            </a:r>
            <a:endParaRPr lang="en-US" altLang="zh-TW" dirty="0" smtClean="0">
              <a:latin typeface="Calibri" pitchFamily="34" charset="0"/>
              <a:ea typeface="標楷體" pitchFamily="65" charset="-120"/>
            </a:endParaRPr>
          </a:p>
          <a:p>
            <a:r>
              <a:rPr lang="zh-TW" altLang="en-US" dirty="0" smtClean="0">
                <a:latin typeface="Calibri" pitchFamily="34" charset="0"/>
                <a:ea typeface="標楷體" pitchFamily="65" charset="-120"/>
              </a:rPr>
              <a:t>本研究不僅確定影響宜蘭與其鄰近海域在遠距強降水的多重機制，也說明颱風的遠距降水過程的不確定性可能會增加</a:t>
            </a:r>
            <a:r>
              <a:rPr lang="zh-TW" altLang="en-US" dirty="0" smtClean="0">
                <a:solidFill>
                  <a:srgbClr val="FF0000"/>
                </a:solidFill>
                <a:latin typeface="Calibri" pitchFamily="34" charset="0"/>
                <a:ea typeface="標楷體" pitchFamily="65" charset="-120"/>
              </a:rPr>
              <a:t>颱風</a:t>
            </a:r>
            <a:r>
              <a:rPr lang="en-US" altLang="zh-TW" dirty="0" smtClean="0">
                <a:solidFill>
                  <a:srgbClr val="FF0000"/>
                </a:solidFill>
                <a:latin typeface="Calibri" pitchFamily="34" charset="0"/>
                <a:ea typeface="標楷體" pitchFamily="65" charset="-120"/>
              </a:rPr>
              <a:t>-</a:t>
            </a:r>
            <a:r>
              <a:rPr lang="zh-TW" altLang="en-US" dirty="0" smtClean="0">
                <a:solidFill>
                  <a:srgbClr val="FF0000"/>
                </a:solidFill>
                <a:latin typeface="Calibri" pitchFamily="34" charset="0"/>
                <a:ea typeface="標楷體" pitchFamily="65" charset="-120"/>
              </a:rPr>
              <a:t>季風</a:t>
            </a:r>
            <a:r>
              <a:rPr lang="en-US" altLang="zh-TW" dirty="0" smtClean="0">
                <a:solidFill>
                  <a:srgbClr val="FF0000"/>
                </a:solidFill>
                <a:latin typeface="Calibri" pitchFamily="34" charset="0"/>
                <a:ea typeface="標楷體" pitchFamily="65" charset="-120"/>
              </a:rPr>
              <a:t>-</a:t>
            </a:r>
            <a:r>
              <a:rPr lang="zh-TW" altLang="en-US" dirty="0" smtClean="0">
                <a:solidFill>
                  <a:srgbClr val="FF0000"/>
                </a:solidFill>
                <a:latin typeface="Calibri" pitchFamily="34" charset="0"/>
                <a:ea typeface="標楷體" pitchFamily="65" charset="-120"/>
              </a:rPr>
              <a:t>地形交互作用</a:t>
            </a:r>
            <a:r>
              <a:rPr lang="zh-TW" altLang="en-US" dirty="0" smtClean="0">
                <a:latin typeface="Calibri" pitchFamily="34" charset="0"/>
                <a:ea typeface="標楷體" pitchFamily="65" charset="-120"/>
              </a:rPr>
              <a:t>。</a:t>
            </a:r>
            <a:endParaRPr lang="en-US" altLang="zh-TW" dirty="0" smtClean="0">
              <a:latin typeface="Calibri" pitchFamily="34" charset="0"/>
              <a:ea typeface="標楷體" pitchFamily="65" charset="-120"/>
            </a:endParaRPr>
          </a:p>
          <a:p>
            <a:r>
              <a:rPr lang="zh-TW" altLang="en-US" dirty="0" smtClean="0">
                <a:latin typeface="Calibri" pitchFamily="34" charset="0"/>
                <a:ea typeface="標楷體" pitchFamily="65" charset="-120"/>
              </a:rPr>
              <a:t>對於遠距降水模擬的不確定性包含颱風路徑、季風系統的強度延伸，這些因素都可能進一步影響中尺度位置和大小之機制。</a:t>
            </a:r>
            <a:endParaRPr lang="en-US" altLang="zh-TW" dirty="0" smtClean="0">
              <a:latin typeface="Calibri" pitchFamily="34" charset="0"/>
              <a:ea typeface="標楷體" pitchFamily="65" charset="-120"/>
            </a:endParaRPr>
          </a:p>
          <a:p>
            <a:r>
              <a:rPr lang="zh-TW" altLang="en-US" dirty="0" smtClean="0">
                <a:latin typeface="Calibri" pitchFamily="34" charset="0"/>
                <a:ea typeface="標楷體" pitchFamily="65" charset="-120"/>
              </a:rPr>
              <a:t>雖然本研究中確定上述因素，但本研究中的樣本數是不足的。</a:t>
            </a:r>
            <a:endParaRPr lang="en-US" altLang="zh-TW" dirty="0" smtClean="0">
              <a:latin typeface="Calibri" pitchFamily="34" charset="0"/>
              <a:ea typeface="標楷體" pitchFamily="65" charset="-120"/>
            </a:endParaRPr>
          </a:p>
          <a:p>
            <a:endParaRPr lang="zh-TW" altLang="en-US" dirty="0">
              <a:latin typeface="Calibri" pitchFamily="34" charset="0"/>
              <a:ea typeface="標楷體" pitchFamily="65" charset="-120"/>
            </a:endParaRPr>
          </a:p>
        </p:txBody>
      </p:sp>
    </p:spTree>
    <p:extLst>
      <p:ext uri="{BB962C8B-B14F-4D97-AF65-F5344CB8AC3E}">
        <p14:creationId xmlns:p14="http://schemas.microsoft.com/office/powerpoint/2010/main" val="16019422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smtClean="0"/>
              <a:t>THE</a:t>
            </a:r>
            <a:r>
              <a:rPr lang="zh-TW" altLang="en-US" dirty="0" smtClean="0"/>
              <a:t> </a:t>
            </a:r>
            <a:r>
              <a:rPr lang="en-US" altLang="zh-TW" dirty="0" smtClean="0"/>
              <a:t>END</a:t>
            </a:r>
            <a:endParaRPr lang="zh-TW" altLang="en-US" dirty="0"/>
          </a:p>
        </p:txBody>
      </p:sp>
      <p:sp>
        <p:nvSpPr>
          <p:cNvPr id="5" name="文字版面配置區 4"/>
          <p:cNvSpPr>
            <a:spLocks noGrp="1"/>
          </p:cNvSpPr>
          <p:nvPr>
            <p:ph type="body" idx="1"/>
          </p:nvPr>
        </p:nvSpPr>
        <p:spPr>
          <a:xfrm>
            <a:off x="722313" y="4626865"/>
            <a:ext cx="7772400" cy="530328"/>
          </a:xfrm>
        </p:spPr>
        <p:txBody>
          <a:bodyPr/>
          <a:lstStyle/>
          <a:p>
            <a:pPr algn="r"/>
            <a:r>
              <a:rPr lang="en-US" altLang="zh-TW" b="1" dirty="0">
                <a:solidFill>
                  <a:srgbClr val="FFC000"/>
                </a:solidFill>
                <a:effectLst>
                  <a:outerShdw blurRad="38100" dist="38100" dir="2700000" algn="tl">
                    <a:srgbClr val="000000">
                      <a:alpha val="43137"/>
                    </a:srgbClr>
                  </a:outerShdw>
                </a:effectLst>
                <a:ea typeface="MS UI Gothic" pitchFamily="34" charset="-128"/>
                <a:cs typeface="Meiryo UI" pitchFamily="34" charset="-128"/>
              </a:rPr>
              <a:t>Thank you for your</a:t>
            </a:r>
            <a:r>
              <a:rPr lang="zh-TW" altLang="en-US" b="1" dirty="0">
                <a:solidFill>
                  <a:srgbClr val="FFC000"/>
                </a:solidFill>
                <a:effectLst>
                  <a:outerShdw blurRad="38100" dist="38100" dir="2700000" algn="tl">
                    <a:srgbClr val="000000">
                      <a:alpha val="43137"/>
                    </a:srgbClr>
                  </a:outerShdw>
                </a:effectLst>
                <a:ea typeface="MS UI Gothic" pitchFamily="34" charset="-128"/>
                <a:cs typeface="Meiryo UI" pitchFamily="34" charset="-128"/>
              </a:rPr>
              <a:t> </a:t>
            </a:r>
            <a:r>
              <a:rPr lang="en-US" altLang="zh-TW" b="1" dirty="0">
                <a:solidFill>
                  <a:srgbClr val="FFC000"/>
                </a:solidFill>
                <a:effectLst>
                  <a:outerShdw blurRad="38100" dist="38100" dir="2700000" algn="tl">
                    <a:srgbClr val="000000">
                      <a:alpha val="43137"/>
                    </a:srgbClr>
                  </a:outerShdw>
                </a:effectLst>
                <a:ea typeface="MS UI Gothic" pitchFamily="34" charset="-128"/>
                <a:cs typeface="Meiryo UI" pitchFamily="34" charset="-128"/>
              </a:rPr>
              <a:t>listening</a:t>
            </a:r>
            <a:r>
              <a:rPr lang="en-US" altLang="zh-TW" b="1" dirty="0" smtClean="0">
                <a:solidFill>
                  <a:srgbClr val="FFC000"/>
                </a:solidFill>
                <a:effectLst>
                  <a:outerShdw blurRad="38100" dist="38100" dir="2700000" algn="tl">
                    <a:srgbClr val="000000">
                      <a:alpha val="43137"/>
                    </a:srgbClr>
                  </a:outerShdw>
                </a:effectLst>
                <a:ea typeface="MS UI Gothic" pitchFamily="34" charset="-128"/>
                <a:cs typeface="Meiryo UI" pitchFamily="34" charset="-128"/>
              </a:rPr>
              <a:t>.</a:t>
            </a:r>
            <a:endParaRPr lang="zh-TW"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2296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57165"/>
            <a:ext cx="7286644" cy="536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142844" y="5715016"/>
            <a:ext cx="6072230" cy="646331"/>
          </a:xfrm>
          <a:prstGeom prst="rect">
            <a:avLst/>
          </a:prstGeom>
          <a:noFill/>
        </p:spPr>
        <p:txBody>
          <a:bodyPr wrap="square" rtlCol="0">
            <a:spAutoFit/>
          </a:bodyPr>
          <a:lstStyle/>
          <a:p>
            <a:r>
              <a:rPr lang="zh-TW" altLang="en-US" dirty="0" smtClean="0"/>
              <a:t>圖</a:t>
            </a:r>
            <a:r>
              <a:rPr lang="en-US" altLang="zh-TW" dirty="0" smtClean="0"/>
              <a:t>(a)</a:t>
            </a:r>
            <a:r>
              <a:rPr lang="zh-TW" altLang="en-US" dirty="0" smtClean="0"/>
              <a:t>、</a:t>
            </a:r>
            <a:r>
              <a:rPr lang="en-US" altLang="zh-TW" dirty="0" smtClean="0"/>
              <a:t>(b)</a:t>
            </a:r>
            <a:r>
              <a:rPr lang="zh-TW" altLang="en-US" dirty="0" smtClean="0"/>
              <a:t>、</a:t>
            </a:r>
            <a:r>
              <a:rPr lang="en-US" altLang="zh-TW" dirty="0" smtClean="0"/>
              <a:t>(c)</a:t>
            </a:r>
            <a:r>
              <a:rPr lang="zh-TW" altLang="en-US" dirty="0" smtClean="0"/>
              <a:t>黑框範圍即下圖</a:t>
            </a:r>
            <a:r>
              <a:rPr lang="en-US" altLang="zh-TW" dirty="0" smtClean="0"/>
              <a:t>(d)</a:t>
            </a:r>
            <a:r>
              <a:rPr lang="zh-TW" altLang="en-US" dirty="0" smtClean="0"/>
              <a:t>、</a:t>
            </a:r>
            <a:r>
              <a:rPr lang="en-US" altLang="zh-TW" dirty="0" smtClean="0"/>
              <a:t>(e)</a:t>
            </a:r>
            <a:r>
              <a:rPr lang="zh-TW" altLang="en-US" dirty="0" smtClean="0"/>
              <a:t>、</a:t>
            </a:r>
            <a:r>
              <a:rPr lang="en-US" altLang="zh-TW" dirty="0" smtClean="0"/>
              <a:t>(f)</a:t>
            </a:r>
            <a:r>
              <a:rPr lang="zh-TW" altLang="en-US" dirty="0" smtClean="0"/>
              <a:t>範圍</a:t>
            </a:r>
            <a:endParaRPr lang="en-US" altLang="zh-TW" dirty="0" smtClean="0"/>
          </a:p>
          <a:p>
            <a:r>
              <a:rPr lang="zh-TW" altLang="en-US" dirty="0" smtClean="0"/>
              <a:t>圖</a:t>
            </a:r>
            <a:r>
              <a:rPr lang="en-US" altLang="zh-TW" dirty="0" smtClean="0"/>
              <a:t>(d)</a:t>
            </a:r>
            <a:r>
              <a:rPr lang="zh-TW" altLang="en-US" dirty="0" smtClean="0"/>
              <a:t>、</a:t>
            </a:r>
            <a:r>
              <a:rPr lang="en-US" altLang="zh-TW" dirty="0" smtClean="0"/>
              <a:t>(e)</a:t>
            </a:r>
            <a:r>
              <a:rPr lang="zh-TW" altLang="en-US" dirty="0" smtClean="0"/>
              <a:t>、</a:t>
            </a:r>
            <a:r>
              <a:rPr lang="en-US" altLang="zh-TW" dirty="0" smtClean="0"/>
              <a:t>(f)</a:t>
            </a:r>
            <a:r>
              <a:rPr lang="zh-TW" altLang="en-US" dirty="0" smtClean="0"/>
              <a:t>為該日</a:t>
            </a:r>
            <a:r>
              <a:rPr lang="en-US" altLang="zh-TW" dirty="0" smtClean="0"/>
              <a:t>LST</a:t>
            </a:r>
            <a:r>
              <a:rPr lang="zh-TW" altLang="en-US" dirty="0" smtClean="0"/>
              <a:t> </a:t>
            </a:r>
            <a:r>
              <a:rPr lang="en-US" altLang="zh-TW" dirty="0" smtClean="0"/>
              <a:t>22:00(=14UTC)</a:t>
            </a:r>
            <a:r>
              <a:rPr lang="zh-TW" altLang="en-US" dirty="0" smtClean="0"/>
              <a:t>之雷達回波圖</a:t>
            </a:r>
            <a:endParaRPr lang="en-US" altLang="zh-TW" dirty="0" smtClean="0"/>
          </a:p>
        </p:txBody>
      </p:sp>
    </p:spTree>
    <p:extLst>
      <p:ext uri="{BB962C8B-B14F-4D97-AF65-F5344CB8AC3E}">
        <p14:creationId xmlns:p14="http://schemas.microsoft.com/office/powerpoint/2010/main" val="23299404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t>初始場的資料使用</a:t>
            </a:r>
            <a:endParaRPr lang="zh-TW" altLang="en-US" dirty="0"/>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643042" y="1500174"/>
            <a:ext cx="59055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2000232" y="5929330"/>
            <a:ext cx="4286280" cy="369332"/>
          </a:xfrm>
          <a:prstGeom prst="rect">
            <a:avLst/>
          </a:prstGeom>
          <a:noFill/>
        </p:spPr>
        <p:txBody>
          <a:bodyPr wrap="square" rtlCol="0">
            <a:spAutoFit/>
          </a:bodyPr>
          <a:lstStyle/>
          <a:p>
            <a:r>
              <a:rPr lang="zh-TW" altLang="en-US" dirty="0" smtClean="0"/>
              <a:t>四層</a:t>
            </a:r>
            <a:r>
              <a:rPr lang="en-US" altLang="zh-TW" dirty="0" smtClean="0"/>
              <a:t>Domain</a:t>
            </a:r>
            <a:r>
              <a:rPr lang="zh-TW" altLang="en-US" dirty="0" smtClean="0"/>
              <a:t>分別為：</a:t>
            </a:r>
            <a:r>
              <a:rPr lang="en-US" altLang="zh-TW" dirty="0" smtClean="0"/>
              <a:t>54</a:t>
            </a:r>
            <a:r>
              <a:rPr lang="zh-TW" altLang="en-US" dirty="0" smtClean="0"/>
              <a:t>、</a:t>
            </a:r>
            <a:r>
              <a:rPr lang="en-US" altLang="zh-TW" dirty="0" smtClean="0"/>
              <a:t>18</a:t>
            </a:r>
            <a:r>
              <a:rPr lang="zh-TW" altLang="en-US" dirty="0" smtClean="0"/>
              <a:t>、</a:t>
            </a:r>
            <a:r>
              <a:rPr lang="en-US" altLang="zh-TW" dirty="0" smtClean="0"/>
              <a:t>6</a:t>
            </a:r>
            <a:r>
              <a:rPr lang="zh-TW" altLang="en-US" dirty="0" smtClean="0"/>
              <a:t>、</a:t>
            </a:r>
            <a:r>
              <a:rPr lang="en-US" altLang="zh-TW" dirty="0" smtClean="0"/>
              <a:t>2</a:t>
            </a:r>
            <a:r>
              <a:rPr lang="zh-TW" altLang="en-US" dirty="0" smtClean="0"/>
              <a:t> </a:t>
            </a:r>
            <a:r>
              <a:rPr lang="en-US" altLang="zh-TW" dirty="0" smtClean="0"/>
              <a:t>km</a:t>
            </a:r>
          </a:p>
        </p:txBody>
      </p:sp>
    </p:spTree>
    <p:extLst>
      <p:ext uri="{BB962C8B-B14F-4D97-AF65-F5344CB8AC3E}">
        <p14:creationId xmlns:p14="http://schemas.microsoft.com/office/powerpoint/2010/main" val="8541710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0" y="370756"/>
            <a:ext cx="3834358" cy="619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字方塊 6"/>
          <p:cNvSpPr txBox="1"/>
          <p:nvPr/>
        </p:nvSpPr>
        <p:spPr>
          <a:xfrm>
            <a:off x="3772340" y="5733256"/>
            <a:ext cx="3528392" cy="646331"/>
          </a:xfrm>
          <a:prstGeom prst="rect">
            <a:avLst/>
          </a:prstGeom>
          <a:noFill/>
        </p:spPr>
        <p:txBody>
          <a:bodyPr wrap="square" rtlCol="0">
            <a:spAutoFit/>
          </a:bodyPr>
          <a:lstStyle/>
          <a:p>
            <a:r>
              <a:rPr lang="zh-TW" altLang="en-US" dirty="0" smtClean="0"/>
              <a:t>黑線為</a:t>
            </a:r>
            <a:r>
              <a:rPr lang="en-US" altLang="zh-TW" dirty="0" smtClean="0"/>
              <a:t>JMA</a:t>
            </a:r>
            <a:r>
              <a:rPr lang="zh-TW" altLang="en-US" dirty="0" smtClean="0"/>
              <a:t>最佳路徑</a:t>
            </a:r>
            <a:endParaRPr lang="en-US" altLang="zh-TW" dirty="0" smtClean="0"/>
          </a:p>
          <a:p>
            <a:r>
              <a:rPr lang="zh-TW" altLang="en-US" dirty="0"/>
              <a:t>彩色線</a:t>
            </a:r>
            <a:r>
              <a:rPr lang="zh-TW" altLang="en-US" dirty="0" smtClean="0"/>
              <a:t>表示</a:t>
            </a:r>
            <a:r>
              <a:rPr lang="en-US" altLang="zh-TW" dirty="0" smtClean="0"/>
              <a:t>ETS</a:t>
            </a:r>
            <a:r>
              <a:rPr lang="zh-TW" altLang="en-US" dirty="0" smtClean="0"/>
              <a:t>得分</a:t>
            </a:r>
            <a:endParaRPr lang="en-US" altLang="zh-TW" dirty="0" smtClean="0"/>
          </a:p>
        </p:txBody>
      </p:sp>
      <mc:AlternateContent xmlns:mc="http://schemas.openxmlformats.org/markup-compatibility/2006" xmlns:a14="http://schemas.microsoft.com/office/drawing/2010/main">
        <mc:Choice Requires="a14">
          <p:sp>
            <p:nvSpPr>
              <p:cNvPr id="9" name="內容版面配置區 5"/>
              <p:cNvSpPr txBox="1">
                <a:spLocks/>
              </p:cNvSpPr>
              <p:nvPr/>
            </p:nvSpPr>
            <p:spPr>
              <a:xfrm>
                <a:off x="3772340" y="3717032"/>
                <a:ext cx="2705472" cy="747536"/>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14:m>
                  <m:oMathPara xmlns:m="http://schemas.openxmlformats.org/officeDocument/2006/math">
                    <m:oMathParaPr>
                      <m:jc m:val="centerGroup"/>
                    </m:oMathParaPr>
                    <m:oMath xmlns:m="http://schemas.openxmlformats.org/officeDocument/2006/math">
                      <m:r>
                        <a:rPr lang="en-US" altLang="zh-TW" sz="2000" b="0" i="1" smtClean="0">
                          <a:latin typeface="Cambria Math"/>
                        </a:rPr>
                        <m:t>𝐸𝑇𝑆</m:t>
                      </m:r>
                      <m:r>
                        <a:rPr lang="en-US" altLang="zh-TW" sz="2000" i="1" smtClean="0">
                          <a:latin typeface="Cambria Math"/>
                        </a:rPr>
                        <m:t>=</m:t>
                      </m:r>
                      <m:f>
                        <m:fPr>
                          <m:ctrlPr>
                            <a:rPr lang="en-US" altLang="zh-TW" sz="2000" i="1" smtClean="0">
                              <a:latin typeface="Cambria Math"/>
                            </a:rPr>
                          </m:ctrlPr>
                        </m:fPr>
                        <m:num>
                          <m:r>
                            <a:rPr lang="en-US" altLang="zh-TW" sz="2000" b="0" i="1" smtClean="0">
                              <a:latin typeface="Cambria Math"/>
                            </a:rPr>
                            <m:t>𝑋</m:t>
                          </m:r>
                          <m:r>
                            <a:rPr lang="en-US" altLang="zh-TW" sz="2000" b="0" i="1" smtClean="0">
                              <a:latin typeface="Cambria Math"/>
                            </a:rPr>
                            <m:t>−</m:t>
                          </m:r>
                          <m:r>
                            <a:rPr lang="en-US" altLang="zh-TW" sz="2000" b="0" i="1" smtClean="0">
                              <a:latin typeface="Cambria Math"/>
                            </a:rPr>
                            <m:t>𝑅</m:t>
                          </m:r>
                        </m:num>
                        <m:den>
                          <m:r>
                            <a:rPr lang="en-US" altLang="zh-TW" sz="2000" b="0" i="1" smtClean="0">
                              <a:latin typeface="Cambria Math"/>
                            </a:rPr>
                            <m:t>𝑋</m:t>
                          </m:r>
                          <m:r>
                            <a:rPr lang="en-US" altLang="zh-TW" sz="2000" b="0" i="1" smtClean="0">
                              <a:latin typeface="Cambria Math"/>
                            </a:rPr>
                            <m:t>−</m:t>
                          </m:r>
                          <m:r>
                            <a:rPr lang="en-US" altLang="zh-TW" sz="2000" b="0" i="1" smtClean="0">
                              <a:latin typeface="Cambria Math"/>
                            </a:rPr>
                            <m:t>𝑅</m:t>
                          </m:r>
                          <m:r>
                            <a:rPr lang="en-US" altLang="zh-TW" sz="2000" b="0" i="1" smtClean="0">
                              <a:latin typeface="Cambria Math"/>
                            </a:rPr>
                            <m:t>+</m:t>
                          </m:r>
                          <m:r>
                            <a:rPr lang="en-US" altLang="zh-TW" sz="2000" b="0" i="1" smtClean="0">
                              <a:latin typeface="Cambria Math"/>
                            </a:rPr>
                            <m:t>𝑌</m:t>
                          </m:r>
                          <m:r>
                            <a:rPr lang="en-US" altLang="zh-TW" sz="2000" b="0" i="1" smtClean="0">
                              <a:latin typeface="Cambria Math"/>
                            </a:rPr>
                            <m:t>+</m:t>
                          </m:r>
                          <m:r>
                            <a:rPr lang="en-US" altLang="zh-TW" sz="2000" b="0" i="1" smtClean="0">
                              <a:latin typeface="Cambria Math"/>
                            </a:rPr>
                            <m:t>𝑍</m:t>
                          </m:r>
                        </m:den>
                      </m:f>
                    </m:oMath>
                  </m:oMathPara>
                </a14:m>
                <a:endParaRPr lang="zh-TW" altLang="en-US" sz="2000" dirty="0"/>
              </a:p>
            </p:txBody>
          </p:sp>
        </mc:Choice>
        <mc:Fallback xmlns="">
          <p:sp>
            <p:nvSpPr>
              <p:cNvPr id="9" name="內容版面配置區 5"/>
              <p:cNvSpPr txBox="1">
                <a:spLocks noRot="1" noChangeAspect="1" noMove="1" noResize="1" noEditPoints="1" noAdjustHandles="1" noChangeArrowheads="1" noChangeShapeType="1" noTextEdit="1"/>
              </p:cNvSpPr>
              <p:nvPr/>
            </p:nvSpPr>
            <p:spPr>
              <a:xfrm>
                <a:off x="3772340" y="3717032"/>
                <a:ext cx="2705472" cy="747536"/>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內容版面配置區 5"/>
              <p:cNvSpPr txBox="1">
                <a:spLocks/>
              </p:cNvSpPr>
              <p:nvPr/>
            </p:nvSpPr>
            <p:spPr>
              <a:xfrm>
                <a:off x="6444480" y="3695353"/>
                <a:ext cx="2705472" cy="747536"/>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14:m>
                  <m:oMathPara xmlns:m="http://schemas.openxmlformats.org/officeDocument/2006/math">
                    <m:oMathParaPr>
                      <m:jc m:val="centerGroup"/>
                    </m:oMathParaPr>
                    <m:oMath xmlns:m="http://schemas.openxmlformats.org/officeDocument/2006/math">
                      <m:r>
                        <a:rPr lang="en-US" altLang="zh-TW" sz="2000" b="0" i="1" smtClean="0">
                          <a:latin typeface="Cambria Math"/>
                        </a:rPr>
                        <m:t>𝑅</m:t>
                      </m:r>
                      <m:r>
                        <a:rPr lang="en-US" altLang="zh-TW" sz="2000" i="1" smtClean="0">
                          <a:latin typeface="Cambria Math"/>
                        </a:rPr>
                        <m:t>=</m:t>
                      </m:r>
                      <m:f>
                        <m:fPr>
                          <m:ctrlPr>
                            <a:rPr lang="en-US" altLang="zh-TW" sz="2000" i="1" smtClean="0">
                              <a:latin typeface="Cambria Math"/>
                            </a:rPr>
                          </m:ctrlPr>
                        </m:fPr>
                        <m:num>
                          <m:r>
                            <a:rPr lang="en-US" altLang="zh-TW" sz="2000" b="0" i="1" smtClean="0">
                              <a:latin typeface="Cambria Math"/>
                            </a:rPr>
                            <m:t>(</m:t>
                          </m:r>
                          <m:r>
                            <a:rPr lang="en-US" altLang="zh-TW" sz="2000" b="0" i="1" smtClean="0">
                              <a:latin typeface="Cambria Math"/>
                            </a:rPr>
                            <m:t>𝑋</m:t>
                          </m:r>
                          <m:r>
                            <a:rPr lang="en-US" altLang="zh-TW" sz="2000" b="0" i="1" smtClean="0">
                              <a:latin typeface="Cambria Math"/>
                            </a:rPr>
                            <m:t>+</m:t>
                          </m:r>
                          <m:r>
                            <a:rPr lang="en-US" altLang="zh-TW" sz="2000" b="0" i="1" smtClean="0">
                              <a:latin typeface="Cambria Math"/>
                            </a:rPr>
                            <m:t>𝑌</m:t>
                          </m:r>
                          <m:r>
                            <a:rPr lang="en-US" altLang="zh-TW" sz="2000" b="0" i="1" smtClean="0">
                              <a:latin typeface="Cambria Math"/>
                            </a:rPr>
                            <m:t>)(</m:t>
                          </m:r>
                          <m:r>
                            <a:rPr lang="en-US" altLang="zh-TW" sz="2000" b="0" i="1" smtClean="0">
                              <a:latin typeface="Cambria Math"/>
                            </a:rPr>
                            <m:t>𝑋</m:t>
                          </m:r>
                          <m:r>
                            <a:rPr lang="en-US" altLang="zh-TW" sz="2000" b="0" i="1" smtClean="0">
                              <a:latin typeface="Cambria Math"/>
                            </a:rPr>
                            <m:t>+</m:t>
                          </m:r>
                          <m:r>
                            <a:rPr lang="en-US" altLang="zh-TW" sz="2000" b="0" i="1" smtClean="0">
                              <a:latin typeface="Cambria Math"/>
                            </a:rPr>
                            <m:t>𝑍</m:t>
                          </m:r>
                          <m:r>
                            <a:rPr lang="en-US" altLang="zh-TW" sz="2000" b="0" i="1" smtClean="0">
                              <a:latin typeface="Cambria Math"/>
                            </a:rPr>
                            <m:t>)</m:t>
                          </m:r>
                        </m:num>
                        <m:den>
                          <m:r>
                            <a:rPr lang="en-US" altLang="zh-TW" sz="2000" b="0" i="1" smtClean="0">
                              <a:latin typeface="Cambria Math"/>
                            </a:rPr>
                            <m:t>(</m:t>
                          </m:r>
                          <m:r>
                            <a:rPr lang="en-US" altLang="zh-TW" sz="2000" b="0" i="1" smtClean="0">
                              <a:latin typeface="Cambria Math"/>
                            </a:rPr>
                            <m:t>𝑋</m:t>
                          </m:r>
                          <m:r>
                            <a:rPr lang="en-US" altLang="zh-TW" sz="2000" b="0" i="1" smtClean="0">
                              <a:latin typeface="Cambria Math"/>
                            </a:rPr>
                            <m:t>+</m:t>
                          </m:r>
                          <m:r>
                            <a:rPr lang="en-US" altLang="zh-TW" sz="2000" b="0" i="1" smtClean="0">
                              <a:latin typeface="Cambria Math"/>
                            </a:rPr>
                            <m:t>𝑌</m:t>
                          </m:r>
                          <m:r>
                            <a:rPr lang="en-US" altLang="zh-TW" sz="2000" b="0" i="1" smtClean="0">
                              <a:latin typeface="Cambria Math"/>
                            </a:rPr>
                            <m:t>+</m:t>
                          </m:r>
                          <m:r>
                            <a:rPr lang="en-US" altLang="zh-TW" sz="2000" b="0" i="1" smtClean="0">
                              <a:latin typeface="Cambria Math"/>
                            </a:rPr>
                            <m:t>𝑊</m:t>
                          </m:r>
                          <m:r>
                            <a:rPr lang="en-US" altLang="zh-TW" sz="2000" b="0" i="1" smtClean="0">
                              <a:latin typeface="Cambria Math"/>
                            </a:rPr>
                            <m:t>+</m:t>
                          </m:r>
                          <m:r>
                            <a:rPr lang="en-US" altLang="zh-TW" sz="2000" b="0" i="1" smtClean="0">
                              <a:latin typeface="Cambria Math"/>
                            </a:rPr>
                            <m:t>𝑍</m:t>
                          </m:r>
                          <m:r>
                            <a:rPr lang="en-US" altLang="zh-TW" sz="2000" b="0" i="1" smtClean="0">
                              <a:latin typeface="Cambria Math"/>
                            </a:rPr>
                            <m:t>)</m:t>
                          </m:r>
                        </m:den>
                      </m:f>
                    </m:oMath>
                  </m:oMathPara>
                </a14:m>
                <a:endParaRPr lang="zh-TW" altLang="en-US" sz="2000" dirty="0"/>
              </a:p>
            </p:txBody>
          </p:sp>
        </mc:Choice>
        <mc:Fallback xmlns="">
          <p:sp>
            <p:nvSpPr>
              <p:cNvPr id="10" name="內容版面配置區 5"/>
              <p:cNvSpPr txBox="1">
                <a:spLocks noRot="1" noChangeAspect="1" noMove="1" noResize="1" noEditPoints="1" noAdjustHandles="1" noChangeArrowheads="1" noChangeShapeType="1" noTextEdit="1"/>
              </p:cNvSpPr>
              <p:nvPr/>
            </p:nvSpPr>
            <p:spPr>
              <a:xfrm>
                <a:off x="6444480" y="3695353"/>
                <a:ext cx="2705472" cy="747536"/>
              </a:xfrm>
              <a:prstGeom prst="rect">
                <a:avLst/>
              </a:prstGeom>
              <a:blipFill rotWithShape="1">
                <a:blip r:embed="rId6"/>
                <a:stretch>
                  <a:fillRect/>
                </a:stretch>
              </a:blipFill>
            </p:spPr>
            <p:txBody>
              <a:bodyPr/>
              <a:lstStyle/>
              <a:p>
                <a:r>
                  <a:rPr lang="zh-TW" altLang="en-US">
                    <a:noFill/>
                  </a:rPr>
                  <a:t> </a:t>
                </a:r>
              </a:p>
            </p:txBody>
          </p:sp>
        </mc:Fallback>
      </mc:AlternateContent>
      <p:sp>
        <p:nvSpPr>
          <p:cNvPr id="11" name="文字方塊 10"/>
          <p:cNvSpPr txBox="1"/>
          <p:nvPr/>
        </p:nvSpPr>
        <p:spPr>
          <a:xfrm>
            <a:off x="3772340" y="476672"/>
            <a:ext cx="5371660" cy="1477328"/>
          </a:xfrm>
          <a:prstGeom prst="rect">
            <a:avLst/>
          </a:prstGeom>
          <a:noFill/>
        </p:spPr>
        <p:txBody>
          <a:bodyPr wrap="square" rtlCol="0">
            <a:spAutoFit/>
          </a:bodyPr>
          <a:lstStyle/>
          <a:p>
            <a:r>
              <a:rPr lang="zh-TW" altLang="en-US" dirty="0" smtClean="0"/>
              <a:t>黑線為</a:t>
            </a:r>
            <a:r>
              <a:rPr lang="en-US" altLang="zh-TW" dirty="0" smtClean="0"/>
              <a:t>JMA</a:t>
            </a:r>
            <a:r>
              <a:rPr lang="zh-TW" altLang="en-US" dirty="0" smtClean="0"/>
              <a:t>最佳路徑</a:t>
            </a:r>
            <a:endParaRPr lang="en-US" altLang="zh-TW" dirty="0" smtClean="0"/>
          </a:p>
          <a:p>
            <a:r>
              <a:rPr lang="zh-TW" altLang="en-US" dirty="0" smtClean="0"/>
              <a:t>本研究共有</a:t>
            </a:r>
            <a:r>
              <a:rPr lang="en-US" altLang="zh-TW" dirty="0" smtClean="0"/>
              <a:t>36</a:t>
            </a:r>
            <a:r>
              <a:rPr lang="zh-TW" altLang="en-US" dirty="0" smtClean="0"/>
              <a:t>組系集成員</a:t>
            </a:r>
            <a:endParaRPr lang="en-US" altLang="zh-TW" dirty="0" smtClean="0"/>
          </a:p>
          <a:p>
            <a:r>
              <a:rPr lang="zh-TW" altLang="en-US" dirty="0">
                <a:solidFill>
                  <a:srgbClr val="FF0000"/>
                </a:solidFill>
              </a:rPr>
              <a:t>紅線</a:t>
            </a:r>
            <a:r>
              <a:rPr lang="zh-TW" altLang="en-US" dirty="0" smtClean="0">
                <a:solidFill>
                  <a:srgbClr val="FF0000"/>
                </a:solidFill>
              </a:rPr>
              <a:t>為</a:t>
            </a:r>
            <a:r>
              <a:rPr lang="en-US" altLang="zh-TW" dirty="0" smtClean="0">
                <a:solidFill>
                  <a:srgbClr val="FF0000"/>
                </a:solidFill>
              </a:rPr>
              <a:t>WG(</a:t>
            </a:r>
            <a:r>
              <a:rPr lang="zh-TW" altLang="en-US" dirty="0" smtClean="0">
                <a:solidFill>
                  <a:srgbClr val="FF0000"/>
                </a:solidFill>
              </a:rPr>
              <a:t>西行組</a:t>
            </a:r>
            <a:r>
              <a:rPr lang="en-US" altLang="zh-TW" dirty="0" smtClean="0">
                <a:solidFill>
                  <a:srgbClr val="FF0000"/>
                </a:solidFill>
              </a:rPr>
              <a:t>)</a:t>
            </a:r>
            <a:r>
              <a:rPr lang="zh-TW" altLang="en-US" dirty="0" smtClean="0">
                <a:solidFill>
                  <a:srgbClr val="FF0000"/>
                </a:solidFill>
              </a:rPr>
              <a:t>；</a:t>
            </a:r>
            <a:r>
              <a:rPr lang="en-US" altLang="zh-TW" dirty="0" smtClean="0">
                <a:solidFill>
                  <a:srgbClr val="FF0000"/>
                </a:solidFill>
              </a:rPr>
              <a:t>23</a:t>
            </a:r>
            <a:r>
              <a:rPr lang="zh-TW" altLang="en-US" dirty="0" smtClean="0">
                <a:solidFill>
                  <a:srgbClr val="FF0000"/>
                </a:solidFill>
              </a:rPr>
              <a:t>組；平均北轉角度為</a:t>
            </a:r>
            <a:r>
              <a:rPr lang="en-US" altLang="zh-TW" dirty="0" smtClean="0">
                <a:solidFill>
                  <a:srgbClr val="FF0000"/>
                </a:solidFill>
              </a:rPr>
              <a:t>15.7</a:t>
            </a:r>
            <a:r>
              <a:rPr lang="en-US" dirty="0" smtClean="0">
                <a:solidFill>
                  <a:srgbClr val="FF0000"/>
                </a:solidFill>
              </a:rPr>
              <a:t> °</a:t>
            </a:r>
            <a:endParaRPr lang="en-US" altLang="zh-TW" dirty="0" smtClean="0">
              <a:solidFill>
                <a:srgbClr val="FF0000"/>
              </a:solidFill>
            </a:endParaRPr>
          </a:p>
          <a:p>
            <a:r>
              <a:rPr lang="zh-TW" altLang="en-US" dirty="0"/>
              <a:t>灰</a:t>
            </a:r>
            <a:r>
              <a:rPr lang="zh-TW" altLang="en-US" dirty="0" smtClean="0"/>
              <a:t>線為</a:t>
            </a:r>
            <a:r>
              <a:rPr lang="en-US" altLang="zh-TW" dirty="0" smtClean="0"/>
              <a:t>RG(</a:t>
            </a:r>
            <a:r>
              <a:rPr lang="zh-TW" altLang="en-US" dirty="0" smtClean="0"/>
              <a:t>剩餘組</a:t>
            </a:r>
            <a:r>
              <a:rPr lang="en-US" altLang="zh-TW" dirty="0" smtClean="0"/>
              <a:t>)</a:t>
            </a:r>
            <a:r>
              <a:rPr lang="zh-TW" altLang="en-US" dirty="0" smtClean="0"/>
              <a:t>；</a:t>
            </a:r>
            <a:r>
              <a:rPr lang="en-US" altLang="zh-TW" dirty="0" smtClean="0"/>
              <a:t>4</a:t>
            </a:r>
            <a:r>
              <a:rPr lang="zh-TW" altLang="en-US" dirty="0" smtClean="0"/>
              <a:t>組；</a:t>
            </a:r>
            <a:endParaRPr lang="en-US" altLang="zh-TW" dirty="0" smtClean="0"/>
          </a:p>
          <a:p>
            <a:r>
              <a:rPr lang="zh-TW" altLang="en-US" dirty="0">
                <a:solidFill>
                  <a:srgbClr val="0000FF"/>
                </a:solidFill>
              </a:rPr>
              <a:t>藍線</a:t>
            </a:r>
            <a:r>
              <a:rPr lang="zh-TW" altLang="en-US" dirty="0" smtClean="0">
                <a:solidFill>
                  <a:srgbClr val="0000FF"/>
                </a:solidFill>
              </a:rPr>
              <a:t>為</a:t>
            </a:r>
            <a:r>
              <a:rPr lang="en-US" altLang="zh-TW" dirty="0" smtClean="0">
                <a:solidFill>
                  <a:srgbClr val="0000FF"/>
                </a:solidFill>
              </a:rPr>
              <a:t>NG(</a:t>
            </a:r>
            <a:r>
              <a:rPr lang="zh-TW" altLang="en-US" dirty="0" smtClean="0">
                <a:solidFill>
                  <a:srgbClr val="0000FF"/>
                </a:solidFill>
              </a:rPr>
              <a:t>北轉組</a:t>
            </a:r>
            <a:r>
              <a:rPr lang="en-US" altLang="zh-TW" dirty="0" smtClean="0">
                <a:solidFill>
                  <a:srgbClr val="0000FF"/>
                </a:solidFill>
              </a:rPr>
              <a:t>)</a:t>
            </a:r>
            <a:r>
              <a:rPr lang="zh-TW" altLang="en-US" dirty="0" smtClean="0">
                <a:solidFill>
                  <a:srgbClr val="0000FF"/>
                </a:solidFill>
              </a:rPr>
              <a:t>；</a:t>
            </a:r>
            <a:r>
              <a:rPr lang="en-US" altLang="zh-TW" dirty="0" smtClean="0">
                <a:solidFill>
                  <a:srgbClr val="0000FF"/>
                </a:solidFill>
              </a:rPr>
              <a:t>9</a:t>
            </a:r>
            <a:r>
              <a:rPr lang="zh-TW" altLang="en-US" dirty="0" smtClean="0">
                <a:solidFill>
                  <a:srgbClr val="0000FF"/>
                </a:solidFill>
              </a:rPr>
              <a:t>組；平均北轉角度為</a:t>
            </a:r>
            <a:r>
              <a:rPr lang="en-US" altLang="zh-TW" dirty="0" smtClean="0">
                <a:solidFill>
                  <a:srgbClr val="0000FF"/>
                </a:solidFill>
              </a:rPr>
              <a:t>37.5</a:t>
            </a:r>
            <a:r>
              <a:rPr lang="en-US" dirty="0" smtClean="0">
                <a:solidFill>
                  <a:srgbClr val="0000FF"/>
                </a:solidFill>
              </a:rPr>
              <a:t> °</a:t>
            </a:r>
            <a:endParaRPr lang="en-US" altLang="zh-TW" dirty="0" smtClean="0">
              <a:solidFill>
                <a:srgbClr val="0000FF"/>
              </a:solidFill>
            </a:endParaRPr>
          </a:p>
        </p:txBody>
      </p:sp>
      <mc:AlternateContent xmlns:mc="http://schemas.openxmlformats.org/markup-compatibility/2006" xmlns:a14="http://schemas.microsoft.com/office/drawing/2010/main">
        <mc:Choice Requires="a14">
          <p:sp>
            <p:nvSpPr>
              <p:cNvPr id="12" name="內容版面配置區 5"/>
              <p:cNvSpPr txBox="1">
                <a:spLocks/>
              </p:cNvSpPr>
              <p:nvPr/>
            </p:nvSpPr>
            <p:spPr>
              <a:xfrm>
                <a:off x="3772340" y="2116857"/>
                <a:ext cx="4904116" cy="808087"/>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zh-TW" altLang="en-US" sz="2000" b="0" i="1" smtClean="0">
                          <a:latin typeface="Cambria Math"/>
                        </a:rPr>
                        <m:t>𝛼</m:t>
                      </m:r>
                      <m:r>
                        <a:rPr lang="en-US" altLang="zh-TW" sz="2000" i="1" smtClean="0">
                          <a:latin typeface="Cambria Math"/>
                        </a:rPr>
                        <m:t>=</m:t>
                      </m:r>
                      <m:sSup>
                        <m:sSupPr>
                          <m:ctrlPr>
                            <a:rPr lang="en-US" altLang="zh-TW" sz="2000" i="1" smtClean="0">
                              <a:latin typeface="Cambria Math"/>
                            </a:rPr>
                          </m:ctrlPr>
                        </m:sSupPr>
                        <m:e>
                          <m:r>
                            <a:rPr lang="en-US" altLang="zh-TW" sz="2000" b="0" i="1" smtClean="0">
                              <a:latin typeface="Cambria Math"/>
                            </a:rPr>
                            <m:t>𝑡𝑎𝑛</m:t>
                          </m:r>
                        </m:e>
                        <m:sup>
                          <m:r>
                            <a:rPr lang="en-US" altLang="zh-TW" sz="2000" b="0" i="1" smtClean="0">
                              <a:latin typeface="Cambria Math"/>
                            </a:rPr>
                            <m:t>−1</m:t>
                          </m:r>
                        </m:sup>
                      </m:sSup>
                      <m:r>
                        <a:rPr lang="en-US" altLang="zh-TW" sz="2000" b="0" i="1" smtClean="0">
                          <a:latin typeface="Cambria Math"/>
                        </a:rPr>
                        <m:t>(</m:t>
                      </m:r>
                      <m:f>
                        <m:fPr>
                          <m:ctrlPr>
                            <a:rPr lang="en-US" altLang="zh-TW" sz="2000" i="1" smtClean="0">
                              <a:latin typeface="Cambria Math"/>
                            </a:rPr>
                          </m:ctrlPr>
                        </m:fPr>
                        <m:num>
                          <m:r>
                            <a:rPr lang="en-US" altLang="zh-TW" sz="2000" b="0" i="1" smtClean="0">
                              <a:latin typeface="Cambria Math"/>
                            </a:rPr>
                            <m:t>|</m:t>
                          </m:r>
                          <m:r>
                            <a:rPr lang="en-US" altLang="zh-TW" sz="2000" b="0" i="1" smtClean="0">
                              <a:latin typeface="Cambria Math"/>
                            </a:rPr>
                            <m:t>𝑇𝐶</m:t>
                          </m:r>
                          <m:r>
                            <a:rPr lang="en-US" altLang="zh-TW" sz="2000" b="0" i="1" smtClean="0">
                              <a:latin typeface="Cambria Math"/>
                            </a:rPr>
                            <m:t> </m:t>
                          </m:r>
                          <m:sSub>
                            <m:sSubPr>
                              <m:ctrlPr>
                                <a:rPr lang="en-US" altLang="zh-TW" sz="2000" b="0" i="1" smtClean="0">
                                  <a:latin typeface="Cambria Math"/>
                                </a:rPr>
                              </m:ctrlPr>
                            </m:sSubPr>
                            <m:e>
                              <m:r>
                                <a:rPr lang="en-US" altLang="zh-TW" sz="2000" b="0" i="1" smtClean="0">
                                  <a:latin typeface="Cambria Math"/>
                                </a:rPr>
                                <m:t>𝑙𝑎𝑡</m:t>
                              </m:r>
                            </m:e>
                            <m:sub>
                              <m:r>
                                <a:rPr lang="en-US" altLang="zh-TW" sz="2000" b="0" i="1" smtClean="0">
                                  <a:latin typeface="Cambria Math"/>
                                </a:rPr>
                                <m:t>221800</m:t>
                              </m:r>
                            </m:sub>
                          </m:sSub>
                          <m:r>
                            <a:rPr lang="en-US" altLang="zh-TW" sz="2000" b="0" i="1" smtClean="0">
                              <a:latin typeface="Cambria Math"/>
                            </a:rPr>
                            <m:t>−</m:t>
                          </m:r>
                          <m:r>
                            <a:rPr lang="en-US" altLang="zh-TW" sz="2000" b="0" i="1" smtClean="0">
                              <a:latin typeface="Cambria Math"/>
                            </a:rPr>
                            <m:t>𝑇𝐶</m:t>
                          </m:r>
                          <m:sSub>
                            <m:sSubPr>
                              <m:ctrlPr>
                                <a:rPr lang="en-US" altLang="zh-TW" sz="2000" i="1">
                                  <a:latin typeface="Cambria Math"/>
                                </a:rPr>
                              </m:ctrlPr>
                            </m:sSubPr>
                            <m:e>
                              <m:r>
                                <a:rPr lang="en-US" altLang="zh-TW" sz="2000" b="0" i="1" smtClean="0">
                                  <a:latin typeface="Cambria Math"/>
                                </a:rPr>
                                <m:t> </m:t>
                              </m:r>
                              <m:r>
                                <a:rPr lang="en-US" altLang="zh-TW" sz="2000" i="1">
                                  <a:latin typeface="Cambria Math"/>
                                </a:rPr>
                                <m:t>𝑙𝑎𝑡</m:t>
                              </m:r>
                            </m:e>
                            <m:sub>
                              <m:r>
                                <a:rPr lang="en-US" altLang="zh-TW" sz="2000" i="1">
                                  <a:latin typeface="Cambria Math"/>
                                </a:rPr>
                                <m:t>180</m:t>
                              </m:r>
                              <m:r>
                                <a:rPr lang="en-US" altLang="zh-TW" sz="2000" b="0" i="1" smtClean="0">
                                  <a:latin typeface="Cambria Math"/>
                                </a:rPr>
                                <m:t>00</m:t>
                              </m:r>
                              <m:r>
                                <a:rPr lang="en-US" altLang="zh-TW" sz="2000" i="1">
                                  <a:latin typeface="Cambria Math"/>
                                </a:rPr>
                                <m:t>0</m:t>
                              </m:r>
                            </m:sub>
                          </m:sSub>
                          <m:r>
                            <a:rPr lang="en-US" altLang="zh-TW" sz="2000" b="0" i="1" smtClean="0">
                              <a:latin typeface="Cambria Math"/>
                            </a:rPr>
                            <m:t>|</m:t>
                          </m:r>
                        </m:num>
                        <m:den>
                          <m:r>
                            <a:rPr lang="en-US" altLang="zh-TW" sz="2000" i="1">
                              <a:latin typeface="Cambria Math"/>
                            </a:rPr>
                            <m:t>|</m:t>
                          </m:r>
                          <m:r>
                            <a:rPr lang="en-US" altLang="zh-TW" sz="2000" i="1">
                              <a:latin typeface="Cambria Math"/>
                            </a:rPr>
                            <m:t>𝑇𝐶</m:t>
                          </m:r>
                          <m:r>
                            <a:rPr lang="en-US" altLang="zh-TW" sz="2000" i="1">
                              <a:latin typeface="Cambria Math"/>
                            </a:rPr>
                            <m:t> </m:t>
                          </m:r>
                          <m:sSub>
                            <m:sSubPr>
                              <m:ctrlPr>
                                <a:rPr lang="en-US" altLang="zh-TW" sz="2000" i="1">
                                  <a:latin typeface="Cambria Math"/>
                                </a:rPr>
                              </m:ctrlPr>
                            </m:sSubPr>
                            <m:e>
                              <m:r>
                                <a:rPr lang="en-US" altLang="zh-TW" sz="2000" i="1">
                                  <a:latin typeface="Cambria Math"/>
                                </a:rPr>
                                <m:t>𝑙</m:t>
                              </m:r>
                              <m:r>
                                <a:rPr lang="en-US" altLang="zh-TW" sz="2000" b="0" i="1" smtClean="0">
                                  <a:latin typeface="Cambria Math"/>
                                </a:rPr>
                                <m:t>𝑜𝑛</m:t>
                              </m:r>
                            </m:e>
                            <m:sub>
                              <m:r>
                                <a:rPr lang="en-US" altLang="zh-TW" sz="2000" i="1">
                                  <a:latin typeface="Cambria Math"/>
                                </a:rPr>
                                <m:t>221800</m:t>
                              </m:r>
                            </m:sub>
                          </m:sSub>
                          <m:r>
                            <a:rPr lang="en-US" altLang="zh-TW" sz="2000" b="0" i="1" smtClean="0">
                              <a:latin typeface="Cambria Math"/>
                            </a:rPr>
                            <m:t>−</m:t>
                          </m:r>
                          <m:r>
                            <a:rPr lang="en-US" altLang="zh-TW" sz="2000" i="1">
                              <a:latin typeface="Cambria Math"/>
                            </a:rPr>
                            <m:t>𝑇𝐶</m:t>
                          </m:r>
                          <m:r>
                            <a:rPr lang="en-US" altLang="zh-TW" sz="2000" i="1">
                              <a:latin typeface="Cambria Math"/>
                            </a:rPr>
                            <m:t> </m:t>
                          </m:r>
                          <m:sSub>
                            <m:sSubPr>
                              <m:ctrlPr>
                                <a:rPr lang="en-US" altLang="zh-TW" sz="2000" i="1">
                                  <a:latin typeface="Cambria Math"/>
                                </a:rPr>
                              </m:ctrlPr>
                            </m:sSubPr>
                            <m:e>
                              <m:r>
                                <a:rPr lang="en-US" altLang="zh-TW" sz="2000" i="1">
                                  <a:latin typeface="Cambria Math"/>
                                </a:rPr>
                                <m:t>𝑙</m:t>
                              </m:r>
                              <m:r>
                                <a:rPr lang="en-US" altLang="zh-TW" sz="2000" b="0" i="1" smtClean="0">
                                  <a:latin typeface="Cambria Math"/>
                                </a:rPr>
                                <m:t>𝑜𝑛</m:t>
                              </m:r>
                            </m:e>
                            <m:sub>
                              <m:r>
                                <a:rPr lang="en-US" altLang="zh-TW" sz="2000" i="1">
                                  <a:latin typeface="Cambria Math"/>
                                </a:rPr>
                                <m:t>18</m:t>
                              </m:r>
                              <m:r>
                                <a:rPr lang="en-US" altLang="zh-TW" sz="2000" b="0" i="1" smtClean="0">
                                  <a:latin typeface="Cambria Math"/>
                                </a:rPr>
                                <m:t>00</m:t>
                              </m:r>
                              <m:r>
                                <a:rPr lang="en-US" altLang="zh-TW" sz="2000" i="1">
                                  <a:latin typeface="Cambria Math"/>
                                </a:rPr>
                                <m:t>00</m:t>
                              </m:r>
                            </m:sub>
                          </m:sSub>
                          <m:r>
                            <a:rPr lang="en-US" altLang="zh-TW" sz="2000" b="0" i="1" smtClean="0">
                              <a:latin typeface="Cambria Math"/>
                            </a:rPr>
                            <m:t>|</m:t>
                          </m:r>
                        </m:den>
                      </m:f>
                      <m:r>
                        <a:rPr lang="en-US" altLang="zh-TW" sz="2000" b="0" i="1" smtClean="0">
                          <a:latin typeface="Cambria Math"/>
                        </a:rPr>
                        <m:t>)</m:t>
                      </m:r>
                    </m:oMath>
                  </m:oMathPara>
                </a14:m>
                <a:endParaRPr lang="zh-TW" altLang="en-US" sz="2000" dirty="0"/>
              </a:p>
            </p:txBody>
          </p:sp>
        </mc:Choice>
        <mc:Fallback xmlns="">
          <p:sp>
            <p:nvSpPr>
              <p:cNvPr id="12" name="內容版面配置區 5"/>
              <p:cNvSpPr txBox="1">
                <a:spLocks noRot="1" noChangeAspect="1" noMove="1" noResize="1" noEditPoints="1" noAdjustHandles="1" noChangeArrowheads="1" noChangeShapeType="1" noTextEdit="1"/>
              </p:cNvSpPr>
              <p:nvPr/>
            </p:nvSpPr>
            <p:spPr>
              <a:xfrm>
                <a:off x="3772340" y="2116857"/>
                <a:ext cx="4904116" cy="808087"/>
              </a:xfrm>
              <a:prstGeom prst="rect">
                <a:avLst/>
              </a:prstGeom>
              <a:blipFill rotWithShape="1">
                <a:blip r:embed="rId7"/>
                <a:stretch>
                  <a:fillRect/>
                </a:stretch>
              </a:blipFill>
            </p:spPr>
            <p:txBody>
              <a:bodyPr/>
              <a:lstStyle/>
              <a:p>
                <a:r>
                  <a:rPr lang="zh-TW" altLang="en-US">
                    <a:noFill/>
                  </a:rPr>
                  <a:t> </a:t>
                </a:r>
              </a:p>
            </p:txBody>
          </p:sp>
        </mc:Fallback>
      </mc:AlternateContent>
      <p:sp>
        <p:nvSpPr>
          <p:cNvPr id="2" name="文字方塊 1"/>
          <p:cNvSpPr txBox="1"/>
          <p:nvPr/>
        </p:nvSpPr>
        <p:spPr>
          <a:xfrm>
            <a:off x="3772340" y="2825770"/>
            <a:ext cx="2656724" cy="369332"/>
          </a:xfrm>
          <a:prstGeom prst="rect">
            <a:avLst/>
          </a:prstGeom>
          <a:noFill/>
        </p:spPr>
        <p:txBody>
          <a:bodyPr wrap="square" rtlCol="0">
            <a:spAutoFit/>
          </a:bodyPr>
          <a:lstStyle/>
          <a:p>
            <a:r>
              <a:rPr lang="zh-TW" altLang="en-US" dirty="0" smtClean="0"/>
              <a:t>最佳北轉角度為</a:t>
            </a:r>
            <a:r>
              <a:rPr lang="en-US" altLang="zh-TW" dirty="0" smtClean="0"/>
              <a:t>45.5°</a:t>
            </a:r>
            <a:endParaRPr lang="zh-TW" altLang="en-US" dirty="0"/>
          </a:p>
        </p:txBody>
      </p:sp>
    </p:spTree>
    <p:extLst>
      <p:ext uri="{BB962C8B-B14F-4D97-AF65-F5344CB8AC3E}">
        <p14:creationId xmlns:p14="http://schemas.microsoft.com/office/powerpoint/2010/main" val="9760852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357166"/>
            <a:ext cx="4655573" cy="6500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文字方塊 7"/>
          <p:cNvSpPr txBox="1"/>
          <p:nvPr/>
        </p:nvSpPr>
        <p:spPr>
          <a:xfrm>
            <a:off x="357158" y="285728"/>
            <a:ext cx="2143140" cy="369332"/>
          </a:xfrm>
          <a:prstGeom prst="rect">
            <a:avLst/>
          </a:prstGeom>
          <a:noFill/>
        </p:spPr>
        <p:txBody>
          <a:bodyPr wrap="square" rtlCol="0">
            <a:spAutoFit/>
          </a:bodyPr>
          <a:lstStyle/>
          <a:p>
            <a:r>
              <a:rPr lang="en-US" altLang="zh-TW" dirty="0" smtClean="0"/>
              <a:t>TC</a:t>
            </a:r>
            <a:r>
              <a:rPr lang="zh-TW" altLang="en-US" dirty="0" smtClean="0"/>
              <a:t>強度</a:t>
            </a:r>
            <a:r>
              <a:rPr lang="en-US" altLang="zh-TW" dirty="0" smtClean="0"/>
              <a:t>(</a:t>
            </a:r>
            <a:r>
              <a:rPr lang="en-US" altLang="zh-TW" dirty="0" err="1" smtClean="0"/>
              <a:t>hPa</a:t>
            </a:r>
            <a:r>
              <a:rPr lang="en-US" altLang="zh-TW" dirty="0" smtClean="0"/>
              <a:t>)</a:t>
            </a:r>
            <a:endParaRPr lang="zh-TW" altLang="en-US" dirty="0"/>
          </a:p>
        </p:txBody>
      </p:sp>
      <p:sp>
        <p:nvSpPr>
          <p:cNvPr id="9" name="文字方塊 8"/>
          <p:cNvSpPr txBox="1"/>
          <p:nvPr/>
        </p:nvSpPr>
        <p:spPr>
          <a:xfrm>
            <a:off x="357158" y="3473068"/>
            <a:ext cx="2143140" cy="369332"/>
          </a:xfrm>
          <a:prstGeom prst="rect">
            <a:avLst/>
          </a:prstGeom>
          <a:noFill/>
        </p:spPr>
        <p:txBody>
          <a:bodyPr wrap="square" rtlCol="0">
            <a:spAutoFit/>
          </a:bodyPr>
          <a:lstStyle/>
          <a:p>
            <a:r>
              <a:rPr lang="en-US" altLang="zh-TW" dirty="0" smtClean="0"/>
              <a:t>TC</a:t>
            </a:r>
            <a:r>
              <a:rPr lang="zh-TW" altLang="en-US" dirty="0" smtClean="0"/>
              <a:t>大小</a:t>
            </a:r>
            <a:r>
              <a:rPr lang="en-US" altLang="zh-TW" dirty="0" smtClean="0"/>
              <a:t>(km)</a:t>
            </a:r>
            <a:endParaRPr lang="zh-TW" altLang="en-US" dirty="0"/>
          </a:p>
        </p:txBody>
      </p:sp>
      <p:sp>
        <p:nvSpPr>
          <p:cNvPr id="10" name="文字方塊 9"/>
          <p:cNvSpPr txBox="1"/>
          <p:nvPr/>
        </p:nvSpPr>
        <p:spPr>
          <a:xfrm>
            <a:off x="2428860" y="345024"/>
            <a:ext cx="2643206" cy="369332"/>
          </a:xfrm>
          <a:prstGeom prst="rect">
            <a:avLst/>
          </a:prstGeom>
          <a:noFill/>
        </p:spPr>
        <p:txBody>
          <a:bodyPr wrap="square" rtlCol="0">
            <a:spAutoFit/>
          </a:bodyPr>
          <a:lstStyle/>
          <a:p>
            <a:r>
              <a:rPr lang="zh-TW" altLang="en-US" dirty="0" smtClean="0"/>
              <a:t>強度隨時間過去而增強</a:t>
            </a:r>
            <a:endParaRPr lang="zh-TW" altLang="en-US" dirty="0"/>
          </a:p>
        </p:txBody>
      </p:sp>
      <p:sp>
        <p:nvSpPr>
          <p:cNvPr id="11" name="文字方塊 10"/>
          <p:cNvSpPr txBox="1"/>
          <p:nvPr/>
        </p:nvSpPr>
        <p:spPr>
          <a:xfrm>
            <a:off x="4500562" y="1285860"/>
            <a:ext cx="2643206" cy="369332"/>
          </a:xfrm>
          <a:prstGeom prst="rect">
            <a:avLst/>
          </a:prstGeom>
          <a:noFill/>
        </p:spPr>
        <p:txBody>
          <a:bodyPr wrap="square" rtlCol="0">
            <a:spAutoFit/>
          </a:bodyPr>
          <a:lstStyle/>
          <a:p>
            <a:r>
              <a:rPr lang="en-US" altLang="zh-TW" dirty="0" smtClean="0"/>
              <a:t>WG</a:t>
            </a:r>
            <a:r>
              <a:rPr lang="zh-TW" altLang="en-US" dirty="0" smtClean="0"/>
              <a:t>、</a:t>
            </a:r>
            <a:r>
              <a:rPr lang="en-US" altLang="zh-TW" dirty="0" smtClean="0"/>
              <a:t>NG</a:t>
            </a:r>
            <a:r>
              <a:rPr lang="zh-TW" altLang="en-US" dirty="0" smtClean="0"/>
              <a:t>無明顯差異</a:t>
            </a:r>
            <a:endParaRPr lang="zh-TW" altLang="en-US" dirty="0"/>
          </a:p>
        </p:txBody>
      </p:sp>
      <p:sp>
        <p:nvSpPr>
          <p:cNvPr id="12" name="文字方塊 11"/>
          <p:cNvSpPr txBox="1"/>
          <p:nvPr/>
        </p:nvSpPr>
        <p:spPr>
          <a:xfrm>
            <a:off x="4500562" y="5072074"/>
            <a:ext cx="3857652" cy="369332"/>
          </a:xfrm>
          <a:prstGeom prst="rect">
            <a:avLst/>
          </a:prstGeom>
          <a:noFill/>
        </p:spPr>
        <p:txBody>
          <a:bodyPr wrap="square" rtlCol="0">
            <a:spAutoFit/>
          </a:bodyPr>
          <a:lstStyle/>
          <a:p>
            <a:r>
              <a:rPr lang="zh-TW" altLang="en-US" dirty="0" smtClean="0"/>
              <a:t>粗線：</a:t>
            </a:r>
            <a:r>
              <a:rPr lang="en-US" altLang="zh-TW" dirty="0" smtClean="0">
                <a:solidFill>
                  <a:srgbClr val="0000FF"/>
                </a:solidFill>
              </a:rPr>
              <a:t>NG(</a:t>
            </a:r>
            <a:r>
              <a:rPr lang="zh-TW" altLang="en-US" dirty="0" smtClean="0">
                <a:solidFill>
                  <a:srgbClr val="0000FF"/>
                </a:solidFill>
              </a:rPr>
              <a:t>藍</a:t>
            </a:r>
            <a:r>
              <a:rPr lang="en-US" altLang="zh-TW" dirty="0" smtClean="0">
                <a:solidFill>
                  <a:srgbClr val="0000FF"/>
                </a:solidFill>
              </a:rPr>
              <a:t>)</a:t>
            </a:r>
            <a:r>
              <a:rPr lang="zh-TW" altLang="en-US" dirty="0" smtClean="0">
                <a:solidFill>
                  <a:srgbClr val="0000FF"/>
                </a:solidFill>
              </a:rPr>
              <a:t>平均</a:t>
            </a:r>
            <a:r>
              <a:rPr lang="en-US" altLang="zh-TW" dirty="0" smtClean="0"/>
              <a:t>&lt;</a:t>
            </a:r>
            <a:r>
              <a:rPr lang="en-US" altLang="zh-TW" dirty="0" smtClean="0">
                <a:solidFill>
                  <a:srgbClr val="FF0000"/>
                </a:solidFill>
              </a:rPr>
              <a:t>WG(</a:t>
            </a:r>
            <a:r>
              <a:rPr lang="zh-TW" altLang="en-US" dirty="0" smtClean="0">
                <a:solidFill>
                  <a:srgbClr val="FF0000"/>
                </a:solidFill>
              </a:rPr>
              <a:t>紅</a:t>
            </a:r>
            <a:r>
              <a:rPr lang="en-US" altLang="zh-TW" dirty="0" smtClean="0">
                <a:solidFill>
                  <a:srgbClr val="FF0000"/>
                </a:solidFill>
              </a:rPr>
              <a:t>)</a:t>
            </a:r>
            <a:r>
              <a:rPr lang="zh-TW" altLang="en-US" dirty="0" smtClean="0">
                <a:solidFill>
                  <a:srgbClr val="FF0000"/>
                </a:solidFill>
              </a:rPr>
              <a:t>平均</a:t>
            </a:r>
            <a:endParaRPr lang="zh-TW" altLang="en-US" dirty="0">
              <a:solidFill>
                <a:srgbClr val="FF0000"/>
              </a:solidFill>
            </a:endParaRPr>
          </a:p>
        </p:txBody>
      </p:sp>
      <p:sp>
        <p:nvSpPr>
          <p:cNvPr id="13" name="文字方塊 12"/>
          <p:cNvSpPr txBox="1"/>
          <p:nvPr/>
        </p:nvSpPr>
        <p:spPr>
          <a:xfrm>
            <a:off x="4500562" y="3857628"/>
            <a:ext cx="2643206" cy="646331"/>
          </a:xfrm>
          <a:prstGeom prst="rect">
            <a:avLst/>
          </a:prstGeom>
          <a:noFill/>
        </p:spPr>
        <p:txBody>
          <a:bodyPr wrap="square" rtlCol="0">
            <a:spAutoFit/>
          </a:bodyPr>
          <a:lstStyle/>
          <a:p>
            <a:r>
              <a:rPr lang="en-US" altLang="zh-TW" dirty="0" smtClean="0"/>
              <a:t>19</a:t>
            </a:r>
            <a:r>
              <a:rPr lang="zh-TW" altLang="en-US" dirty="0" smtClean="0"/>
              <a:t>日後</a:t>
            </a:r>
            <a:r>
              <a:rPr lang="en-US" altLang="zh-TW" dirty="0" smtClean="0"/>
              <a:t>WG</a:t>
            </a:r>
            <a:r>
              <a:rPr lang="zh-TW" altLang="en-US" dirty="0" smtClean="0"/>
              <a:t>組的</a:t>
            </a:r>
            <a:r>
              <a:rPr lang="en-US" altLang="zh-TW" dirty="0" smtClean="0"/>
              <a:t>TC</a:t>
            </a:r>
            <a:r>
              <a:rPr lang="zh-TW" altLang="en-US" dirty="0" smtClean="0"/>
              <a:t>環流大小幾乎比</a:t>
            </a:r>
            <a:r>
              <a:rPr lang="en-US" altLang="zh-TW" dirty="0" smtClean="0"/>
              <a:t>NG</a:t>
            </a:r>
            <a:r>
              <a:rPr lang="zh-TW" altLang="en-US" dirty="0" smtClean="0"/>
              <a:t>組大</a:t>
            </a:r>
            <a:endParaRPr lang="zh-TW"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57166"/>
            <a:ext cx="9144000" cy="381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0" y="4143380"/>
            <a:ext cx="2143108" cy="369332"/>
          </a:xfrm>
          <a:prstGeom prst="rect">
            <a:avLst/>
          </a:prstGeom>
          <a:noFill/>
        </p:spPr>
        <p:txBody>
          <a:bodyPr wrap="square" rtlCol="0">
            <a:spAutoFit/>
          </a:bodyPr>
          <a:lstStyle/>
          <a:p>
            <a:r>
              <a:rPr lang="en-US" altLang="zh-TW" dirty="0" smtClean="0">
                <a:solidFill>
                  <a:srgbClr val="0000FF"/>
                </a:solidFill>
              </a:rPr>
              <a:t>NG</a:t>
            </a:r>
            <a:r>
              <a:rPr lang="zh-TW" altLang="en-US" dirty="0" smtClean="0">
                <a:solidFill>
                  <a:srgbClr val="0000FF"/>
                </a:solidFill>
              </a:rPr>
              <a:t>組</a:t>
            </a:r>
            <a:r>
              <a:rPr lang="en-US" altLang="zh-TW" dirty="0" smtClean="0">
                <a:solidFill>
                  <a:srgbClr val="0000FF"/>
                </a:solidFill>
              </a:rPr>
              <a:t>4</a:t>
            </a:r>
            <a:r>
              <a:rPr lang="zh-TW" altLang="en-US" dirty="0" smtClean="0">
                <a:solidFill>
                  <a:srgbClr val="0000FF"/>
                </a:solidFill>
              </a:rPr>
              <a:t>天累積降水</a:t>
            </a:r>
            <a:endParaRPr lang="zh-TW" altLang="en-US" dirty="0">
              <a:solidFill>
                <a:srgbClr val="0000FF"/>
              </a:solidFill>
            </a:endParaRPr>
          </a:p>
        </p:txBody>
      </p:sp>
      <p:sp>
        <p:nvSpPr>
          <p:cNvPr id="5" name="文字方塊 4"/>
          <p:cNvSpPr txBox="1"/>
          <p:nvPr/>
        </p:nvSpPr>
        <p:spPr>
          <a:xfrm>
            <a:off x="2214546" y="4143380"/>
            <a:ext cx="1714512" cy="369332"/>
          </a:xfrm>
          <a:prstGeom prst="rect">
            <a:avLst/>
          </a:prstGeom>
          <a:noFill/>
        </p:spPr>
        <p:txBody>
          <a:bodyPr wrap="square" rtlCol="0">
            <a:spAutoFit/>
          </a:bodyPr>
          <a:lstStyle/>
          <a:p>
            <a:r>
              <a:rPr lang="en-US" altLang="zh-TW" dirty="0" smtClean="0"/>
              <a:t>NG</a:t>
            </a:r>
            <a:r>
              <a:rPr lang="zh-TW" altLang="en-US" dirty="0" smtClean="0"/>
              <a:t>組</a:t>
            </a:r>
            <a:r>
              <a:rPr lang="en-US" altLang="zh-TW" dirty="0" smtClean="0"/>
              <a:t>STD</a:t>
            </a:r>
          </a:p>
        </p:txBody>
      </p:sp>
      <p:sp>
        <p:nvSpPr>
          <p:cNvPr id="6" name="文字方塊 5"/>
          <p:cNvSpPr txBox="1"/>
          <p:nvPr/>
        </p:nvSpPr>
        <p:spPr>
          <a:xfrm>
            <a:off x="2214546" y="4429132"/>
            <a:ext cx="1714512" cy="646331"/>
          </a:xfrm>
          <a:prstGeom prst="rect">
            <a:avLst/>
          </a:prstGeom>
          <a:noFill/>
        </p:spPr>
        <p:txBody>
          <a:bodyPr wrap="square" rtlCol="0">
            <a:spAutoFit/>
          </a:bodyPr>
          <a:lstStyle/>
          <a:p>
            <a:r>
              <a:rPr lang="zh-TW" altLang="en-US" dirty="0" smtClean="0"/>
              <a:t>東半部約高估</a:t>
            </a:r>
            <a:r>
              <a:rPr lang="en-US" altLang="zh-TW" dirty="0" smtClean="0"/>
              <a:t>300</a:t>
            </a:r>
            <a:r>
              <a:rPr lang="zh-TW" altLang="en-US" dirty="0" smtClean="0"/>
              <a:t> </a:t>
            </a:r>
            <a:r>
              <a:rPr lang="en-US" altLang="zh-TW" dirty="0" smtClean="0"/>
              <a:t>mm</a:t>
            </a:r>
          </a:p>
        </p:txBody>
      </p:sp>
      <p:sp>
        <p:nvSpPr>
          <p:cNvPr id="8" name="文字方塊 7"/>
          <p:cNvSpPr txBox="1"/>
          <p:nvPr/>
        </p:nvSpPr>
        <p:spPr>
          <a:xfrm>
            <a:off x="4038538" y="4143380"/>
            <a:ext cx="2286016" cy="369332"/>
          </a:xfrm>
          <a:prstGeom prst="rect">
            <a:avLst/>
          </a:prstGeom>
          <a:noFill/>
        </p:spPr>
        <p:txBody>
          <a:bodyPr wrap="square" rtlCol="0">
            <a:spAutoFit/>
          </a:bodyPr>
          <a:lstStyle/>
          <a:p>
            <a:r>
              <a:rPr lang="en-US" altLang="zh-TW" dirty="0" smtClean="0">
                <a:solidFill>
                  <a:srgbClr val="FF0000"/>
                </a:solidFill>
              </a:rPr>
              <a:t>WG</a:t>
            </a:r>
            <a:r>
              <a:rPr lang="zh-TW" altLang="en-US" dirty="0" smtClean="0">
                <a:solidFill>
                  <a:srgbClr val="FF0000"/>
                </a:solidFill>
              </a:rPr>
              <a:t>組</a:t>
            </a:r>
            <a:r>
              <a:rPr lang="en-US" altLang="zh-TW" dirty="0" smtClean="0">
                <a:solidFill>
                  <a:srgbClr val="FF0000"/>
                </a:solidFill>
              </a:rPr>
              <a:t>4</a:t>
            </a:r>
            <a:r>
              <a:rPr lang="zh-TW" altLang="en-US" dirty="0" smtClean="0">
                <a:solidFill>
                  <a:srgbClr val="FF0000"/>
                </a:solidFill>
              </a:rPr>
              <a:t>天累積降水</a:t>
            </a:r>
            <a:endParaRPr lang="zh-TW" altLang="en-US" dirty="0">
              <a:solidFill>
                <a:srgbClr val="FF0000"/>
              </a:solidFill>
            </a:endParaRPr>
          </a:p>
        </p:txBody>
      </p:sp>
      <p:sp>
        <p:nvSpPr>
          <p:cNvPr id="9" name="文字方塊 8"/>
          <p:cNvSpPr txBox="1"/>
          <p:nvPr/>
        </p:nvSpPr>
        <p:spPr>
          <a:xfrm>
            <a:off x="4143372" y="5072074"/>
            <a:ext cx="3286148" cy="646331"/>
          </a:xfrm>
          <a:prstGeom prst="rect">
            <a:avLst/>
          </a:prstGeom>
          <a:noFill/>
        </p:spPr>
        <p:txBody>
          <a:bodyPr wrap="square" rtlCol="0">
            <a:spAutoFit/>
          </a:bodyPr>
          <a:lstStyle/>
          <a:p>
            <a:r>
              <a:rPr lang="en-US" altLang="zh-TW" dirty="0" smtClean="0"/>
              <a:t>WG</a:t>
            </a:r>
            <a:r>
              <a:rPr lang="zh-TW" altLang="en-US" dirty="0" smtClean="0"/>
              <a:t>組</a:t>
            </a:r>
            <a:r>
              <a:rPr lang="en-US" altLang="zh-TW" dirty="0" smtClean="0"/>
              <a:t>Peak</a:t>
            </a:r>
            <a:r>
              <a:rPr lang="zh-TW" altLang="en-US" dirty="0" smtClean="0"/>
              <a:t>值為</a:t>
            </a:r>
            <a:r>
              <a:rPr lang="en-US" altLang="zh-TW" dirty="0" smtClean="0"/>
              <a:t>1410</a:t>
            </a:r>
            <a:r>
              <a:rPr lang="zh-TW" altLang="en-US" dirty="0" smtClean="0"/>
              <a:t> </a:t>
            </a:r>
            <a:r>
              <a:rPr lang="en-US" altLang="zh-TW" dirty="0" smtClean="0"/>
              <a:t>mm</a:t>
            </a:r>
          </a:p>
          <a:p>
            <a:r>
              <a:rPr lang="zh-TW" altLang="en-US" dirty="0" smtClean="0"/>
              <a:t>與</a:t>
            </a:r>
            <a:r>
              <a:rPr lang="en-US" altLang="zh-TW" dirty="0" smtClean="0"/>
              <a:t>OBS(1186 mm)</a:t>
            </a:r>
            <a:r>
              <a:rPr lang="zh-TW" altLang="en-US" dirty="0" smtClean="0"/>
              <a:t>較一致</a:t>
            </a:r>
            <a:endParaRPr lang="en-US" altLang="zh-TW" dirty="0" smtClean="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7058" y="4140214"/>
            <a:ext cx="1396942" cy="2717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直線單箭頭接點 12"/>
          <p:cNvCxnSpPr/>
          <p:nvPr/>
        </p:nvCxnSpPr>
        <p:spPr>
          <a:xfrm rot="16200000" flipV="1">
            <a:off x="4203967" y="3132405"/>
            <a:ext cx="3423342" cy="455996"/>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p:nvPr/>
        </p:nvCxnSpPr>
        <p:spPr>
          <a:xfrm flipV="1">
            <a:off x="6143636" y="4857760"/>
            <a:ext cx="2714644" cy="19814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0" y="5072074"/>
            <a:ext cx="3286148" cy="646331"/>
          </a:xfrm>
          <a:prstGeom prst="rect">
            <a:avLst/>
          </a:prstGeom>
          <a:noFill/>
        </p:spPr>
        <p:txBody>
          <a:bodyPr wrap="square" rtlCol="0">
            <a:spAutoFit/>
          </a:bodyPr>
          <a:lstStyle/>
          <a:p>
            <a:r>
              <a:rPr lang="en-US" altLang="zh-TW" dirty="0" smtClean="0"/>
              <a:t>NG</a:t>
            </a:r>
            <a:r>
              <a:rPr lang="zh-TW" altLang="en-US" dirty="0" smtClean="0"/>
              <a:t>組</a:t>
            </a:r>
            <a:r>
              <a:rPr lang="en-US" altLang="zh-TW" dirty="0" smtClean="0"/>
              <a:t>Peak</a:t>
            </a:r>
            <a:r>
              <a:rPr lang="zh-TW" altLang="en-US" dirty="0" smtClean="0"/>
              <a:t>值為</a:t>
            </a:r>
            <a:r>
              <a:rPr lang="en-US" altLang="zh-TW" dirty="0" smtClean="0"/>
              <a:t>1525</a:t>
            </a:r>
            <a:r>
              <a:rPr lang="zh-TW" altLang="en-US" dirty="0" smtClean="0"/>
              <a:t> </a:t>
            </a:r>
            <a:r>
              <a:rPr lang="en-US" altLang="zh-TW" dirty="0" smtClean="0"/>
              <a:t>mm</a:t>
            </a:r>
          </a:p>
          <a:p>
            <a:r>
              <a:rPr lang="zh-TW" altLang="en-US" dirty="0" smtClean="0"/>
              <a:t>高於</a:t>
            </a:r>
            <a:r>
              <a:rPr lang="en-US" altLang="zh-TW" dirty="0" smtClean="0"/>
              <a:t>OBS(1186 mm)29%</a:t>
            </a:r>
          </a:p>
        </p:txBody>
      </p:sp>
    </p:spTree>
    <p:extLst>
      <p:ext uri="{BB962C8B-B14F-4D97-AF65-F5344CB8AC3E}">
        <p14:creationId xmlns:p14="http://schemas.microsoft.com/office/powerpoint/2010/main" val="40832709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ETS Score</a:t>
            </a:r>
            <a:endParaRPr lang="zh-TW" altLang="en-US" dirty="0"/>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42910" y="1500174"/>
            <a:ext cx="7533760" cy="3929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5357818" y="5732921"/>
            <a:ext cx="2786082" cy="369332"/>
          </a:xfrm>
          <a:prstGeom prst="rect">
            <a:avLst/>
          </a:prstGeom>
          <a:noFill/>
        </p:spPr>
        <p:txBody>
          <a:bodyPr wrap="square" rtlCol="0">
            <a:spAutoFit/>
          </a:bodyPr>
          <a:lstStyle/>
          <a:p>
            <a:r>
              <a:rPr lang="zh-TW" altLang="en-US" dirty="0" smtClean="0"/>
              <a:t>左➜右為路徑誤差小➜大</a:t>
            </a:r>
            <a:endParaRPr lang="zh-TW" altLang="en-US" dirty="0"/>
          </a:p>
        </p:txBody>
      </p:sp>
      <p:cxnSp>
        <p:nvCxnSpPr>
          <p:cNvPr id="7" name="直線接點 6"/>
          <p:cNvCxnSpPr/>
          <p:nvPr/>
        </p:nvCxnSpPr>
        <p:spPr>
          <a:xfrm flipV="1">
            <a:off x="0" y="3857628"/>
            <a:ext cx="8072462" cy="190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p:nvPr/>
        </p:nvCxnSpPr>
        <p:spPr>
          <a:xfrm rot="5400000">
            <a:off x="-107189" y="4321975"/>
            <a:ext cx="92869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內容版面配置區 5"/>
              <p:cNvSpPr txBox="1">
                <a:spLocks/>
              </p:cNvSpPr>
              <p:nvPr/>
            </p:nvSpPr>
            <p:spPr>
              <a:xfrm>
                <a:off x="3275856" y="692696"/>
                <a:ext cx="2705472" cy="747536"/>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14:m>
                  <m:oMathPara xmlns:m="http://schemas.openxmlformats.org/officeDocument/2006/math">
                    <m:oMathParaPr>
                      <m:jc m:val="centerGroup"/>
                    </m:oMathParaPr>
                    <m:oMath xmlns:m="http://schemas.openxmlformats.org/officeDocument/2006/math">
                      <m:r>
                        <a:rPr lang="en-US" altLang="zh-TW" sz="2000" b="0" i="1" smtClean="0">
                          <a:latin typeface="Cambria Math"/>
                        </a:rPr>
                        <m:t>𝐸𝑇𝑆</m:t>
                      </m:r>
                      <m:r>
                        <a:rPr lang="en-US" altLang="zh-TW" sz="2000" i="1" smtClean="0">
                          <a:latin typeface="Cambria Math"/>
                        </a:rPr>
                        <m:t>=</m:t>
                      </m:r>
                      <m:f>
                        <m:fPr>
                          <m:ctrlPr>
                            <a:rPr lang="en-US" altLang="zh-TW" sz="2000" i="1" smtClean="0">
                              <a:latin typeface="Cambria Math"/>
                            </a:rPr>
                          </m:ctrlPr>
                        </m:fPr>
                        <m:num>
                          <m:r>
                            <a:rPr lang="en-US" altLang="zh-TW" sz="2000" b="0" i="1" smtClean="0">
                              <a:latin typeface="Cambria Math"/>
                            </a:rPr>
                            <m:t>𝑋</m:t>
                          </m:r>
                          <m:r>
                            <a:rPr lang="en-US" altLang="zh-TW" sz="2000" b="0" i="1" smtClean="0">
                              <a:latin typeface="Cambria Math"/>
                            </a:rPr>
                            <m:t>−</m:t>
                          </m:r>
                          <m:r>
                            <a:rPr lang="en-US" altLang="zh-TW" sz="2000" b="0" i="1" smtClean="0">
                              <a:latin typeface="Cambria Math"/>
                            </a:rPr>
                            <m:t>𝑅</m:t>
                          </m:r>
                        </m:num>
                        <m:den>
                          <m:r>
                            <a:rPr lang="en-US" altLang="zh-TW" sz="2000" b="0" i="1" smtClean="0">
                              <a:latin typeface="Cambria Math"/>
                            </a:rPr>
                            <m:t>𝑋</m:t>
                          </m:r>
                          <m:r>
                            <a:rPr lang="en-US" altLang="zh-TW" sz="2000" b="0" i="1" smtClean="0">
                              <a:latin typeface="Cambria Math"/>
                            </a:rPr>
                            <m:t>−</m:t>
                          </m:r>
                          <m:r>
                            <a:rPr lang="en-US" altLang="zh-TW" sz="2000" b="0" i="1" smtClean="0">
                              <a:latin typeface="Cambria Math"/>
                            </a:rPr>
                            <m:t>𝑅</m:t>
                          </m:r>
                          <m:r>
                            <a:rPr lang="en-US" altLang="zh-TW" sz="2000" b="0" i="1" smtClean="0">
                              <a:latin typeface="Cambria Math"/>
                            </a:rPr>
                            <m:t>+</m:t>
                          </m:r>
                          <m:r>
                            <a:rPr lang="en-US" altLang="zh-TW" sz="2000" b="0" i="1" smtClean="0">
                              <a:latin typeface="Cambria Math"/>
                            </a:rPr>
                            <m:t>𝑌</m:t>
                          </m:r>
                          <m:r>
                            <a:rPr lang="en-US" altLang="zh-TW" sz="2000" b="0" i="1" smtClean="0">
                              <a:latin typeface="Cambria Math"/>
                            </a:rPr>
                            <m:t>+</m:t>
                          </m:r>
                          <m:r>
                            <a:rPr lang="en-US" altLang="zh-TW" sz="2000" b="0" i="1" smtClean="0">
                              <a:latin typeface="Cambria Math"/>
                            </a:rPr>
                            <m:t>𝑍</m:t>
                          </m:r>
                        </m:den>
                      </m:f>
                    </m:oMath>
                  </m:oMathPara>
                </a14:m>
                <a:endParaRPr lang="zh-TW" altLang="en-US" sz="2000" dirty="0"/>
              </a:p>
            </p:txBody>
          </p:sp>
        </mc:Choice>
        <mc:Fallback xmlns="">
          <p:sp>
            <p:nvSpPr>
              <p:cNvPr id="8" name="內容版面配置區 5"/>
              <p:cNvSpPr txBox="1">
                <a:spLocks noRot="1" noChangeAspect="1" noMove="1" noResize="1" noEditPoints="1" noAdjustHandles="1" noChangeArrowheads="1" noChangeShapeType="1" noTextEdit="1"/>
              </p:cNvSpPr>
              <p:nvPr/>
            </p:nvSpPr>
            <p:spPr>
              <a:xfrm>
                <a:off x="3275856" y="692696"/>
                <a:ext cx="2705472" cy="747536"/>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內容版面配置區 5"/>
              <p:cNvSpPr txBox="1">
                <a:spLocks/>
              </p:cNvSpPr>
              <p:nvPr/>
            </p:nvSpPr>
            <p:spPr>
              <a:xfrm>
                <a:off x="5947996" y="699592"/>
                <a:ext cx="2705472" cy="747536"/>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14:m>
                  <m:oMathPara xmlns:m="http://schemas.openxmlformats.org/officeDocument/2006/math">
                    <m:oMathParaPr>
                      <m:jc m:val="centerGroup"/>
                    </m:oMathParaPr>
                    <m:oMath xmlns:m="http://schemas.openxmlformats.org/officeDocument/2006/math">
                      <m:r>
                        <a:rPr lang="en-US" altLang="zh-TW" sz="2000" b="0" i="1" smtClean="0">
                          <a:latin typeface="Cambria Math"/>
                        </a:rPr>
                        <m:t>𝑅</m:t>
                      </m:r>
                      <m:r>
                        <a:rPr lang="en-US" altLang="zh-TW" sz="2000" i="1" smtClean="0">
                          <a:latin typeface="Cambria Math"/>
                        </a:rPr>
                        <m:t>=</m:t>
                      </m:r>
                      <m:f>
                        <m:fPr>
                          <m:ctrlPr>
                            <a:rPr lang="en-US" altLang="zh-TW" sz="2000" i="1" smtClean="0">
                              <a:latin typeface="Cambria Math"/>
                            </a:rPr>
                          </m:ctrlPr>
                        </m:fPr>
                        <m:num>
                          <m:r>
                            <a:rPr lang="en-US" altLang="zh-TW" sz="2000" b="0" i="1" smtClean="0">
                              <a:latin typeface="Cambria Math"/>
                            </a:rPr>
                            <m:t>(</m:t>
                          </m:r>
                          <m:r>
                            <a:rPr lang="en-US" altLang="zh-TW" sz="2000" b="0" i="1" smtClean="0">
                              <a:latin typeface="Cambria Math"/>
                            </a:rPr>
                            <m:t>𝑋</m:t>
                          </m:r>
                          <m:r>
                            <a:rPr lang="en-US" altLang="zh-TW" sz="2000" b="0" i="1" smtClean="0">
                              <a:latin typeface="Cambria Math"/>
                            </a:rPr>
                            <m:t>+</m:t>
                          </m:r>
                          <m:r>
                            <a:rPr lang="en-US" altLang="zh-TW" sz="2000" b="0" i="1" smtClean="0">
                              <a:latin typeface="Cambria Math"/>
                            </a:rPr>
                            <m:t>𝑌</m:t>
                          </m:r>
                          <m:r>
                            <a:rPr lang="en-US" altLang="zh-TW" sz="2000" b="0" i="1" smtClean="0">
                              <a:latin typeface="Cambria Math"/>
                            </a:rPr>
                            <m:t>)(</m:t>
                          </m:r>
                          <m:r>
                            <a:rPr lang="en-US" altLang="zh-TW" sz="2000" b="0" i="1" smtClean="0">
                              <a:latin typeface="Cambria Math"/>
                            </a:rPr>
                            <m:t>𝑋</m:t>
                          </m:r>
                          <m:r>
                            <a:rPr lang="en-US" altLang="zh-TW" sz="2000" b="0" i="1" smtClean="0">
                              <a:latin typeface="Cambria Math"/>
                            </a:rPr>
                            <m:t>+</m:t>
                          </m:r>
                          <m:r>
                            <a:rPr lang="en-US" altLang="zh-TW" sz="2000" b="0" i="1" smtClean="0">
                              <a:latin typeface="Cambria Math"/>
                            </a:rPr>
                            <m:t>𝑍</m:t>
                          </m:r>
                          <m:r>
                            <a:rPr lang="en-US" altLang="zh-TW" sz="2000" b="0" i="1" smtClean="0">
                              <a:latin typeface="Cambria Math"/>
                            </a:rPr>
                            <m:t>)</m:t>
                          </m:r>
                        </m:num>
                        <m:den>
                          <m:r>
                            <a:rPr lang="en-US" altLang="zh-TW" sz="2000" b="0" i="1" smtClean="0">
                              <a:latin typeface="Cambria Math"/>
                            </a:rPr>
                            <m:t>(</m:t>
                          </m:r>
                          <m:r>
                            <a:rPr lang="en-US" altLang="zh-TW" sz="2000" b="0" i="1" smtClean="0">
                              <a:latin typeface="Cambria Math"/>
                            </a:rPr>
                            <m:t>𝑋</m:t>
                          </m:r>
                          <m:r>
                            <a:rPr lang="en-US" altLang="zh-TW" sz="2000" b="0" i="1" smtClean="0">
                              <a:latin typeface="Cambria Math"/>
                            </a:rPr>
                            <m:t>+</m:t>
                          </m:r>
                          <m:r>
                            <a:rPr lang="en-US" altLang="zh-TW" sz="2000" b="0" i="1" smtClean="0">
                              <a:latin typeface="Cambria Math"/>
                            </a:rPr>
                            <m:t>𝑌</m:t>
                          </m:r>
                          <m:r>
                            <a:rPr lang="en-US" altLang="zh-TW" sz="2000" b="0" i="1" smtClean="0">
                              <a:latin typeface="Cambria Math"/>
                            </a:rPr>
                            <m:t>+</m:t>
                          </m:r>
                          <m:r>
                            <a:rPr lang="en-US" altLang="zh-TW" sz="2000" b="0" i="1" smtClean="0">
                              <a:latin typeface="Cambria Math"/>
                            </a:rPr>
                            <m:t>𝑊</m:t>
                          </m:r>
                          <m:r>
                            <a:rPr lang="en-US" altLang="zh-TW" sz="2000" b="0" i="1" smtClean="0">
                              <a:latin typeface="Cambria Math"/>
                            </a:rPr>
                            <m:t>+</m:t>
                          </m:r>
                          <m:r>
                            <a:rPr lang="en-US" altLang="zh-TW" sz="2000" b="0" i="1" smtClean="0">
                              <a:latin typeface="Cambria Math"/>
                            </a:rPr>
                            <m:t>𝑍</m:t>
                          </m:r>
                          <m:r>
                            <a:rPr lang="en-US" altLang="zh-TW" sz="2000" b="0" i="1" smtClean="0">
                              <a:latin typeface="Cambria Math"/>
                            </a:rPr>
                            <m:t>)</m:t>
                          </m:r>
                        </m:den>
                      </m:f>
                    </m:oMath>
                  </m:oMathPara>
                </a14:m>
                <a:endParaRPr lang="zh-TW" altLang="en-US" sz="2000" dirty="0"/>
              </a:p>
            </p:txBody>
          </p:sp>
        </mc:Choice>
        <mc:Fallback xmlns="">
          <p:sp>
            <p:nvSpPr>
              <p:cNvPr id="9" name="內容版面配置區 5"/>
              <p:cNvSpPr txBox="1">
                <a:spLocks noRot="1" noChangeAspect="1" noMove="1" noResize="1" noEditPoints="1" noAdjustHandles="1" noChangeArrowheads="1" noChangeShapeType="1" noTextEdit="1"/>
              </p:cNvSpPr>
              <p:nvPr/>
            </p:nvSpPr>
            <p:spPr>
              <a:xfrm>
                <a:off x="5947996" y="699592"/>
                <a:ext cx="2705472" cy="747536"/>
              </a:xfrm>
              <a:prstGeom prst="rect">
                <a:avLst/>
              </a:prstGeom>
              <a:blipFill rotWithShape="1">
                <a:blip r:embed="rId5"/>
                <a:stretch>
                  <a:fillRect/>
                </a:stretch>
              </a:blipFill>
            </p:spPr>
            <p:txBody>
              <a:bodyPr/>
              <a:lstStyle/>
              <a:p>
                <a:r>
                  <a:rPr lang="zh-TW" altLang="en-US">
                    <a:noFill/>
                  </a:rPr>
                  <a:t> </a:t>
                </a:r>
              </a:p>
            </p:txBody>
          </p:sp>
        </mc:Fallback>
      </mc:AlternateContent>
      <p:sp>
        <p:nvSpPr>
          <p:cNvPr id="11" name="文字方塊 10"/>
          <p:cNvSpPr txBox="1"/>
          <p:nvPr/>
        </p:nvSpPr>
        <p:spPr>
          <a:xfrm>
            <a:off x="1000100" y="6093296"/>
            <a:ext cx="7072362" cy="646331"/>
          </a:xfrm>
          <a:prstGeom prst="rect">
            <a:avLst/>
          </a:prstGeom>
          <a:noFill/>
        </p:spPr>
        <p:txBody>
          <a:bodyPr wrap="square" rtlCol="0">
            <a:spAutoFit/>
          </a:bodyPr>
          <a:lstStyle/>
          <a:p>
            <a:r>
              <a:rPr lang="zh-TW" altLang="en-US" dirty="0" smtClean="0"/>
              <a:t>此圖為所有系集成員依四天之平均路徑誤差重新排序，並針對不同降水門檻值所計算之</a:t>
            </a:r>
            <a:r>
              <a:rPr lang="en-US" altLang="zh-TW" dirty="0" smtClean="0"/>
              <a:t>ETS</a:t>
            </a:r>
            <a:r>
              <a:rPr lang="zh-TW" altLang="en-US" dirty="0" smtClean="0"/>
              <a:t>比較圖</a:t>
            </a:r>
            <a:endParaRPr lang="zh-TW" altLang="en-US" dirty="0"/>
          </a:p>
        </p:txBody>
      </p:sp>
      <p:cxnSp>
        <p:nvCxnSpPr>
          <p:cNvPr id="13" name="直線單箭頭接點 12"/>
          <p:cNvCxnSpPr/>
          <p:nvPr/>
        </p:nvCxnSpPr>
        <p:spPr>
          <a:xfrm flipV="1">
            <a:off x="2330227" y="5383222"/>
            <a:ext cx="0" cy="28496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flipV="1">
            <a:off x="7217246" y="5363026"/>
            <a:ext cx="0" cy="31468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2330227" y="5668182"/>
            <a:ext cx="4887019" cy="9525"/>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1653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1041" y="404664"/>
            <a:ext cx="8662959"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a:xfrm>
            <a:off x="0" y="376089"/>
            <a:ext cx="827584" cy="369332"/>
          </a:xfrm>
          <a:prstGeom prst="rect">
            <a:avLst/>
          </a:prstGeom>
          <a:noFill/>
        </p:spPr>
        <p:txBody>
          <a:bodyPr wrap="square" rtlCol="0">
            <a:spAutoFit/>
          </a:bodyPr>
          <a:lstStyle/>
          <a:p>
            <a:r>
              <a:rPr lang="en-US" altLang="zh-TW" dirty="0" smtClean="0">
                <a:solidFill>
                  <a:srgbClr val="0000FF"/>
                </a:solidFill>
              </a:rPr>
              <a:t>NG</a:t>
            </a:r>
            <a:r>
              <a:rPr lang="zh-TW" altLang="en-US" dirty="0" smtClean="0">
                <a:solidFill>
                  <a:srgbClr val="0000FF"/>
                </a:solidFill>
              </a:rPr>
              <a:t>組</a:t>
            </a:r>
            <a:endParaRPr lang="zh-TW" altLang="en-US" dirty="0">
              <a:solidFill>
                <a:srgbClr val="0000FF"/>
              </a:solidFill>
            </a:endParaRPr>
          </a:p>
        </p:txBody>
      </p:sp>
      <p:sp>
        <p:nvSpPr>
          <p:cNvPr id="7" name="文字方塊 6"/>
          <p:cNvSpPr txBox="1"/>
          <p:nvPr/>
        </p:nvSpPr>
        <p:spPr>
          <a:xfrm>
            <a:off x="-5977" y="2497624"/>
            <a:ext cx="821494" cy="369332"/>
          </a:xfrm>
          <a:prstGeom prst="rect">
            <a:avLst/>
          </a:prstGeom>
          <a:noFill/>
        </p:spPr>
        <p:txBody>
          <a:bodyPr wrap="square" rtlCol="0">
            <a:spAutoFit/>
          </a:bodyPr>
          <a:lstStyle/>
          <a:p>
            <a:r>
              <a:rPr lang="en-US" altLang="zh-TW" dirty="0" smtClean="0">
                <a:solidFill>
                  <a:srgbClr val="FF0000"/>
                </a:solidFill>
              </a:rPr>
              <a:t>WG</a:t>
            </a:r>
            <a:r>
              <a:rPr lang="zh-TW" altLang="en-US" dirty="0" smtClean="0">
                <a:solidFill>
                  <a:srgbClr val="FF0000"/>
                </a:solidFill>
              </a:rPr>
              <a:t>組</a:t>
            </a:r>
            <a:endParaRPr lang="zh-TW" altLang="en-US" dirty="0">
              <a:solidFill>
                <a:srgbClr val="FF0000"/>
              </a:solidFill>
            </a:endParaRPr>
          </a:p>
        </p:txBody>
      </p:sp>
      <p:sp>
        <p:nvSpPr>
          <p:cNvPr id="2" name="矩形 1"/>
          <p:cNvSpPr/>
          <p:nvPr/>
        </p:nvSpPr>
        <p:spPr>
          <a:xfrm>
            <a:off x="1763688" y="1556792"/>
            <a:ext cx="79208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1780295" y="3805411"/>
            <a:ext cx="79208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7558955" y="4869368"/>
            <a:ext cx="1619672" cy="369332"/>
          </a:xfrm>
          <a:prstGeom prst="rect">
            <a:avLst/>
          </a:prstGeom>
          <a:noFill/>
        </p:spPr>
        <p:txBody>
          <a:bodyPr wrap="square" rtlCol="0">
            <a:spAutoFit/>
          </a:bodyPr>
          <a:lstStyle/>
          <a:p>
            <a:r>
              <a:rPr lang="en-US" altLang="zh-TW" dirty="0" smtClean="0"/>
              <a:t>1000-850</a:t>
            </a:r>
            <a:r>
              <a:rPr lang="zh-TW" altLang="en-US" dirty="0" smtClean="0"/>
              <a:t> </a:t>
            </a:r>
            <a:r>
              <a:rPr lang="en-US" altLang="zh-TW" dirty="0" err="1" smtClean="0"/>
              <a:t>hPa</a:t>
            </a:r>
            <a:endParaRPr lang="zh-TW" altLang="en-US" dirty="0"/>
          </a:p>
        </p:txBody>
      </p:sp>
    </p:spTree>
    <p:extLst>
      <p:ext uri="{BB962C8B-B14F-4D97-AF65-F5344CB8AC3E}">
        <p14:creationId xmlns:p14="http://schemas.microsoft.com/office/powerpoint/2010/main" val="67971006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清晰度">
  <a:themeElements>
    <a:clrScheme name="旅程">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古典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清晰度">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25481</TotalTime>
  <Words>1222</Words>
  <Application>Microsoft Office PowerPoint</Application>
  <PresentationFormat>如螢幕大小 (4:3)</PresentationFormat>
  <Paragraphs>163</Paragraphs>
  <Slides>21</Slides>
  <Notes>21</Notes>
  <HiddenSlides>0</HiddenSlides>
  <MMClips>0</MMClips>
  <ScaleCrop>false</ScaleCrop>
  <HeadingPairs>
    <vt:vector size="4" baseType="variant">
      <vt:variant>
        <vt:lpstr>佈景主題</vt:lpstr>
      </vt:variant>
      <vt:variant>
        <vt:i4>1</vt:i4>
      </vt:variant>
      <vt:variant>
        <vt:lpstr>投影片標題</vt:lpstr>
      </vt:variant>
      <vt:variant>
        <vt:i4>21</vt:i4>
      </vt:variant>
    </vt:vector>
  </HeadingPairs>
  <TitlesOfParts>
    <vt:vector size="22" baseType="lpstr">
      <vt:lpstr>清晰度</vt:lpstr>
      <vt:lpstr>PowerPoint 簡報</vt:lpstr>
      <vt:lpstr>PowerPoint 簡報</vt:lpstr>
      <vt:lpstr>PowerPoint 簡報</vt:lpstr>
      <vt:lpstr>初始場的資料使用</vt:lpstr>
      <vt:lpstr>PowerPoint 簡報</vt:lpstr>
      <vt:lpstr>PowerPoint 簡報</vt:lpstr>
      <vt:lpstr>PowerPoint 簡報</vt:lpstr>
      <vt:lpstr>ETS Score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4天(2010/10/19~10/23)平均總降雨</vt:lpstr>
      <vt:lpstr>Summary</vt:lpstr>
      <vt:lpstr>PowerPoint 簡報</vt:lpstr>
      <vt:lpstr>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users</dc:creator>
  <cp:lastModifiedBy>HUI-CHI</cp:lastModifiedBy>
  <cp:revision>203</cp:revision>
  <dcterms:created xsi:type="dcterms:W3CDTF">2016-12-30T09:36:08Z</dcterms:created>
  <dcterms:modified xsi:type="dcterms:W3CDTF">2017-04-14T01:02:14Z</dcterms:modified>
</cp:coreProperties>
</file>