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72" r:id="rId14"/>
    <p:sldId id="271" r:id="rId15"/>
    <p:sldId id="269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74" autoAdjust="0"/>
  </p:normalViewPr>
  <p:slideViewPr>
    <p:cSldViewPr snapToGrid="0">
      <p:cViewPr>
        <p:scale>
          <a:sx n="100" d="100"/>
          <a:sy n="100" d="100"/>
        </p:scale>
        <p:origin x="-99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5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06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31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0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146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10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8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01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276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0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849E-E148-4FAC-99EB-C74711F498AC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CC69-A351-4640-B852-EDF22DE3EE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31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A Lightning Parameterization for </a:t>
            </a:r>
            <a:r>
              <a:rPr lang="en-US" altLang="zh-TW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altLang="zh-TW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TW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4800" dirty="0">
                <a:latin typeface="Cambria Math" panose="02040503050406030204" pitchFamily="18" charset="0"/>
                <a:ea typeface="Cambria Math" panose="02040503050406030204" pitchFamily="18" charset="0"/>
              </a:rPr>
              <a:t>ECMWF Integrated Forecasting System</a:t>
            </a:r>
            <a:endParaRPr lang="zh-TW" altLang="en-US" sz="4800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2755219"/>
          </a:xfrm>
        </p:spPr>
        <p:txBody>
          <a:bodyPr anchor="b">
            <a:norm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peaker: Yao-Chu Wu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A100, Meteorology Building A, NTU</a:t>
            </a: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 March 2017</a:t>
            </a:r>
          </a:p>
          <a:p>
            <a:endParaRPr lang="en-US" altLang="zh-TW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Lopez P., 2016: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lightning parameterization </a:t>
            </a:r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the ECMWF 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Integrated Forecasting System. </a:t>
            </a:r>
            <a:r>
              <a:rPr lang="en-US" altLang="zh-TW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Mon. </a:t>
            </a:r>
            <a:r>
              <a:rPr lang="en-US" altLang="zh-TW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Wea</a:t>
            </a:r>
            <a:r>
              <a:rPr lang="en-US" altLang="zh-TW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Rev.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144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3057-3075.</a:t>
            </a:r>
          </a:p>
          <a:p>
            <a:r>
              <a:rPr lang="en-US" altLang="zh-TW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Errico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R. M., 1997: What is an </a:t>
            </a:r>
            <a:r>
              <a:rPr lang="en-US" altLang="zh-TW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adjoint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model? </a:t>
            </a:r>
            <a:r>
              <a:rPr lang="en-US" altLang="zh-TW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Bull. Amer. Meteor. Soc.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altLang="zh-TW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78</a:t>
            </a:r>
            <a:r>
              <a:rPr lang="en-US" altLang="zh-TW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2577-2591.</a:t>
            </a:r>
            <a:endParaRPr lang="zh-TW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1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4335" t="66878" r="24573"/>
          <a:stretch/>
        </p:blipFill>
        <p:spPr>
          <a:xfrm>
            <a:off x="7953829" y="3882947"/>
            <a:ext cx="4238172" cy="285894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32910"/>
          <a:stretch/>
        </p:blipFill>
        <p:spPr>
          <a:xfrm>
            <a:off x="-1" y="0"/>
            <a:ext cx="8212329" cy="57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736" y="0"/>
            <a:ext cx="7736080" cy="49638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67" y="0"/>
            <a:ext cx="3807402" cy="481874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0" y="2380343"/>
            <a:ext cx="4376974" cy="4198321"/>
            <a:chOff x="0" y="2438399"/>
            <a:chExt cx="4376974" cy="419832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438399"/>
              <a:ext cx="4376974" cy="4198321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2017485" y="5358399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NEW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902857" y="3884417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PR94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518111" y="4449411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AP02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44425" y="4903905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GR01</a:t>
              </a:r>
              <a:endParaRPr lang="zh-TW" altLang="en-US" dirty="0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188487" y="4634077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MJ01</a:t>
              </a:r>
              <a:endParaRPr lang="zh-TW" altLang="en-US" dirty="0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2175868" y="179923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NEW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53781" y="177984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PR94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0180384" y="177984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AP02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161148" y="419184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GR01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212895" y="4191844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MJ01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32921"/>
          <a:stretch/>
        </p:blipFill>
        <p:spPr>
          <a:xfrm>
            <a:off x="0" y="268941"/>
            <a:ext cx="6098127" cy="63739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66061"/>
          <a:stretch/>
        </p:blipFill>
        <p:spPr>
          <a:xfrm>
            <a:off x="5983941" y="3359803"/>
            <a:ext cx="6208059" cy="3283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6098127" y="386790"/>
                <a:ext cx="5668049" cy="2973013"/>
              </a:xfrm>
            </p:spPr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TW" sz="2000" dirty="0" smtClean="0"/>
                  <a:t>Month-long simulations (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=80, 25, 9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altLang="zh-TW" sz="2000" dirty="0" smtClean="0"/>
                  <a:t>)</a:t>
                </a:r>
              </a:p>
              <a:p>
                <a:r>
                  <a:rPr lang="en-US" altLang="zh-TW" sz="2000" dirty="0" smtClean="0"/>
                  <a:t>Mean: 18</a:t>
                </a:r>
                <a:r>
                  <a:rPr lang="zh-TW" altLang="en-US" sz="2000" dirty="0" smtClean="0"/>
                  <a:t>→</a:t>
                </a:r>
                <a:r>
                  <a:rPr lang="en-US" altLang="zh-TW" sz="2000" dirty="0" smtClean="0"/>
                  <a:t>18.9</a:t>
                </a:r>
                <a:r>
                  <a:rPr lang="zh-TW" altLang="en-US" sz="2000" dirty="0" smtClean="0"/>
                  <a:t>→</a:t>
                </a:r>
                <a:r>
                  <a:rPr lang="en-US" altLang="zh-TW" sz="2000" dirty="0" smtClean="0"/>
                  <a:t>21.3</a:t>
                </a:r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(flashes km</a:t>
                </a:r>
                <a:r>
                  <a:rPr lang="en-US" altLang="zh-TW" sz="2000" baseline="30000" dirty="0" smtClean="0"/>
                  <a:t>-2</a:t>
                </a:r>
                <a:r>
                  <a:rPr lang="en-US" altLang="zh-TW" sz="2000" dirty="0" smtClean="0"/>
                  <a:t> yr</a:t>
                </a:r>
                <a:r>
                  <a:rPr lang="en-US" altLang="zh-TW" sz="2000" baseline="30000" dirty="0" smtClean="0"/>
                  <a:t>-1</a:t>
                </a:r>
                <a:r>
                  <a:rPr lang="en-US" altLang="zh-TW" sz="2000" dirty="0" smtClean="0"/>
                  <a:t>)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8127" y="386790"/>
                <a:ext cx="5668049" cy="2973013"/>
              </a:xfrm>
              <a:blipFill rotWithShape="0">
                <a:blip r:embed="rId3"/>
                <a:stretch>
                  <a:fillRect l="-968" t="-20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Adjoint</a:t>
            </a:r>
            <a:r>
              <a:rPr lang="en-US" altLang="zh-TW" dirty="0" smtClean="0"/>
              <a:t> sensitivity experiment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01" y="1690688"/>
            <a:ext cx="8277225" cy="4324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505070" y="6015038"/>
                <a:ext cx="2862899" cy="377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altLang="zh-TW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⋯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70" y="6015038"/>
                <a:ext cx="2862899" cy="377604"/>
              </a:xfrm>
              <a:prstGeom prst="rect">
                <a:avLst/>
              </a:prstGeom>
              <a:blipFill rotWithShape="0">
                <a:blip r:embed="rId3"/>
                <a:stretch>
                  <a:fillRect l="-851" t="-6452" r="-2979" b="-241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9233126" y="3016251"/>
                <a:ext cx="1589218" cy="884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2400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𝑛𝑐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126" y="3016251"/>
                <a:ext cx="1589218" cy="8848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9233126" y="979452"/>
                <a:ext cx="1654427" cy="921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altLang="zh-TW" sz="2400" dirty="0" smtClean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126" y="979452"/>
                <a:ext cx="1654427" cy="9219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394526" y="5465369"/>
                <a:ext cx="5071068" cy="49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zh-TW" alt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e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mr>
                    </m:m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acc>
                      <m:accPr>
                        <m:chr m:val="⃑"/>
                        <m:ctrlPr>
                          <a:rPr lang="en-US" altLang="zh-TW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⃑"/>
                        <m:ctrlP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ac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26" y="5465369"/>
                <a:ext cx="5071068" cy="492314"/>
              </a:xfrm>
              <a:prstGeom prst="rect">
                <a:avLst/>
              </a:prstGeom>
              <a:blipFill rotWithShape="0">
                <a:blip r:embed="rId6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/>
          <p:nvPr/>
        </p:nvCxnSpPr>
        <p:spPr>
          <a:xfrm>
            <a:off x="8897257" y="1901371"/>
            <a:ext cx="0" cy="111488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384103" y="2207748"/>
                <a:ext cx="513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03" y="2207748"/>
                <a:ext cx="51315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941" r="-1176" b="-27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/>
          <p:cNvSpPr txBox="1"/>
          <p:nvPr/>
        </p:nvSpPr>
        <p:spPr>
          <a:xfrm>
            <a:off x="8898726" y="2274145"/>
            <a:ext cx="3293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Old method, ensemble is needed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088914" y="4454430"/>
                <a:ext cx="495109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′=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14" y="4454430"/>
                <a:ext cx="4951099" cy="896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9014867" y="5930633"/>
                <a:ext cx="421718" cy="767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⃑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867" y="5930633"/>
                <a:ext cx="421718" cy="76796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9895800" y="5903959"/>
                <a:ext cx="611962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⃑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800" y="5903959"/>
                <a:ext cx="611962" cy="7946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單箭頭接點 30"/>
          <p:cNvCxnSpPr/>
          <p:nvPr/>
        </p:nvCxnSpPr>
        <p:spPr>
          <a:xfrm>
            <a:off x="955901" y="6015038"/>
            <a:ext cx="692535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4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Adjoint</a:t>
            </a:r>
            <a:r>
              <a:rPr lang="en-US" altLang="zh-TW" dirty="0" smtClean="0"/>
              <a:t> sensitivity experiment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2295154" y="3073129"/>
            <a:ext cx="8065715" cy="2980952"/>
            <a:chOff x="2006752" y="2205810"/>
            <a:chExt cx="8065715" cy="298095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6752" y="2205810"/>
              <a:ext cx="7545211" cy="2980952"/>
            </a:xfrm>
            <a:prstGeom prst="rect">
              <a:avLst/>
            </a:prstGeom>
          </p:spPr>
        </p:pic>
        <p:cxnSp>
          <p:nvCxnSpPr>
            <p:cNvPr id="7" name="直線單箭頭接點 6"/>
            <p:cNvCxnSpPr/>
            <p:nvPr/>
          </p:nvCxnSpPr>
          <p:spPr>
            <a:xfrm>
              <a:off x="9453488" y="2233946"/>
              <a:ext cx="618979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線單箭頭接點 8"/>
          <p:cNvCxnSpPr/>
          <p:nvPr/>
        </p:nvCxnSpPr>
        <p:spPr>
          <a:xfrm flipH="1">
            <a:off x="2295154" y="3150833"/>
            <a:ext cx="8065715" cy="2952816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38200" y="1470603"/>
                <a:ext cx="5068247" cy="5527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70603"/>
                <a:ext cx="5068247" cy="5527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38200" y="2079591"/>
                <a:ext cx="6930680" cy="1043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bSup>
                            </m:den>
                          </m:f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  ,  </m:t>
                          </m:r>
                          <m:sSubSup>
                            <m:sSub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′(0)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(0)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79591"/>
                <a:ext cx="6930680" cy="10431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506313" y="4030185"/>
                <a:ext cx="2668103" cy="4535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⃑"/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313" y="4030185"/>
                <a:ext cx="2668103" cy="4535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506313" y="4734554"/>
                <a:ext cx="241328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313" y="4734554"/>
                <a:ext cx="2413289" cy="896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37" y="495305"/>
            <a:ext cx="6490463" cy="38040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Adjoint</a:t>
            </a:r>
            <a:r>
              <a:rPr lang="en-US" altLang="zh-TW" dirty="0" smtClean="0"/>
              <a:t> sensitivity experiment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838200" y="1690688"/>
                <a:ext cx="5450915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groupChr>
                        <m:groupChrPr>
                          <m:chr m:val="→"/>
                          <m:vertJc m:val="bot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groupChr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𝑙𝑡𝑔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𝑏𝑜𝑥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5450915" cy="10384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38200" y="3085508"/>
                <a:ext cx="5027467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𝑙𝑡𝑔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𝑏𝑜𝑥</m:t>
                              </m:r>
                            </m:sub>
                          </m:sSub>
                        </m:den>
                      </m:f>
                      <m:groupChr>
                        <m:groupChrPr>
                          <m:chr m:val="→"/>
                          <m:vertJc m:val="bot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groupCh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</m:e>
                            <m:sub>
                              <m:acc>
                                <m:accPr>
                                  <m:chr m:val="⃑"/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𝑙𝑡𝑔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85508"/>
                <a:ext cx="5027467" cy="753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2043953" y="5177116"/>
            <a:ext cx="8444753" cy="1210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33765" y="4464422"/>
            <a:ext cx="2554941" cy="71269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600" baseline="-250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4935071" y="4975412"/>
            <a:ext cx="24204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10800000">
            <a:off x="4935071" y="5499843"/>
            <a:ext cx="242047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414467" y="4520724"/>
                <a:ext cx="1363065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brk m:alnAt="2"/>
                        </m:rP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2"/>
                        </m:rP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m:rPr>
                          <m:brk m:alnAt="2"/>
                        </m:rP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467" y="4520724"/>
                <a:ext cx="1363065" cy="491288"/>
              </a:xfrm>
              <a:prstGeom prst="rect">
                <a:avLst/>
              </a:prstGeom>
              <a:blipFill rotWithShape="0">
                <a:blip r:embed="rId5"/>
                <a:stretch>
                  <a:fillRect r="-893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5353584" y="5571396"/>
                <a:ext cx="1484830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brk m:alnAt="2"/>
                        </m:rP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m:rPr>
                          <m:brk m:alnAt="2"/>
                        </m:rP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2"/>
                        </m:rP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584" y="5571396"/>
                <a:ext cx="1484830" cy="491288"/>
              </a:xfrm>
              <a:prstGeom prst="rect">
                <a:avLst/>
              </a:prstGeom>
              <a:blipFill rotWithShape="0">
                <a:blip r:embed="rId6"/>
                <a:stretch>
                  <a:fillRect r="-820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9912328" y="5625451"/>
                <a:ext cx="1579407" cy="654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𝑙𝑡𝑔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2328" y="5625451"/>
                <a:ext cx="1579407" cy="654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863127" y="4582398"/>
                <a:ext cx="696216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𝑙𝑡𝑔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127" y="4582398"/>
                <a:ext cx="696216" cy="491738"/>
              </a:xfrm>
              <a:prstGeom prst="rect">
                <a:avLst/>
              </a:prstGeom>
              <a:blipFill rotWithShape="0">
                <a:blip r:embed="rId8"/>
                <a:stretch>
                  <a:fillRect l="-87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611079" y="5059953"/>
                <a:ext cx="432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79" y="5059953"/>
                <a:ext cx="43287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0488705" y="5037703"/>
                <a:ext cx="426655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705" y="5037703"/>
                <a:ext cx="426655" cy="391582"/>
              </a:xfrm>
              <a:prstGeom prst="rect">
                <a:avLst/>
              </a:prstGeom>
              <a:blipFill rotWithShape="0"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1097444" y="5645840"/>
                <a:ext cx="1460143" cy="614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b>
                                  <m:acc>
                                    <m:accPr>
                                      <m:chr m:val="⃑"/>
                                      <m:ctrlPr>
                                        <a:rPr lang="en-US" altLang="zh-TW" sz="24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𝑙𝑡𝑔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444" y="5645840"/>
                <a:ext cx="1460143" cy="6140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1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07645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16" y="3629"/>
            <a:ext cx="5725994" cy="34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210629" cy="685671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57" y="0"/>
            <a:ext cx="5254171" cy="346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72" y="860424"/>
            <a:ext cx="8764213" cy="52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/>
          <a:lstStyle/>
          <a:p>
            <a:r>
              <a:rPr lang="en-US" altLang="zh-TW" dirty="0" smtClean="0"/>
              <a:t>Future potential purposes of lightning parameterization includes:</a:t>
            </a:r>
          </a:p>
          <a:p>
            <a:pPr lvl="1"/>
            <a:r>
              <a:rPr lang="en-US" altLang="zh-TW" dirty="0" smtClean="0"/>
              <a:t>NOx emissions from lightning</a:t>
            </a:r>
            <a:r>
              <a:rPr lang="zh-TW" altLang="en-US" dirty="0" smtClean="0"/>
              <a:t> → </a:t>
            </a:r>
            <a:r>
              <a:rPr lang="en-US" altLang="zh-TW" dirty="0" smtClean="0"/>
              <a:t>O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in troposphere and stratosphere</a:t>
            </a:r>
            <a:r>
              <a:rPr lang="zh-TW" altLang="en-US" dirty="0" smtClean="0"/>
              <a:t> → </a:t>
            </a:r>
            <a:r>
              <a:rPr lang="en-US" altLang="zh-TW" dirty="0" smtClean="0"/>
              <a:t>climate</a:t>
            </a:r>
          </a:p>
          <a:p>
            <a:pPr lvl="1"/>
            <a:r>
              <a:rPr lang="en-US" altLang="zh-TW" dirty="0" smtClean="0"/>
              <a:t>Severe weather forecasting</a:t>
            </a:r>
          </a:p>
          <a:p>
            <a:pPr lvl="1"/>
            <a:r>
              <a:rPr lang="en-US" altLang="zh-TW" dirty="0" smtClean="0"/>
              <a:t>Data assimilation</a:t>
            </a:r>
          </a:p>
          <a:p>
            <a:r>
              <a:rPr lang="en-US" altLang="zh-TW" dirty="0" smtClean="0"/>
              <a:t>Main deficiency is underestimation of strong lightning activity in Congo.</a:t>
            </a:r>
          </a:p>
          <a:p>
            <a:r>
              <a:rPr lang="en-US" altLang="zh-TW" dirty="0" smtClean="0"/>
              <a:t>The 4D-Var data assimilation of lightning observations become reality.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428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288" y="3474310"/>
            <a:ext cx="5665712" cy="33836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Lightning Observation</a:t>
                </a:r>
              </a:p>
              <a:p>
                <a:r>
                  <a:rPr lang="en-US" altLang="zh-TW" dirty="0" smtClean="0"/>
                  <a:t>Model and Lightning Parameterization</a:t>
                </a:r>
              </a:p>
              <a:p>
                <a:r>
                  <a:rPr lang="en-US" altLang="zh-TW" dirty="0" smtClean="0"/>
                  <a:t>Validation of the Lightning Parameterization</a:t>
                </a:r>
              </a:p>
              <a:p>
                <a:pPr lvl="1"/>
                <a:r>
                  <a:rPr lang="en-US" altLang="zh-TW" dirty="0" smtClean="0"/>
                  <a:t>Multiyear simulations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255 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altLang="zh-TW" dirty="0" smtClean="0"/>
                  <a:t>)</a:t>
                </a:r>
              </a:p>
              <a:p>
                <a:pPr lvl="1"/>
                <a:r>
                  <a:rPr lang="en-US" altLang="zh-TW" dirty="0" smtClean="0"/>
                  <a:t>Month-long simulations 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=80, 25, 9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altLang="zh-TW" dirty="0" smtClean="0"/>
                  <a:t>)</a:t>
                </a:r>
              </a:p>
              <a:p>
                <a:r>
                  <a:rPr lang="en-US" altLang="zh-TW" dirty="0" err="1" smtClean="0"/>
                  <a:t>Adjoint</a:t>
                </a:r>
                <a:r>
                  <a:rPr lang="en-US" altLang="zh-TW" dirty="0" smtClean="0"/>
                  <a:t> sensitivity experiment</a:t>
                </a:r>
              </a:p>
              <a:p>
                <a:r>
                  <a:rPr lang="en-US" altLang="zh-TW" dirty="0" smtClean="0"/>
                  <a:t>Conclusions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5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Lightning Observation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199" y="1825625"/>
            <a:ext cx="4917141" cy="46042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OTD (OV-1)</a:t>
            </a:r>
          </a:p>
          <a:p>
            <a:pPr lvl="1"/>
            <a:r>
              <a:rPr lang="en-US" altLang="zh-TW" dirty="0" smtClean="0"/>
              <a:t>Apr. 1995 – Mar. 2000</a:t>
            </a:r>
            <a:endParaRPr lang="en-US" altLang="zh-TW" dirty="0"/>
          </a:p>
          <a:p>
            <a:pPr lvl="1"/>
            <a:r>
              <a:rPr lang="en-US" altLang="zh-TW" dirty="0" smtClean="0"/>
              <a:t>75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N – 75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S</a:t>
            </a:r>
          </a:p>
          <a:p>
            <a:pPr lvl="1"/>
            <a:r>
              <a:rPr lang="en-US" altLang="zh-TW" dirty="0" smtClean="0"/>
              <a:t>710 km altitude</a:t>
            </a:r>
          </a:p>
          <a:p>
            <a:pPr lvl="1"/>
            <a:r>
              <a:rPr lang="en-US" altLang="zh-TW" dirty="0" smtClean="0"/>
              <a:t>Detection efficiency: 37% - 52%</a:t>
            </a:r>
          </a:p>
          <a:p>
            <a:pPr lvl="1"/>
            <a:endParaRPr lang="en-US" altLang="zh-TW" dirty="0" smtClean="0"/>
          </a:p>
          <a:p>
            <a:r>
              <a:rPr lang="en-US" altLang="zh-TW" dirty="0" smtClean="0"/>
              <a:t>LIS (TRMM)</a:t>
            </a:r>
          </a:p>
          <a:p>
            <a:pPr lvl="1"/>
            <a:r>
              <a:rPr lang="en-US" altLang="zh-TW" dirty="0" smtClean="0"/>
              <a:t>1997 – 2015</a:t>
            </a:r>
          </a:p>
          <a:p>
            <a:pPr lvl="1"/>
            <a:r>
              <a:rPr lang="en-US" altLang="zh-TW" dirty="0" smtClean="0"/>
              <a:t>38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N – 38</a:t>
            </a:r>
            <a:r>
              <a:rPr lang="en-US" altLang="zh-TW" baseline="30000" dirty="0" smtClean="0"/>
              <a:t>o</a:t>
            </a:r>
            <a:r>
              <a:rPr lang="en-US" altLang="zh-TW" dirty="0" smtClean="0"/>
              <a:t>S</a:t>
            </a:r>
          </a:p>
          <a:p>
            <a:pPr lvl="1"/>
            <a:r>
              <a:rPr lang="en-US" altLang="zh-TW" dirty="0" smtClean="0"/>
              <a:t>400 km altitude</a:t>
            </a:r>
          </a:p>
          <a:p>
            <a:pPr lvl="1"/>
            <a:r>
              <a:rPr lang="en-US" altLang="zh-TW" dirty="0" smtClean="0"/>
              <a:t>Detection efficiency: 69% - 88%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288" y="1825625"/>
            <a:ext cx="6370005" cy="408290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222614" y="1388825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1995-2010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7409329" y="3604606"/>
            <a:ext cx="1546412" cy="793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970647" y="6176963"/>
            <a:ext cx="442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SAA </a:t>
            </a:r>
            <a:r>
              <a:rPr lang="zh-TW" altLang="en-US" dirty="0" smtClean="0"/>
              <a:t>→ </a:t>
            </a:r>
            <a:r>
              <a:rPr lang="en-US" altLang="zh-TW" dirty="0" err="1" smtClean="0"/>
              <a:t>geomagnectic</a:t>
            </a:r>
            <a:r>
              <a:rPr lang="en-US" altLang="zh-TW" dirty="0" smtClean="0"/>
              <a:t> radiation </a:t>
            </a:r>
            <a:r>
              <a:rPr lang="zh-TW" altLang="en-US" dirty="0" smtClean="0"/>
              <a:t>→ </a:t>
            </a:r>
            <a:r>
              <a:rPr lang="en-US" altLang="zh-TW" dirty="0" smtClean="0"/>
              <a:t>SNR higher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7" idx="4"/>
          </p:cNvCxnSpPr>
          <p:nvPr/>
        </p:nvCxnSpPr>
        <p:spPr>
          <a:xfrm flipH="1">
            <a:off x="6320118" y="4397982"/>
            <a:ext cx="1862417" cy="1778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9817317" y="1388825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Cecil et al. (2014a,b)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1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and Lightning Parameterization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ECMWF IFS version 42r1 and 42r2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(ECMWF global </a:t>
            </a:r>
            <a:r>
              <a:rPr lang="en-US" altLang="zh-TW" dirty="0"/>
              <a:t>Integrated Forecasting System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ECMWF 4D-Var data assimilation system (</a:t>
            </a:r>
            <a:r>
              <a:rPr lang="en-US" altLang="zh-TW" dirty="0" err="1" smtClean="0"/>
              <a:t>adjoint</a:t>
            </a:r>
            <a:r>
              <a:rPr lang="en-US" altLang="zh-TW" dirty="0" smtClean="0"/>
              <a:t> sensitivity)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Convective </a:t>
            </a:r>
            <a:r>
              <a:rPr lang="en-US" altLang="zh-TW" dirty="0" err="1" smtClean="0"/>
              <a:t>massflux</a:t>
            </a:r>
            <a:r>
              <a:rPr lang="en-US" altLang="zh-TW" dirty="0" smtClean="0"/>
              <a:t> scheme</a:t>
            </a:r>
          </a:p>
          <a:p>
            <a:pPr lvl="1"/>
            <a:r>
              <a:rPr lang="en-US" altLang="zh-TW" dirty="0" smtClean="0"/>
              <a:t>Condensation and precipitation </a:t>
            </a:r>
            <a:r>
              <a:rPr lang="en-US" altLang="zh-TW" dirty="0"/>
              <a:t>(</a:t>
            </a:r>
            <a:r>
              <a:rPr lang="en-US" altLang="zh-TW" dirty="0" smtClean="0"/>
              <a:t>diagnosis)</a:t>
            </a:r>
          </a:p>
          <a:p>
            <a:pPr lvl="1"/>
            <a:r>
              <a:rPr lang="en-US" altLang="zh-TW" dirty="0" err="1" smtClean="0"/>
              <a:t>Graupel</a:t>
            </a:r>
            <a:r>
              <a:rPr lang="en-US" altLang="zh-TW" dirty="0" smtClean="0"/>
              <a:t>/hail (no information)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52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and Lightning Parameterization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convective available potential energy</a:t>
                </a:r>
                <a:endParaRPr lang="en-US" altLang="zh-TW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𝐶𝐴𝑃𝐸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vertical profile of the frozen precipitation </a:t>
                </a:r>
                <a:r>
                  <a:rPr lang="en-US" altLang="zh-TW" dirty="0" smtClean="0"/>
                  <a:t>convective flux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profile of cloud condensate amount within </a:t>
                </a:r>
                <a:r>
                  <a:rPr lang="en-US" altLang="zh-TW" dirty="0" smtClean="0"/>
                  <a:t>the convective updraft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𝑐𝑜𝑛𝑑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</a:t>
                </a:r>
                <a:r>
                  <a:rPr lang="en-US" altLang="zh-TW" dirty="0"/>
                  <a:t>convective cloud-base </a:t>
                </a:r>
                <a:r>
                  <a:rPr lang="en-US" altLang="zh-TW" dirty="0" smtClean="0"/>
                  <a:t>height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9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51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Model and Lightning Parameterization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𝐶𝐴𝑃𝐸</m:t>
                        </m:r>
                      </m:e>
                    </m:rad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,1.8)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−25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𝑐𝑜𝑛𝑑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acc>
                      <m:accPr>
                        <m:chr m:val="̅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𝑔𝑟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𝑔𝑟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𝑠𝑛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acc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 flipV="1">
            <a:off x="1546412" y="2931457"/>
            <a:ext cx="753035" cy="48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3092824" y="4010397"/>
            <a:ext cx="67234" cy="333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4074459" y="3939986"/>
            <a:ext cx="685800" cy="1196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2702859" y="2336611"/>
            <a:ext cx="1237129" cy="4872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66129" y="2336611"/>
            <a:ext cx="824753" cy="4872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96235" y="3452717"/>
            <a:ext cx="921124" cy="4872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2474260" y="3899645"/>
            <a:ext cx="430306" cy="4872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402107" y="4649505"/>
            <a:ext cx="403412" cy="4872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267458" y="3168547"/>
                <a:ext cx="5915017" cy="1055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𝐶𝐴𝑃𝐸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𝐿𝐹𝐶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  <m:e>
                          <m:func>
                            <m:funcPr>
                              <m:ctrlPr>
                                <a:rPr lang="en-US" altLang="zh-TW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f>
                                    <m:fPr>
                                      <m:ctrlPr>
                                        <a:rPr lang="en-US" altLang="zh-TW" sz="28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TW" sz="28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sup>
                                      </m:sSubSup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8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num>
                                    <m:den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TW" sz="28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2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𝑣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</m:den>
                                  </m:f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458" y="3168547"/>
                <a:ext cx="5915017" cy="10556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>
          <a:xfrm flipH="1" flipV="1">
            <a:off x="3956797" y="2931457"/>
            <a:ext cx="2699497" cy="52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H="1">
            <a:off x="1447801" y="1844895"/>
            <a:ext cx="378467" cy="54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826268" y="1614063"/>
            <a:ext cx="539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Lightning flash density (flashes km</a:t>
            </a:r>
            <a:r>
              <a:rPr lang="en-US" altLang="zh-TW" sz="2400" baseline="30000" dirty="0" smtClean="0"/>
              <a:t>-2</a:t>
            </a:r>
            <a:r>
              <a:rPr lang="en-US" altLang="zh-TW" sz="2400" dirty="0" smtClean="0"/>
              <a:t> day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86219" y="5731686"/>
            <a:ext cx="4613058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l-GR" altLang="zh-TW" sz="2400" dirty="0" smtClean="0"/>
              <a:t>α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→ </a:t>
            </a:r>
            <a:r>
              <a:rPr lang="en-US" altLang="zh-TW" sz="2400" dirty="0" smtClean="0"/>
              <a:t>32.40 (tuned number).</a:t>
            </a:r>
          </a:p>
          <a:p>
            <a:r>
              <a:rPr lang="el-GR" altLang="zh-TW" sz="2400" dirty="0" smtClean="0"/>
              <a:t>β</a:t>
            </a:r>
            <a:r>
              <a:rPr lang="zh-TW" altLang="en-US" sz="2400" dirty="0" smtClean="0"/>
              <a:t> → </a:t>
            </a:r>
            <a:r>
              <a:rPr lang="en-US" altLang="zh-TW" sz="2400" dirty="0" smtClean="0"/>
              <a:t>0.7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over land;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0.45 over ocean.</a:t>
            </a:r>
            <a:endParaRPr lang="zh-TW" altLang="en-US" sz="2400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152" y="4248043"/>
            <a:ext cx="4157277" cy="248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Validation of the Lightning Parameterization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TW" dirty="0" smtClean="0"/>
                  <a:t>Multiyear simulations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255 </m:t>
                    </m:r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altLang="zh-TW" dirty="0" smtClean="0"/>
                  <a:t>)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0000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UTC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1</a:t>
                </a:r>
                <a:r>
                  <a:rPr lang="zh-TW" altLang="en-US" sz="2400" dirty="0" smtClean="0"/>
                  <a:t> </a:t>
                </a:r>
                <a:r>
                  <a:rPr lang="en-US" altLang="zh-TW" sz="2400" dirty="0" smtClean="0"/>
                  <a:t>Jan 1999-2008</a:t>
                </a:r>
              </a:p>
              <a:p>
                <a:r>
                  <a:rPr lang="en-US" altLang="zh-TW" sz="2400" dirty="0" smtClean="0"/>
                  <a:t>IC: ECMWF ERA-Interim </a:t>
                </a:r>
                <a:r>
                  <a:rPr lang="en-US" altLang="zh-TW" sz="2400" dirty="0" err="1" smtClean="0"/>
                  <a:t>reanalyses</a:t>
                </a:r>
                <a:endParaRPr lang="en-US" altLang="zh-TW" sz="2400" dirty="0" smtClean="0"/>
              </a:p>
              <a:p>
                <a:r>
                  <a:rPr lang="en-US" altLang="zh-TW" sz="2400" dirty="0" smtClean="0"/>
                  <a:t>STT updated every day (no ocean coupling)</a:t>
                </a:r>
              </a:p>
              <a:p>
                <a:r>
                  <a:rPr lang="en-US" altLang="zh-TW" sz="2400" dirty="0" smtClean="0"/>
                  <a:t>Land surface condition updated every time steps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267" y="1301294"/>
            <a:ext cx="426666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74" y="335382"/>
            <a:ext cx="10116640" cy="613265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3930" y="1896035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spring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3743" y="50695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summer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03" y="6400290"/>
            <a:ext cx="9824124" cy="3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51" y="1815353"/>
            <a:ext cx="11895544" cy="369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</TotalTime>
  <Words>1024</Words>
  <Application>Microsoft Office PowerPoint</Application>
  <PresentationFormat>自訂</PresentationFormat>
  <Paragraphs>112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A Lightning Parameterization for  the ECMWF Integrated Forecasting System</vt:lpstr>
      <vt:lpstr>Outline</vt:lpstr>
      <vt:lpstr>Lightning Observation</vt:lpstr>
      <vt:lpstr>Model and Lightning Parameterization</vt:lpstr>
      <vt:lpstr>Model and Lightning Parameterization</vt:lpstr>
      <vt:lpstr>Model and Lightning Parameterization</vt:lpstr>
      <vt:lpstr>Validation of the Lightning Parameterization</vt:lpstr>
      <vt:lpstr>PowerPoint 簡報</vt:lpstr>
      <vt:lpstr>PowerPoint 簡報</vt:lpstr>
      <vt:lpstr>PowerPoint 簡報</vt:lpstr>
      <vt:lpstr>PowerPoint 簡報</vt:lpstr>
      <vt:lpstr>PowerPoint 簡報</vt:lpstr>
      <vt:lpstr>Adjoint sensitivity experiment</vt:lpstr>
      <vt:lpstr>Adjoint sensitivity experiment</vt:lpstr>
      <vt:lpstr>Adjoint sensitivity experiment</vt:lpstr>
      <vt:lpstr>PowerPoint 簡報</vt:lpstr>
      <vt:lpstr>PowerPoint 簡報</vt:lpstr>
      <vt:lpstr>PowerPoint 簡報</vt:lpstr>
      <vt:lpstr>Conclusions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Lightning Parameterization for  the ECMWF Integrated Forecasting System</dc:title>
  <dc:creator>Din Wu</dc:creator>
  <cp:lastModifiedBy>HUI-CHI</cp:lastModifiedBy>
  <cp:revision>47</cp:revision>
  <dcterms:created xsi:type="dcterms:W3CDTF">2017-03-24T07:28:06Z</dcterms:created>
  <dcterms:modified xsi:type="dcterms:W3CDTF">2017-04-14T01:02:08Z</dcterms:modified>
</cp:coreProperties>
</file>