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3" r:id="rId3"/>
    <p:sldId id="258" r:id="rId4"/>
    <p:sldId id="257" r:id="rId5"/>
    <p:sldId id="259" r:id="rId6"/>
    <p:sldId id="260" r:id="rId7"/>
    <p:sldId id="265" r:id="rId8"/>
    <p:sldId id="264" r:id="rId9"/>
    <p:sldId id="281" r:id="rId10"/>
    <p:sldId id="282" r:id="rId11"/>
    <p:sldId id="262" r:id="rId12"/>
    <p:sldId id="263" r:id="rId13"/>
    <p:sldId id="271" r:id="rId14"/>
    <p:sldId id="272" r:id="rId15"/>
    <p:sldId id="273" r:id="rId16"/>
    <p:sldId id="274" r:id="rId17"/>
    <p:sldId id="275" r:id="rId18"/>
    <p:sldId id="276" r:id="rId19"/>
    <p:sldId id="277" r:id="rId20"/>
    <p:sldId id="278" r:id="rId21"/>
    <p:sldId id="284" r:id="rId22"/>
    <p:sldId id="279" r:id="rId23"/>
    <p:sldId id="280" r:id="rId24"/>
    <p:sldId id="285" r:id="rId25"/>
    <p:sldId id="286" r:id="rId26"/>
    <p:sldId id="287" r:id="rId27"/>
    <p:sldId id="269" r:id="rId28"/>
    <p:sldId id="270" r:id="rId29"/>
    <p:sldId id="288" r:id="rId30"/>
    <p:sldId id="267" r:id="rId31"/>
    <p:sldId id="268" r:id="rId32"/>
    <p:sldId id="266"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ED7D31"/>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1944" y="-28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38F15EAF-CD8A-40A2-B604-F75085DF759A}" type="datetimeFigureOut">
              <a:rPr lang="zh-TW" altLang="en-US" smtClean="0"/>
              <a:t>2017/4/14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45ECF20-0857-42D6-95BA-CDD5DDC833BD}" type="slidenum">
              <a:rPr lang="zh-TW" altLang="en-US" smtClean="0"/>
              <a:t>‹#›</a:t>
            </a:fld>
            <a:endParaRPr lang="zh-TW" altLang="en-US"/>
          </a:p>
        </p:txBody>
      </p:sp>
    </p:spTree>
    <p:extLst>
      <p:ext uri="{BB962C8B-B14F-4D97-AF65-F5344CB8AC3E}">
        <p14:creationId xmlns:p14="http://schemas.microsoft.com/office/powerpoint/2010/main" val="3714692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38F15EAF-CD8A-40A2-B604-F75085DF759A}" type="datetimeFigureOut">
              <a:rPr lang="zh-TW" altLang="en-US" smtClean="0"/>
              <a:t>2017/4/14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45ECF20-0857-42D6-95BA-CDD5DDC833BD}" type="slidenum">
              <a:rPr lang="zh-TW" altLang="en-US" smtClean="0"/>
              <a:t>‹#›</a:t>
            </a:fld>
            <a:endParaRPr lang="zh-TW" altLang="en-US"/>
          </a:p>
        </p:txBody>
      </p:sp>
    </p:spTree>
    <p:extLst>
      <p:ext uri="{BB962C8B-B14F-4D97-AF65-F5344CB8AC3E}">
        <p14:creationId xmlns:p14="http://schemas.microsoft.com/office/powerpoint/2010/main" val="3045144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38F15EAF-CD8A-40A2-B604-F75085DF759A}" type="datetimeFigureOut">
              <a:rPr lang="zh-TW" altLang="en-US" smtClean="0"/>
              <a:t>2017/4/14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45ECF20-0857-42D6-95BA-CDD5DDC833BD}" type="slidenum">
              <a:rPr lang="zh-TW" altLang="en-US" smtClean="0"/>
              <a:t>‹#›</a:t>
            </a:fld>
            <a:endParaRPr lang="zh-TW" altLang="en-US"/>
          </a:p>
        </p:txBody>
      </p:sp>
    </p:spTree>
    <p:extLst>
      <p:ext uri="{BB962C8B-B14F-4D97-AF65-F5344CB8AC3E}">
        <p14:creationId xmlns:p14="http://schemas.microsoft.com/office/powerpoint/2010/main" val="2070414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38F15EAF-CD8A-40A2-B604-F75085DF759A}" type="datetimeFigureOut">
              <a:rPr lang="zh-TW" altLang="en-US" smtClean="0"/>
              <a:t>2017/4/14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45ECF20-0857-42D6-95BA-CDD5DDC833BD}" type="slidenum">
              <a:rPr lang="zh-TW" altLang="en-US" smtClean="0"/>
              <a:t>‹#›</a:t>
            </a:fld>
            <a:endParaRPr lang="zh-TW" altLang="en-US"/>
          </a:p>
        </p:txBody>
      </p:sp>
    </p:spTree>
    <p:extLst>
      <p:ext uri="{BB962C8B-B14F-4D97-AF65-F5344CB8AC3E}">
        <p14:creationId xmlns:p14="http://schemas.microsoft.com/office/powerpoint/2010/main" val="1378505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編輯母片文字樣式</a:t>
            </a:r>
          </a:p>
        </p:txBody>
      </p:sp>
      <p:sp>
        <p:nvSpPr>
          <p:cNvPr id="4" name="Date Placeholder 3"/>
          <p:cNvSpPr>
            <a:spLocks noGrp="1"/>
          </p:cNvSpPr>
          <p:nvPr>
            <p:ph type="dt" sz="half" idx="10"/>
          </p:nvPr>
        </p:nvSpPr>
        <p:spPr/>
        <p:txBody>
          <a:bodyPr/>
          <a:lstStyle/>
          <a:p>
            <a:fld id="{38F15EAF-CD8A-40A2-B604-F75085DF759A}" type="datetimeFigureOut">
              <a:rPr lang="zh-TW" altLang="en-US" smtClean="0"/>
              <a:t>2017/4/14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45ECF20-0857-42D6-95BA-CDD5DDC833BD}" type="slidenum">
              <a:rPr lang="zh-TW" altLang="en-US" smtClean="0"/>
              <a:t>‹#›</a:t>
            </a:fld>
            <a:endParaRPr lang="zh-TW" altLang="en-US"/>
          </a:p>
        </p:txBody>
      </p:sp>
    </p:spTree>
    <p:extLst>
      <p:ext uri="{BB962C8B-B14F-4D97-AF65-F5344CB8AC3E}">
        <p14:creationId xmlns:p14="http://schemas.microsoft.com/office/powerpoint/2010/main" val="3400971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38F15EAF-CD8A-40A2-B604-F75085DF759A}" type="datetimeFigureOut">
              <a:rPr lang="zh-TW" altLang="en-US" smtClean="0"/>
              <a:t>2017/4/14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445ECF20-0857-42D6-95BA-CDD5DDC833BD}" type="slidenum">
              <a:rPr lang="zh-TW" altLang="en-US" smtClean="0"/>
              <a:t>‹#›</a:t>
            </a:fld>
            <a:endParaRPr lang="zh-TW" altLang="en-US"/>
          </a:p>
        </p:txBody>
      </p:sp>
    </p:spTree>
    <p:extLst>
      <p:ext uri="{BB962C8B-B14F-4D97-AF65-F5344CB8AC3E}">
        <p14:creationId xmlns:p14="http://schemas.microsoft.com/office/powerpoint/2010/main" val="3693233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38F15EAF-CD8A-40A2-B604-F75085DF759A}" type="datetimeFigureOut">
              <a:rPr lang="zh-TW" altLang="en-US" smtClean="0"/>
              <a:t>2017/4/14</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445ECF20-0857-42D6-95BA-CDD5DDC833BD}" type="slidenum">
              <a:rPr lang="zh-TW" altLang="en-US" smtClean="0"/>
              <a:t>‹#›</a:t>
            </a:fld>
            <a:endParaRPr lang="zh-TW" altLang="en-US"/>
          </a:p>
        </p:txBody>
      </p:sp>
    </p:spTree>
    <p:extLst>
      <p:ext uri="{BB962C8B-B14F-4D97-AF65-F5344CB8AC3E}">
        <p14:creationId xmlns:p14="http://schemas.microsoft.com/office/powerpoint/2010/main" val="639980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38F15EAF-CD8A-40A2-B604-F75085DF759A}" type="datetimeFigureOut">
              <a:rPr lang="zh-TW" altLang="en-US" smtClean="0"/>
              <a:t>2017/4/14</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445ECF20-0857-42D6-95BA-CDD5DDC833BD}" type="slidenum">
              <a:rPr lang="zh-TW" altLang="en-US" smtClean="0"/>
              <a:t>‹#›</a:t>
            </a:fld>
            <a:endParaRPr lang="zh-TW" altLang="en-US"/>
          </a:p>
        </p:txBody>
      </p:sp>
    </p:spTree>
    <p:extLst>
      <p:ext uri="{BB962C8B-B14F-4D97-AF65-F5344CB8AC3E}">
        <p14:creationId xmlns:p14="http://schemas.microsoft.com/office/powerpoint/2010/main" val="1690624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F15EAF-CD8A-40A2-B604-F75085DF759A}" type="datetimeFigureOut">
              <a:rPr lang="zh-TW" altLang="en-US" smtClean="0"/>
              <a:t>2017/4/14</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445ECF20-0857-42D6-95BA-CDD5DDC833BD}" type="slidenum">
              <a:rPr lang="zh-TW" altLang="en-US" smtClean="0"/>
              <a:t>‹#›</a:t>
            </a:fld>
            <a:endParaRPr lang="zh-TW" altLang="en-US"/>
          </a:p>
        </p:txBody>
      </p:sp>
    </p:spTree>
    <p:extLst>
      <p:ext uri="{BB962C8B-B14F-4D97-AF65-F5344CB8AC3E}">
        <p14:creationId xmlns:p14="http://schemas.microsoft.com/office/powerpoint/2010/main" val="2805162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Date Placeholder 4"/>
          <p:cNvSpPr>
            <a:spLocks noGrp="1"/>
          </p:cNvSpPr>
          <p:nvPr>
            <p:ph type="dt" sz="half" idx="10"/>
          </p:nvPr>
        </p:nvSpPr>
        <p:spPr/>
        <p:txBody>
          <a:bodyPr/>
          <a:lstStyle/>
          <a:p>
            <a:fld id="{38F15EAF-CD8A-40A2-B604-F75085DF759A}" type="datetimeFigureOut">
              <a:rPr lang="zh-TW" altLang="en-US" smtClean="0"/>
              <a:t>2017/4/14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445ECF20-0857-42D6-95BA-CDD5DDC833BD}" type="slidenum">
              <a:rPr lang="zh-TW" altLang="en-US" smtClean="0"/>
              <a:t>‹#›</a:t>
            </a:fld>
            <a:endParaRPr lang="zh-TW" altLang="en-US"/>
          </a:p>
        </p:txBody>
      </p:sp>
    </p:spTree>
    <p:extLst>
      <p:ext uri="{BB962C8B-B14F-4D97-AF65-F5344CB8AC3E}">
        <p14:creationId xmlns:p14="http://schemas.microsoft.com/office/powerpoint/2010/main" val="1703816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Date Placeholder 4"/>
          <p:cNvSpPr>
            <a:spLocks noGrp="1"/>
          </p:cNvSpPr>
          <p:nvPr>
            <p:ph type="dt" sz="half" idx="10"/>
          </p:nvPr>
        </p:nvSpPr>
        <p:spPr/>
        <p:txBody>
          <a:bodyPr/>
          <a:lstStyle/>
          <a:p>
            <a:fld id="{38F15EAF-CD8A-40A2-B604-F75085DF759A}" type="datetimeFigureOut">
              <a:rPr lang="zh-TW" altLang="en-US" smtClean="0"/>
              <a:t>2017/4/14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445ECF20-0857-42D6-95BA-CDD5DDC833BD}" type="slidenum">
              <a:rPr lang="zh-TW" altLang="en-US" smtClean="0"/>
              <a:t>‹#›</a:t>
            </a:fld>
            <a:endParaRPr lang="zh-TW" altLang="en-US"/>
          </a:p>
        </p:txBody>
      </p:sp>
    </p:spTree>
    <p:extLst>
      <p:ext uri="{BB962C8B-B14F-4D97-AF65-F5344CB8AC3E}">
        <p14:creationId xmlns:p14="http://schemas.microsoft.com/office/powerpoint/2010/main" val="1344636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F15EAF-CD8A-40A2-B604-F75085DF759A}" type="datetimeFigureOut">
              <a:rPr lang="zh-TW" altLang="en-US" smtClean="0"/>
              <a:t>2017/4/14</a:t>
            </a:fld>
            <a:endParaRPr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5ECF20-0857-42D6-95BA-CDD5DDC833BD}" type="slidenum">
              <a:rPr lang="zh-TW" altLang="en-US" smtClean="0"/>
              <a:t>‹#›</a:t>
            </a:fld>
            <a:endParaRPr lang="zh-TW" altLang="en-US"/>
          </a:p>
        </p:txBody>
      </p:sp>
    </p:spTree>
    <p:extLst>
      <p:ext uri="{BB962C8B-B14F-4D97-AF65-F5344CB8AC3E}">
        <p14:creationId xmlns:p14="http://schemas.microsoft.com/office/powerpoint/2010/main" val="31793958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Autofit/>
          </a:bodyPr>
          <a:lstStyle/>
          <a:p>
            <a:r>
              <a:rPr lang="en-US" altLang="zh-TW" sz="3600" b="1" dirty="0" smtClean="0"/>
              <a:t>Predictability </a:t>
            </a:r>
            <a:r>
              <a:rPr lang="en-US" altLang="zh-TW" sz="3600" b="1" dirty="0"/>
              <a:t>and Dynamics of Tropical Cyclone Rapid Intensification Deduced from High-Resolution Stochastic Ensembles</a:t>
            </a:r>
            <a:endParaRPr lang="zh-TW" altLang="en-US" sz="3600" b="1" dirty="0"/>
          </a:p>
        </p:txBody>
      </p:sp>
      <p:sp>
        <p:nvSpPr>
          <p:cNvPr id="3" name="副標題 2"/>
          <p:cNvSpPr>
            <a:spLocks noGrp="1"/>
          </p:cNvSpPr>
          <p:nvPr>
            <p:ph type="subTitle" idx="1"/>
          </p:nvPr>
        </p:nvSpPr>
        <p:spPr/>
        <p:txBody>
          <a:bodyPr>
            <a:normAutofit fontScale="70000" lnSpcReduction="20000"/>
          </a:bodyPr>
          <a:lstStyle/>
          <a:p>
            <a:r>
              <a:rPr lang="en-US" altLang="zh-TW" sz="3400" dirty="0" err="1" smtClean="0"/>
              <a:t>Falko</a:t>
            </a:r>
            <a:r>
              <a:rPr lang="en-US" altLang="zh-TW" sz="3400" dirty="0" smtClean="0"/>
              <a:t> </a:t>
            </a:r>
            <a:r>
              <a:rPr lang="en-US" altLang="zh-TW" sz="3400" dirty="0" err="1" smtClean="0"/>
              <a:t>Judt</a:t>
            </a:r>
            <a:r>
              <a:rPr lang="en-US" altLang="zh-TW" sz="3400" dirty="0" smtClean="0"/>
              <a:t> and </a:t>
            </a:r>
            <a:r>
              <a:rPr lang="en-US" altLang="zh-TW" sz="3400" dirty="0" err="1" smtClean="0"/>
              <a:t>Shuyi</a:t>
            </a:r>
            <a:r>
              <a:rPr lang="en-US" altLang="zh-TW" sz="3400" dirty="0" smtClean="0"/>
              <a:t> S. Chen</a:t>
            </a:r>
          </a:p>
          <a:p>
            <a:endParaRPr lang="en-US" altLang="zh-TW" dirty="0"/>
          </a:p>
          <a:p>
            <a:pPr algn="r"/>
            <a:endParaRPr lang="en-US" altLang="zh-TW" dirty="0" smtClean="0"/>
          </a:p>
          <a:p>
            <a:pPr algn="r"/>
            <a:r>
              <a:rPr lang="en-US" altLang="zh-TW" dirty="0" smtClean="0"/>
              <a:t>Wei-Ting Fang</a:t>
            </a:r>
          </a:p>
          <a:p>
            <a:pPr algn="r"/>
            <a:r>
              <a:rPr lang="en-US" altLang="zh-TW" dirty="0" smtClean="0"/>
              <a:t>2017.03.21</a:t>
            </a:r>
            <a:endParaRPr lang="zh-TW" altLang="en-US" dirty="0"/>
          </a:p>
        </p:txBody>
      </p:sp>
    </p:spTree>
    <p:extLst>
      <p:ext uri="{BB962C8B-B14F-4D97-AF65-F5344CB8AC3E}">
        <p14:creationId xmlns:p14="http://schemas.microsoft.com/office/powerpoint/2010/main" val="19534651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NOAA Intensity Forecasting Experiment (IFEX)</a:t>
            </a:r>
            <a:endParaRPr lang="zh-TW" altLang="en-US" dirty="0"/>
          </a:p>
        </p:txBody>
      </p:sp>
      <p:pic>
        <p:nvPicPr>
          <p:cNvPr id="4" name="Picture 4" descr="http://journals.ametsoc.org/na101/home/literatum/publisher/ams/journals/content/bams/2013/15200477-94.6/bams-d-12-00089.1/20130624/images/large/i1520-0477-94-6-859-t0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353" y="1690689"/>
            <a:ext cx="6091610" cy="4723474"/>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883327" y="6414163"/>
            <a:ext cx="1877694" cy="369332"/>
          </a:xfrm>
          <a:prstGeom prst="rect">
            <a:avLst/>
          </a:prstGeom>
        </p:spPr>
        <p:txBody>
          <a:bodyPr wrap="none">
            <a:spAutoFit/>
          </a:bodyPr>
          <a:lstStyle/>
          <a:p>
            <a:r>
              <a:rPr lang="da-DK" altLang="zh-TW" b="1" dirty="0"/>
              <a:t>Rogers et al. </a:t>
            </a:r>
            <a:r>
              <a:rPr lang="da-DK" altLang="zh-TW" b="1" dirty="0" smtClean="0"/>
              <a:t>2013</a:t>
            </a:r>
            <a:endParaRPr lang="zh-TW" altLang="en-US" b="1" dirty="0"/>
          </a:p>
        </p:txBody>
      </p:sp>
      <p:sp>
        <p:nvSpPr>
          <p:cNvPr id="6" name="矩形 5"/>
          <p:cNvSpPr/>
          <p:nvPr/>
        </p:nvSpPr>
        <p:spPr>
          <a:xfrm>
            <a:off x="1560353" y="4823670"/>
            <a:ext cx="6091610" cy="4362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1788317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Hurricane Earl (2010)</a:t>
            </a:r>
            <a:endParaRPr lang="zh-TW" altLang="en-US" dirty="0"/>
          </a:p>
        </p:txBody>
      </p:sp>
      <p:pic>
        <p:nvPicPr>
          <p:cNvPr id="12290" name="Picture 2" descr="http://journals.ametsoc.org/na101/home/literatum/publisher/ams/journals/content/mwre/2013/15200493-141.9/mwr-d-12-00357.1/20130822/images/large/mwr-d-12-00357.1-f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0212" y="1761688"/>
            <a:ext cx="3803847" cy="418447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journals.ametsoc.org/na101/home/literatum/publisher/ams/journals/content/bams/2013/15200477-94.6/bams-d-12-00089.1/20130624/images/large/i1520-0477-94-6-859-f1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4787" y="1477634"/>
            <a:ext cx="4558485" cy="5083571"/>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7142875" y="6425826"/>
            <a:ext cx="2001125" cy="369332"/>
          </a:xfrm>
          <a:prstGeom prst="rect">
            <a:avLst/>
          </a:prstGeom>
        </p:spPr>
        <p:txBody>
          <a:bodyPr wrap="none">
            <a:spAutoFit/>
          </a:bodyPr>
          <a:lstStyle/>
          <a:p>
            <a:r>
              <a:rPr lang="da-DK" altLang="zh-TW" b="1" dirty="0"/>
              <a:t>Rogers et al. </a:t>
            </a:r>
            <a:r>
              <a:rPr lang="da-DK" altLang="zh-TW" b="1" dirty="0" smtClean="0"/>
              <a:t>2013b</a:t>
            </a:r>
            <a:endParaRPr lang="zh-TW" altLang="en-US" b="1" dirty="0"/>
          </a:p>
        </p:txBody>
      </p:sp>
      <p:sp>
        <p:nvSpPr>
          <p:cNvPr id="10" name="矩形 9"/>
          <p:cNvSpPr/>
          <p:nvPr/>
        </p:nvSpPr>
        <p:spPr>
          <a:xfrm>
            <a:off x="2376729" y="5946162"/>
            <a:ext cx="1877694" cy="369332"/>
          </a:xfrm>
          <a:prstGeom prst="rect">
            <a:avLst/>
          </a:prstGeom>
        </p:spPr>
        <p:txBody>
          <a:bodyPr wrap="none">
            <a:spAutoFit/>
          </a:bodyPr>
          <a:lstStyle/>
          <a:p>
            <a:r>
              <a:rPr lang="da-DK" altLang="zh-TW" b="1" dirty="0"/>
              <a:t>Rogers et al. </a:t>
            </a:r>
            <a:r>
              <a:rPr lang="da-DK" altLang="zh-TW" b="1" dirty="0" smtClean="0"/>
              <a:t>2013</a:t>
            </a:r>
            <a:endParaRPr lang="zh-TW" altLang="en-US" b="1" dirty="0"/>
          </a:p>
        </p:txBody>
      </p:sp>
    </p:spTree>
    <p:extLst>
      <p:ext uri="{BB962C8B-B14F-4D97-AF65-F5344CB8AC3E}">
        <p14:creationId xmlns:p14="http://schemas.microsoft.com/office/powerpoint/2010/main" val="1895647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journals.ametsoc.org/na101/home/literatum/publisher/ams/journals/content/mwre/2016/15200493-144.11/mwr-d-15-0413.1/20161025/images/large/mwr-d-15-0413.1-f1.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5375"/>
          <a:stretch/>
        </p:blipFill>
        <p:spPr bwMode="auto">
          <a:xfrm>
            <a:off x="4395548" y="1751174"/>
            <a:ext cx="4578735" cy="50456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journals.ametsoc.org/na101/home/literatum/publisher/ams/journals/content/mwre/2016/15200493-144.11/mwr-d-15-0413.1/20161025/images/large/mwr-d-15-0413.1-f1.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5906"/>
          <a:stretch/>
        </p:blipFill>
        <p:spPr bwMode="auto">
          <a:xfrm>
            <a:off x="61371" y="1795244"/>
            <a:ext cx="4372299" cy="2541864"/>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en-US" altLang="zh-TW" dirty="0"/>
              <a:t>Ensemble predictions</a:t>
            </a:r>
            <a:endParaRPr lang="zh-TW" altLang="en-US" dirty="0"/>
          </a:p>
        </p:txBody>
      </p:sp>
      <p:sp>
        <p:nvSpPr>
          <p:cNvPr id="9" name="文字方塊 8"/>
          <p:cNvSpPr txBox="1"/>
          <p:nvPr/>
        </p:nvSpPr>
        <p:spPr>
          <a:xfrm>
            <a:off x="7834451" y="2880191"/>
            <a:ext cx="1215333" cy="646331"/>
          </a:xfrm>
          <a:prstGeom prst="rect">
            <a:avLst/>
          </a:prstGeom>
          <a:noFill/>
        </p:spPr>
        <p:txBody>
          <a:bodyPr wrap="none" rtlCol="0">
            <a:spAutoFit/>
          </a:bodyPr>
          <a:lstStyle/>
          <a:p>
            <a:r>
              <a:rPr lang="en-US" altLang="zh-TW" b="1" dirty="0" smtClean="0">
                <a:solidFill>
                  <a:srgbClr val="00B050"/>
                </a:solidFill>
              </a:rPr>
              <a:t>Temporary</a:t>
            </a:r>
            <a:br>
              <a:rPr lang="en-US" altLang="zh-TW" b="1" dirty="0" smtClean="0">
                <a:solidFill>
                  <a:srgbClr val="00B050"/>
                </a:solidFill>
              </a:rPr>
            </a:br>
            <a:r>
              <a:rPr lang="en-US" altLang="zh-TW" b="1" dirty="0" smtClean="0">
                <a:solidFill>
                  <a:srgbClr val="00B050"/>
                </a:solidFill>
              </a:rPr>
              <a:t>weakening</a:t>
            </a:r>
            <a:endParaRPr lang="zh-TW" altLang="en-US" b="1" dirty="0">
              <a:solidFill>
                <a:srgbClr val="00B050"/>
              </a:solidFill>
            </a:endParaRPr>
          </a:p>
        </p:txBody>
      </p:sp>
      <p:sp>
        <p:nvSpPr>
          <p:cNvPr id="10" name="橢圓 9"/>
          <p:cNvSpPr/>
          <p:nvPr/>
        </p:nvSpPr>
        <p:spPr>
          <a:xfrm>
            <a:off x="7625747" y="2320506"/>
            <a:ext cx="664234" cy="56071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p:cNvSpPr/>
          <p:nvPr/>
        </p:nvSpPr>
        <p:spPr>
          <a:xfrm>
            <a:off x="4758900" y="2950234"/>
            <a:ext cx="1659147" cy="854042"/>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p:cNvSpPr txBox="1"/>
          <p:nvPr/>
        </p:nvSpPr>
        <p:spPr>
          <a:xfrm>
            <a:off x="4768902" y="2631251"/>
            <a:ext cx="1056700" cy="369332"/>
          </a:xfrm>
          <a:prstGeom prst="rect">
            <a:avLst/>
          </a:prstGeom>
          <a:noFill/>
        </p:spPr>
        <p:txBody>
          <a:bodyPr wrap="none" rtlCol="0">
            <a:spAutoFit/>
          </a:bodyPr>
          <a:lstStyle/>
          <a:p>
            <a:r>
              <a:rPr lang="en-US" altLang="zh-TW" b="1" dirty="0" smtClean="0">
                <a:solidFill>
                  <a:srgbClr val="00B050"/>
                </a:solidFill>
              </a:rPr>
              <a:t>High bias</a:t>
            </a:r>
            <a:endParaRPr lang="zh-TW" altLang="en-US" b="1" dirty="0">
              <a:solidFill>
                <a:srgbClr val="00B050"/>
              </a:solidFill>
            </a:endParaRPr>
          </a:p>
        </p:txBody>
      </p:sp>
      <p:sp>
        <p:nvSpPr>
          <p:cNvPr id="15" name="矩形 14"/>
          <p:cNvSpPr/>
          <p:nvPr/>
        </p:nvSpPr>
        <p:spPr>
          <a:xfrm>
            <a:off x="186064" y="4605408"/>
            <a:ext cx="4118326" cy="1846659"/>
          </a:xfrm>
          <a:prstGeom prst="rect">
            <a:avLst/>
          </a:prstGeom>
        </p:spPr>
        <p:txBody>
          <a:bodyPr wrap="square">
            <a:spAutoFit/>
          </a:bodyPr>
          <a:lstStyle/>
          <a:p>
            <a:pPr marL="285750" indent="-285750">
              <a:buFont typeface="Arial" panose="020B0604020202020204" pitchFamily="34" charset="0"/>
              <a:buChar char="•"/>
            </a:pPr>
            <a:r>
              <a:rPr lang="pt-BR" altLang="zh-TW" sz="2000" b="1" dirty="0" smtClean="0"/>
              <a:t>&gt; 0.625 m s</a:t>
            </a:r>
            <a:r>
              <a:rPr lang="pt-BR" altLang="zh-TW" sz="2000" b="1" baseline="30000" dirty="0" smtClean="0"/>
              <a:t>-1</a:t>
            </a:r>
            <a:r>
              <a:rPr lang="pt-BR" altLang="zh-TW" sz="2000" b="1" dirty="0" smtClean="0"/>
              <a:t> h</a:t>
            </a:r>
            <a:r>
              <a:rPr lang="pt-BR" altLang="zh-TW" sz="2000" b="1" baseline="30000" dirty="0" smtClean="0"/>
              <a:t>-1 </a:t>
            </a:r>
            <a:r>
              <a:rPr lang="pt-BR" altLang="zh-TW" sz="2000" b="1" dirty="0"/>
              <a:t>[</a:t>
            </a:r>
            <a:r>
              <a:rPr lang="pt-BR" altLang="zh-TW" sz="2000" b="1" dirty="0" smtClean="0"/>
              <a:t>15m s</a:t>
            </a:r>
            <a:r>
              <a:rPr lang="pt-BR" altLang="zh-TW" sz="2000" b="1" baseline="30000" dirty="0" smtClean="0"/>
              <a:t>-1</a:t>
            </a:r>
            <a:r>
              <a:rPr lang="pt-BR" altLang="zh-TW" sz="2000" b="1" dirty="0" smtClean="0"/>
              <a:t> </a:t>
            </a:r>
            <a:r>
              <a:rPr lang="pt-BR" altLang="zh-TW" sz="2000" b="1" dirty="0"/>
              <a:t>(24 h</a:t>
            </a:r>
            <a:r>
              <a:rPr lang="pt-BR" altLang="zh-TW" sz="2000" b="1" dirty="0" smtClean="0"/>
              <a:t>)</a:t>
            </a:r>
            <a:r>
              <a:rPr lang="pt-BR" altLang="zh-TW" sz="2000" b="1" baseline="30000" dirty="0" smtClean="0"/>
              <a:t>-1</a:t>
            </a:r>
            <a:r>
              <a:rPr lang="pt-BR" altLang="zh-TW" sz="2000" b="1" dirty="0" smtClean="0"/>
              <a:t>]</a:t>
            </a:r>
          </a:p>
          <a:p>
            <a:pPr marL="285750" indent="-285750">
              <a:buFont typeface="Arial" panose="020B0604020202020204" pitchFamily="34" charset="0"/>
              <a:buChar char="•"/>
            </a:pPr>
            <a:r>
              <a:rPr lang="pt-BR" altLang="zh-TW" sz="2000" b="1" dirty="0"/>
              <a:t>91/100 RI </a:t>
            </a:r>
            <a:r>
              <a:rPr lang="pt-BR" altLang="zh-TW" sz="2000" b="1" dirty="0" smtClean="0"/>
              <a:t>cases</a:t>
            </a:r>
          </a:p>
          <a:p>
            <a:pPr marL="285750" indent="-285750">
              <a:buFont typeface="Arial" panose="020B0604020202020204" pitchFamily="34" charset="0"/>
              <a:buChar char="•"/>
            </a:pPr>
            <a:r>
              <a:rPr lang="pt-BR" altLang="zh-TW" sz="2000" b="1" dirty="0" smtClean="0"/>
              <a:t>   Clustered into two groups</a:t>
            </a:r>
          </a:p>
          <a:p>
            <a:pPr marL="285750" indent="-285750">
              <a:buFont typeface="Arial" panose="020B0604020202020204" pitchFamily="34" charset="0"/>
              <a:buChar char="•"/>
            </a:pPr>
            <a:r>
              <a:rPr lang="en-US" altLang="zh-TW" b="1" dirty="0" smtClean="0"/>
              <a:t>RI </a:t>
            </a:r>
            <a:r>
              <a:rPr lang="en-US" altLang="zh-TW" b="1" dirty="0"/>
              <a:t>and </a:t>
            </a:r>
            <a:r>
              <a:rPr lang="en-US" altLang="zh-TW" b="1" dirty="0" smtClean="0"/>
              <a:t>the maximum </a:t>
            </a:r>
            <a:r>
              <a:rPr lang="en-US" altLang="zh-TW" b="1" dirty="0"/>
              <a:t>intensity period are governed by regimes </a:t>
            </a:r>
            <a:r>
              <a:rPr lang="en-US" altLang="zh-TW" b="1" dirty="0" smtClean="0"/>
              <a:t>with distinct </a:t>
            </a:r>
            <a:r>
              <a:rPr lang="en-US" altLang="zh-TW" b="1" dirty="0"/>
              <a:t>uncertainty characteristics.</a:t>
            </a:r>
            <a:endParaRPr lang="zh-TW" altLang="en-US" sz="2000" b="1" dirty="0"/>
          </a:p>
        </p:txBody>
      </p:sp>
      <p:sp>
        <p:nvSpPr>
          <p:cNvPr id="17" name="矩形 16"/>
          <p:cNvSpPr/>
          <p:nvPr/>
        </p:nvSpPr>
        <p:spPr>
          <a:xfrm>
            <a:off x="6517351" y="1311943"/>
            <a:ext cx="2595903" cy="646331"/>
          </a:xfrm>
          <a:prstGeom prst="rect">
            <a:avLst/>
          </a:prstGeom>
        </p:spPr>
        <p:txBody>
          <a:bodyPr wrap="none">
            <a:spAutoFit/>
          </a:bodyPr>
          <a:lstStyle/>
          <a:p>
            <a:r>
              <a:rPr lang="en-US" altLang="zh-TW" dirty="0" smtClean="0">
                <a:solidFill>
                  <a:srgbClr val="0000FF"/>
                </a:solidFill>
              </a:rPr>
              <a:t>Early case: before </a:t>
            </a:r>
            <a:r>
              <a:rPr lang="en-US" altLang="zh-TW" dirty="0">
                <a:solidFill>
                  <a:srgbClr val="0000FF"/>
                </a:solidFill>
              </a:rPr>
              <a:t>t </a:t>
            </a:r>
            <a:r>
              <a:rPr lang="en-US" altLang="zh-TW" dirty="0" smtClean="0">
                <a:solidFill>
                  <a:srgbClr val="0000FF"/>
                </a:solidFill>
              </a:rPr>
              <a:t>= </a:t>
            </a:r>
            <a:r>
              <a:rPr lang="en-US" altLang="zh-TW" dirty="0">
                <a:solidFill>
                  <a:srgbClr val="0000FF"/>
                </a:solidFill>
              </a:rPr>
              <a:t>48 </a:t>
            </a:r>
            <a:r>
              <a:rPr lang="en-US" altLang="zh-TW" dirty="0" smtClean="0">
                <a:solidFill>
                  <a:srgbClr val="0000FF"/>
                </a:solidFill>
              </a:rPr>
              <a:t>h</a:t>
            </a:r>
          </a:p>
          <a:p>
            <a:r>
              <a:rPr lang="en-US" altLang="zh-TW" dirty="0" smtClean="0">
                <a:solidFill>
                  <a:srgbClr val="FF0000"/>
                </a:solidFill>
              </a:rPr>
              <a:t>late </a:t>
            </a:r>
            <a:r>
              <a:rPr lang="en-US" altLang="zh-TW" dirty="0">
                <a:solidFill>
                  <a:srgbClr val="FF0000"/>
                </a:solidFill>
              </a:rPr>
              <a:t>case: </a:t>
            </a:r>
            <a:r>
              <a:rPr lang="en-US" altLang="zh-TW" dirty="0" smtClean="0">
                <a:solidFill>
                  <a:srgbClr val="FF0000"/>
                </a:solidFill>
              </a:rPr>
              <a:t>after </a:t>
            </a:r>
            <a:r>
              <a:rPr lang="en-US" altLang="zh-TW" dirty="0">
                <a:solidFill>
                  <a:srgbClr val="FF0000"/>
                </a:solidFill>
              </a:rPr>
              <a:t>t = 48 </a:t>
            </a:r>
            <a:r>
              <a:rPr lang="en-US" altLang="zh-TW" dirty="0" smtClean="0">
                <a:solidFill>
                  <a:srgbClr val="FF0000"/>
                </a:solidFill>
              </a:rPr>
              <a:t>h</a:t>
            </a:r>
            <a:endParaRPr lang="zh-TW" altLang="en-US" dirty="0">
              <a:solidFill>
                <a:srgbClr val="FF0000"/>
              </a:solidFill>
            </a:endParaRPr>
          </a:p>
        </p:txBody>
      </p:sp>
      <p:cxnSp>
        <p:nvCxnSpPr>
          <p:cNvPr id="19" name="直線單箭頭接點 18"/>
          <p:cNvCxnSpPr/>
          <p:nvPr/>
        </p:nvCxnSpPr>
        <p:spPr>
          <a:xfrm flipH="1">
            <a:off x="2467312" y="2865247"/>
            <a:ext cx="698740" cy="29433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20" name="文字方塊 19"/>
          <p:cNvSpPr txBox="1"/>
          <p:nvPr/>
        </p:nvSpPr>
        <p:spPr>
          <a:xfrm>
            <a:off x="3068394" y="2629398"/>
            <a:ext cx="327334" cy="461665"/>
          </a:xfrm>
          <a:prstGeom prst="rect">
            <a:avLst/>
          </a:prstGeom>
          <a:noFill/>
        </p:spPr>
        <p:txBody>
          <a:bodyPr wrap="none" rtlCol="0">
            <a:spAutoFit/>
          </a:bodyPr>
          <a:lstStyle/>
          <a:p>
            <a:r>
              <a:rPr lang="en-US" altLang="zh-TW" sz="2400" b="1" dirty="0" smtClean="0">
                <a:solidFill>
                  <a:srgbClr val="ED7D31"/>
                </a:solidFill>
              </a:rPr>
              <a:t>?</a:t>
            </a:r>
            <a:endParaRPr lang="zh-TW" altLang="en-US" b="1" dirty="0">
              <a:solidFill>
                <a:srgbClr val="ED7D31"/>
              </a:solidFill>
            </a:endParaRPr>
          </a:p>
        </p:txBody>
      </p:sp>
      <p:sp>
        <p:nvSpPr>
          <p:cNvPr id="22" name="矩形 21"/>
          <p:cNvSpPr/>
          <p:nvPr/>
        </p:nvSpPr>
        <p:spPr>
          <a:xfrm>
            <a:off x="5889072" y="2029029"/>
            <a:ext cx="1908000" cy="1421991"/>
          </a:xfrm>
          <a:prstGeom prst="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p:cNvSpPr>
            <a:spLocks noChangeAspect="1"/>
          </p:cNvSpPr>
          <p:nvPr/>
        </p:nvSpPr>
        <p:spPr>
          <a:xfrm>
            <a:off x="562496" y="5358821"/>
            <a:ext cx="108000" cy="108000"/>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0372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Predictability of RI and uncertainty in RI timing</a:t>
            </a:r>
            <a:endParaRPr lang="zh-TW" altLang="en-US" dirty="0"/>
          </a:p>
        </p:txBody>
      </p:sp>
      <p:sp>
        <p:nvSpPr>
          <p:cNvPr id="3" name="內容版面配置區 2"/>
          <p:cNvSpPr>
            <a:spLocks noGrp="1"/>
          </p:cNvSpPr>
          <p:nvPr>
            <p:ph idx="1"/>
          </p:nvPr>
        </p:nvSpPr>
        <p:spPr/>
        <p:txBody>
          <a:bodyPr/>
          <a:lstStyle/>
          <a:p>
            <a:r>
              <a:rPr lang="en-US" altLang="zh-TW" dirty="0" smtClean="0"/>
              <a:t>The predictability </a:t>
            </a:r>
            <a:r>
              <a:rPr lang="en-US" altLang="zh-TW" dirty="0"/>
              <a:t>of RI can therefore be examined in </a:t>
            </a:r>
            <a:r>
              <a:rPr lang="en-US" altLang="zh-TW" dirty="0" smtClean="0"/>
              <a:t>terms of </a:t>
            </a:r>
            <a:br>
              <a:rPr lang="en-US" altLang="zh-TW" dirty="0" smtClean="0"/>
            </a:br>
            <a:r>
              <a:rPr lang="en-US" altLang="zh-TW" dirty="0" smtClean="0"/>
              <a:t>1</a:t>
            </a:r>
            <a:r>
              <a:rPr lang="en-US" altLang="zh-TW" dirty="0"/>
              <a:t>) the likelihood of RI during the TC lifetime and </a:t>
            </a:r>
            <a:r>
              <a:rPr lang="en-US" altLang="zh-TW" dirty="0" smtClean="0"/>
              <a:t/>
            </a:r>
            <a:br>
              <a:rPr lang="en-US" altLang="zh-TW" dirty="0" smtClean="0"/>
            </a:br>
            <a:r>
              <a:rPr lang="en-US" altLang="zh-TW" dirty="0" smtClean="0"/>
              <a:t>2) the </a:t>
            </a:r>
            <a:r>
              <a:rPr lang="en-US" altLang="zh-TW" dirty="0"/>
              <a:t>timing of </a:t>
            </a:r>
            <a:r>
              <a:rPr lang="en-US" altLang="zh-TW" dirty="0" smtClean="0"/>
              <a:t>RI</a:t>
            </a:r>
          </a:p>
          <a:p>
            <a:r>
              <a:rPr lang="en-US" altLang="zh-TW" dirty="0"/>
              <a:t>Environmental </a:t>
            </a:r>
            <a:r>
              <a:rPr lang="en-US" altLang="zh-TW" dirty="0" smtClean="0"/>
              <a:t>factors</a:t>
            </a:r>
          </a:p>
          <a:p>
            <a:r>
              <a:rPr lang="en-US" altLang="zh-TW" dirty="0"/>
              <a:t>Internal factors</a:t>
            </a:r>
            <a:endParaRPr lang="en-US" altLang="zh-TW" dirty="0" smtClean="0"/>
          </a:p>
          <a:p>
            <a:endParaRPr lang="zh-TW" altLang="en-US" dirty="0"/>
          </a:p>
        </p:txBody>
      </p:sp>
    </p:spTree>
    <p:extLst>
      <p:ext uri="{BB962C8B-B14F-4D97-AF65-F5344CB8AC3E}">
        <p14:creationId xmlns:p14="http://schemas.microsoft.com/office/powerpoint/2010/main" val="33040500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SST </a:t>
            </a:r>
            <a:r>
              <a:rPr lang="en-US" altLang="zh-TW" sz="2000" b="1" dirty="0" smtClean="0"/>
              <a:t>(Environmental factors)</a:t>
            </a:r>
            <a:endParaRPr lang="zh-TW" altLang="en-US" sz="2000" b="1" dirty="0"/>
          </a:p>
        </p:txBody>
      </p:sp>
      <p:sp>
        <p:nvSpPr>
          <p:cNvPr id="6" name="矩形 5"/>
          <p:cNvSpPr/>
          <p:nvPr/>
        </p:nvSpPr>
        <p:spPr>
          <a:xfrm>
            <a:off x="4890782" y="3385423"/>
            <a:ext cx="4253218" cy="1015663"/>
          </a:xfrm>
          <a:prstGeom prst="rect">
            <a:avLst/>
          </a:prstGeom>
        </p:spPr>
        <p:txBody>
          <a:bodyPr wrap="square">
            <a:spAutoFit/>
          </a:bodyPr>
          <a:lstStyle/>
          <a:p>
            <a:r>
              <a:rPr lang="en-US" altLang="zh-TW" sz="2000" b="1" dirty="0"/>
              <a:t>Evidently, differences in </a:t>
            </a:r>
            <a:r>
              <a:rPr lang="en-US" altLang="zh-TW" sz="2000" b="1" dirty="0" smtClean="0"/>
              <a:t>RI</a:t>
            </a:r>
            <a:r>
              <a:rPr lang="zh-TW" altLang="en-US" sz="2000" b="1" dirty="0" smtClean="0"/>
              <a:t> </a:t>
            </a:r>
            <a:r>
              <a:rPr lang="en-US" altLang="zh-TW" sz="2000" b="1" dirty="0" smtClean="0"/>
              <a:t>timing </a:t>
            </a:r>
            <a:r>
              <a:rPr lang="en-US" altLang="zh-TW" sz="2000" b="1" dirty="0"/>
              <a:t>cannot be explained by differences in SST </a:t>
            </a:r>
            <a:r>
              <a:rPr lang="en-US" altLang="zh-TW" sz="2000" b="1" dirty="0" smtClean="0"/>
              <a:t>in</a:t>
            </a:r>
            <a:r>
              <a:rPr lang="zh-TW" altLang="en-US" sz="2000" b="1" dirty="0" smtClean="0"/>
              <a:t> </a:t>
            </a:r>
            <a:r>
              <a:rPr lang="en-US" altLang="zh-TW" sz="2000" b="1" dirty="0" smtClean="0"/>
              <a:t>these ensemble </a:t>
            </a:r>
            <a:r>
              <a:rPr lang="en-US" altLang="zh-TW" sz="2000" b="1" dirty="0"/>
              <a:t>experiments.</a:t>
            </a:r>
            <a:endParaRPr lang="zh-TW" altLang="en-US" sz="2000" b="1" dirty="0"/>
          </a:p>
        </p:txBody>
      </p:sp>
      <p:pic>
        <p:nvPicPr>
          <p:cNvPr id="3074" name="Picture 2" descr="http://journals.ametsoc.org/na101/home/literatum/publisher/ams/journals/content/mwre/2016/15200493-144.11/mwr-d-15-0413.1/20161025/images/large/mwr-d-15-0413.1-f2.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161" y="1392565"/>
            <a:ext cx="4414120" cy="5383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1398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journals.ametsoc.org/na101/home/literatum/publisher/ams/journals/content/mwre/2016/15200493-144.11/mwr-d-15-0413.1/20161025/images/large/mwr-d-15-0413.1-f3.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650" y="3141125"/>
            <a:ext cx="6738707" cy="3636189"/>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en-US" altLang="zh-TW" dirty="0" smtClean="0"/>
              <a:t>Vertical wind shear </a:t>
            </a:r>
            <a:r>
              <a:rPr lang="en-US" altLang="zh-TW" sz="2000" b="1" dirty="0" smtClean="0">
                <a:solidFill>
                  <a:prstClr val="black"/>
                </a:solidFill>
              </a:rPr>
              <a:t>(</a:t>
            </a:r>
            <a:r>
              <a:rPr lang="en-US" altLang="zh-TW" sz="2000" b="1" dirty="0">
                <a:solidFill>
                  <a:prstClr val="black"/>
                </a:solidFill>
              </a:rPr>
              <a:t>Environmental factors)</a:t>
            </a:r>
            <a:endParaRPr lang="zh-TW" altLang="en-US" dirty="0"/>
          </a:p>
        </p:txBody>
      </p:sp>
      <p:sp>
        <p:nvSpPr>
          <p:cNvPr id="3" name="內容版面配置區 2"/>
          <p:cNvSpPr>
            <a:spLocks noGrp="1"/>
          </p:cNvSpPr>
          <p:nvPr>
            <p:ph idx="1"/>
          </p:nvPr>
        </p:nvSpPr>
        <p:spPr/>
        <p:txBody>
          <a:bodyPr>
            <a:normAutofit/>
          </a:bodyPr>
          <a:lstStyle/>
          <a:p>
            <a:r>
              <a:rPr lang="en-US" altLang="zh-TW" sz="2000" dirty="0" smtClean="0"/>
              <a:t>More hostile </a:t>
            </a:r>
            <a:r>
              <a:rPr lang="en-US" altLang="zh-TW" sz="2000" dirty="0"/>
              <a:t>environment</a:t>
            </a:r>
            <a:r>
              <a:rPr lang="en-US" altLang="zh-TW" sz="2000" dirty="0" smtClean="0"/>
              <a:t> </a:t>
            </a:r>
            <a:r>
              <a:rPr lang="en-US" altLang="zh-TW" sz="2000" dirty="0"/>
              <a:t>for the late RI cases, which featured </a:t>
            </a:r>
            <a:r>
              <a:rPr lang="en-US" altLang="zh-TW" sz="2000" dirty="0" smtClean="0"/>
              <a:t> </a:t>
            </a:r>
            <a:r>
              <a:rPr lang="en-US" altLang="zh-TW" sz="2000" dirty="0" smtClean="0">
                <a:solidFill>
                  <a:srgbClr val="FF0000"/>
                </a:solidFill>
              </a:rPr>
              <a:t>significantly(??)</a:t>
            </a:r>
            <a:r>
              <a:rPr lang="en-US" altLang="zh-TW" sz="2000" dirty="0" smtClean="0"/>
              <a:t> higher </a:t>
            </a:r>
            <a:r>
              <a:rPr lang="en-US" altLang="zh-TW" sz="2000" dirty="0"/>
              <a:t>shear </a:t>
            </a:r>
            <a:r>
              <a:rPr lang="en-US" altLang="zh-TW" sz="2000" dirty="0" smtClean="0"/>
              <a:t>between t = 22 and 57 h.</a:t>
            </a:r>
          </a:p>
          <a:p>
            <a:r>
              <a:rPr lang="en-US" altLang="zh-TW" sz="2000" dirty="0"/>
              <a:t>The </a:t>
            </a:r>
            <a:r>
              <a:rPr lang="en-US" altLang="zh-TW" sz="2000" dirty="0" smtClean="0"/>
              <a:t>decreasing shear </a:t>
            </a:r>
            <a:r>
              <a:rPr lang="en-US" altLang="zh-TW" sz="2000" dirty="0"/>
              <a:t>created a more conducive environment for intensification</a:t>
            </a:r>
            <a:endParaRPr lang="zh-TW" altLang="en-US" sz="1600" dirty="0"/>
          </a:p>
        </p:txBody>
      </p:sp>
      <p:sp>
        <p:nvSpPr>
          <p:cNvPr id="4" name="矩形 3"/>
          <p:cNvSpPr/>
          <p:nvPr/>
        </p:nvSpPr>
        <p:spPr>
          <a:xfrm>
            <a:off x="5477205" y="88793"/>
            <a:ext cx="3569514" cy="73866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altLang="zh-TW" sz="1400" b="1" dirty="0" smtClean="0"/>
              <a:t>Mean </a:t>
            </a:r>
            <a:r>
              <a:rPr lang="en-US" altLang="zh-TW" sz="1400" b="1" dirty="0"/>
              <a:t>wind vectors of the </a:t>
            </a:r>
            <a:r>
              <a:rPr lang="en-US" altLang="zh-TW" sz="1400" b="1" dirty="0">
                <a:solidFill>
                  <a:srgbClr val="00B0F0"/>
                </a:solidFill>
              </a:rPr>
              <a:t>200- and 850-hPa </a:t>
            </a:r>
            <a:r>
              <a:rPr lang="en-US" altLang="zh-TW" sz="1400" b="1" dirty="0"/>
              <a:t>levels averaged within a </a:t>
            </a:r>
            <a:r>
              <a:rPr lang="en-US" altLang="zh-TW" sz="1400" b="1" dirty="0">
                <a:solidFill>
                  <a:srgbClr val="00B0F0"/>
                </a:solidFill>
              </a:rPr>
              <a:t>200–800-km</a:t>
            </a:r>
            <a:r>
              <a:rPr lang="en-US" altLang="zh-TW" sz="1400" b="1" dirty="0"/>
              <a:t> annulus around the storm.</a:t>
            </a:r>
            <a:endParaRPr lang="zh-TW" altLang="en-US" sz="1400" b="1" dirty="0"/>
          </a:p>
        </p:txBody>
      </p:sp>
      <p:sp>
        <p:nvSpPr>
          <p:cNvPr id="7" name="矩形 6"/>
          <p:cNvSpPr/>
          <p:nvPr/>
        </p:nvSpPr>
        <p:spPr>
          <a:xfrm>
            <a:off x="6852998" y="2985770"/>
            <a:ext cx="2252444" cy="923330"/>
          </a:xfrm>
          <a:prstGeom prst="rect">
            <a:avLst/>
          </a:prstGeom>
        </p:spPr>
        <p:txBody>
          <a:bodyPr wrap="square">
            <a:spAutoFit/>
          </a:bodyPr>
          <a:lstStyle/>
          <a:p>
            <a:r>
              <a:rPr lang="en-US" altLang="zh-TW" b="1" dirty="0" smtClean="0"/>
              <a:t>Shear </a:t>
            </a:r>
            <a:r>
              <a:rPr lang="en-US" altLang="zh-TW" b="1" dirty="0"/>
              <a:t>is not the </a:t>
            </a:r>
            <a:r>
              <a:rPr lang="en-US" altLang="zh-TW" b="1" dirty="0" smtClean="0"/>
              <a:t>only factor </a:t>
            </a:r>
            <a:r>
              <a:rPr lang="en-US" altLang="zh-TW" b="1" dirty="0"/>
              <a:t>explaining the RI timing differences</a:t>
            </a:r>
            <a:endParaRPr lang="zh-TW" altLang="en-US" b="1" dirty="0"/>
          </a:p>
        </p:txBody>
      </p:sp>
      <p:pic>
        <p:nvPicPr>
          <p:cNvPr id="4100" name="Picture 4" descr="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8181" y="2797011"/>
            <a:ext cx="4068000" cy="40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71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100"/>
                                        </p:tgtEl>
                                      </p:cBhvr>
                                    </p:animEffect>
                                    <p:set>
                                      <p:cBhvr>
                                        <p:cTn id="7" dur="1" fill="hold">
                                          <p:stCondLst>
                                            <p:cond delay="499"/>
                                          </p:stCondLst>
                                        </p:cTn>
                                        <p:tgtEl>
                                          <p:spTgt spid="4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Intensity </a:t>
            </a:r>
            <a:r>
              <a:rPr lang="en-US" altLang="zh-TW" sz="2000" b="1" dirty="0" smtClean="0"/>
              <a:t>(Internal factors)</a:t>
            </a:r>
            <a:endParaRPr lang="zh-TW" altLang="en-US" b="1" dirty="0"/>
          </a:p>
        </p:txBody>
      </p:sp>
      <p:sp>
        <p:nvSpPr>
          <p:cNvPr id="6" name="矩形 5"/>
          <p:cNvSpPr/>
          <p:nvPr/>
        </p:nvSpPr>
        <p:spPr>
          <a:xfrm>
            <a:off x="4848835" y="4179463"/>
            <a:ext cx="4068661" cy="923330"/>
          </a:xfrm>
          <a:prstGeom prst="rect">
            <a:avLst/>
          </a:prstGeom>
        </p:spPr>
        <p:txBody>
          <a:bodyPr wrap="square">
            <a:spAutoFit/>
          </a:bodyPr>
          <a:lstStyle/>
          <a:p>
            <a:r>
              <a:rPr lang="en-US" altLang="zh-TW" b="1" dirty="0"/>
              <a:t>V</a:t>
            </a:r>
            <a:r>
              <a:rPr lang="en-US" altLang="zh-TW" b="1" dirty="0" smtClean="0"/>
              <a:t>ertical </a:t>
            </a:r>
            <a:r>
              <a:rPr lang="en-US" altLang="zh-TW" b="1" dirty="0"/>
              <a:t>extent and </a:t>
            </a:r>
            <a:r>
              <a:rPr lang="en-US" altLang="zh-TW" b="1" dirty="0" smtClean="0"/>
              <a:t>structure of </a:t>
            </a:r>
            <a:r>
              <a:rPr lang="en-US" altLang="zh-TW" b="1" dirty="0"/>
              <a:t>the vortex may be more important for RI </a:t>
            </a:r>
            <a:r>
              <a:rPr lang="en-US" altLang="zh-TW" b="1" dirty="0" smtClean="0"/>
              <a:t>than intensity </a:t>
            </a:r>
            <a:r>
              <a:rPr lang="en-US" altLang="zh-TW" b="1" dirty="0"/>
              <a:t>itself.</a:t>
            </a:r>
            <a:endParaRPr lang="zh-TW" altLang="en-US" b="1" dirty="0"/>
          </a:p>
        </p:txBody>
      </p:sp>
      <p:pic>
        <p:nvPicPr>
          <p:cNvPr id="5124" name="Picture 4" descr="http://journals.ametsoc.org/na101/home/literatum/publisher/ams/journals/content/mwre/2016/15200493-144.11/mwr-d-15-0413.1/20161025/images/large/mwr-d-15-0413.1-f5.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648" y="1845577"/>
            <a:ext cx="4111132" cy="4912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8719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journals.ametsoc.org/na101/home/literatum/publisher/ams/journals/content/mwre/2016/15200493-144.11/mwr-d-15-0413.1/20161025/images/large/mwr-d-15-0413.1-f6.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650" y="1470691"/>
            <a:ext cx="7298946" cy="423894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en-US" altLang="zh-TW" dirty="0" smtClean="0"/>
              <a:t>Tilt </a:t>
            </a:r>
            <a:r>
              <a:rPr lang="en-US" altLang="zh-TW" dirty="0"/>
              <a:t>of the </a:t>
            </a:r>
            <a:r>
              <a:rPr lang="en-US" altLang="zh-TW" dirty="0" smtClean="0"/>
              <a:t>vortex </a:t>
            </a:r>
            <a:r>
              <a:rPr lang="en-US" altLang="zh-TW" sz="2000" b="1" dirty="0">
                <a:solidFill>
                  <a:prstClr val="black"/>
                </a:solidFill>
              </a:rPr>
              <a:t>(Internal factors)</a:t>
            </a:r>
            <a:endParaRPr lang="zh-TW" altLang="en-US" dirty="0"/>
          </a:p>
        </p:txBody>
      </p:sp>
      <p:sp>
        <p:nvSpPr>
          <p:cNvPr id="6" name="矩形 5"/>
          <p:cNvSpPr/>
          <p:nvPr/>
        </p:nvSpPr>
        <p:spPr>
          <a:xfrm>
            <a:off x="628650" y="5765450"/>
            <a:ext cx="7298946" cy="646331"/>
          </a:xfrm>
          <a:prstGeom prst="rect">
            <a:avLst/>
          </a:prstGeom>
        </p:spPr>
        <p:txBody>
          <a:bodyPr wrap="square">
            <a:spAutoFit/>
          </a:bodyPr>
          <a:lstStyle/>
          <a:p>
            <a:r>
              <a:rPr lang="en-US" altLang="zh-TW" dirty="0" smtClean="0"/>
              <a:t>Between </a:t>
            </a:r>
            <a:r>
              <a:rPr lang="en-US" altLang="zh-TW" dirty="0"/>
              <a:t>18 and 24 h, </a:t>
            </a:r>
            <a:r>
              <a:rPr lang="en-US" altLang="zh-TW" dirty="0" smtClean="0"/>
              <a:t>the tilt </a:t>
            </a:r>
            <a:r>
              <a:rPr lang="en-US" altLang="zh-TW" dirty="0"/>
              <a:t>in the late cases increases abruptly, likely in </a:t>
            </a:r>
            <a:r>
              <a:rPr lang="en-US" altLang="zh-TW" dirty="0" smtClean="0"/>
              <a:t>response to </a:t>
            </a:r>
            <a:r>
              <a:rPr lang="en-US" altLang="zh-TW" dirty="0"/>
              <a:t>the increasing shear</a:t>
            </a:r>
            <a:endParaRPr lang="zh-TW" altLang="en-US" dirty="0"/>
          </a:p>
        </p:txBody>
      </p:sp>
    </p:spTree>
    <p:extLst>
      <p:ext uri="{BB962C8B-B14F-4D97-AF65-F5344CB8AC3E}">
        <p14:creationId xmlns:p14="http://schemas.microsoft.com/office/powerpoint/2010/main" val="24789518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journals.ametsoc.org/na101/home/literatum/publisher/ams/journals/content/mwre/2016/15200493-144.11/mwr-d-15-0413.1/20161025/images/large/mwr-d-15-0413.1-f7.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650" y="1875247"/>
            <a:ext cx="7803945" cy="4231938"/>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en-US" altLang="zh-TW" dirty="0"/>
              <a:t>Inertial </a:t>
            </a:r>
            <a:r>
              <a:rPr lang="en-US" altLang="zh-TW" dirty="0" smtClean="0"/>
              <a:t>stability </a:t>
            </a:r>
            <a:r>
              <a:rPr lang="en-US" altLang="zh-TW" sz="2000" b="1" dirty="0">
                <a:solidFill>
                  <a:prstClr val="black"/>
                </a:solidFill>
              </a:rPr>
              <a:t>(Internal factors)</a:t>
            </a:r>
            <a:endParaRPr lang="zh-TW" altLang="en-US" dirty="0"/>
          </a:p>
        </p:txBody>
      </p:sp>
      <mc:AlternateContent xmlns:mc="http://schemas.openxmlformats.org/markup-compatibility/2006" xmlns:a14="http://schemas.microsoft.com/office/drawing/2010/main">
        <mc:Choice Requires="a14">
          <p:sp>
            <p:nvSpPr>
              <p:cNvPr id="5" name="文字方塊 4"/>
              <p:cNvSpPr txBox="1"/>
              <p:nvPr/>
            </p:nvSpPr>
            <p:spPr>
              <a:xfrm>
                <a:off x="6107717" y="180568"/>
                <a:ext cx="2729850" cy="5266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b="1" i="1" smtClean="0">
                              <a:latin typeface="Cambria Math"/>
                            </a:rPr>
                          </m:ctrlPr>
                        </m:sSupPr>
                        <m:e>
                          <m:r>
                            <a:rPr lang="en-US" altLang="zh-TW" b="1" i="1" smtClean="0">
                              <a:latin typeface="Cambria Math" panose="02040503050406030204" pitchFamily="18" charset="0"/>
                            </a:rPr>
                            <m:t>𝑰</m:t>
                          </m:r>
                        </m:e>
                        <m:sup>
                          <m:r>
                            <a:rPr lang="en-US" altLang="zh-TW" b="1" i="1" smtClean="0">
                              <a:latin typeface="Cambria Math" panose="02040503050406030204" pitchFamily="18" charset="0"/>
                            </a:rPr>
                            <m:t>𝟐</m:t>
                          </m:r>
                        </m:sup>
                      </m:sSup>
                      <m:r>
                        <a:rPr lang="en-US" altLang="zh-TW" b="1" i="1" smtClean="0">
                          <a:latin typeface="Cambria Math" panose="02040503050406030204" pitchFamily="18" charset="0"/>
                        </a:rPr>
                        <m:t>=(</m:t>
                      </m:r>
                      <m:r>
                        <a:rPr lang="en-US" altLang="zh-TW" b="1" i="1" smtClean="0">
                          <a:latin typeface="Cambria Math" panose="02040503050406030204" pitchFamily="18" charset="0"/>
                        </a:rPr>
                        <m:t>𝒇</m:t>
                      </m:r>
                      <m:r>
                        <a:rPr lang="en-US" altLang="zh-TW" b="1" i="1" smtClean="0">
                          <a:latin typeface="Cambria Math" panose="02040503050406030204" pitchFamily="18" charset="0"/>
                        </a:rPr>
                        <m:t>+</m:t>
                      </m:r>
                      <m:f>
                        <m:fPr>
                          <m:ctrlPr>
                            <a:rPr lang="en-US" altLang="zh-TW" b="1" i="1" smtClean="0">
                              <a:latin typeface="Cambria Math"/>
                            </a:rPr>
                          </m:ctrlPr>
                        </m:fPr>
                        <m:num>
                          <m:r>
                            <a:rPr lang="en-US" altLang="zh-TW" b="1" i="1" smtClean="0">
                              <a:latin typeface="Cambria Math" panose="02040503050406030204" pitchFamily="18" charset="0"/>
                            </a:rPr>
                            <m:t>𝒗</m:t>
                          </m:r>
                        </m:num>
                        <m:den>
                          <m:r>
                            <a:rPr lang="en-US" altLang="zh-TW" b="1" i="1" smtClean="0">
                              <a:latin typeface="Cambria Math" panose="02040503050406030204" pitchFamily="18" charset="0"/>
                            </a:rPr>
                            <m:t>𝒓</m:t>
                          </m:r>
                        </m:den>
                      </m:f>
                      <m:r>
                        <a:rPr lang="en-US" altLang="zh-TW" b="1" i="1" smtClean="0">
                          <a:latin typeface="Cambria Math" panose="02040503050406030204" pitchFamily="18" charset="0"/>
                        </a:rPr>
                        <m:t>+</m:t>
                      </m:r>
                      <m:f>
                        <m:fPr>
                          <m:ctrlPr>
                            <a:rPr lang="en-US" altLang="zh-TW" b="1" i="1" smtClean="0">
                              <a:latin typeface="Cambria Math"/>
                            </a:rPr>
                          </m:ctrlPr>
                        </m:fPr>
                        <m:num>
                          <m:r>
                            <a:rPr lang="zh-TW" altLang="en-US" b="1" i="1" smtClean="0">
                              <a:latin typeface="Cambria Math" panose="02040503050406030204" pitchFamily="18" charset="0"/>
                            </a:rPr>
                            <m:t>𝝏</m:t>
                          </m:r>
                          <m:r>
                            <a:rPr lang="en-US" altLang="zh-TW" b="1" i="1" smtClean="0">
                              <a:latin typeface="Cambria Math" panose="02040503050406030204" pitchFamily="18" charset="0"/>
                            </a:rPr>
                            <m:t>𝒗</m:t>
                          </m:r>
                        </m:num>
                        <m:den>
                          <m:r>
                            <a:rPr lang="zh-TW" altLang="en-US" b="1" i="1" smtClean="0">
                              <a:latin typeface="Cambria Math" panose="02040503050406030204" pitchFamily="18" charset="0"/>
                            </a:rPr>
                            <m:t>𝝏</m:t>
                          </m:r>
                          <m:r>
                            <a:rPr lang="en-US" altLang="zh-TW" b="1" i="1" smtClean="0">
                              <a:latin typeface="Cambria Math" panose="02040503050406030204" pitchFamily="18" charset="0"/>
                            </a:rPr>
                            <m:t>𝒓</m:t>
                          </m:r>
                        </m:den>
                      </m:f>
                      <m:r>
                        <a:rPr lang="en-US" altLang="zh-TW" b="1" i="1" smtClean="0">
                          <a:latin typeface="Cambria Math" panose="02040503050406030204" pitchFamily="18" charset="0"/>
                        </a:rPr>
                        <m:t>)(</m:t>
                      </m:r>
                      <m:r>
                        <a:rPr lang="en-US" altLang="zh-TW" b="1" i="1" smtClean="0">
                          <a:latin typeface="Cambria Math" panose="02040503050406030204" pitchFamily="18" charset="0"/>
                        </a:rPr>
                        <m:t>𝒇</m:t>
                      </m:r>
                      <m:r>
                        <a:rPr lang="en-US" altLang="zh-TW" b="1" i="1" smtClean="0">
                          <a:latin typeface="Cambria Math" panose="02040503050406030204" pitchFamily="18" charset="0"/>
                        </a:rPr>
                        <m:t>+</m:t>
                      </m:r>
                      <m:f>
                        <m:fPr>
                          <m:ctrlPr>
                            <a:rPr lang="en-US" altLang="zh-TW" b="1" i="1" smtClean="0">
                              <a:latin typeface="Cambria Math"/>
                            </a:rPr>
                          </m:ctrlPr>
                        </m:fPr>
                        <m:num>
                          <m:r>
                            <a:rPr lang="en-US" altLang="zh-TW" b="1" i="1">
                              <a:latin typeface="Cambria Math" panose="02040503050406030204" pitchFamily="18" charset="0"/>
                            </a:rPr>
                            <m:t>𝟐</m:t>
                          </m:r>
                          <m:r>
                            <a:rPr lang="en-US" altLang="zh-TW" b="1" i="1">
                              <a:latin typeface="Cambria Math" panose="02040503050406030204" pitchFamily="18" charset="0"/>
                            </a:rPr>
                            <m:t>𝒗</m:t>
                          </m:r>
                        </m:num>
                        <m:den>
                          <m:r>
                            <a:rPr lang="en-US" altLang="zh-TW" b="1" i="1" smtClean="0">
                              <a:latin typeface="Cambria Math" panose="02040503050406030204" pitchFamily="18" charset="0"/>
                            </a:rPr>
                            <m:t>𝒓</m:t>
                          </m:r>
                        </m:den>
                      </m:f>
                      <m:r>
                        <a:rPr lang="en-US" altLang="zh-TW" b="1" i="1" smtClean="0">
                          <a:latin typeface="Cambria Math" panose="02040503050406030204" pitchFamily="18" charset="0"/>
                        </a:rPr>
                        <m:t>)</m:t>
                      </m:r>
                    </m:oMath>
                  </m:oMathPara>
                </a14:m>
                <a:endParaRPr lang="zh-TW" altLang="en-US" b="1"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6107717" y="180568"/>
                <a:ext cx="2729850" cy="526683"/>
              </a:xfrm>
              <a:prstGeom prst="rect">
                <a:avLst/>
              </a:prstGeom>
              <a:blipFill>
                <a:blip r:embed="rId3"/>
                <a:stretch>
                  <a:fillRect/>
                </a:stretch>
              </a:blipFill>
            </p:spPr>
            <p:txBody>
              <a:bodyPr/>
              <a:lstStyle/>
              <a:p>
                <a:r>
                  <a:rPr lang="zh-TW" altLang="en-US">
                    <a:noFill/>
                  </a:rPr>
                  <a:t> </a:t>
                </a:r>
              </a:p>
            </p:txBody>
          </p:sp>
        </mc:Fallback>
      </mc:AlternateContent>
      <p:sp>
        <p:nvSpPr>
          <p:cNvPr id="6" name="矩形 5"/>
          <p:cNvSpPr/>
          <p:nvPr/>
        </p:nvSpPr>
        <p:spPr>
          <a:xfrm>
            <a:off x="5408023" y="5441407"/>
            <a:ext cx="3657600" cy="1200329"/>
          </a:xfrm>
          <a:prstGeom prst="rect">
            <a:avLst/>
          </a:prstGeom>
        </p:spPr>
        <p:txBody>
          <a:bodyPr wrap="square">
            <a:spAutoFit/>
          </a:bodyPr>
          <a:lstStyle/>
          <a:p>
            <a:r>
              <a:rPr lang="en-US" altLang="zh-TW" dirty="0" smtClean="0"/>
              <a:t>The </a:t>
            </a:r>
            <a:r>
              <a:rPr lang="en-US" altLang="zh-TW" dirty="0"/>
              <a:t>dynamical structure of </a:t>
            </a:r>
            <a:r>
              <a:rPr lang="en-US" altLang="zh-TW" dirty="0" smtClean="0"/>
              <a:t>the inner </a:t>
            </a:r>
            <a:r>
              <a:rPr lang="en-US" altLang="zh-TW" dirty="0"/>
              <a:t>core in </a:t>
            </a:r>
            <a:r>
              <a:rPr lang="en-US" altLang="zh-TW" dirty="0" smtClean="0"/>
              <a:t>these (late) </a:t>
            </a:r>
            <a:r>
              <a:rPr lang="en-US" altLang="zh-TW" dirty="0"/>
              <a:t>members suffers from the </a:t>
            </a:r>
            <a:r>
              <a:rPr lang="en-US" altLang="zh-TW" dirty="0" smtClean="0"/>
              <a:t>worsening environmental </a:t>
            </a:r>
            <a:r>
              <a:rPr lang="en-US" altLang="zh-TW" dirty="0"/>
              <a:t>conditions.</a:t>
            </a:r>
            <a:endParaRPr lang="zh-TW" altLang="en-US" dirty="0"/>
          </a:p>
        </p:txBody>
      </p:sp>
    </p:spTree>
    <p:extLst>
      <p:ext uri="{BB962C8B-B14F-4D97-AF65-F5344CB8AC3E}">
        <p14:creationId xmlns:p14="http://schemas.microsoft.com/office/powerpoint/2010/main" val="17652034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Convective burst</a:t>
            </a:r>
            <a:r>
              <a:rPr lang="en-US" altLang="zh-TW" sz="2000" b="1" dirty="0">
                <a:solidFill>
                  <a:prstClr val="black"/>
                </a:solidFill>
              </a:rPr>
              <a:t> (Internal factors)</a:t>
            </a:r>
            <a:endParaRPr lang="zh-TW" altLang="en-US" dirty="0"/>
          </a:p>
        </p:txBody>
      </p:sp>
      <p:sp>
        <p:nvSpPr>
          <p:cNvPr id="6" name="矩形 5"/>
          <p:cNvSpPr/>
          <p:nvPr/>
        </p:nvSpPr>
        <p:spPr>
          <a:xfrm>
            <a:off x="6342077" y="41945"/>
            <a:ext cx="2751589"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altLang="zh-TW" dirty="0" smtClean="0"/>
              <a:t>The </a:t>
            </a:r>
            <a:r>
              <a:rPr lang="en-US" altLang="zh-TW" dirty="0"/>
              <a:t>maximum vertical velocity </a:t>
            </a:r>
            <a:r>
              <a:rPr lang="en-US" altLang="zh-TW" dirty="0" smtClean="0"/>
              <a:t>in the </a:t>
            </a:r>
            <a:r>
              <a:rPr lang="en-US" altLang="zh-TW" dirty="0"/>
              <a:t>8–16-km layer is </a:t>
            </a:r>
            <a:r>
              <a:rPr lang="en-US" altLang="zh-TW" dirty="0" smtClean="0"/>
              <a:t>&gt; 5ms-</a:t>
            </a:r>
            <a:r>
              <a:rPr lang="en-US" altLang="zh-TW" baseline="30000" dirty="0" smtClean="0"/>
              <a:t>1</a:t>
            </a:r>
            <a:r>
              <a:rPr lang="en-US" altLang="zh-TW" dirty="0" smtClean="0"/>
              <a:t> </a:t>
            </a:r>
            <a:r>
              <a:rPr lang="en-US" altLang="zh-TW" dirty="0"/>
              <a:t>and the reflectivity </a:t>
            </a:r>
            <a:r>
              <a:rPr lang="en-US" altLang="zh-TW" dirty="0" smtClean="0"/>
              <a:t>averaged in </a:t>
            </a:r>
            <a:r>
              <a:rPr lang="en-US" altLang="zh-TW" dirty="0"/>
              <a:t>the 8–14-km layer is </a:t>
            </a:r>
            <a:r>
              <a:rPr lang="en-US" altLang="zh-TW" dirty="0" smtClean="0"/>
              <a:t>&gt; 20dBZ</a:t>
            </a:r>
            <a:endParaRPr lang="zh-TW" altLang="en-US" dirty="0"/>
          </a:p>
        </p:txBody>
      </p:sp>
      <p:pic>
        <p:nvPicPr>
          <p:cNvPr id="8194" name="Picture 2" descr="http://journals.ametsoc.org/na101/home/literatum/publisher/ams/journals/content/mwre/2016/15200493-144.11/mwr-d-15-0413.1/20161025/images/large/mwr-d-15-0413.1-f8.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895" y="1690689"/>
            <a:ext cx="5503702" cy="5045266"/>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775821" y="3012993"/>
            <a:ext cx="3267512" cy="1200329"/>
          </a:xfrm>
          <a:prstGeom prst="rect">
            <a:avLst/>
          </a:prstGeom>
        </p:spPr>
        <p:txBody>
          <a:bodyPr wrap="square">
            <a:spAutoFit/>
          </a:bodyPr>
          <a:lstStyle/>
          <a:p>
            <a:r>
              <a:rPr lang="en-US" altLang="zh-TW" dirty="0" smtClean="0"/>
              <a:t>There </a:t>
            </a:r>
            <a:r>
              <a:rPr lang="en-US" altLang="zh-TW" dirty="0"/>
              <a:t>are virtually no statistically significant differences between the early and late cases in terms of CB activity</a:t>
            </a:r>
            <a:endParaRPr lang="zh-TW" altLang="en-US" dirty="0"/>
          </a:p>
        </p:txBody>
      </p:sp>
    </p:spTree>
    <p:extLst>
      <p:ext uri="{BB962C8B-B14F-4D97-AF65-F5344CB8AC3E}">
        <p14:creationId xmlns:p14="http://schemas.microsoft.com/office/powerpoint/2010/main" val="324008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Outline</a:t>
            </a:r>
            <a:endParaRPr lang="zh-TW" altLang="en-US" dirty="0"/>
          </a:p>
        </p:txBody>
      </p:sp>
      <p:sp>
        <p:nvSpPr>
          <p:cNvPr id="3" name="內容版面配置區 2"/>
          <p:cNvSpPr>
            <a:spLocks noGrp="1"/>
          </p:cNvSpPr>
          <p:nvPr>
            <p:ph idx="1"/>
          </p:nvPr>
        </p:nvSpPr>
        <p:spPr/>
        <p:txBody>
          <a:bodyPr>
            <a:normAutofit lnSpcReduction="10000"/>
          </a:bodyPr>
          <a:lstStyle/>
          <a:p>
            <a:r>
              <a:rPr lang="en-US" altLang="zh-TW" dirty="0" smtClean="0"/>
              <a:t>Introduction</a:t>
            </a:r>
          </a:p>
          <a:p>
            <a:r>
              <a:rPr lang="en-US" altLang="zh-TW" dirty="0"/>
              <a:t>Stochastic </a:t>
            </a:r>
            <a:r>
              <a:rPr lang="en-US" altLang="zh-TW" dirty="0" smtClean="0"/>
              <a:t>ensembles</a:t>
            </a:r>
          </a:p>
          <a:p>
            <a:r>
              <a:rPr lang="en-US" altLang="zh-TW" dirty="0"/>
              <a:t>Ensemble predictions of Earl’s rapid </a:t>
            </a:r>
            <a:r>
              <a:rPr lang="en-US" altLang="zh-TW" dirty="0" smtClean="0"/>
              <a:t>intensification</a:t>
            </a:r>
          </a:p>
          <a:p>
            <a:r>
              <a:rPr lang="en-US" altLang="zh-TW" dirty="0"/>
              <a:t>Predictability of RI and uncertainty in RI </a:t>
            </a:r>
            <a:r>
              <a:rPr lang="en-US" altLang="zh-TW" dirty="0" smtClean="0"/>
              <a:t>timing</a:t>
            </a:r>
          </a:p>
          <a:p>
            <a:r>
              <a:rPr lang="en-US" altLang="zh-TW" dirty="0">
                <a:solidFill>
                  <a:schemeClr val="bg1">
                    <a:lumMod val="50000"/>
                  </a:schemeClr>
                </a:solidFill>
              </a:rPr>
              <a:t>Environmental and internal control of RI </a:t>
            </a:r>
            <a:r>
              <a:rPr lang="en-US" altLang="zh-TW" dirty="0" smtClean="0">
                <a:solidFill>
                  <a:schemeClr val="bg1">
                    <a:lumMod val="50000"/>
                  </a:schemeClr>
                </a:solidFill>
              </a:rPr>
              <a:t>timing</a:t>
            </a:r>
          </a:p>
          <a:p>
            <a:r>
              <a:rPr lang="en-US" altLang="zh-TW" dirty="0"/>
              <a:t>TC–environment </a:t>
            </a:r>
            <a:r>
              <a:rPr lang="en-US" altLang="zh-TW" dirty="0" smtClean="0"/>
              <a:t>interactions</a:t>
            </a:r>
          </a:p>
          <a:p>
            <a:r>
              <a:rPr lang="en-US" altLang="zh-TW" dirty="0"/>
              <a:t>Distinct dynamical processes in early and late RI </a:t>
            </a:r>
            <a:r>
              <a:rPr lang="en-US" altLang="zh-TW" dirty="0" smtClean="0"/>
              <a:t>cases</a:t>
            </a:r>
          </a:p>
          <a:p>
            <a:r>
              <a:rPr lang="en-US" altLang="zh-TW" dirty="0"/>
              <a:t>Summary and conclusions</a:t>
            </a:r>
            <a:endParaRPr lang="zh-TW" altLang="en-US" dirty="0"/>
          </a:p>
        </p:txBody>
      </p:sp>
    </p:spTree>
    <p:extLst>
      <p:ext uri="{BB962C8B-B14F-4D97-AF65-F5344CB8AC3E}">
        <p14:creationId xmlns:p14="http://schemas.microsoft.com/office/powerpoint/2010/main" val="14768831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journals.ametsoc.org/na101/home/literatum/publisher/ams/journals/content/mwre/2016/15200493-144.11/mwr-d-15-0413.1/20161025/images/large/mwr-d-15-0413.1-f9.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1295" y="1333881"/>
            <a:ext cx="5182968" cy="4500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en-US" altLang="zh-TW" dirty="0"/>
              <a:t>Convective </a:t>
            </a:r>
            <a:r>
              <a:rPr lang="en-US" altLang="zh-TW" dirty="0" smtClean="0"/>
              <a:t>burst </a:t>
            </a:r>
            <a:r>
              <a:rPr lang="en-US" altLang="zh-TW" sz="2000" b="1" dirty="0">
                <a:solidFill>
                  <a:prstClr val="black"/>
                </a:solidFill>
              </a:rPr>
              <a:t>(Internal factors)</a:t>
            </a:r>
            <a:endParaRPr lang="zh-TW" altLang="en-US" dirty="0"/>
          </a:p>
        </p:txBody>
      </p:sp>
      <p:sp>
        <p:nvSpPr>
          <p:cNvPr id="6" name="矩形 5"/>
          <p:cNvSpPr/>
          <p:nvPr/>
        </p:nvSpPr>
        <p:spPr>
          <a:xfrm>
            <a:off x="0" y="5783597"/>
            <a:ext cx="9143999" cy="923330"/>
          </a:xfrm>
          <a:prstGeom prst="rect">
            <a:avLst/>
          </a:prstGeom>
        </p:spPr>
        <p:txBody>
          <a:bodyPr wrap="square">
            <a:spAutoFit/>
          </a:bodyPr>
          <a:lstStyle/>
          <a:p>
            <a:r>
              <a:rPr lang="en-US" altLang="zh-TW" dirty="0"/>
              <a:t>Several observational studies noted a </a:t>
            </a:r>
            <a:r>
              <a:rPr lang="en-US" altLang="zh-TW" dirty="0" smtClean="0"/>
              <a:t>counterclockwise azimuthal </a:t>
            </a:r>
            <a:r>
              <a:rPr lang="en-US" altLang="zh-TW" dirty="0"/>
              <a:t>translation of CBs during Earl’s evolution. </a:t>
            </a:r>
            <a:r>
              <a:rPr lang="en-US" altLang="zh-TW" dirty="0" smtClean="0"/>
              <a:t>Just prior </a:t>
            </a:r>
            <a:r>
              <a:rPr lang="en-US" altLang="zh-TW" dirty="0"/>
              <a:t>to RI, CB activity </a:t>
            </a:r>
            <a:r>
              <a:rPr lang="en-US" altLang="zh-TW" dirty="0">
                <a:solidFill>
                  <a:srgbClr val="0070C0"/>
                </a:solidFill>
              </a:rPr>
              <a:t>propagated from the </a:t>
            </a:r>
            <a:r>
              <a:rPr lang="en-US" altLang="zh-TW" dirty="0" err="1" smtClean="0">
                <a:solidFill>
                  <a:srgbClr val="0070C0"/>
                </a:solidFill>
              </a:rPr>
              <a:t>downshearleft</a:t>
            </a:r>
            <a:r>
              <a:rPr lang="en-US" altLang="zh-TW" dirty="0" smtClean="0">
                <a:solidFill>
                  <a:srgbClr val="0070C0"/>
                </a:solidFill>
              </a:rPr>
              <a:t> quadrant </a:t>
            </a:r>
            <a:r>
              <a:rPr lang="en-US" altLang="zh-TW" dirty="0">
                <a:solidFill>
                  <a:srgbClr val="0070C0"/>
                </a:solidFill>
              </a:rPr>
              <a:t>through the </a:t>
            </a:r>
            <a:r>
              <a:rPr lang="en-US" altLang="zh-TW" dirty="0" err="1">
                <a:solidFill>
                  <a:srgbClr val="0070C0"/>
                </a:solidFill>
              </a:rPr>
              <a:t>upshear</a:t>
            </a:r>
            <a:r>
              <a:rPr lang="en-US" altLang="zh-TW" dirty="0">
                <a:solidFill>
                  <a:srgbClr val="0070C0"/>
                </a:solidFill>
              </a:rPr>
              <a:t>-left quadrant into </a:t>
            </a:r>
            <a:r>
              <a:rPr lang="en-US" altLang="zh-TW" dirty="0" smtClean="0">
                <a:solidFill>
                  <a:srgbClr val="0070C0"/>
                </a:solidFill>
              </a:rPr>
              <a:t>the </a:t>
            </a:r>
            <a:r>
              <a:rPr lang="en-US" altLang="zh-TW" dirty="0" err="1" smtClean="0">
                <a:solidFill>
                  <a:srgbClr val="0070C0"/>
                </a:solidFill>
              </a:rPr>
              <a:t>upshear</a:t>
            </a:r>
            <a:r>
              <a:rPr lang="en-US" altLang="zh-TW" dirty="0" smtClean="0">
                <a:solidFill>
                  <a:srgbClr val="0070C0"/>
                </a:solidFill>
              </a:rPr>
              <a:t> </a:t>
            </a:r>
            <a:r>
              <a:rPr lang="en-US" altLang="zh-TW" dirty="0">
                <a:solidFill>
                  <a:srgbClr val="0070C0"/>
                </a:solidFill>
              </a:rPr>
              <a:t>storm sector </a:t>
            </a:r>
            <a:r>
              <a:rPr lang="en-US" altLang="zh-TW" dirty="0"/>
              <a:t>(Stevenson et al. 2014; Rogers et </a:t>
            </a:r>
            <a:r>
              <a:rPr lang="en-US" altLang="zh-TW" dirty="0" smtClean="0"/>
              <a:t>al. 2015</a:t>
            </a:r>
            <a:r>
              <a:rPr lang="en-US" altLang="zh-TW" dirty="0"/>
              <a:t>).</a:t>
            </a:r>
            <a:endParaRPr lang="zh-TW" altLang="en-US" dirty="0"/>
          </a:p>
        </p:txBody>
      </p:sp>
      <p:sp>
        <p:nvSpPr>
          <p:cNvPr id="8" name="矩形 7"/>
          <p:cNvSpPr/>
          <p:nvPr/>
        </p:nvSpPr>
        <p:spPr>
          <a:xfrm>
            <a:off x="1216946" y="3367811"/>
            <a:ext cx="3111301" cy="369332"/>
          </a:xfrm>
          <a:prstGeom prst="rect">
            <a:avLst/>
          </a:prstGeom>
        </p:spPr>
        <p:txBody>
          <a:bodyPr wrap="none">
            <a:spAutoFit/>
          </a:bodyPr>
          <a:lstStyle/>
          <a:p>
            <a:r>
              <a:rPr lang="en-US" altLang="zh-TW" b="1" dirty="0" smtClean="0">
                <a:solidFill>
                  <a:srgbClr val="FF0000"/>
                </a:solidFill>
              </a:rPr>
              <a:t>Similar </a:t>
            </a:r>
            <a:r>
              <a:rPr lang="en-US" altLang="zh-TW" b="1" dirty="0">
                <a:solidFill>
                  <a:srgbClr val="FF0000"/>
                </a:solidFill>
              </a:rPr>
              <a:t>to the </a:t>
            </a:r>
            <a:r>
              <a:rPr lang="en-US" altLang="zh-TW" b="1" dirty="0" smtClean="0">
                <a:solidFill>
                  <a:srgbClr val="FF0000"/>
                </a:solidFill>
              </a:rPr>
              <a:t>observations(??)</a:t>
            </a:r>
            <a:endParaRPr lang="zh-TW" altLang="en-US" b="1" dirty="0">
              <a:solidFill>
                <a:srgbClr val="FF0000"/>
              </a:solidFill>
            </a:endParaRPr>
          </a:p>
        </p:txBody>
      </p:sp>
    </p:spTree>
    <p:extLst>
      <p:ext uri="{BB962C8B-B14F-4D97-AF65-F5344CB8AC3E}">
        <p14:creationId xmlns:p14="http://schemas.microsoft.com/office/powerpoint/2010/main" val="21387472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Environmental and internal control of RI timing</a:t>
            </a:r>
            <a:endParaRPr lang="zh-TW" altLang="en-US" dirty="0"/>
          </a:p>
        </p:txBody>
      </p:sp>
      <p:sp>
        <p:nvSpPr>
          <p:cNvPr id="3" name="內容版面配置區 2"/>
          <p:cNvSpPr>
            <a:spLocks noGrp="1"/>
          </p:cNvSpPr>
          <p:nvPr>
            <p:ph idx="1"/>
          </p:nvPr>
        </p:nvSpPr>
        <p:spPr>
          <a:xfrm>
            <a:off x="628650" y="1825625"/>
            <a:ext cx="4494495" cy="4351338"/>
          </a:xfrm>
        </p:spPr>
        <p:txBody>
          <a:bodyPr>
            <a:normAutofit/>
          </a:bodyPr>
          <a:lstStyle/>
          <a:p>
            <a:pPr marL="514350" indent="-514350">
              <a:buFont typeface="+mj-lt"/>
              <a:buAutoNum type="alphaLcParenR"/>
            </a:pPr>
            <a:r>
              <a:rPr lang="en-US" altLang="zh-TW" dirty="0" smtClean="0"/>
              <a:t>Ensembles </a:t>
            </a:r>
            <a:r>
              <a:rPr lang="en-US" altLang="zh-TW" dirty="0"/>
              <a:t>with synoptic- and convective-scale </a:t>
            </a:r>
            <a:r>
              <a:rPr lang="en-US" altLang="zh-TW" dirty="0" smtClean="0"/>
              <a:t>perturbations</a:t>
            </a:r>
          </a:p>
          <a:p>
            <a:pPr marL="514350" indent="-514350">
              <a:buFont typeface="+mj-lt"/>
              <a:buAutoNum type="alphaLcParenR"/>
            </a:pPr>
            <a:r>
              <a:rPr lang="en-US" altLang="zh-TW" dirty="0"/>
              <a:t>Environmental wind shear variability and RI </a:t>
            </a:r>
            <a:r>
              <a:rPr lang="en-US" altLang="zh-TW" dirty="0" smtClean="0"/>
              <a:t>uncertainty</a:t>
            </a:r>
          </a:p>
          <a:p>
            <a:pPr marL="514350" indent="-514350">
              <a:buFont typeface="+mj-lt"/>
              <a:buAutoNum type="alphaLcParenR"/>
            </a:pPr>
            <a:r>
              <a:rPr lang="en-US" altLang="zh-TW" dirty="0" smtClean="0"/>
              <a:t>Vortex </a:t>
            </a:r>
            <a:r>
              <a:rPr lang="en-US" altLang="zh-TW" dirty="0"/>
              <a:t>tilt, inner-core inertial stability, and RI</a:t>
            </a:r>
            <a:endParaRPr lang="zh-TW" altLang="en-US" dirty="0"/>
          </a:p>
        </p:txBody>
      </p:sp>
      <p:pic>
        <p:nvPicPr>
          <p:cNvPr id="1026" name="Picture 2" descr="http://journals.ametsoc.org/na101/home/literatum/publisher/ams/journals/content/mwre/2016/15200493-144.11/mwr-d-15-0413.1/20161025/images/large/mwr-d-15-0413.1-f1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1140" y="1111464"/>
            <a:ext cx="3290567" cy="5457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8604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TC–environment interactions</a:t>
            </a:r>
            <a:endParaRPr lang="zh-TW" altLang="en-US" dirty="0"/>
          </a:p>
        </p:txBody>
      </p:sp>
      <p:pic>
        <p:nvPicPr>
          <p:cNvPr id="10242" name="Picture 2" descr="http://journals.ametsoc.org/na101/home/literatum/publisher/ams/journals/content/mwre/2016/15200493-144.11/mwr-d-15-0413.1/20161025/images/large/mwr-d-15-0413.1-f12.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593" y="1417739"/>
            <a:ext cx="5661910" cy="4957893"/>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6170103" y="1690689"/>
            <a:ext cx="2957119" cy="1200329"/>
          </a:xfrm>
          <a:prstGeom prst="rect">
            <a:avLst/>
          </a:prstGeom>
        </p:spPr>
        <p:txBody>
          <a:bodyPr wrap="square">
            <a:spAutoFit/>
          </a:bodyPr>
          <a:lstStyle/>
          <a:p>
            <a:r>
              <a:rPr lang="en-US" altLang="zh-TW" dirty="0"/>
              <a:t>Members with stronger shear feature more asymmetric vortices, which then struggle to intensify.</a:t>
            </a:r>
            <a:endParaRPr lang="zh-TW" altLang="en-US" dirty="0"/>
          </a:p>
        </p:txBody>
      </p:sp>
      <p:pic>
        <p:nvPicPr>
          <p:cNvPr id="10244" name="Picture 4" descr="http://journals.ametsoc.org/na101/home/literatum/publisher/ams/journals/content/mwre/2016/15200493-144.11/mwr-d-15-0413.1/20161025/images/large/mwr-d-15-0413.1-f10.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9577" b="75658"/>
          <a:stretch/>
        </p:blipFill>
        <p:spPr bwMode="auto">
          <a:xfrm>
            <a:off x="6195270" y="3943631"/>
            <a:ext cx="2934556" cy="2059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9809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TC–environment interactions</a:t>
            </a:r>
            <a:endParaRPr lang="zh-TW" altLang="en-US" dirty="0"/>
          </a:p>
        </p:txBody>
      </p:sp>
      <p:pic>
        <p:nvPicPr>
          <p:cNvPr id="11266" name="Picture 2" descr="http://journals.ametsoc.org/na101/home/literatum/publisher/ams/journals/content/mwre/2016/15200493-144.11/mwr-d-15-0413.1/20161025/images/large/mwr-d-15-0413.1-f14.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4574"/>
          <a:stretch/>
        </p:blipFill>
        <p:spPr bwMode="auto">
          <a:xfrm>
            <a:off x="66588" y="1441064"/>
            <a:ext cx="5606404" cy="51204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journals.ametsoc.org/na101/home/literatum/publisher/ams/journals/content/mwre/2016/15200493-144.11/mwr-d-15-0413.1/20161025/images/large/mwr-d-15-0413.1-f14.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507" t="77594" r="10467"/>
          <a:stretch/>
        </p:blipFill>
        <p:spPr bwMode="auto">
          <a:xfrm>
            <a:off x="5671482" y="5296895"/>
            <a:ext cx="3405930" cy="1399564"/>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5809900" y="1489353"/>
            <a:ext cx="3129093" cy="2308324"/>
          </a:xfrm>
          <a:prstGeom prst="rect">
            <a:avLst/>
          </a:prstGeom>
        </p:spPr>
        <p:txBody>
          <a:bodyPr wrap="square">
            <a:spAutoFit/>
          </a:bodyPr>
          <a:lstStyle/>
          <a:p>
            <a:r>
              <a:rPr lang="en-US" altLang="zh-TW" dirty="0"/>
              <a:t>This finding has important implications for the intrinsic predictability of RI timing and suggests that </a:t>
            </a:r>
            <a:r>
              <a:rPr lang="en-US" altLang="zh-TW" dirty="0">
                <a:solidFill>
                  <a:srgbClr val="0070C0"/>
                </a:solidFill>
              </a:rPr>
              <a:t>the stochastic nature of convective processes </a:t>
            </a:r>
            <a:r>
              <a:rPr lang="en-US" altLang="zh-TW" dirty="0"/>
              <a:t>may make it very </a:t>
            </a:r>
            <a:r>
              <a:rPr lang="en-US" altLang="zh-TW" dirty="0">
                <a:solidFill>
                  <a:srgbClr val="0070C0"/>
                </a:solidFill>
              </a:rPr>
              <a:t>difficult to achieve accurate deterministic predictions of RI timing</a:t>
            </a:r>
            <a:r>
              <a:rPr lang="en-US" altLang="zh-TW" dirty="0"/>
              <a:t>.</a:t>
            </a:r>
            <a:endParaRPr lang="zh-TW" altLang="en-US" dirty="0"/>
          </a:p>
        </p:txBody>
      </p:sp>
      <p:sp>
        <p:nvSpPr>
          <p:cNvPr id="7" name="矩形 6"/>
          <p:cNvSpPr/>
          <p:nvPr/>
        </p:nvSpPr>
        <p:spPr>
          <a:xfrm>
            <a:off x="16778" y="2936147"/>
            <a:ext cx="3196206" cy="11325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Picture 4" descr="http://journals.ametsoc.org/na101/home/literatum/publisher/ams/journals/content/mwre/2016/15200493-144.11/mwr-d-15-0413.1/20161025/images/large/mwr-d-15-0413.1-f10.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719" b="74305"/>
          <a:stretch/>
        </p:blipFill>
        <p:spPr bwMode="auto">
          <a:xfrm>
            <a:off x="5702592" y="4202884"/>
            <a:ext cx="3397799" cy="257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23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Evolution of the TC structure</a:t>
            </a:r>
            <a:endParaRPr lang="zh-TW" altLang="en-US" dirty="0"/>
          </a:p>
        </p:txBody>
      </p:sp>
      <p:sp>
        <p:nvSpPr>
          <p:cNvPr id="5" name="矩形 4"/>
          <p:cNvSpPr/>
          <p:nvPr/>
        </p:nvSpPr>
        <p:spPr>
          <a:xfrm>
            <a:off x="218114" y="5584377"/>
            <a:ext cx="8707772" cy="1200329"/>
          </a:xfrm>
          <a:prstGeom prst="rect">
            <a:avLst/>
          </a:prstGeom>
        </p:spPr>
        <p:txBody>
          <a:bodyPr wrap="square">
            <a:spAutoFit/>
          </a:bodyPr>
          <a:lstStyle/>
          <a:p>
            <a:r>
              <a:rPr lang="en-US" altLang="zh-TW" dirty="0"/>
              <a:t>This behavior is somewhat inconsistent with the convective ring model of TC intensification (Shapiro and Willoughby 1982; Willoughby et al. 1982), but Stern et al. (2015) showed that intensification does not necessarily coincide with a contraction of the RMW, especially in stronger TCs.</a:t>
            </a:r>
            <a:endParaRPr lang="zh-TW" altLang="en-US" dirty="0"/>
          </a:p>
        </p:txBody>
      </p:sp>
      <p:pic>
        <p:nvPicPr>
          <p:cNvPr id="14340" name="Picture 4" descr="http://journals.ametsoc.org/na101/home/literatum/publisher/ams/journals/content/mwre/2016/15200493-144.11/mwr-d-15-0413.1/20161025/images/large/mwr-d-15-0413.1-f16.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30" y="1690689"/>
            <a:ext cx="4507738" cy="388800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journals.ametsoc.org/na101/home/literatum/publisher/ams/journals/content/mwre/2016/15200493-144.11/mwr-d-15-0413.1/20161025/images/large/mwr-d-15-0413.1-f17.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6352" y="1685001"/>
            <a:ext cx="4564618" cy="38880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7331978" y="1223336"/>
            <a:ext cx="1753299" cy="461665"/>
          </a:xfrm>
          <a:prstGeom prst="rect">
            <a:avLst/>
          </a:prstGeom>
        </p:spPr>
        <p:txBody>
          <a:bodyPr wrap="square">
            <a:spAutoFit/>
          </a:bodyPr>
          <a:lstStyle/>
          <a:p>
            <a:r>
              <a:rPr lang="en-US" altLang="zh-TW" sz="1200" b="1" dirty="0"/>
              <a:t>2–5-km height-averaged radial velocity</a:t>
            </a:r>
            <a:endParaRPr lang="zh-TW" altLang="en-US" sz="1200" b="1" dirty="0"/>
          </a:p>
        </p:txBody>
      </p:sp>
    </p:spTree>
    <p:extLst>
      <p:ext uri="{BB962C8B-B14F-4D97-AF65-F5344CB8AC3E}">
        <p14:creationId xmlns:p14="http://schemas.microsoft.com/office/powerpoint/2010/main" val="40665018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Development of the warm core</a:t>
            </a:r>
            <a:endParaRPr lang="zh-TW" altLang="en-US" dirty="0"/>
          </a:p>
        </p:txBody>
      </p:sp>
      <p:pic>
        <p:nvPicPr>
          <p:cNvPr id="16386" name="Picture 2" descr="http://journals.ametsoc.org/na101/home/literatum/publisher/ams/journals/content/mwre/2016/15200493-144.11/mwr-d-15-0413.1/20161025/images/large/mwr-d-15-0413.1-f18.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780" y="2076583"/>
            <a:ext cx="4479826" cy="388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0" y="1614918"/>
            <a:ext cx="2361606" cy="461665"/>
          </a:xfrm>
          <a:prstGeom prst="rect">
            <a:avLst/>
          </a:prstGeom>
        </p:spPr>
        <p:txBody>
          <a:bodyPr wrap="square">
            <a:spAutoFit/>
          </a:bodyPr>
          <a:lstStyle/>
          <a:p>
            <a:r>
              <a:rPr lang="en-US" altLang="zh-TW" sz="1200" b="1" dirty="0"/>
              <a:t>12–14-km height-averaged temperature anomaly</a:t>
            </a:r>
            <a:endParaRPr lang="zh-TW" altLang="en-US" sz="1200" b="1" dirty="0"/>
          </a:p>
        </p:txBody>
      </p:sp>
      <p:pic>
        <p:nvPicPr>
          <p:cNvPr id="8" name="Picture 4" descr="http://journals.ametsoc.org/na101/home/literatum/publisher/ams/journals/content/mwre/2016/15200493-144.11/mwr-d-15-0413.1/20161025/images/large/mwr-d-15-0413.1-f19.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9731"/>
          <a:stretch/>
        </p:blipFill>
        <p:spPr bwMode="auto">
          <a:xfrm>
            <a:off x="4815386" y="1346740"/>
            <a:ext cx="3825275" cy="27397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journals.ametsoc.org/na101/home/literatum/publisher/ams/journals/content/mwre/2016/15200493-144.11/mwr-d-15-0413.1/20161025/images/large/mwr-d-15-0413.1-f19.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261"/>
          <a:stretch/>
        </p:blipFill>
        <p:spPr bwMode="auto">
          <a:xfrm>
            <a:off x="5251508" y="4086479"/>
            <a:ext cx="3708826" cy="2739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5394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Is the upper-level warm core necessary for RI?</a:t>
            </a:r>
            <a:endParaRPr lang="zh-TW" altLang="en-US" dirty="0"/>
          </a:p>
        </p:txBody>
      </p:sp>
      <p:pic>
        <p:nvPicPr>
          <p:cNvPr id="17412" name="Picture 4" descr="http://journals.ametsoc.org/na101/home/literatum/publisher/ams/journals/content/mwre/2016/15200493-144.11/mwr-d-15-0413.1/20161025/images/large/mwr-d-15-0413.1-f20.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789" y="2222835"/>
            <a:ext cx="8146422" cy="2953172"/>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628650" y="5594711"/>
            <a:ext cx="7886700" cy="369332"/>
          </a:xfrm>
          <a:prstGeom prst="rect">
            <a:avLst/>
          </a:prstGeom>
        </p:spPr>
        <p:txBody>
          <a:bodyPr wrap="square">
            <a:spAutoFit/>
          </a:bodyPr>
          <a:lstStyle/>
          <a:p>
            <a:r>
              <a:rPr lang="en-US" altLang="zh-TW" b="1" dirty="0" smtClean="0"/>
              <a:t>The </a:t>
            </a:r>
            <a:r>
              <a:rPr lang="en-US" altLang="zh-TW" b="1" dirty="0"/>
              <a:t>warm core development does not appear to be a necessary condition for </a:t>
            </a:r>
            <a:r>
              <a:rPr lang="en-US" altLang="zh-TW" b="1" dirty="0" smtClean="0"/>
              <a:t>RI.</a:t>
            </a:r>
            <a:endParaRPr lang="zh-TW" altLang="en-US" b="1" dirty="0"/>
          </a:p>
        </p:txBody>
      </p:sp>
    </p:spTree>
    <p:extLst>
      <p:ext uri="{BB962C8B-B14F-4D97-AF65-F5344CB8AC3E}">
        <p14:creationId xmlns:p14="http://schemas.microsoft.com/office/powerpoint/2010/main" val="6601579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Most </a:t>
            </a:r>
            <a:r>
              <a:rPr lang="en-US" altLang="zh-TW" dirty="0"/>
              <a:t>important </a:t>
            </a:r>
            <a:r>
              <a:rPr lang="en-US" altLang="zh-TW" dirty="0" smtClean="0"/>
              <a:t>findings</a:t>
            </a:r>
            <a:endParaRPr lang="zh-TW" altLang="en-US" dirty="0"/>
          </a:p>
        </p:txBody>
      </p:sp>
      <p:sp>
        <p:nvSpPr>
          <p:cNvPr id="3" name="內容版面配置區 2"/>
          <p:cNvSpPr>
            <a:spLocks noGrp="1"/>
          </p:cNvSpPr>
          <p:nvPr>
            <p:ph idx="1"/>
          </p:nvPr>
        </p:nvSpPr>
        <p:spPr>
          <a:xfrm>
            <a:off x="628650" y="1825625"/>
            <a:ext cx="7886700" cy="4852012"/>
          </a:xfrm>
        </p:spPr>
        <p:txBody>
          <a:bodyPr>
            <a:normAutofit fontScale="85000" lnSpcReduction="20000"/>
          </a:bodyPr>
          <a:lstStyle/>
          <a:p>
            <a:pPr marL="514350" indent="-514350">
              <a:buFont typeface="+mj-lt"/>
              <a:buAutoNum type="arabicParenR"/>
            </a:pPr>
            <a:r>
              <a:rPr lang="en-US" altLang="zh-TW" dirty="0" smtClean="0"/>
              <a:t>The </a:t>
            </a:r>
            <a:r>
              <a:rPr lang="en-US" altLang="zh-TW" dirty="0"/>
              <a:t>environment controls the overall tendency </a:t>
            </a:r>
            <a:r>
              <a:rPr lang="en-US" altLang="zh-TW" dirty="0" smtClean="0"/>
              <a:t>for RI </a:t>
            </a:r>
            <a:r>
              <a:rPr lang="en-US" altLang="zh-TW" dirty="0"/>
              <a:t>and sets the bounds for the maximum TC </a:t>
            </a:r>
            <a:r>
              <a:rPr lang="en-US" altLang="zh-TW" dirty="0" smtClean="0"/>
              <a:t>intensity. The </a:t>
            </a:r>
            <a:r>
              <a:rPr lang="en-US" altLang="zh-TW" dirty="0"/>
              <a:t>likelihood of RI may be predictable </a:t>
            </a:r>
            <a:r>
              <a:rPr lang="en-US" altLang="zh-TW" dirty="0" smtClean="0"/>
              <a:t>with numerical </a:t>
            </a:r>
            <a:r>
              <a:rPr lang="en-US" altLang="zh-TW" dirty="0"/>
              <a:t>models as long as the </a:t>
            </a:r>
            <a:r>
              <a:rPr lang="en-US" altLang="zh-TW" dirty="0" smtClean="0"/>
              <a:t>synoptic-scale environment </a:t>
            </a:r>
            <a:r>
              <a:rPr lang="en-US" altLang="zh-TW" dirty="0"/>
              <a:t>is </a:t>
            </a:r>
            <a:r>
              <a:rPr lang="en-US" altLang="zh-TW" dirty="0" smtClean="0"/>
              <a:t>predictable.</a:t>
            </a:r>
          </a:p>
          <a:p>
            <a:pPr marL="514350" indent="-514350">
              <a:buFont typeface="+mj-lt"/>
              <a:buAutoNum type="arabicParenR"/>
            </a:pPr>
            <a:r>
              <a:rPr lang="en-US" altLang="zh-TW" dirty="0"/>
              <a:t>The initiation of the RI itself has a stochastic component, and the exact timing of RI is controlled by complex interactions between the TC environment (e.g., vertical wind shear), the mean vortex, and convective processes. While the predictability limit of the mean vortex can be &gt;7 days in long-lasting TCs, small-scale convective processes have predictability limits of &lt;12 </a:t>
            </a:r>
            <a:r>
              <a:rPr lang="en-US" altLang="zh-TW" dirty="0" smtClean="0"/>
              <a:t>h.</a:t>
            </a:r>
          </a:p>
          <a:p>
            <a:pPr marL="514350" indent="-514350">
              <a:buFont typeface="+mj-lt"/>
              <a:buAutoNum type="arabicParenR"/>
            </a:pPr>
            <a:r>
              <a:rPr lang="en-US" altLang="zh-TW" dirty="0" smtClean="0"/>
              <a:t>Two </a:t>
            </a:r>
            <a:r>
              <a:rPr lang="en-US" altLang="zh-TW" dirty="0"/>
              <a:t>distinct dynamic modes of RI were identified: </a:t>
            </a:r>
            <a:endParaRPr lang="en-US" altLang="zh-TW" dirty="0" smtClean="0"/>
          </a:p>
          <a:p>
            <a:pPr marL="971550" lvl="1" indent="-514350">
              <a:buFont typeface="+mj-lt"/>
              <a:buAutoNum type="alphaLcParenR"/>
            </a:pPr>
            <a:r>
              <a:rPr lang="en-US" altLang="zh-TW" dirty="0" smtClean="0"/>
              <a:t>When </a:t>
            </a:r>
            <a:r>
              <a:rPr lang="en-US" altLang="zh-TW" dirty="0"/>
              <a:t>RI occurs during the early stages of the TC </a:t>
            </a:r>
            <a:r>
              <a:rPr lang="en-US" altLang="zh-TW" dirty="0" smtClean="0"/>
              <a:t>life cycle</a:t>
            </a:r>
            <a:r>
              <a:rPr lang="en-US" altLang="zh-TW" dirty="0"/>
              <a:t>, it is generally characterized by a </a:t>
            </a:r>
            <a:r>
              <a:rPr lang="en-US" altLang="zh-TW" dirty="0" smtClean="0"/>
              <a:t>rapidly contracting </a:t>
            </a:r>
            <a:r>
              <a:rPr lang="en-US" altLang="zh-TW" dirty="0"/>
              <a:t>RMW and the formation of an eyewall</a:t>
            </a:r>
            <a:r>
              <a:rPr lang="en-US" altLang="zh-TW" dirty="0" smtClean="0"/>
              <a:t>. </a:t>
            </a:r>
          </a:p>
          <a:p>
            <a:pPr marL="971550" lvl="1" indent="-514350">
              <a:buFont typeface="+mj-lt"/>
              <a:buAutoNum type="alphaLcParenR"/>
            </a:pPr>
            <a:r>
              <a:rPr lang="en-US" altLang="zh-TW" dirty="0" smtClean="0"/>
              <a:t>In </a:t>
            </a:r>
            <a:r>
              <a:rPr lang="en-US" altLang="zh-TW" dirty="0"/>
              <a:t>mature, well-developed TCs, RI is </a:t>
            </a:r>
            <a:r>
              <a:rPr lang="en-US" altLang="zh-TW" dirty="0" smtClean="0"/>
              <a:t>accompanied by </a:t>
            </a:r>
            <a:r>
              <a:rPr lang="en-US" altLang="zh-TW" dirty="0"/>
              <a:t>the development of an upper-level </a:t>
            </a:r>
            <a:r>
              <a:rPr lang="en-US" altLang="zh-TW" dirty="0" err="1" smtClean="0"/>
              <a:t>warmcore</a:t>
            </a:r>
            <a:r>
              <a:rPr lang="en-US" altLang="zh-TW" dirty="0" smtClean="0"/>
              <a:t>, whereas </a:t>
            </a:r>
            <a:r>
              <a:rPr lang="en-US" altLang="zh-TW" dirty="0"/>
              <a:t>eyewall contraction is less pronounced.</a:t>
            </a:r>
            <a:endParaRPr lang="zh-TW" altLang="en-US" dirty="0"/>
          </a:p>
        </p:txBody>
      </p:sp>
    </p:spTree>
    <p:extLst>
      <p:ext uri="{BB962C8B-B14F-4D97-AF65-F5344CB8AC3E}">
        <p14:creationId xmlns:p14="http://schemas.microsoft.com/office/powerpoint/2010/main" val="35934332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Suggestions</a:t>
            </a:r>
            <a:endParaRPr lang="zh-TW" altLang="en-US" dirty="0"/>
          </a:p>
        </p:txBody>
      </p:sp>
      <p:sp>
        <p:nvSpPr>
          <p:cNvPr id="3" name="內容版面配置區 2"/>
          <p:cNvSpPr>
            <a:spLocks noGrp="1"/>
          </p:cNvSpPr>
          <p:nvPr>
            <p:ph idx="1"/>
          </p:nvPr>
        </p:nvSpPr>
        <p:spPr/>
        <p:txBody>
          <a:bodyPr>
            <a:normAutofit/>
          </a:bodyPr>
          <a:lstStyle/>
          <a:p>
            <a:r>
              <a:rPr lang="en-US" altLang="zh-TW" dirty="0" smtClean="0"/>
              <a:t>Advances </a:t>
            </a:r>
            <a:r>
              <a:rPr lang="en-US" altLang="zh-TW" dirty="0"/>
              <a:t>in data </a:t>
            </a:r>
            <a:r>
              <a:rPr lang="en-US" altLang="zh-TW" dirty="0" smtClean="0"/>
              <a:t>assimilation should </a:t>
            </a:r>
            <a:r>
              <a:rPr lang="en-US" altLang="zh-TW" dirty="0"/>
              <a:t>be directed toward improving the model </a:t>
            </a:r>
            <a:r>
              <a:rPr lang="en-US" altLang="zh-TW" dirty="0" smtClean="0"/>
              <a:t>representation of </a:t>
            </a:r>
            <a:r>
              <a:rPr lang="en-US" altLang="zh-TW" dirty="0"/>
              <a:t>the mean vortex structure</a:t>
            </a:r>
            <a:r>
              <a:rPr lang="en-US" altLang="zh-TW" dirty="0" smtClean="0"/>
              <a:t>.</a:t>
            </a:r>
          </a:p>
          <a:p>
            <a:r>
              <a:rPr lang="en-US" altLang="zh-TW" dirty="0" smtClean="0"/>
              <a:t>Improving </a:t>
            </a:r>
            <a:r>
              <a:rPr lang="en-US" altLang="zh-TW" dirty="0"/>
              <a:t>the </a:t>
            </a:r>
            <a:r>
              <a:rPr lang="en-US" altLang="zh-TW" dirty="0" smtClean="0"/>
              <a:t>parameterization of </a:t>
            </a:r>
            <a:r>
              <a:rPr lang="en-US" altLang="zh-TW" dirty="0"/>
              <a:t>physical processes (e.g</a:t>
            </a:r>
            <a:r>
              <a:rPr lang="en-US" altLang="zh-TW" dirty="0" smtClean="0"/>
              <a:t>., microphysics</a:t>
            </a:r>
            <a:r>
              <a:rPr lang="en-US" altLang="zh-TW" dirty="0"/>
              <a:t>, </a:t>
            </a:r>
            <a:r>
              <a:rPr lang="en-US" altLang="zh-TW" dirty="0" smtClean="0"/>
              <a:t>boundary layer </a:t>
            </a:r>
            <a:r>
              <a:rPr lang="en-US" altLang="zh-TW" dirty="0"/>
              <a:t>turbulence, air–sea momentum/heat exchange).</a:t>
            </a:r>
            <a:endParaRPr lang="en-US" altLang="zh-TW" dirty="0" smtClean="0"/>
          </a:p>
          <a:p>
            <a:r>
              <a:rPr lang="en-US" altLang="zh-TW" dirty="0" smtClean="0"/>
              <a:t>Model </a:t>
            </a:r>
            <a:r>
              <a:rPr lang="en-US" altLang="zh-TW" dirty="0"/>
              <a:t>biases tend to nullify advances in </a:t>
            </a:r>
            <a:r>
              <a:rPr lang="en-US" altLang="zh-TW" dirty="0" smtClean="0"/>
              <a:t>improving the </a:t>
            </a:r>
            <a:r>
              <a:rPr lang="en-US" altLang="zh-TW" dirty="0"/>
              <a:t>initial conditions through data </a:t>
            </a:r>
            <a:r>
              <a:rPr lang="en-US" altLang="zh-TW" dirty="0" smtClean="0"/>
              <a:t>assimilation (</a:t>
            </a:r>
            <a:r>
              <a:rPr lang="en-US" altLang="zh-TW" dirty="0" err="1" smtClean="0"/>
              <a:t>Vukicevic</a:t>
            </a:r>
            <a:r>
              <a:rPr lang="en-US" altLang="zh-TW" dirty="0" smtClean="0"/>
              <a:t> </a:t>
            </a:r>
            <a:r>
              <a:rPr lang="en-US" altLang="zh-TW" dirty="0"/>
              <a:t>et al. 2013</a:t>
            </a:r>
            <a:r>
              <a:rPr lang="en-US" altLang="zh-TW" dirty="0" smtClean="0"/>
              <a:t>).</a:t>
            </a:r>
          </a:p>
          <a:p>
            <a:endParaRPr lang="zh-TW" altLang="en-US" dirty="0"/>
          </a:p>
        </p:txBody>
      </p:sp>
    </p:spTree>
    <p:extLst>
      <p:ext uri="{BB962C8B-B14F-4D97-AF65-F5344CB8AC3E}">
        <p14:creationId xmlns:p14="http://schemas.microsoft.com/office/powerpoint/2010/main" val="41417578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2766218"/>
            <a:ext cx="7886700" cy="1325563"/>
          </a:xfrm>
        </p:spPr>
        <p:txBody>
          <a:bodyPr>
            <a:normAutofit/>
          </a:bodyPr>
          <a:lstStyle/>
          <a:p>
            <a:pPr algn="ctr"/>
            <a:r>
              <a:rPr lang="en-US" altLang="zh-TW" sz="6000" dirty="0" smtClean="0"/>
              <a:t>Thanks</a:t>
            </a:r>
            <a:endParaRPr lang="zh-TW" altLang="en-US" sz="6000" dirty="0"/>
          </a:p>
        </p:txBody>
      </p:sp>
    </p:spTree>
    <p:extLst>
      <p:ext uri="{BB962C8B-B14F-4D97-AF65-F5344CB8AC3E}">
        <p14:creationId xmlns:p14="http://schemas.microsoft.com/office/powerpoint/2010/main" val="951564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smtClean="0"/>
              <a:t>Intensity &amp; intensification</a:t>
            </a:r>
            <a:endParaRPr lang="zh-TW" altLang="en-US" sz="4000" dirty="0"/>
          </a:p>
        </p:txBody>
      </p:sp>
      <p:sp>
        <p:nvSpPr>
          <p:cNvPr id="3" name="內容版面配置區 2"/>
          <p:cNvSpPr>
            <a:spLocks noGrp="1"/>
          </p:cNvSpPr>
          <p:nvPr>
            <p:ph idx="1"/>
          </p:nvPr>
        </p:nvSpPr>
        <p:spPr/>
        <p:txBody>
          <a:bodyPr>
            <a:normAutofit fontScale="85000" lnSpcReduction="10000"/>
          </a:bodyPr>
          <a:lstStyle/>
          <a:p>
            <a:r>
              <a:rPr lang="en-US" altLang="zh-TW" dirty="0" smtClean="0"/>
              <a:t>Maximum intensity</a:t>
            </a:r>
          </a:p>
          <a:p>
            <a:pPr lvl="1"/>
            <a:r>
              <a:rPr lang="en-US" altLang="zh-TW" dirty="0"/>
              <a:t>mostly controlled by </a:t>
            </a:r>
            <a:r>
              <a:rPr lang="en-US" altLang="zh-TW" b="1" dirty="0">
                <a:solidFill>
                  <a:srgbClr val="0070C0"/>
                </a:solidFill>
              </a:rPr>
              <a:t>environmental thermodynamic </a:t>
            </a:r>
            <a:r>
              <a:rPr lang="en-US" altLang="zh-TW" b="1" dirty="0" smtClean="0">
                <a:solidFill>
                  <a:srgbClr val="0070C0"/>
                </a:solidFill>
              </a:rPr>
              <a:t>conditions </a:t>
            </a:r>
            <a:br>
              <a:rPr lang="en-US" altLang="zh-TW" b="1" dirty="0" smtClean="0">
                <a:solidFill>
                  <a:srgbClr val="0070C0"/>
                </a:solidFill>
              </a:rPr>
            </a:br>
            <a:r>
              <a:rPr lang="pt-BR" altLang="zh-TW" sz="1600" dirty="0" smtClean="0"/>
              <a:t>(Emanuel </a:t>
            </a:r>
            <a:r>
              <a:rPr lang="pt-BR" altLang="zh-TW" sz="1600" dirty="0"/>
              <a:t>1986; Emanuel 1988; DeMaria </a:t>
            </a:r>
            <a:r>
              <a:rPr lang="pt-BR" altLang="zh-TW" sz="1600" dirty="0" smtClean="0"/>
              <a:t>and </a:t>
            </a:r>
            <a:r>
              <a:rPr lang="en-US" altLang="zh-TW" sz="1600" dirty="0" smtClean="0"/>
              <a:t>Kaplan </a:t>
            </a:r>
            <a:r>
              <a:rPr lang="en-US" altLang="zh-TW" sz="1600" dirty="0"/>
              <a:t>1994</a:t>
            </a:r>
            <a:r>
              <a:rPr lang="en-US" altLang="zh-TW" sz="1600" dirty="0" smtClean="0"/>
              <a:t>)</a:t>
            </a:r>
            <a:endParaRPr lang="en-US" altLang="zh-TW" b="1" dirty="0" smtClean="0">
              <a:solidFill>
                <a:srgbClr val="0070C0"/>
              </a:solidFill>
            </a:endParaRPr>
          </a:p>
          <a:p>
            <a:r>
              <a:rPr lang="en-US" altLang="zh-TW" dirty="0" smtClean="0"/>
              <a:t>Intensify</a:t>
            </a:r>
          </a:p>
          <a:p>
            <a:pPr lvl="1"/>
            <a:r>
              <a:rPr lang="en-US" altLang="zh-TW" dirty="0"/>
              <a:t>TC intensification is governed by complex physical and dynamical processes. RI is affected by </a:t>
            </a:r>
            <a:r>
              <a:rPr lang="en-US" altLang="zh-TW" b="1" dirty="0">
                <a:solidFill>
                  <a:srgbClr val="0070C0"/>
                </a:solidFill>
              </a:rPr>
              <a:t>multiscale interactions</a:t>
            </a:r>
            <a:r>
              <a:rPr lang="en-US" altLang="zh-TW" dirty="0"/>
              <a:t> between the </a:t>
            </a:r>
            <a:r>
              <a:rPr lang="en-US" altLang="zh-TW" dirty="0">
                <a:solidFill>
                  <a:srgbClr val="0070C0"/>
                </a:solidFill>
              </a:rPr>
              <a:t>TC environment</a:t>
            </a:r>
            <a:r>
              <a:rPr lang="en-US" altLang="zh-TW" dirty="0"/>
              <a:t>, the </a:t>
            </a:r>
            <a:r>
              <a:rPr lang="en-US" altLang="zh-TW" dirty="0">
                <a:solidFill>
                  <a:srgbClr val="0070C0"/>
                </a:solidFill>
              </a:rPr>
              <a:t>mean TC vortex</a:t>
            </a:r>
            <a:r>
              <a:rPr lang="en-US" altLang="zh-TW" dirty="0"/>
              <a:t>, and </a:t>
            </a:r>
            <a:r>
              <a:rPr lang="en-US" altLang="zh-TW" dirty="0">
                <a:solidFill>
                  <a:srgbClr val="0070C0"/>
                </a:solidFill>
              </a:rPr>
              <a:t>internal convective processes</a:t>
            </a:r>
            <a:r>
              <a:rPr lang="en-US" altLang="zh-TW" dirty="0"/>
              <a:t> </a:t>
            </a:r>
            <a:br>
              <a:rPr lang="en-US" altLang="zh-TW" dirty="0"/>
            </a:br>
            <a:r>
              <a:rPr lang="en-US" altLang="zh-TW" sz="1600" dirty="0" smtClean="0"/>
              <a:t>(Rogers </a:t>
            </a:r>
            <a:r>
              <a:rPr lang="en-US" altLang="zh-TW" sz="1600" dirty="0"/>
              <a:t>2010; </a:t>
            </a:r>
            <a:r>
              <a:rPr lang="en-US" altLang="zh-TW" sz="1600" dirty="0" err="1"/>
              <a:t>Guimond</a:t>
            </a:r>
            <a:r>
              <a:rPr lang="en-US" altLang="zh-TW" sz="1600" dirty="0"/>
              <a:t> et al. 2010; Rogers et al. 2015)</a:t>
            </a:r>
            <a:endParaRPr lang="en-US" altLang="zh-TW" sz="2800" dirty="0" smtClean="0"/>
          </a:p>
          <a:p>
            <a:r>
              <a:rPr lang="en-US" altLang="zh-TW" dirty="0" smtClean="0"/>
              <a:t>Predictability</a:t>
            </a:r>
          </a:p>
          <a:p>
            <a:pPr lvl="1"/>
            <a:r>
              <a:rPr lang="en-US" altLang="zh-TW" dirty="0" smtClean="0"/>
              <a:t>The mean </a:t>
            </a:r>
            <a:r>
              <a:rPr lang="en-US" altLang="zh-TW" dirty="0"/>
              <a:t>TC vortex and the wavenumber 1 </a:t>
            </a:r>
            <a:r>
              <a:rPr lang="en-US" altLang="zh-TW" dirty="0" smtClean="0"/>
              <a:t>asymmetry controlled </a:t>
            </a:r>
            <a:r>
              <a:rPr lang="en-US" altLang="zh-TW" dirty="0"/>
              <a:t>by the TC environment, are predictable for much longer (&gt;7 </a:t>
            </a:r>
            <a:r>
              <a:rPr lang="en-US" altLang="zh-TW" dirty="0" smtClean="0"/>
              <a:t>days)</a:t>
            </a:r>
          </a:p>
          <a:p>
            <a:pPr lvl="1"/>
            <a:r>
              <a:rPr lang="en-US" altLang="zh-TW" dirty="0" smtClean="0"/>
              <a:t>small-scale structures controlled </a:t>
            </a:r>
            <a:r>
              <a:rPr lang="en-US" altLang="zh-TW" dirty="0"/>
              <a:t>by internal convective processes with predictability limits of ,12 </a:t>
            </a:r>
            <a:r>
              <a:rPr lang="en-US" altLang="zh-TW" dirty="0" smtClean="0"/>
              <a:t>h</a:t>
            </a:r>
            <a:br>
              <a:rPr lang="en-US" altLang="zh-TW" dirty="0" smtClean="0"/>
            </a:br>
            <a:r>
              <a:rPr lang="en-US" altLang="zh-TW" sz="1600" dirty="0" smtClean="0"/>
              <a:t>(</a:t>
            </a:r>
            <a:r>
              <a:rPr lang="en-US" altLang="zh-TW" sz="1600" dirty="0" err="1" smtClean="0"/>
              <a:t>Judt</a:t>
            </a:r>
            <a:r>
              <a:rPr lang="en-US" altLang="zh-TW" sz="1600" dirty="0" smtClean="0"/>
              <a:t> </a:t>
            </a:r>
            <a:r>
              <a:rPr lang="en-US" altLang="zh-TW" sz="1600" dirty="0"/>
              <a:t>et al. 2016)</a:t>
            </a:r>
            <a:endParaRPr lang="en-US" altLang="zh-TW" sz="2100" dirty="0"/>
          </a:p>
          <a:p>
            <a:endParaRPr lang="en-US" altLang="zh-TW" dirty="0" smtClean="0"/>
          </a:p>
          <a:p>
            <a:pPr lvl="1"/>
            <a:endParaRPr lang="zh-TW" altLang="en-US" dirty="0"/>
          </a:p>
        </p:txBody>
      </p:sp>
    </p:spTree>
    <p:extLst>
      <p:ext uri="{BB962C8B-B14F-4D97-AF65-F5344CB8AC3E}">
        <p14:creationId xmlns:p14="http://schemas.microsoft.com/office/powerpoint/2010/main" val="39438528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Summary</a:t>
            </a:r>
            <a:endParaRPr lang="zh-TW" altLang="en-US" dirty="0"/>
          </a:p>
        </p:txBody>
      </p:sp>
      <p:sp>
        <p:nvSpPr>
          <p:cNvPr id="3" name="內容版面配置區 2"/>
          <p:cNvSpPr>
            <a:spLocks noGrp="1"/>
          </p:cNvSpPr>
          <p:nvPr>
            <p:ph idx="1"/>
          </p:nvPr>
        </p:nvSpPr>
        <p:spPr/>
        <p:txBody>
          <a:bodyPr>
            <a:normAutofit fontScale="70000" lnSpcReduction="20000"/>
          </a:bodyPr>
          <a:lstStyle/>
          <a:p>
            <a:r>
              <a:rPr lang="en-US" altLang="zh-TW" dirty="0"/>
              <a:t>The ensemble generally captured Earl’s RI, </a:t>
            </a:r>
            <a:r>
              <a:rPr lang="en-US" altLang="zh-TW" dirty="0" smtClean="0"/>
              <a:t>evidenced by </a:t>
            </a:r>
            <a:r>
              <a:rPr lang="en-US" altLang="zh-TW" dirty="0"/>
              <a:t>the fact that 91 out of the total of 100 </a:t>
            </a:r>
            <a:r>
              <a:rPr lang="en-US" altLang="zh-TW" dirty="0" smtClean="0"/>
              <a:t>ensemble members qualify as RI cases.</a:t>
            </a:r>
          </a:p>
          <a:p>
            <a:r>
              <a:rPr lang="en-US" altLang="zh-TW" dirty="0" smtClean="0"/>
              <a:t>It </a:t>
            </a:r>
            <a:r>
              <a:rPr lang="en-US" altLang="zh-TW" dirty="0"/>
              <a:t>indicates that the TC environment </a:t>
            </a:r>
            <a:r>
              <a:rPr lang="en-US" altLang="zh-TW" dirty="0" smtClean="0"/>
              <a:t>determines the </a:t>
            </a:r>
            <a:r>
              <a:rPr lang="en-US" altLang="zh-TW" dirty="0"/>
              <a:t>overall predictability of RI in the sense </a:t>
            </a:r>
            <a:r>
              <a:rPr lang="en-US" altLang="zh-TW" dirty="0" smtClean="0"/>
              <a:t>of whether </a:t>
            </a:r>
            <a:r>
              <a:rPr lang="en-US" altLang="zh-TW" dirty="0"/>
              <a:t>RI will </a:t>
            </a:r>
            <a:r>
              <a:rPr lang="en-US" altLang="zh-TW" dirty="0" smtClean="0"/>
              <a:t>occur.</a:t>
            </a:r>
          </a:p>
          <a:p>
            <a:r>
              <a:rPr lang="en-US" altLang="zh-TW" dirty="0"/>
              <a:t>It follows that the predictability </a:t>
            </a:r>
            <a:r>
              <a:rPr lang="en-US" altLang="zh-TW" dirty="0" smtClean="0"/>
              <a:t>of RI </a:t>
            </a:r>
            <a:r>
              <a:rPr lang="en-US" altLang="zh-TW" dirty="0"/>
              <a:t>is higher if a TC is embedded in an environment </a:t>
            </a:r>
            <a:r>
              <a:rPr lang="en-US" altLang="zh-TW" dirty="0" smtClean="0"/>
              <a:t>that will </a:t>
            </a:r>
            <a:r>
              <a:rPr lang="en-US" altLang="zh-TW" dirty="0"/>
              <a:t>remain favorable (or unfavorable) for an </a:t>
            </a:r>
            <a:r>
              <a:rPr lang="en-US" altLang="zh-TW" dirty="0" smtClean="0"/>
              <a:t>extended period </a:t>
            </a:r>
            <a:r>
              <a:rPr lang="en-US" altLang="zh-TW" dirty="0"/>
              <a:t>of time. In contrast, the timing of RI seems to </a:t>
            </a:r>
            <a:r>
              <a:rPr lang="en-US" altLang="zh-TW" dirty="0" smtClean="0"/>
              <a:t>have limited </a:t>
            </a:r>
            <a:r>
              <a:rPr lang="en-US" altLang="zh-TW" dirty="0"/>
              <a:t>predictability, similar to the predictability of </a:t>
            </a:r>
            <a:r>
              <a:rPr lang="en-US" altLang="zh-TW" dirty="0" smtClean="0"/>
              <a:t>TC genesis </a:t>
            </a:r>
            <a:r>
              <a:rPr lang="en-US" altLang="zh-TW" dirty="0"/>
              <a:t>discussed in Zhang and </a:t>
            </a:r>
            <a:r>
              <a:rPr lang="en-US" altLang="zh-TW" dirty="0" err="1"/>
              <a:t>Sippel</a:t>
            </a:r>
            <a:r>
              <a:rPr lang="en-US" altLang="zh-TW" dirty="0"/>
              <a:t> (2009</a:t>
            </a:r>
            <a:r>
              <a:rPr lang="en-US" altLang="zh-TW" dirty="0" smtClean="0"/>
              <a:t>).</a:t>
            </a:r>
          </a:p>
          <a:p>
            <a:r>
              <a:rPr lang="en-US" altLang="zh-TW" dirty="0" smtClean="0"/>
              <a:t>Wind </a:t>
            </a:r>
            <a:r>
              <a:rPr lang="en-US" altLang="zh-TW" dirty="0"/>
              <a:t>shear plays a critical role in the uncertainty of </a:t>
            </a:r>
            <a:r>
              <a:rPr lang="en-US" altLang="zh-TW" dirty="0" smtClean="0"/>
              <a:t>RI timing </a:t>
            </a:r>
            <a:r>
              <a:rPr lang="en-US" altLang="zh-TW" dirty="0"/>
              <a:t>in two ways</a:t>
            </a:r>
            <a:r>
              <a:rPr lang="en-US" altLang="zh-TW" dirty="0" smtClean="0"/>
              <a:t>.</a:t>
            </a:r>
          </a:p>
          <a:p>
            <a:pPr lvl="1"/>
            <a:r>
              <a:rPr lang="en-US" altLang="zh-TW" dirty="0" smtClean="0"/>
              <a:t>Shear variability is </a:t>
            </a:r>
            <a:r>
              <a:rPr lang="en-US" altLang="zh-TW" dirty="0"/>
              <a:t>directly related to differences in RI timing in </a:t>
            </a:r>
            <a:r>
              <a:rPr lang="en-US" altLang="zh-TW" dirty="0" smtClean="0"/>
              <a:t>the sense </a:t>
            </a:r>
            <a:r>
              <a:rPr lang="en-US" altLang="zh-TW" dirty="0"/>
              <a:t>that stronger shear leads to a reduction in </a:t>
            </a:r>
            <a:r>
              <a:rPr lang="en-US" altLang="zh-TW" dirty="0" smtClean="0"/>
              <a:t>the likelihood </a:t>
            </a:r>
            <a:r>
              <a:rPr lang="en-US" altLang="zh-TW" dirty="0"/>
              <a:t>of RI</a:t>
            </a:r>
            <a:r>
              <a:rPr lang="en-US" altLang="zh-TW" dirty="0" smtClean="0"/>
              <a:t>.</a:t>
            </a:r>
          </a:p>
          <a:p>
            <a:pPr lvl="1"/>
            <a:r>
              <a:rPr lang="en-US" altLang="zh-TW" dirty="0" smtClean="0"/>
              <a:t>Interactions between the </a:t>
            </a:r>
            <a:r>
              <a:rPr lang="en-US" altLang="zh-TW" dirty="0"/>
              <a:t>environmental shear, the TC vortex, </a:t>
            </a:r>
            <a:r>
              <a:rPr lang="en-US" altLang="zh-TW" dirty="0" smtClean="0"/>
              <a:t>and convection </a:t>
            </a:r>
            <a:r>
              <a:rPr lang="en-US" altLang="zh-TW" dirty="0"/>
              <a:t>are responsible for RI timing </a:t>
            </a:r>
            <a:r>
              <a:rPr lang="en-US" altLang="zh-TW" dirty="0" smtClean="0"/>
              <a:t>uncertainty, even </a:t>
            </a:r>
            <a:r>
              <a:rPr lang="en-US" altLang="zh-TW" dirty="0"/>
              <a:t>when the shear magnitude is uniform within </a:t>
            </a:r>
            <a:r>
              <a:rPr lang="en-US" altLang="zh-TW" dirty="0" smtClean="0"/>
              <a:t>an ensemble</a:t>
            </a:r>
            <a:r>
              <a:rPr lang="en-US" altLang="zh-TW" dirty="0"/>
              <a:t>.</a:t>
            </a:r>
            <a:endParaRPr lang="en-US" altLang="zh-TW" dirty="0" smtClean="0"/>
          </a:p>
          <a:p>
            <a:endParaRPr lang="zh-TW" altLang="en-US" dirty="0"/>
          </a:p>
        </p:txBody>
      </p:sp>
    </p:spTree>
    <p:extLst>
      <p:ext uri="{BB962C8B-B14F-4D97-AF65-F5344CB8AC3E}">
        <p14:creationId xmlns:p14="http://schemas.microsoft.com/office/powerpoint/2010/main" val="11589753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77500" lnSpcReduction="20000"/>
          </a:bodyPr>
          <a:lstStyle/>
          <a:p>
            <a:r>
              <a:rPr lang="en-US" altLang="zh-TW" dirty="0"/>
              <a:t>Inertial stability </a:t>
            </a:r>
            <a:r>
              <a:rPr lang="en-US" altLang="zh-TW" dirty="0" smtClean="0"/>
              <a:t>can make </a:t>
            </a:r>
            <a:r>
              <a:rPr lang="en-US" altLang="zh-TW" dirty="0"/>
              <a:t>the vortex resilient to moderate-to-strong </a:t>
            </a:r>
            <a:r>
              <a:rPr lang="en-US" altLang="zh-TW" dirty="0" smtClean="0"/>
              <a:t>shear and </a:t>
            </a:r>
            <a:r>
              <a:rPr lang="en-US" altLang="zh-TW" dirty="0"/>
              <a:t>allow for RI in an otherwise not ideal </a:t>
            </a:r>
            <a:r>
              <a:rPr lang="en-US" altLang="zh-TW" dirty="0" smtClean="0"/>
              <a:t>environment.</a:t>
            </a:r>
          </a:p>
          <a:p>
            <a:r>
              <a:rPr lang="en-US" altLang="zh-TW" dirty="0"/>
              <a:t>These complex feedbacks between convection and </a:t>
            </a:r>
            <a:r>
              <a:rPr lang="en-US" altLang="zh-TW" dirty="0" smtClean="0"/>
              <a:t>the mean </a:t>
            </a:r>
            <a:r>
              <a:rPr lang="en-US" altLang="zh-TW" dirty="0"/>
              <a:t>vortex imply that the predictability of RI is </a:t>
            </a:r>
            <a:r>
              <a:rPr lang="en-US" altLang="zh-TW" dirty="0" smtClean="0"/>
              <a:t>ultimately limited </a:t>
            </a:r>
            <a:r>
              <a:rPr lang="en-US" altLang="zh-TW" dirty="0"/>
              <a:t>as a result of the short predictability </a:t>
            </a:r>
            <a:r>
              <a:rPr lang="en-US" altLang="zh-TW" dirty="0" smtClean="0"/>
              <a:t>of convective processes.</a:t>
            </a:r>
          </a:p>
          <a:p>
            <a:r>
              <a:rPr lang="en-US" altLang="zh-TW" dirty="0"/>
              <a:t>The contrast between </a:t>
            </a:r>
            <a:r>
              <a:rPr lang="en-US" altLang="zh-TW" dirty="0" smtClean="0"/>
              <a:t>environmental and </a:t>
            </a:r>
            <a:r>
              <a:rPr lang="en-US" altLang="zh-TW" dirty="0"/>
              <a:t>internal controls implies that </a:t>
            </a:r>
            <a:r>
              <a:rPr lang="en-US" altLang="zh-TW" dirty="0" smtClean="0"/>
              <a:t>maximum intensity </a:t>
            </a:r>
            <a:r>
              <a:rPr lang="en-US" altLang="zh-TW" dirty="0"/>
              <a:t>predictions for long-lived hurricanes are </a:t>
            </a:r>
            <a:r>
              <a:rPr lang="en-US" altLang="zh-TW" dirty="0" smtClean="0"/>
              <a:t>inherently easier </a:t>
            </a:r>
            <a:r>
              <a:rPr lang="en-US" altLang="zh-TW" dirty="0"/>
              <a:t>than intensity forecasts for a TC </a:t>
            </a:r>
            <a:r>
              <a:rPr lang="en-US" altLang="zh-TW" dirty="0" smtClean="0"/>
              <a:t>growing toward </a:t>
            </a:r>
            <a:r>
              <a:rPr lang="en-US" altLang="zh-TW" dirty="0"/>
              <a:t>maturity</a:t>
            </a:r>
            <a:r>
              <a:rPr lang="en-US" altLang="zh-TW" dirty="0" smtClean="0"/>
              <a:t>.</a:t>
            </a:r>
          </a:p>
          <a:p>
            <a:r>
              <a:rPr lang="en-US" altLang="zh-TW" dirty="0"/>
              <a:t>The different processes associated with RI </a:t>
            </a:r>
            <a:r>
              <a:rPr lang="en-US" altLang="zh-TW" dirty="0" smtClean="0"/>
              <a:t>are dependent </a:t>
            </a:r>
            <a:r>
              <a:rPr lang="en-US" altLang="zh-TW" dirty="0"/>
              <a:t>on the TC’s stage in its life cycle</a:t>
            </a:r>
            <a:r>
              <a:rPr lang="en-US" altLang="zh-TW" dirty="0" smtClean="0"/>
              <a:t>.</a:t>
            </a:r>
          </a:p>
          <a:p>
            <a:pPr lvl="1"/>
            <a:r>
              <a:rPr lang="en-US" altLang="zh-TW" dirty="0"/>
              <a:t>upper-level warming and a more </a:t>
            </a:r>
            <a:r>
              <a:rPr lang="en-US" altLang="zh-TW" dirty="0" smtClean="0"/>
              <a:t>pronounced drop </a:t>
            </a:r>
            <a:r>
              <a:rPr lang="en-US" altLang="zh-TW" dirty="0"/>
              <a:t>in SLP are exclusively associated with the late </a:t>
            </a:r>
            <a:r>
              <a:rPr lang="en-US" altLang="zh-TW" dirty="0" smtClean="0"/>
              <a:t>RI regime</a:t>
            </a:r>
            <a:r>
              <a:rPr lang="en-US" altLang="zh-TW" dirty="0"/>
              <a:t>, indicating that the warm core is likely not </a:t>
            </a:r>
            <a:r>
              <a:rPr lang="en-US" altLang="zh-TW" dirty="0" smtClean="0"/>
              <a:t>the immediate </a:t>
            </a:r>
            <a:r>
              <a:rPr lang="en-US" altLang="zh-TW" dirty="0"/>
              <a:t>cause of RI</a:t>
            </a:r>
            <a:r>
              <a:rPr lang="en-US" altLang="zh-TW" dirty="0" smtClean="0"/>
              <a:t>.</a:t>
            </a:r>
          </a:p>
          <a:p>
            <a:endParaRPr lang="zh-TW" altLang="en-US" dirty="0"/>
          </a:p>
        </p:txBody>
      </p:sp>
    </p:spTree>
    <p:extLst>
      <p:ext uri="{BB962C8B-B14F-4D97-AF65-F5344CB8AC3E}">
        <p14:creationId xmlns:p14="http://schemas.microsoft.com/office/powerpoint/2010/main" val="1904577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圖片 3"/>
          <p:cNvPicPr>
            <a:picLocks noChangeAspect="1"/>
          </p:cNvPicPr>
          <p:nvPr/>
        </p:nvPicPr>
        <p:blipFill rotWithShape="1">
          <a:blip r:embed="rId2"/>
          <a:srcRect l="18161" r="18745"/>
          <a:stretch/>
        </p:blipFill>
        <p:spPr>
          <a:xfrm>
            <a:off x="1186780" y="1768565"/>
            <a:ext cx="6770440" cy="5003458"/>
          </a:xfrm>
          <a:prstGeom prst="rect">
            <a:avLst/>
          </a:prstGeom>
        </p:spPr>
      </p:pic>
    </p:spTree>
    <p:extLst>
      <p:ext uri="{BB962C8B-B14F-4D97-AF65-F5344CB8AC3E}">
        <p14:creationId xmlns:p14="http://schemas.microsoft.com/office/powerpoint/2010/main" val="18307189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Rapid </a:t>
            </a:r>
            <a:r>
              <a:rPr lang="en-US" altLang="zh-TW" dirty="0" smtClean="0"/>
              <a:t>intensification (RI)</a:t>
            </a:r>
            <a:endParaRPr lang="zh-TW" altLang="en-US" dirty="0"/>
          </a:p>
        </p:txBody>
      </p:sp>
      <p:sp>
        <p:nvSpPr>
          <p:cNvPr id="3" name="內容版面配置區 2"/>
          <p:cNvSpPr>
            <a:spLocks noGrp="1"/>
          </p:cNvSpPr>
          <p:nvPr>
            <p:ph idx="1"/>
          </p:nvPr>
        </p:nvSpPr>
        <p:spPr/>
        <p:txBody>
          <a:bodyPr/>
          <a:lstStyle/>
          <a:p>
            <a:r>
              <a:rPr lang="en-US" altLang="zh-TW" dirty="0" smtClean="0"/>
              <a:t>Definition</a:t>
            </a:r>
          </a:p>
          <a:p>
            <a:pPr lvl="1"/>
            <a:r>
              <a:rPr lang="en-US" altLang="zh-TW" dirty="0" smtClean="0"/>
              <a:t> </a:t>
            </a:r>
            <a:r>
              <a:rPr lang="en-US" altLang="zh-TW" b="1" dirty="0" smtClean="0">
                <a:solidFill>
                  <a:srgbClr val="0070C0"/>
                </a:solidFill>
              </a:rPr>
              <a:t>≥ 15ms</a:t>
            </a:r>
            <a:r>
              <a:rPr lang="en-US" altLang="zh-TW" b="1" baseline="30000" dirty="0" smtClean="0">
                <a:solidFill>
                  <a:srgbClr val="0070C0"/>
                </a:solidFill>
              </a:rPr>
              <a:t>-1</a:t>
            </a:r>
            <a:r>
              <a:rPr lang="en-US" altLang="zh-TW" dirty="0" smtClean="0"/>
              <a:t> </a:t>
            </a:r>
            <a:r>
              <a:rPr lang="en-US" altLang="zh-TW" dirty="0"/>
              <a:t>increase in </a:t>
            </a:r>
            <a:r>
              <a:rPr lang="en-US" altLang="zh-TW" dirty="0" smtClean="0"/>
              <a:t>the maximum </a:t>
            </a:r>
            <a:r>
              <a:rPr lang="en-US" altLang="zh-TW" dirty="0"/>
              <a:t>surface wind speed over a </a:t>
            </a:r>
            <a:r>
              <a:rPr lang="en-US" altLang="zh-TW" b="1" dirty="0">
                <a:solidFill>
                  <a:srgbClr val="0070C0"/>
                </a:solidFill>
              </a:rPr>
              <a:t>24-h</a:t>
            </a:r>
            <a:r>
              <a:rPr lang="en-US" altLang="zh-TW" dirty="0"/>
              <a:t> </a:t>
            </a:r>
            <a:r>
              <a:rPr lang="en-US" altLang="zh-TW" dirty="0" smtClean="0"/>
              <a:t>period</a:t>
            </a:r>
          </a:p>
          <a:p>
            <a:r>
              <a:rPr lang="en-US" altLang="zh-TW" dirty="0" smtClean="0"/>
              <a:t>Challenge</a:t>
            </a:r>
          </a:p>
          <a:p>
            <a:pPr lvl="1"/>
            <a:r>
              <a:rPr lang="en-US" altLang="zh-TW" dirty="0"/>
              <a:t>RI has </a:t>
            </a:r>
            <a:r>
              <a:rPr lang="en-US" altLang="zh-TW" b="1" dirty="0">
                <a:solidFill>
                  <a:srgbClr val="0070C0"/>
                </a:solidFill>
              </a:rPr>
              <a:t>low </a:t>
            </a:r>
            <a:r>
              <a:rPr lang="en-US" altLang="zh-TW" b="1" dirty="0" smtClean="0">
                <a:solidFill>
                  <a:srgbClr val="0070C0"/>
                </a:solidFill>
              </a:rPr>
              <a:t>predictability</a:t>
            </a:r>
            <a:r>
              <a:rPr lang="en-US" altLang="zh-TW" b="1" dirty="0" smtClean="0"/>
              <a:t> </a:t>
            </a:r>
            <a:r>
              <a:rPr lang="en-US" altLang="zh-TW" dirty="0" smtClean="0"/>
              <a:t>(for </a:t>
            </a:r>
            <a:r>
              <a:rPr lang="en-US" altLang="zh-TW" dirty="0"/>
              <a:t>reasons that are not fully understood), but </a:t>
            </a:r>
            <a:r>
              <a:rPr lang="en-US" altLang="zh-TW" dirty="0" smtClean="0"/>
              <a:t>this predictability </a:t>
            </a:r>
            <a:r>
              <a:rPr lang="en-US" altLang="zh-TW" dirty="0"/>
              <a:t>has not been precisely quantified</a:t>
            </a:r>
            <a:r>
              <a:rPr lang="en-US" altLang="zh-TW" dirty="0" smtClean="0"/>
              <a:t>.</a:t>
            </a:r>
            <a:endParaRPr lang="zh-TW" altLang="en-US" dirty="0"/>
          </a:p>
        </p:txBody>
      </p:sp>
    </p:spTree>
    <p:extLst>
      <p:ext uri="{BB962C8B-B14F-4D97-AF65-F5344CB8AC3E}">
        <p14:creationId xmlns:p14="http://schemas.microsoft.com/office/powerpoint/2010/main" val="8601618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Previous study on RI</a:t>
            </a:r>
            <a:endParaRPr lang="zh-TW" altLang="en-US" dirty="0"/>
          </a:p>
        </p:txBody>
      </p:sp>
      <p:sp>
        <p:nvSpPr>
          <p:cNvPr id="3" name="內容版面配置區 2"/>
          <p:cNvSpPr>
            <a:spLocks noGrp="1"/>
          </p:cNvSpPr>
          <p:nvPr>
            <p:ph idx="1"/>
          </p:nvPr>
        </p:nvSpPr>
        <p:spPr/>
        <p:txBody>
          <a:bodyPr>
            <a:normAutofit fontScale="85000" lnSpcReduction="20000"/>
          </a:bodyPr>
          <a:lstStyle/>
          <a:p>
            <a:r>
              <a:rPr lang="en-US" altLang="zh-TW" dirty="0" err="1" smtClean="0">
                <a:solidFill>
                  <a:srgbClr val="0070C0"/>
                </a:solidFill>
              </a:rPr>
              <a:t>Diabatic</a:t>
            </a:r>
            <a:r>
              <a:rPr lang="en-US" altLang="zh-TW" dirty="0" smtClean="0">
                <a:solidFill>
                  <a:srgbClr val="0070C0"/>
                </a:solidFill>
              </a:rPr>
              <a:t> heating</a:t>
            </a:r>
            <a:r>
              <a:rPr lang="en-US" altLang="zh-TW" dirty="0" smtClean="0"/>
              <a:t> and </a:t>
            </a:r>
            <a:r>
              <a:rPr lang="en-US" altLang="zh-TW" dirty="0">
                <a:solidFill>
                  <a:srgbClr val="0070C0"/>
                </a:solidFill>
              </a:rPr>
              <a:t>inward advection of angular momentum</a:t>
            </a:r>
            <a:r>
              <a:rPr lang="en-US" altLang="zh-TW" dirty="0" smtClean="0"/>
              <a:t/>
            </a:r>
            <a:br>
              <a:rPr lang="en-US" altLang="zh-TW" dirty="0" smtClean="0"/>
            </a:br>
            <a:r>
              <a:rPr lang="en-US" altLang="zh-TW" sz="1900" dirty="0" smtClean="0"/>
              <a:t>(</a:t>
            </a:r>
            <a:r>
              <a:rPr lang="en-US" altLang="zh-TW" sz="1900" dirty="0" err="1" smtClean="0"/>
              <a:t>Ooyama</a:t>
            </a:r>
            <a:r>
              <a:rPr lang="en-US" altLang="zh-TW" sz="1900" dirty="0" smtClean="0"/>
              <a:t> </a:t>
            </a:r>
            <a:r>
              <a:rPr lang="en-US" altLang="zh-TW" sz="1900" dirty="0"/>
              <a:t>1969, 1982; Shapiro and </a:t>
            </a:r>
            <a:r>
              <a:rPr lang="en-US" altLang="zh-TW" sz="1900" dirty="0" smtClean="0"/>
              <a:t>Willoughby 1982, </a:t>
            </a:r>
            <a:r>
              <a:rPr lang="en-US" altLang="zh-TW" sz="1900" dirty="0"/>
              <a:t>Bui et al. 2009; Smith et al. </a:t>
            </a:r>
            <a:r>
              <a:rPr lang="en-US" altLang="zh-TW" sz="1900" dirty="0" smtClean="0"/>
              <a:t>2009, Lee </a:t>
            </a:r>
            <a:r>
              <a:rPr lang="en-US" altLang="zh-TW" sz="1900" dirty="0"/>
              <a:t>and </a:t>
            </a:r>
            <a:r>
              <a:rPr lang="en-US" altLang="zh-TW" sz="1900" dirty="0" smtClean="0"/>
              <a:t>Chen </a:t>
            </a:r>
            <a:r>
              <a:rPr lang="da-DK" altLang="zh-TW" sz="1900" dirty="0" smtClean="0"/>
              <a:t>2012</a:t>
            </a:r>
            <a:r>
              <a:rPr lang="da-DK" altLang="zh-TW" sz="1900" dirty="0"/>
              <a:t>; Chen et al. 2013)</a:t>
            </a:r>
            <a:endParaRPr lang="en-US" altLang="zh-TW" sz="3300" dirty="0" smtClean="0"/>
          </a:p>
          <a:p>
            <a:r>
              <a:rPr lang="en-US" altLang="zh-TW" dirty="0"/>
              <a:t>The abrupt onset of RI can be explained by means of </a:t>
            </a:r>
            <a:r>
              <a:rPr lang="en-US" altLang="zh-TW" dirty="0" smtClean="0"/>
              <a:t>a drastic </a:t>
            </a:r>
            <a:r>
              <a:rPr lang="en-US" altLang="zh-TW" dirty="0"/>
              <a:t>increase in thermodynamic efficiency when </a:t>
            </a:r>
            <a:r>
              <a:rPr lang="en-US" altLang="zh-TW" dirty="0" smtClean="0"/>
              <a:t>the </a:t>
            </a:r>
            <a:r>
              <a:rPr lang="en-US" altLang="zh-TW" dirty="0">
                <a:solidFill>
                  <a:srgbClr val="0070C0"/>
                </a:solidFill>
              </a:rPr>
              <a:t>heating is concentrated in a region of high inertial stability</a:t>
            </a:r>
            <a:r>
              <a:rPr lang="en-US" altLang="zh-TW" dirty="0" smtClean="0"/>
              <a:t/>
            </a:r>
            <a:br>
              <a:rPr lang="en-US" altLang="zh-TW" dirty="0" smtClean="0"/>
            </a:br>
            <a:r>
              <a:rPr lang="en-US" altLang="zh-TW" sz="1900" dirty="0" smtClean="0"/>
              <a:t>(Schubert </a:t>
            </a:r>
            <a:r>
              <a:rPr lang="en-US" altLang="zh-TW" sz="1900" dirty="0"/>
              <a:t>and Hack 1982; </a:t>
            </a:r>
            <a:r>
              <a:rPr lang="en-US" altLang="zh-TW" sz="1900" dirty="0" err="1"/>
              <a:t>Vigh</a:t>
            </a:r>
            <a:r>
              <a:rPr lang="en-US" altLang="zh-TW" sz="1900" dirty="0"/>
              <a:t> and Schubert </a:t>
            </a:r>
            <a:r>
              <a:rPr lang="en-US" altLang="zh-TW" sz="1900" dirty="0" smtClean="0"/>
              <a:t>2009; Nolan </a:t>
            </a:r>
            <a:r>
              <a:rPr lang="en-US" altLang="zh-TW" sz="1900" dirty="0"/>
              <a:t>et al. 2007; Pendergrass and Willoughby 2009</a:t>
            </a:r>
            <a:r>
              <a:rPr lang="en-US" altLang="zh-TW" sz="1900" dirty="0" smtClean="0"/>
              <a:t>)</a:t>
            </a:r>
          </a:p>
          <a:p>
            <a:r>
              <a:rPr lang="en-US" altLang="zh-TW" dirty="0"/>
              <a:t>RI is often preceded by the </a:t>
            </a:r>
            <a:r>
              <a:rPr lang="en-US" altLang="zh-TW" dirty="0" smtClean="0"/>
              <a:t>development of </a:t>
            </a:r>
            <a:r>
              <a:rPr lang="en-US" altLang="zh-TW" dirty="0"/>
              <a:t>a </a:t>
            </a:r>
            <a:r>
              <a:rPr lang="en-US" altLang="zh-TW" dirty="0">
                <a:solidFill>
                  <a:srgbClr val="0070C0"/>
                </a:solidFill>
              </a:rPr>
              <a:t>symmetric ring of precipitation</a:t>
            </a:r>
            <a:r>
              <a:rPr lang="en-US" altLang="zh-TW" dirty="0" smtClean="0"/>
              <a:t>.</a:t>
            </a:r>
            <a:br>
              <a:rPr lang="en-US" altLang="zh-TW" dirty="0" smtClean="0"/>
            </a:br>
            <a:r>
              <a:rPr lang="en-US" altLang="zh-TW" sz="1900" dirty="0" smtClean="0"/>
              <a:t>(</a:t>
            </a:r>
            <a:r>
              <a:rPr lang="en-US" altLang="zh-TW" sz="1900" dirty="0" err="1" smtClean="0"/>
              <a:t>Kieper</a:t>
            </a:r>
            <a:r>
              <a:rPr lang="en-US" altLang="zh-TW" sz="1900" dirty="0" smtClean="0"/>
              <a:t> </a:t>
            </a:r>
            <a:r>
              <a:rPr lang="en-US" altLang="zh-TW" sz="1900" dirty="0"/>
              <a:t>and </a:t>
            </a:r>
            <a:r>
              <a:rPr lang="en-US" altLang="zh-TW" sz="1900" dirty="0" smtClean="0"/>
              <a:t>Jiang 2012, </a:t>
            </a:r>
            <a:r>
              <a:rPr lang="da-DK" altLang="zh-TW" sz="1900" dirty="0" smtClean="0"/>
              <a:t>Stevenson </a:t>
            </a:r>
            <a:r>
              <a:rPr lang="da-DK" altLang="zh-TW" sz="1900" dirty="0"/>
              <a:t>et al. 2014; Rogers et </a:t>
            </a:r>
            <a:r>
              <a:rPr lang="da-DK" altLang="zh-TW" sz="1900" dirty="0" smtClean="0"/>
              <a:t>al.</a:t>
            </a:r>
            <a:r>
              <a:rPr lang="en-US" altLang="zh-TW" sz="1900" dirty="0" smtClean="0"/>
              <a:t>2015</a:t>
            </a:r>
            <a:r>
              <a:rPr lang="en-US" altLang="zh-TW" sz="1900" dirty="0"/>
              <a:t>; Chen and </a:t>
            </a:r>
            <a:r>
              <a:rPr lang="en-US" altLang="zh-TW" sz="1900" dirty="0" err="1"/>
              <a:t>Gopalakrishnan</a:t>
            </a:r>
            <a:r>
              <a:rPr lang="en-US" altLang="zh-TW" sz="1900" dirty="0"/>
              <a:t> 2015</a:t>
            </a:r>
            <a:r>
              <a:rPr lang="en-US" altLang="zh-TW" sz="1900" dirty="0" smtClean="0"/>
              <a:t>)</a:t>
            </a:r>
          </a:p>
          <a:p>
            <a:r>
              <a:rPr lang="en-US" altLang="zh-TW" dirty="0" smtClean="0"/>
              <a:t>Satellite observations and </a:t>
            </a:r>
            <a:r>
              <a:rPr lang="en-US" altLang="zh-TW" dirty="0"/>
              <a:t>model studies have </a:t>
            </a:r>
            <a:r>
              <a:rPr lang="en-US" altLang="zh-TW" dirty="0">
                <a:solidFill>
                  <a:srgbClr val="0070C0"/>
                </a:solidFill>
              </a:rPr>
              <a:t>not</a:t>
            </a:r>
            <a:r>
              <a:rPr lang="en-US" altLang="zh-TW" dirty="0"/>
              <a:t> confirmed that </a:t>
            </a:r>
            <a:r>
              <a:rPr lang="en-US" altLang="zh-TW" dirty="0" smtClean="0"/>
              <a:t>CBs</a:t>
            </a:r>
            <a:r>
              <a:rPr lang="en-US" altLang="zh-TW" baseline="30000" dirty="0" smtClean="0"/>
              <a:t>*</a:t>
            </a:r>
            <a:r>
              <a:rPr lang="en-US" altLang="zh-TW" dirty="0" smtClean="0"/>
              <a:t> are either </a:t>
            </a:r>
            <a:r>
              <a:rPr lang="en-US" altLang="zh-TW" dirty="0"/>
              <a:t>a necessary or a sufficient condition for </a:t>
            </a:r>
            <a:r>
              <a:rPr lang="en-US" altLang="zh-TW" dirty="0" smtClean="0"/>
              <a:t>RI.</a:t>
            </a:r>
            <a:br>
              <a:rPr lang="en-US" altLang="zh-TW" dirty="0" smtClean="0"/>
            </a:br>
            <a:r>
              <a:rPr lang="en-US" altLang="zh-TW" sz="1900" dirty="0" smtClean="0"/>
              <a:t>(Rogers </a:t>
            </a:r>
            <a:r>
              <a:rPr lang="en-US" altLang="zh-TW" sz="1900" dirty="0"/>
              <a:t>2010; Jiang 2012)</a:t>
            </a:r>
            <a:endParaRPr lang="en-US" altLang="zh-TW" dirty="0" smtClean="0"/>
          </a:p>
        </p:txBody>
      </p:sp>
      <p:sp>
        <p:nvSpPr>
          <p:cNvPr id="4" name="矩形 3"/>
          <p:cNvSpPr/>
          <p:nvPr/>
        </p:nvSpPr>
        <p:spPr>
          <a:xfrm>
            <a:off x="628650" y="6311899"/>
            <a:ext cx="1862561" cy="369332"/>
          </a:xfrm>
          <a:prstGeom prst="rect">
            <a:avLst/>
          </a:prstGeom>
        </p:spPr>
        <p:txBody>
          <a:bodyPr wrap="none">
            <a:spAutoFit/>
          </a:bodyPr>
          <a:lstStyle/>
          <a:p>
            <a:r>
              <a:rPr lang="en-US" altLang="zh-TW" dirty="0" smtClean="0"/>
              <a:t>*Convective </a:t>
            </a:r>
            <a:r>
              <a:rPr lang="en-US" altLang="zh-TW" dirty="0"/>
              <a:t>burst</a:t>
            </a:r>
            <a:endParaRPr lang="zh-TW" altLang="en-US" dirty="0"/>
          </a:p>
        </p:txBody>
      </p:sp>
    </p:spTree>
    <p:extLst>
      <p:ext uri="{BB962C8B-B14F-4D97-AF65-F5344CB8AC3E}">
        <p14:creationId xmlns:p14="http://schemas.microsoft.com/office/powerpoint/2010/main" val="19971012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Model setup</a:t>
            </a:r>
            <a:endParaRPr lang="zh-TW" altLang="en-US" dirty="0"/>
          </a:p>
        </p:txBody>
      </p:sp>
      <p:sp>
        <p:nvSpPr>
          <p:cNvPr id="3" name="內容版面配置區 2"/>
          <p:cNvSpPr>
            <a:spLocks noGrp="1"/>
          </p:cNvSpPr>
          <p:nvPr>
            <p:ph idx="1"/>
          </p:nvPr>
        </p:nvSpPr>
        <p:spPr/>
        <p:txBody>
          <a:bodyPr>
            <a:normAutofit/>
          </a:bodyPr>
          <a:lstStyle/>
          <a:p>
            <a:r>
              <a:rPr lang="en-US" altLang="zh-TW" dirty="0" smtClean="0"/>
              <a:t>Use five </a:t>
            </a:r>
            <a:r>
              <a:rPr lang="en-US" altLang="zh-TW" dirty="0"/>
              <a:t>high-resolution stochastic ensembles of </a:t>
            </a:r>
            <a:r>
              <a:rPr lang="en-US" altLang="zh-TW" dirty="0" smtClean="0"/>
              <a:t>Hurricane Earl </a:t>
            </a:r>
            <a:r>
              <a:rPr lang="en-US" altLang="zh-TW" dirty="0"/>
              <a:t>(2010) with a combined total of 100 members</a:t>
            </a:r>
            <a:r>
              <a:rPr lang="en-US" altLang="zh-TW" dirty="0" smtClean="0"/>
              <a:t>.</a:t>
            </a:r>
          </a:p>
          <a:p>
            <a:r>
              <a:rPr lang="en-US" altLang="zh-TW" dirty="0" smtClean="0"/>
              <a:t>Domain</a:t>
            </a:r>
          </a:p>
          <a:p>
            <a:pPr lvl="1"/>
            <a:r>
              <a:rPr lang="en-US" altLang="zh-TW" dirty="0" smtClean="0"/>
              <a:t>D1: Covering most of </a:t>
            </a:r>
            <a:r>
              <a:rPr lang="en-US" altLang="zh-TW" dirty="0"/>
              <a:t>the North Atlantic </a:t>
            </a:r>
            <a:r>
              <a:rPr lang="en-US" altLang="zh-TW" dirty="0" smtClean="0"/>
              <a:t>(</a:t>
            </a:r>
            <a:r>
              <a:rPr lang="el-GR" altLang="zh-TW" dirty="0" smtClean="0"/>
              <a:t>Δ</a:t>
            </a:r>
            <a:r>
              <a:rPr lang="en-US" altLang="zh-TW" dirty="0" smtClean="0"/>
              <a:t>x = 12 </a:t>
            </a:r>
            <a:r>
              <a:rPr lang="en-US" altLang="zh-TW" dirty="0"/>
              <a:t>km</a:t>
            </a:r>
            <a:r>
              <a:rPr lang="en-US" altLang="zh-TW" dirty="0" smtClean="0"/>
              <a:t>)</a:t>
            </a:r>
          </a:p>
          <a:p>
            <a:pPr lvl="1"/>
            <a:r>
              <a:rPr lang="en-US" altLang="zh-TW" dirty="0" smtClean="0"/>
              <a:t>D2-3: Two vortex-following domains (</a:t>
            </a:r>
            <a:r>
              <a:rPr lang="el-GR" altLang="zh-TW" dirty="0"/>
              <a:t>Δ</a:t>
            </a:r>
            <a:r>
              <a:rPr lang="en-US" altLang="zh-TW" dirty="0" smtClean="0"/>
              <a:t>x = 4 </a:t>
            </a:r>
            <a:r>
              <a:rPr lang="en-US" altLang="zh-TW" dirty="0"/>
              <a:t>and 1.33 </a:t>
            </a:r>
            <a:r>
              <a:rPr lang="en-US" altLang="zh-TW" dirty="0" smtClean="0"/>
              <a:t>km)</a:t>
            </a:r>
          </a:p>
          <a:p>
            <a:r>
              <a:rPr lang="en-US" altLang="zh-TW" dirty="0" smtClean="0"/>
              <a:t>All </a:t>
            </a:r>
            <a:r>
              <a:rPr lang="en-US" altLang="zh-TW" dirty="0"/>
              <a:t>ensembles had 20 members, which </a:t>
            </a:r>
            <a:r>
              <a:rPr lang="en-US" altLang="zh-TW" dirty="0" smtClean="0"/>
              <a:t>were initialized at </a:t>
            </a:r>
            <a:r>
              <a:rPr lang="en-US" altLang="zh-TW" dirty="0"/>
              <a:t>0000 UTC 27 August 2010 and integrated for 7 </a:t>
            </a:r>
            <a:r>
              <a:rPr lang="en-US" altLang="zh-TW" dirty="0" smtClean="0"/>
              <a:t>days (168 </a:t>
            </a:r>
            <a:r>
              <a:rPr lang="en-US" altLang="zh-TW" dirty="0"/>
              <a:t>h</a:t>
            </a:r>
            <a:r>
              <a:rPr lang="en-US" altLang="zh-TW" dirty="0" smtClean="0"/>
              <a:t>).</a:t>
            </a:r>
          </a:p>
          <a:p>
            <a:endParaRPr lang="en-US" altLang="zh-TW" dirty="0"/>
          </a:p>
          <a:p>
            <a:endParaRPr lang="zh-TW" altLang="en-US" dirty="0"/>
          </a:p>
        </p:txBody>
      </p:sp>
    </p:spTree>
    <p:extLst>
      <p:ext uri="{BB962C8B-B14F-4D97-AF65-F5344CB8AC3E}">
        <p14:creationId xmlns:p14="http://schemas.microsoft.com/office/powerpoint/2010/main" val="21996256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SKEBS</a:t>
            </a:r>
            <a:endParaRPr lang="zh-TW" altLang="en-US" dirty="0"/>
          </a:p>
        </p:txBody>
      </p:sp>
      <p:sp>
        <p:nvSpPr>
          <p:cNvPr id="3" name="內容版面配置區 2"/>
          <p:cNvSpPr>
            <a:spLocks noGrp="1"/>
          </p:cNvSpPr>
          <p:nvPr>
            <p:ph idx="1"/>
          </p:nvPr>
        </p:nvSpPr>
        <p:spPr/>
        <p:txBody>
          <a:bodyPr/>
          <a:lstStyle/>
          <a:p>
            <a:r>
              <a:rPr lang="en-US" altLang="zh-TW" dirty="0"/>
              <a:t>The </a:t>
            </a:r>
            <a:r>
              <a:rPr lang="en-US" altLang="zh-TW" i="1" dirty="0"/>
              <a:t>stochastic </a:t>
            </a:r>
            <a:r>
              <a:rPr lang="da-DK" altLang="zh-TW" i="1" dirty="0"/>
              <a:t>kinetic-energy backscatter </a:t>
            </a:r>
            <a:r>
              <a:rPr lang="da-DK" altLang="zh-TW" dirty="0"/>
              <a:t>(SKEBS: Shutts, 2005; Berner </a:t>
            </a:r>
            <a:r>
              <a:rPr lang="da-DK" altLang="zh-TW" i="1" dirty="0"/>
              <a:t>et al.</a:t>
            </a:r>
            <a:r>
              <a:rPr lang="da-DK" altLang="zh-TW" dirty="0"/>
              <a:t>, </a:t>
            </a:r>
            <a:r>
              <a:rPr lang="en-US" altLang="zh-TW" dirty="0"/>
              <a:t>2009, 2011) algorithm was used to perturb the model ensembles with spatially and temporally correlated patterns of noise. </a:t>
            </a:r>
            <a:r>
              <a:rPr lang="en-US" altLang="zh-TW" sz="1800" dirty="0"/>
              <a:t>(</a:t>
            </a:r>
            <a:r>
              <a:rPr lang="en-US" altLang="zh-TW" sz="1800" dirty="0" err="1"/>
              <a:t>Judt</a:t>
            </a:r>
            <a:r>
              <a:rPr lang="en-US" altLang="zh-TW" sz="1800" dirty="0"/>
              <a:t> et al. 2016)</a:t>
            </a:r>
          </a:p>
          <a:p>
            <a:r>
              <a:rPr lang="en-US" altLang="zh-TW" dirty="0"/>
              <a:t>SKEBS perturbs the model fields by adding random, small-amplitude perturbations to the </a:t>
            </a:r>
            <a:r>
              <a:rPr lang="en-US" altLang="zh-TW" dirty="0">
                <a:solidFill>
                  <a:srgbClr val="0070C0"/>
                </a:solidFill>
              </a:rPr>
              <a:t>horizontal wind</a:t>
            </a:r>
            <a:r>
              <a:rPr lang="en-US" altLang="zh-TW" dirty="0"/>
              <a:t> and </a:t>
            </a:r>
            <a:r>
              <a:rPr lang="en-US" altLang="zh-TW" dirty="0">
                <a:solidFill>
                  <a:srgbClr val="0070C0"/>
                </a:solidFill>
              </a:rPr>
              <a:t>potential temperature tendency</a:t>
            </a:r>
            <a:r>
              <a:rPr lang="en-US" altLang="zh-TW" dirty="0"/>
              <a:t> equations at each time </a:t>
            </a:r>
            <a:r>
              <a:rPr lang="en-US" altLang="zh-TW" dirty="0" smtClean="0"/>
              <a:t>step.</a:t>
            </a:r>
            <a:endParaRPr lang="zh-TW" altLang="en-US" dirty="0"/>
          </a:p>
        </p:txBody>
      </p:sp>
    </p:spTree>
    <p:extLst>
      <p:ext uri="{BB962C8B-B14F-4D97-AF65-F5344CB8AC3E}">
        <p14:creationId xmlns:p14="http://schemas.microsoft.com/office/powerpoint/2010/main" val="7085574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64" y="1509867"/>
            <a:ext cx="5950592" cy="3926049"/>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da-DK" altLang="zh-TW" dirty="0" smtClean="0"/>
              <a:t>SKEBS</a:t>
            </a:r>
            <a:r>
              <a:rPr lang="en-US" altLang="zh-TW" dirty="0"/>
              <a:t> </a:t>
            </a:r>
            <a:r>
              <a:rPr lang="en-US" altLang="zh-TW" dirty="0" smtClean="0"/>
              <a:t>perturbation characteristics</a:t>
            </a:r>
            <a:endParaRPr lang="zh-TW" altLang="en-US" dirty="0"/>
          </a:p>
        </p:txBody>
      </p:sp>
      <p:sp>
        <p:nvSpPr>
          <p:cNvPr id="5" name="矩形 4"/>
          <p:cNvSpPr/>
          <p:nvPr/>
        </p:nvSpPr>
        <p:spPr>
          <a:xfrm>
            <a:off x="6544353" y="5066584"/>
            <a:ext cx="1640193" cy="369332"/>
          </a:xfrm>
          <a:prstGeom prst="rect">
            <a:avLst/>
          </a:prstGeom>
        </p:spPr>
        <p:txBody>
          <a:bodyPr wrap="none">
            <a:spAutoFit/>
          </a:bodyPr>
          <a:lstStyle/>
          <a:p>
            <a:r>
              <a:rPr lang="en-US" altLang="zh-TW" b="1" dirty="0" err="1" smtClean="0"/>
              <a:t>Judt</a:t>
            </a:r>
            <a:r>
              <a:rPr lang="en-US" altLang="zh-TW" b="1" dirty="0" smtClean="0"/>
              <a:t> </a:t>
            </a:r>
            <a:r>
              <a:rPr lang="en-US" altLang="zh-TW" b="1" dirty="0"/>
              <a:t>et al. </a:t>
            </a:r>
            <a:r>
              <a:rPr lang="en-US" altLang="zh-TW" b="1" dirty="0" smtClean="0"/>
              <a:t>2016</a:t>
            </a:r>
            <a:endParaRPr lang="zh-TW" altLang="en-US" b="1" dirty="0"/>
          </a:p>
        </p:txBody>
      </p:sp>
      <p:sp>
        <p:nvSpPr>
          <p:cNvPr id="9" name="文字方塊 8"/>
          <p:cNvSpPr txBox="1"/>
          <p:nvPr/>
        </p:nvSpPr>
        <p:spPr>
          <a:xfrm>
            <a:off x="7449423" y="6069676"/>
            <a:ext cx="1455848" cy="461665"/>
          </a:xfrm>
          <a:prstGeom prst="rect">
            <a:avLst/>
          </a:prstGeom>
          <a:noFill/>
        </p:spPr>
        <p:txBody>
          <a:bodyPr wrap="none" rtlCol="0">
            <a:spAutoFit/>
          </a:bodyPr>
          <a:lstStyle/>
          <a:p>
            <a:r>
              <a:rPr lang="en-US" altLang="zh-TW" sz="2400" dirty="0" smtClean="0"/>
              <a:t>x 20 = 100</a:t>
            </a:r>
            <a:endParaRPr lang="zh-TW" altLang="en-US" sz="2400" dirty="0"/>
          </a:p>
        </p:txBody>
      </p:sp>
      <p:pic>
        <p:nvPicPr>
          <p:cNvPr id="1026" name="Picture 2" descr="http://journals.ametsoc.org/na101/home/literatum/publisher/ams/journals/content/mwre/2016/15200493-144.11/mwr-d-15-0413.1/20161025/images/large/mwr-d-15-0413.1-t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422" y="5851492"/>
            <a:ext cx="7315724" cy="830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1067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Rapid Intensification Processes (GRIP) Field Experiment</a:t>
            </a:r>
            <a:endParaRPr lang="zh-TW" altLang="en-US" dirty="0"/>
          </a:p>
        </p:txBody>
      </p:sp>
      <p:pic>
        <p:nvPicPr>
          <p:cNvPr id="13314" name="Picture 2" descr="http://journals.ametsoc.org/na101/home/literatum/publisher/ams/journals/content/bams/2013/15200477-94.3/bams-d-11-00232.1/20130410/images/large/i1520-0477-94-3-345-f0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0483" y="1690689"/>
            <a:ext cx="6344775" cy="404505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729871" y="1761752"/>
            <a:ext cx="1803442"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da-DK" altLang="zh-TW" b="1" dirty="0"/>
              <a:t>Braun et al. 2013</a:t>
            </a:r>
            <a:endParaRPr lang="zh-TW" altLang="en-US" b="1" dirty="0"/>
          </a:p>
        </p:txBody>
      </p:sp>
      <p:sp>
        <p:nvSpPr>
          <p:cNvPr id="6" name="矩形 5"/>
          <p:cNvSpPr/>
          <p:nvPr/>
        </p:nvSpPr>
        <p:spPr>
          <a:xfrm>
            <a:off x="0" y="5833678"/>
            <a:ext cx="9144000" cy="923330"/>
          </a:xfrm>
          <a:prstGeom prst="rect">
            <a:avLst/>
          </a:prstGeom>
        </p:spPr>
        <p:txBody>
          <a:bodyPr wrap="square">
            <a:spAutoFit/>
          </a:bodyPr>
          <a:lstStyle/>
          <a:p>
            <a:r>
              <a:rPr lang="en-US" altLang="zh-TW" dirty="0"/>
              <a:t>In August–September 2010, NASA, NOAA, and the National Science Foundation (NSF) conducted separate but closely coordinated hurricane field campaigns, bringing to bear a combined seven aircraft with both new and mature observing technologies.</a:t>
            </a:r>
            <a:endParaRPr lang="zh-TW" altLang="en-US" dirty="0"/>
          </a:p>
        </p:txBody>
      </p:sp>
    </p:spTree>
    <p:extLst>
      <p:ext uri="{BB962C8B-B14F-4D97-AF65-F5344CB8AC3E}">
        <p14:creationId xmlns:p14="http://schemas.microsoft.com/office/powerpoint/2010/main" val="14027727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926</TotalTime>
  <Words>1458</Words>
  <Application>Microsoft Office PowerPoint</Application>
  <PresentationFormat>如螢幕大小 (4:3)</PresentationFormat>
  <Paragraphs>126</Paragraphs>
  <Slides>32</Slides>
  <Notes>0</Notes>
  <HiddenSlides>0</HiddenSlides>
  <MMClips>0</MMClips>
  <ScaleCrop>false</ScaleCrop>
  <HeadingPairs>
    <vt:vector size="4" baseType="variant">
      <vt:variant>
        <vt:lpstr>佈景主題</vt:lpstr>
      </vt:variant>
      <vt:variant>
        <vt:i4>1</vt:i4>
      </vt:variant>
      <vt:variant>
        <vt:lpstr>投影片標題</vt:lpstr>
      </vt:variant>
      <vt:variant>
        <vt:i4>32</vt:i4>
      </vt:variant>
    </vt:vector>
  </HeadingPairs>
  <TitlesOfParts>
    <vt:vector size="33" baseType="lpstr">
      <vt:lpstr>Office 佈景主題</vt:lpstr>
      <vt:lpstr>Predictability and Dynamics of Tropical Cyclone Rapid Intensification Deduced from High-Resolution Stochastic Ensembles</vt:lpstr>
      <vt:lpstr>Outline</vt:lpstr>
      <vt:lpstr>Intensity &amp; intensification</vt:lpstr>
      <vt:lpstr>Rapid intensification (RI)</vt:lpstr>
      <vt:lpstr>Previous study on RI</vt:lpstr>
      <vt:lpstr>Model setup</vt:lpstr>
      <vt:lpstr>SKEBS</vt:lpstr>
      <vt:lpstr>SKEBS perturbation characteristics</vt:lpstr>
      <vt:lpstr>Rapid Intensification Processes (GRIP) Field Experiment</vt:lpstr>
      <vt:lpstr>NOAA Intensity Forecasting Experiment (IFEX)</vt:lpstr>
      <vt:lpstr>Hurricane Earl (2010)</vt:lpstr>
      <vt:lpstr>Ensemble predictions</vt:lpstr>
      <vt:lpstr>Predictability of RI and uncertainty in RI timing</vt:lpstr>
      <vt:lpstr>SST (Environmental factors)</vt:lpstr>
      <vt:lpstr>Vertical wind shear (Environmental factors)</vt:lpstr>
      <vt:lpstr>Intensity (Internal factors)</vt:lpstr>
      <vt:lpstr>Tilt of the vortex (Internal factors)</vt:lpstr>
      <vt:lpstr>Inertial stability (Internal factors)</vt:lpstr>
      <vt:lpstr>Convective burst (Internal factors)</vt:lpstr>
      <vt:lpstr>Convective burst (Internal factors)</vt:lpstr>
      <vt:lpstr>Environmental and internal control of RI timing</vt:lpstr>
      <vt:lpstr>TC–environment interactions</vt:lpstr>
      <vt:lpstr>TC–environment interactions</vt:lpstr>
      <vt:lpstr>Evolution of the TC structure</vt:lpstr>
      <vt:lpstr>Development of the warm core</vt:lpstr>
      <vt:lpstr>Is the upper-level warm core necessary for RI?</vt:lpstr>
      <vt:lpstr>Most important findings</vt:lpstr>
      <vt:lpstr>Suggestions</vt:lpstr>
      <vt:lpstr>Thanks</vt:lpstr>
      <vt:lpstr>Summary</vt:lpstr>
      <vt:lpstr>PowerPoint 簡報</vt:lpstr>
      <vt:lpstr>PowerPoint 簡報</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Predictability and Dynamics of Tropical Cyclone Rapid Intensification Deduced from High-Resolution Stochastic Ensembles</dc:title>
  <dc:creator>Tin</dc:creator>
  <cp:lastModifiedBy>HUI-CHI</cp:lastModifiedBy>
  <cp:revision>188</cp:revision>
  <dcterms:created xsi:type="dcterms:W3CDTF">2017-03-19T01:15:07Z</dcterms:created>
  <dcterms:modified xsi:type="dcterms:W3CDTF">2017-04-14T01:01:59Z</dcterms:modified>
</cp:coreProperties>
</file>