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1" r:id="rId4"/>
    <p:sldId id="263" r:id="rId5"/>
    <p:sldId id="265" r:id="rId6"/>
    <p:sldId id="266" r:id="rId7"/>
    <p:sldId id="267" r:id="rId8"/>
    <p:sldId id="272" r:id="rId9"/>
    <p:sldId id="268" r:id="rId10"/>
    <p:sldId id="284" r:id="rId11"/>
    <p:sldId id="270" r:id="rId12"/>
    <p:sldId id="273" r:id="rId13"/>
    <p:sldId id="274" r:id="rId14"/>
    <p:sldId id="275" r:id="rId15"/>
    <p:sldId id="276" r:id="rId16"/>
    <p:sldId id="277" r:id="rId17"/>
    <p:sldId id="278" r:id="rId18"/>
    <p:sldId id="279" r:id="rId19"/>
    <p:sldId id="280" r:id="rId20"/>
    <p:sldId id="281" r:id="rId21"/>
    <p:sldId id="282" r:id="rId22"/>
    <p:sldId id="283" r:id="rId23"/>
    <p:sldId id="285" r:id="rId24"/>
    <p:sldId id="286" r:id="rId25"/>
    <p:sldId id="287" r:id="rId2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標楷體" panose="03000509000000000000" pitchFamily="65" charset="-120"/>
        <a:cs typeface="+mn-cs"/>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標楷體" panose="03000509000000000000" pitchFamily="65" charset="-120"/>
        <a:cs typeface="+mn-cs"/>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標楷體" panose="03000509000000000000" pitchFamily="65" charset="-120"/>
        <a:cs typeface="+mn-cs"/>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標楷體" panose="03000509000000000000" pitchFamily="65" charset="-120"/>
        <a:cs typeface="+mn-cs"/>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標楷體" panose="03000509000000000000" pitchFamily="65" charset="-120"/>
        <a:cs typeface="+mn-cs"/>
      </a:defRPr>
    </a:lvl5pPr>
    <a:lvl6pPr marL="2286000" algn="l" defTabSz="914400" rtl="0" eaLnBrk="1" latinLnBrk="0" hangingPunct="1">
      <a:defRPr kern="1200">
        <a:solidFill>
          <a:schemeClr val="tx1"/>
        </a:solidFill>
        <a:latin typeface="Times New Roman" panose="02020603050405020304" pitchFamily="18" charset="0"/>
        <a:ea typeface="標楷體" panose="03000509000000000000" pitchFamily="65" charset="-120"/>
        <a:cs typeface="+mn-cs"/>
      </a:defRPr>
    </a:lvl6pPr>
    <a:lvl7pPr marL="2743200" algn="l" defTabSz="914400" rtl="0" eaLnBrk="1" latinLnBrk="0" hangingPunct="1">
      <a:defRPr kern="1200">
        <a:solidFill>
          <a:schemeClr val="tx1"/>
        </a:solidFill>
        <a:latin typeface="Times New Roman" panose="02020603050405020304" pitchFamily="18" charset="0"/>
        <a:ea typeface="標楷體" panose="03000509000000000000" pitchFamily="65" charset="-120"/>
        <a:cs typeface="+mn-cs"/>
      </a:defRPr>
    </a:lvl7pPr>
    <a:lvl8pPr marL="3200400" algn="l" defTabSz="914400" rtl="0" eaLnBrk="1" latinLnBrk="0" hangingPunct="1">
      <a:defRPr kern="1200">
        <a:solidFill>
          <a:schemeClr val="tx1"/>
        </a:solidFill>
        <a:latin typeface="Times New Roman" panose="02020603050405020304" pitchFamily="18" charset="0"/>
        <a:ea typeface="標楷體" panose="03000509000000000000" pitchFamily="65" charset="-120"/>
        <a:cs typeface="+mn-cs"/>
      </a:defRPr>
    </a:lvl8pPr>
    <a:lvl9pPr marL="3657600" algn="l" defTabSz="914400" rtl="0" eaLnBrk="1" latinLnBrk="0" hangingPunct="1">
      <a:defRPr kern="1200">
        <a:solidFill>
          <a:schemeClr val="tx1"/>
        </a:solidFill>
        <a:latin typeface="Times New Roman" panose="02020603050405020304" pitchFamily="18" charset="0"/>
        <a:ea typeface="標楷體" panose="03000509000000000000" pitchFamily="65"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4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06" autoAdjust="0"/>
  </p:normalViewPr>
  <p:slideViewPr>
    <p:cSldViewPr snapToGrid="0">
      <p:cViewPr>
        <p:scale>
          <a:sx n="100" d="100"/>
          <a:sy n="100" d="100"/>
        </p:scale>
        <p:origin x="-1950" y="-78"/>
      </p:cViewPr>
      <p:guideLst>
        <p:guide orient="horz" pos="2160"/>
        <p:guide pos="2880"/>
      </p:guideLst>
    </p:cSldViewPr>
  </p:slideViewPr>
  <p:notesTextViewPr>
    <p:cViewPr>
      <p:scale>
        <a:sx n="1" d="1"/>
        <a:sy n="1" d="1"/>
      </p:scale>
      <p:origin x="0" y="0"/>
    </p:cViewPr>
  </p:notesTextViewPr>
  <p:notesViewPr>
    <p:cSldViewPr snapToGrid="0">
      <p:cViewPr varScale="1">
        <p:scale>
          <a:sx n="52" d="100"/>
          <a:sy n="52" d="100"/>
        </p:scale>
        <p:origin x="28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C2154F9B-93B8-45DB-BCB9-1778FB33C385}" type="datetimeFigureOut">
              <a:rPr lang="zh-TW" altLang="en-US"/>
              <a:pPr>
                <a:defRPr/>
              </a:pPr>
              <a:t>2017/4/14</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15E46FEB-621B-47D1-9525-E8D31465B9E2}" type="slidenum">
              <a:rPr lang="zh-TW" altLang="en-US"/>
              <a:pPr>
                <a:defRPr/>
              </a:pPr>
              <a:t>‹#›</a:t>
            </a:fld>
            <a:endParaRPr lang="zh-TW" altLang="en-US"/>
          </a:p>
        </p:txBody>
      </p:sp>
    </p:spTree>
    <p:extLst>
      <p:ext uri="{BB962C8B-B14F-4D97-AF65-F5344CB8AC3E}">
        <p14:creationId xmlns:p14="http://schemas.microsoft.com/office/powerpoint/2010/main" val="1223476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dirty="0"/>
              <a:t>水氣透過積雲對流抬升，凝結後再逸出至環境中，經過蒸發後增加環境的水氣量。</a:t>
            </a: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fontAlgn="base">
              <a:spcBef>
                <a:spcPct val="0"/>
              </a:spcBef>
              <a:spcAft>
                <a:spcPct val="0"/>
              </a:spcAft>
            </a:pPr>
            <a:fld id="{3F8A19F7-2465-424D-A773-56F096062247}" type="slidenum">
              <a:rPr lang="zh-TW" altLang="en-US">
                <a:latin typeface="Calibri" panose="020F0502020204030204" pitchFamily="34" charset="0"/>
                <a:ea typeface="新細明體" panose="02020500000000000000" pitchFamily="18" charset="-120"/>
              </a:rPr>
              <a:pPr fontAlgn="base">
                <a:spcBef>
                  <a:spcPct val="0"/>
                </a:spcBef>
                <a:spcAft>
                  <a:spcPct val="0"/>
                </a:spcAft>
              </a:pPr>
              <a:t>4</a:t>
            </a:fld>
            <a:endParaRPr lang="en-US" altLang="zh-TW">
              <a:latin typeface="Calibri" panose="020F0502020204030204" pitchFamily="34" charset="0"/>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dirty="0"/>
              <a:t>在邊界層內的</a:t>
            </a:r>
            <a:r>
              <a:rPr lang="en-US" altLang="zh-TW" dirty="0"/>
              <a:t>cloud water</a:t>
            </a:r>
            <a:r>
              <a:rPr lang="zh-TW" altLang="en-US" dirty="0"/>
              <a:t>的來源，是以在上沖流產生的凝結和下沖流的蒸發作用呈上質量通量的垂直分布。</a:t>
            </a:r>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fontAlgn="base">
              <a:spcBef>
                <a:spcPct val="0"/>
              </a:spcBef>
              <a:spcAft>
                <a:spcPct val="0"/>
              </a:spcAft>
            </a:pPr>
            <a:fld id="{7A3367D0-E5A8-4EDD-B51A-575DFA3AFD92}" type="slidenum">
              <a:rPr lang="zh-TW" altLang="en-US">
                <a:latin typeface="Calibri" panose="020F0502020204030204" pitchFamily="34" charset="0"/>
                <a:ea typeface="新細明體" panose="02020500000000000000" pitchFamily="18" charset="-120"/>
              </a:rPr>
              <a:pPr fontAlgn="base">
                <a:spcBef>
                  <a:spcPct val="0"/>
                </a:spcBef>
                <a:spcAft>
                  <a:spcPct val="0"/>
                </a:spcAft>
              </a:pPr>
              <a:t>5</a:t>
            </a:fld>
            <a:endParaRPr lang="en-US" altLang="zh-TW">
              <a:latin typeface="Calibri" panose="020F0502020204030204" pitchFamily="34" charset="0"/>
              <a:ea typeface="新細明體"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5E46FEB-621B-47D1-9525-E8D31465B9E2}" type="slidenum">
              <a:rPr lang="zh-TW" altLang="en-US" smtClean="0"/>
              <a:pPr>
                <a:defRPr/>
              </a:pPr>
              <a:t>6</a:t>
            </a:fld>
            <a:endParaRPr lang="zh-TW" altLang="en-US"/>
          </a:p>
        </p:txBody>
      </p:sp>
    </p:spTree>
    <p:extLst>
      <p:ext uri="{BB962C8B-B14F-4D97-AF65-F5344CB8AC3E}">
        <p14:creationId xmlns:p14="http://schemas.microsoft.com/office/powerpoint/2010/main" val="59379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dirty="0"/>
              <a:t>Ma : the change of </a:t>
            </a:r>
            <a:r>
              <a:rPr lang="en-US" altLang="zh-TW" dirty="0" err="1"/>
              <a:t>qs</a:t>
            </a:r>
            <a:r>
              <a:rPr lang="en-US" altLang="zh-TW" dirty="0"/>
              <a:t> along the moist adiabat through point.</a:t>
            </a:r>
          </a:p>
          <a:p>
            <a:pPr>
              <a:spcBef>
                <a:spcPct val="0"/>
              </a:spcBef>
            </a:pPr>
            <a:r>
              <a:rPr lang="en-US" altLang="zh-TW" dirty="0"/>
              <a:t>(dT/</a:t>
            </a:r>
            <a:r>
              <a:rPr lang="en-US" altLang="zh-TW" dirty="0" err="1"/>
              <a:t>dt</a:t>
            </a:r>
            <a:r>
              <a:rPr lang="en-US" altLang="zh-TW" dirty="0"/>
              <a:t>)</a:t>
            </a:r>
            <a:r>
              <a:rPr lang="en-US" altLang="zh-TW" dirty="0" err="1"/>
              <a:t>diab</a:t>
            </a:r>
            <a:r>
              <a:rPr lang="en-US" altLang="zh-TW" dirty="0"/>
              <a:t> : the net temperature tendency due to radiative and turbulent processes including entrainment processes.</a:t>
            </a:r>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fontAlgn="base">
              <a:spcBef>
                <a:spcPct val="0"/>
              </a:spcBef>
              <a:spcAft>
                <a:spcPct val="0"/>
              </a:spcAft>
            </a:pPr>
            <a:fld id="{004B20EC-F1BF-453A-8232-12BB4132684A}" type="slidenum">
              <a:rPr lang="zh-TW" altLang="en-US">
                <a:latin typeface="Calibri" panose="020F0502020204030204" pitchFamily="34" charset="0"/>
                <a:ea typeface="新細明體" panose="02020500000000000000" pitchFamily="18" charset="-120"/>
              </a:rPr>
              <a:pPr fontAlgn="base">
                <a:spcBef>
                  <a:spcPct val="0"/>
                </a:spcBef>
                <a:spcAft>
                  <a:spcPct val="0"/>
                </a:spcAft>
              </a:pPr>
              <a:t>7</a:t>
            </a:fld>
            <a:endParaRPr lang="en-US" altLang="zh-TW">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New clouds are assumed to form when the grid averaged relative humidity exceeds a threshold value, which is prescribed to be 80% at 650 </a:t>
            </a:r>
            <a:r>
              <a:rPr lang="en-US" altLang="zh-TW" dirty="0" err="1"/>
              <a:t>mb</a:t>
            </a:r>
            <a:r>
              <a:rPr lang="en-US" altLang="zh-TW" dirty="0"/>
              <a:t> and increasing toward 100% as boundary layer and stratosphere are approached.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Optical thickness:</a:t>
            </a:r>
            <a:r>
              <a:rPr lang="zh-TW" altLang="en-US" dirty="0"/>
              <a:t> 光學厚度</a:t>
            </a:r>
            <a:endParaRPr lang="en-US" altLang="zh-TW" dirty="0"/>
          </a:p>
          <a:p>
            <a:r>
              <a:rPr lang="en-US" altLang="zh-TW" dirty="0"/>
              <a:t>Effective cloud cover: </a:t>
            </a:r>
            <a:r>
              <a:rPr lang="zh-TW" altLang="en-US" dirty="0"/>
              <a:t>考慮到輻射或光線受到雲粒子的散射或吸收的影響的雲量。</a:t>
            </a:r>
            <a:endParaRPr lang="en-US" altLang="zh-TW" dirty="0"/>
          </a:p>
        </p:txBody>
      </p:sp>
      <p:sp>
        <p:nvSpPr>
          <p:cNvPr id="4" name="投影片編號版面配置區 3"/>
          <p:cNvSpPr>
            <a:spLocks noGrp="1"/>
          </p:cNvSpPr>
          <p:nvPr>
            <p:ph type="sldNum" sz="quarter" idx="10"/>
          </p:nvPr>
        </p:nvSpPr>
        <p:spPr/>
        <p:txBody>
          <a:bodyPr/>
          <a:lstStyle/>
          <a:p>
            <a:pPr>
              <a:defRPr/>
            </a:pPr>
            <a:fld id="{15E46FEB-621B-47D1-9525-E8D31465B9E2}" type="slidenum">
              <a:rPr lang="zh-TW" altLang="en-US" smtClean="0"/>
              <a:pPr>
                <a:defRPr/>
              </a:pPr>
              <a:t>12</a:t>
            </a:fld>
            <a:endParaRPr lang="zh-TW" altLang="en-US"/>
          </a:p>
        </p:txBody>
      </p:sp>
    </p:spTree>
    <p:extLst>
      <p:ext uri="{BB962C8B-B14F-4D97-AF65-F5344CB8AC3E}">
        <p14:creationId xmlns:p14="http://schemas.microsoft.com/office/powerpoint/2010/main" val="239144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5E46FEB-621B-47D1-9525-E8D31465B9E2}" type="slidenum">
              <a:rPr lang="zh-TW" altLang="en-US" smtClean="0"/>
              <a:pPr>
                <a:defRPr/>
              </a:pPr>
              <a:t>15</a:t>
            </a:fld>
            <a:endParaRPr lang="zh-TW" altLang="en-US"/>
          </a:p>
        </p:txBody>
      </p:sp>
    </p:spTree>
    <p:extLst>
      <p:ext uri="{BB962C8B-B14F-4D97-AF65-F5344CB8AC3E}">
        <p14:creationId xmlns:p14="http://schemas.microsoft.com/office/powerpoint/2010/main" val="135287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endParaRPr lang="zh-TW" altLang="en-US" dirty="0"/>
          </a:p>
        </p:txBody>
      </p:sp>
      <p:sp>
        <p:nvSpPr>
          <p:cNvPr id="4" name="投影片編號版面配置區 3"/>
          <p:cNvSpPr>
            <a:spLocks noGrp="1"/>
          </p:cNvSpPr>
          <p:nvPr>
            <p:ph type="sldNum" sz="quarter" idx="10"/>
          </p:nvPr>
        </p:nvSpPr>
        <p:spPr/>
        <p:txBody>
          <a:bodyPr/>
          <a:lstStyle/>
          <a:p>
            <a:pPr>
              <a:defRPr/>
            </a:pPr>
            <a:fld id="{15E46FEB-621B-47D1-9525-E8D31465B9E2}" type="slidenum">
              <a:rPr lang="zh-TW" altLang="en-US" smtClean="0"/>
              <a:pPr>
                <a:defRPr/>
              </a:pPr>
              <a:t>23</a:t>
            </a:fld>
            <a:endParaRPr lang="zh-TW" altLang="en-US"/>
          </a:p>
        </p:txBody>
      </p:sp>
    </p:spTree>
    <p:extLst>
      <p:ext uri="{BB962C8B-B14F-4D97-AF65-F5344CB8AC3E}">
        <p14:creationId xmlns:p14="http://schemas.microsoft.com/office/powerpoint/2010/main" val="338690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0797015C-9D66-4B62-92D7-D1E5F7F7B8B5}" type="datetimeFigureOut">
              <a:rPr lang="zh-TW" altLang="en-US"/>
              <a:pPr>
                <a:defRPr/>
              </a:pPr>
              <a:t>2017/4/14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C6FECE0-1DBF-4BB6-9DD0-5956CCC03CAA}" type="slidenum">
              <a:rPr lang="zh-TW" altLang="en-US"/>
              <a:pPr>
                <a:defRPr/>
              </a:pPr>
              <a:t>‹#›</a:t>
            </a:fld>
            <a:endParaRPr lang="zh-TW" altLang="en-US"/>
          </a:p>
        </p:txBody>
      </p:sp>
    </p:spTree>
    <p:extLst>
      <p:ext uri="{BB962C8B-B14F-4D97-AF65-F5344CB8AC3E}">
        <p14:creationId xmlns:p14="http://schemas.microsoft.com/office/powerpoint/2010/main" val="412026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1231A4E9-552B-43F0-A303-2F2138A5951A}" type="datetimeFigureOut">
              <a:rPr lang="zh-TW" altLang="en-US"/>
              <a:pPr>
                <a:defRPr/>
              </a:pPr>
              <a:t>2017/4/14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31DE68B-B8DC-4C2C-8160-C3930DBE062E}" type="slidenum">
              <a:rPr lang="zh-TW" altLang="en-US"/>
              <a:pPr>
                <a:defRPr/>
              </a:pPr>
              <a:t>‹#›</a:t>
            </a:fld>
            <a:endParaRPr lang="zh-TW" altLang="en-US"/>
          </a:p>
        </p:txBody>
      </p:sp>
    </p:spTree>
    <p:extLst>
      <p:ext uri="{BB962C8B-B14F-4D97-AF65-F5344CB8AC3E}">
        <p14:creationId xmlns:p14="http://schemas.microsoft.com/office/powerpoint/2010/main" val="10138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6CFF91F0-DA8D-4D16-8FD8-7D051F6F6173}" type="datetimeFigureOut">
              <a:rPr lang="zh-TW" altLang="en-US"/>
              <a:pPr>
                <a:defRPr/>
              </a:pPr>
              <a:t>2017/4/14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F2FB0D5A-1977-4893-A302-16AD96E52CCC}" type="slidenum">
              <a:rPr lang="zh-TW" altLang="en-US"/>
              <a:pPr>
                <a:defRPr/>
              </a:pPr>
              <a:t>‹#›</a:t>
            </a:fld>
            <a:endParaRPr lang="zh-TW" altLang="en-US"/>
          </a:p>
        </p:txBody>
      </p:sp>
    </p:spTree>
    <p:extLst>
      <p:ext uri="{BB962C8B-B14F-4D97-AF65-F5344CB8AC3E}">
        <p14:creationId xmlns:p14="http://schemas.microsoft.com/office/powerpoint/2010/main" val="424361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0CFF9B8E-B86C-4460-A5BB-251C0A2180D3}" type="datetimeFigureOut">
              <a:rPr lang="zh-TW" altLang="en-US"/>
              <a:pPr>
                <a:defRPr/>
              </a:pPr>
              <a:t>2017/4/14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984CB941-A3B7-4B02-8DFC-D8049BC237B5}" type="slidenum">
              <a:rPr lang="zh-TW" altLang="en-US"/>
              <a:pPr>
                <a:defRPr/>
              </a:pPr>
              <a:t>‹#›</a:t>
            </a:fld>
            <a:endParaRPr lang="zh-TW" altLang="en-US"/>
          </a:p>
        </p:txBody>
      </p:sp>
    </p:spTree>
    <p:extLst>
      <p:ext uri="{BB962C8B-B14F-4D97-AF65-F5344CB8AC3E}">
        <p14:creationId xmlns:p14="http://schemas.microsoft.com/office/powerpoint/2010/main" val="5169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AF8B4A73-0963-4E0E-AC85-520DB7227032}" type="datetimeFigureOut">
              <a:rPr lang="zh-TW" altLang="en-US"/>
              <a:pPr>
                <a:defRPr/>
              </a:pPr>
              <a:t>2017/4/14</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AEC25DE-9DAA-4EB7-95CE-7E030F399E29}" type="slidenum">
              <a:rPr lang="zh-TW" altLang="en-US"/>
              <a:pPr>
                <a:defRPr/>
              </a:pPr>
              <a:t>‹#›</a:t>
            </a:fld>
            <a:endParaRPr lang="zh-TW" altLang="en-US"/>
          </a:p>
        </p:txBody>
      </p:sp>
    </p:spTree>
    <p:extLst>
      <p:ext uri="{BB962C8B-B14F-4D97-AF65-F5344CB8AC3E}">
        <p14:creationId xmlns:p14="http://schemas.microsoft.com/office/powerpoint/2010/main" val="93322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46FA1083-BD1F-4FE2-997C-E1F31AF4DBF4}" type="datetimeFigureOut">
              <a:rPr lang="zh-TW" altLang="en-US"/>
              <a:pPr>
                <a:defRPr/>
              </a:pPr>
              <a:t>2017/4/14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DAE1D4D-BB5E-4BF8-B6EA-E5DE89556195}" type="slidenum">
              <a:rPr lang="zh-TW" altLang="en-US"/>
              <a:pPr>
                <a:defRPr/>
              </a:pPr>
              <a:t>‹#›</a:t>
            </a:fld>
            <a:endParaRPr lang="zh-TW" altLang="en-US"/>
          </a:p>
        </p:txBody>
      </p:sp>
    </p:spTree>
    <p:extLst>
      <p:ext uri="{BB962C8B-B14F-4D97-AF65-F5344CB8AC3E}">
        <p14:creationId xmlns:p14="http://schemas.microsoft.com/office/powerpoint/2010/main" val="4812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8A8A05F7-98BA-4CCE-B3AD-631B6FA69F03}" type="datetimeFigureOut">
              <a:rPr lang="zh-TW" altLang="en-US"/>
              <a:pPr>
                <a:defRPr/>
              </a:pPr>
              <a:t>2017/4/14</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1CF7896-93B9-43E3-B00B-5D14C4E015D9}" type="slidenum">
              <a:rPr lang="zh-TW" altLang="en-US"/>
              <a:pPr>
                <a:defRPr/>
              </a:pPr>
              <a:t>‹#›</a:t>
            </a:fld>
            <a:endParaRPr lang="zh-TW" altLang="en-US"/>
          </a:p>
        </p:txBody>
      </p:sp>
    </p:spTree>
    <p:extLst>
      <p:ext uri="{BB962C8B-B14F-4D97-AF65-F5344CB8AC3E}">
        <p14:creationId xmlns:p14="http://schemas.microsoft.com/office/powerpoint/2010/main" val="272020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66083606-C438-4A05-9A73-830945807CB5}" type="datetimeFigureOut">
              <a:rPr lang="zh-TW" altLang="en-US"/>
              <a:pPr>
                <a:defRPr/>
              </a:pPr>
              <a:t>2017/4/14</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58CCB7CE-041D-4782-AF0E-69E8E4BB4200}" type="slidenum">
              <a:rPr lang="zh-TW" altLang="en-US"/>
              <a:pPr>
                <a:defRPr/>
              </a:pPr>
              <a:t>‹#›</a:t>
            </a:fld>
            <a:endParaRPr lang="zh-TW" altLang="en-US"/>
          </a:p>
        </p:txBody>
      </p:sp>
    </p:spTree>
    <p:extLst>
      <p:ext uri="{BB962C8B-B14F-4D97-AF65-F5344CB8AC3E}">
        <p14:creationId xmlns:p14="http://schemas.microsoft.com/office/powerpoint/2010/main" val="158262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91755E-60B4-4392-9B48-E9AFAD33A1D2}" type="datetimeFigureOut">
              <a:rPr lang="zh-TW" altLang="en-US"/>
              <a:pPr>
                <a:defRPr/>
              </a:pPr>
              <a:t>2017/4/14</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8EDBF560-6509-4C88-A7AB-65AFEAF4BFD2}" type="slidenum">
              <a:rPr lang="zh-TW" altLang="en-US"/>
              <a:pPr>
                <a:defRPr/>
              </a:pPr>
              <a:t>‹#›</a:t>
            </a:fld>
            <a:endParaRPr lang="zh-TW" altLang="en-US"/>
          </a:p>
        </p:txBody>
      </p:sp>
    </p:spTree>
    <p:extLst>
      <p:ext uri="{BB962C8B-B14F-4D97-AF65-F5344CB8AC3E}">
        <p14:creationId xmlns:p14="http://schemas.microsoft.com/office/powerpoint/2010/main" val="57375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2A954B06-0067-44EF-8AB5-4381E8D7D6C5}" type="datetimeFigureOut">
              <a:rPr lang="zh-TW" altLang="en-US"/>
              <a:pPr>
                <a:defRPr/>
              </a:pPr>
              <a:t>2017/4/14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5BDE405-1639-49C6-9410-D189745B1102}" type="slidenum">
              <a:rPr lang="zh-TW" altLang="en-US"/>
              <a:pPr>
                <a:defRPr/>
              </a:pPr>
              <a:t>‹#›</a:t>
            </a:fld>
            <a:endParaRPr lang="zh-TW" altLang="en-US"/>
          </a:p>
        </p:txBody>
      </p:sp>
    </p:spTree>
    <p:extLst>
      <p:ext uri="{BB962C8B-B14F-4D97-AF65-F5344CB8AC3E}">
        <p14:creationId xmlns:p14="http://schemas.microsoft.com/office/powerpoint/2010/main" val="1086831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F2E17BD1-5156-4E3E-AA34-1EF8F350DDB4}" type="datetimeFigureOut">
              <a:rPr lang="zh-TW" altLang="en-US"/>
              <a:pPr>
                <a:defRPr/>
              </a:pPr>
              <a:t>2017/4/14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AAF9FB9E-9772-4414-B77C-AD0652780849}" type="slidenum">
              <a:rPr lang="zh-TW" altLang="en-US"/>
              <a:pPr>
                <a:defRPr/>
              </a:pPr>
              <a:t>‹#›</a:t>
            </a:fld>
            <a:endParaRPr lang="zh-TW" altLang="en-US"/>
          </a:p>
        </p:txBody>
      </p:sp>
    </p:spTree>
    <p:extLst>
      <p:ext uri="{BB962C8B-B14F-4D97-AF65-F5344CB8AC3E}">
        <p14:creationId xmlns:p14="http://schemas.microsoft.com/office/powerpoint/2010/main" val="179460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85FDE954-3C1C-45A8-AFDD-5F9755B9B257}" type="datetimeFigureOut">
              <a:rPr lang="zh-TW" altLang="en-US"/>
              <a:pPr>
                <a:defRPr/>
              </a:pPr>
              <a:t>2017/4/14</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B6329B2A-7BA5-40D1-B5FF-D5E407CDBC7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標楷體" panose="03000509000000000000" pitchFamily="65" charset="-12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rtlCol="0">
            <a:normAutofit fontScale="90000"/>
          </a:bodyPr>
          <a:lstStyle/>
          <a:p>
            <a:pPr fontAlgn="auto">
              <a:spcAft>
                <a:spcPts val="0"/>
              </a:spcAft>
              <a:defRPr/>
            </a:pPr>
            <a:r>
              <a:rPr lang="en-US" altLang="zh-TW" dirty="0"/>
              <a:t>Representation of Clouds in Large-Scale Models</a:t>
            </a:r>
            <a:endParaRPr lang="zh-TW" altLang="en-US" dirty="0"/>
          </a:p>
        </p:txBody>
      </p:sp>
      <p:sp>
        <p:nvSpPr>
          <p:cNvPr id="3075" name="副標題 2"/>
          <p:cNvSpPr>
            <a:spLocks noGrp="1"/>
          </p:cNvSpPr>
          <p:nvPr>
            <p:ph type="subTitle" idx="1"/>
          </p:nvPr>
        </p:nvSpPr>
        <p:spPr>
          <a:xfrm>
            <a:off x="1143000" y="4683125"/>
            <a:ext cx="6858000" cy="1655763"/>
          </a:xfrm>
        </p:spPr>
        <p:txBody>
          <a:bodyPr/>
          <a:lstStyle/>
          <a:p>
            <a:pPr algn="just"/>
            <a:r>
              <a:rPr lang="en-US" altLang="zh-TW"/>
              <a:t>Tiedtke, M., 1993: Representation of clouds in large-scale models. </a:t>
            </a:r>
            <a:r>
              <a:rPr lang="en-US" altLang="zh-TW" i="1"/>
              <a:t>Mon. Wea. Rev., </a:t>
            </a:r>
            <a:r>
              <a:rPr lang="en-US" altLang="zh-TW" b="1"/>
              <a:t>121,</a:t>
            </a:r>
            <a:r>
              <a:rPr lang="en-US" altLang="zh-TW"/>
              <a:t> 3040–3061.</a:t>
            </a:r>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81" y="3044870"/>
            <a:ext cx="2581635" cy="1038370"/>
          </a:xfrm>
          <a:prstGeom prst="rect">
            <a:avLst/>
          </a:prstGeom>
        </p:spPr>
      </p:pic>
      <p:sp>
        <p:nvSpPr>
          <p:cNvPr id="8" name="矩形 7"/>
          <p:cNvSpPr/>
          <p:nvPr/>
        </p:nvSpPr>
        <p:spPr>
          <a:xfrm>
            <a:off x="375557" y="4033158"/>
            <a:ext cx="8164286" cy="267788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Precipitation processes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sz="2000" dirty="0"/>
                  <a:t>The conversion of cloud water into rain:</a:t>
                </a:r>
              </a:p>
              <a:p>
                <a:endParaRPr lang="en-US" altLang="zh-TW" sz="2000" dirty="0"/>
              </a:p>
              <a:p>
                <a:endParaRPr lang="en-US" altLang="zh-TW" sz="2000" dirty="0"/>
              </a:p>
              <a:p>
                <a:endParaRPr lang="en-US" altLang="zh-TW" sz="2000" i="1" dirty="0">
                  <a:latin typeface="Cambria Math" panose="02040503050406030204" pitchFamily="18" charset="0"/>
                </a:endParaRPr>
              </a:p>
              <a:p>
                <a:endParaRPr lang="en-US" altLang="zh-TW" sz="2000" i="1" dirty="0">
                  <a:latin typeface="Cambria Math" panose="02040503050406030204" pitchFamily="18" charset="0"/>
                </a:endParaRPr>
              </a:p>
              <a:p>
                <a:endParaRPr lang="en-US" altLang="zh-TW" sz="2000" i="1" dirty="0">
                  <a:latin typeface="Cambria Math" panose="02040503050406030204" pitchFamily="18" charset="0"/>
                </a:endParaRPr>
              </a:p>
              <a:p>
                <a14:m>
                  <m:oMath xmlns:m="http://schemas.openxmlformats.org/officeDocument/2006/math">
                    <m:sSubSup>
                      <m:sSubSupPr>
                        <m:ctrlPr>
                          <a:rPr lang="en-US" altLang="zh-TW" sz="2000" i="1">
                            <a:latin typeface="Cambria Math"/>
                          </a:rPr>
                        </m:ctrlPr>
                      </m:sSubSupPr>
                      <m:e>
                        <m:r>
                          <a:rPr lang="en-US" altLang="zh-TW" sz="2000" i="1">
                            <a:latin typeface="Cambria Math" panose="02040503050406030204" pitchFamily="18" charset="0"/>
                          </a:rPr>
                          <m:t>𝐶</m:t>
                        </m:r>
                      </m:e>
                      <m:sub>
                        <m:r>
                          <a:rPr lang="en-US" altLang="zh-TW" sz="2000" i="1">
                            <a:latin typeface="Cambria Math" panose="02040503050406030204" pitchFamily="18" charset="0"/>
                          </a:rPr>
                          <m:t>0</m:t>
                        </m:r>
                      </m:sub>
                      <m:sup/>
                    </m:sSubSup>
                  </m:oMath>
                </a14:m>
                <a:r>
                  <a:rPr lang="en-US" altLang="zh-TW" sz="2000" dirty="0"/>
                  <a:t>: characteristic time scale for conversion of cloud droplets into drops</a:t>
                </a:r>
              </a:p>
              <a:p>
                <a:r>
                  <a:rPr lang="en-US" altLang="zh-TW" sz="2000" dirty="0" err="1"/>
                  <a:t>l</a:t>
                </a:r>
                <a:r>
                  <a:rPr lang="en-US" altLang="zh-TW" sz="2000" baseline="-25000" dirty="0" err="1"/>
                  <a:t>crit</a:t>
                </a:r>
                <a:r>
                  <a:rPr lang="en-US" altLang="zh-TW" sz="2000" baseline="-25000" dirty="0"/>
                  <a:t> </a:t>
                </a:r>
                <a:r>
                  <a:rPr lang="en-US" altLang="zh-TW" sz="2000" dirty="0"/>
                  <a:t>: typical cloud water content at which the release of precipitation begins to be efficient</a:t>
                </a:r>
              </a:p>
              <a:p>
                <a:r>
                  <a:rPr lang="en-US" altLang="zh-TW" sz="2000" dirty="0"/>
                  <a:t>F</a:t>
                </a:r>
                <a:r>
                  <a:rPr lang="en-US" altLang="zh-TW" sz="2000" baseline="-25000" dirty="0"/>
                  <a:t>1</a:t>
                </a:r>
                <a:r>
                  <a:rPr lang="en-US" altLang="zh-TW" sz="2000" dirty="0"/>
                  <a:t> : the effect of collection of cloud droplets</a:t>
                </a:r>
              </a:p>
              <a:p>
                <a:r>
                  <a:rPr lang="en-US" altLang="zh-TW" sz="2000" dirty="0"/>
                  <a:t>F</a:t>
                </a:r>
                <a:r>
                  <a:rPr lang="en-US" altLang="zh-TW" sz="2000" baseline="-25000" dirty="0"/>
                  <a:t>2</a:t>
                </a:r>
                <a:r>
                  <a:rPr lang="en-US" altLang="zh-TW" sz="2000" dirty="0"/>
                  <a:t>: Bergeron-</a:t>
                </a:r>
                <a:r>
                  <a:rPr lang="en-US" altLang="zh-TW" sz="2000" dirty="0" err="1"/>
                  <a:t>Findeisen</a:t>
                </a:r>
                <a:r>
                  <a:rPr lang="en-US" altLang="zh-TW" sz="2000" dirty="0"/>
                  <a:t> process</a:t>
                </a:r>
              </a:p>
              <a:p>
                <a:r>
                  <a:rPr lang="en-US" altLang="zh-TW" sz="2000" dirty="0"/>
                  <a:t>F</a:t>
                </a:r>
                <a:r>
                  <a:rPr lang="en-US" altLang="zh-TW" sz="2000" baseline="-25000" dirty="0"/>
                  <a:t>3</a:t>
                </a:r>
                <a:r>
                  <a:rPr lang="en-US" altLang="zh-TW" sz="2000" dirty="0"/>
                  <a:t>:</a:t>
                </a:r>
                <a:r>
                  <a:rPr lang="zh-TW" altLang="en-US" sz="2000" dirty="0"/>
                  <a:t> </a:t>
                </a:r>
                <a:r>
                  <a:rPr lang="en-US" altLang="zh-TW" sz="2000" dirty="0"/>
                  <a:t>the case of cirrus clouds</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696" t="-2101" b="-1681"/>
                </a:stretch>
              </a:blipFill>
            </p:spPr>
            <p:txBody>
              <a:bodyPr/>
              <a:lstStyle/>
              <a:p>
                <a:r>
                  <a:rPr lang="zh-TW" altLang="en-US">
                    <a:noFill/>
                  </a:rPr>
                  <a:t> </a:t>
                </a:r>
              </a:p>
            </p:txBody>
          </p:sp>
        </mc:Fallback>
      </mc:AlternateContent>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60" y="2233565"/>
            <a:ext cx="3067478" cy="676369"/>
          </a:xfrm>
          <a:prstGeom prst="rect">
            <a:avLst/>
          </a:prstGeom>
        </p:spPr>
      </p:pic>
      <p:sp>
        <p:nvSpPr>
          <p:cNvPr id="6" name="文字方塊 5"/>
          <p:cNvSpPr txBox="1"/>
          <p:nvPr/>
        </p:nvSpPr>
        <p:spPr>
          <a:xfrm>
            <a:off x="6105738" y="3379389"/>
            <a:ext cx="1781257" cy="369332"/>
          </a:xfrm>
          <a:prstGeom prst="rect">
            <a:avLst/>
          </a:prstGeom>
          <a:noFill/>
        </p:spPr>
        <p:txBody>
          <a:bodyPr wrap="none" rtlCol="0">
            <a:spAutoFit/>
          </a:bodyPr>
          <a:lstStyle/>
          <a:p>
            <a:r>
              <a:rPr lang="en-US" altLang="zh-TW" dirty="0"/>
              <a:t>Sundqvist (1988)</a:t>
            </a:r>
            <a:endParaRPr lang="zh-TW" altLang="en-US" dirty="0"/>
          </a:p>
        </p:txBody>
      </p:sp>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6310313"/>
            <a:ext cx="35988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15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650" y="4359729"/>
            <a:ext cx="7356021" cy="107768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2530" name="標題 1"/>
          <p:cNvSpPr>
            <a:spLocks noGrp="1"/>
          </p:cNvSpPr>
          <p:nvPr>
            <p:ph type="title"/>
          </p:nvPr>
        </p:nvSpPr>
        <p:spPr/>
        <p:txBody>
          <a:bodyPr/>
          <a:lstStyle/>
          <a:p>
            <a:endParaRPr lang="zh-TW" altLang="en-US"/>
          </a:p>
        </p:txBody>
      </p:sp>
      <p:sp>
        <p:nvSpPr>
          <p:cNvPr id="22531" name="內容版面配置區 2"/>
          <p:cNvSpPr>
            <a:spLocks noGrp="1"/>
          </p:cNvSpPr>
          <p:nvPr>
            <p:ph idx="1"/>
          </p:nvPr>
        </p:nvSpPr>
        <p:spPr/>
        <p:txBody>
          <a:bodyPr/>
          <a:lstStyle/>
          <a:p>
            <a:r>
              <a:rPr lang="en-US" altLang="zh-TW" dirty="0"/>
              <a:t>Rain evaporation: </a:t>
            </a:r>
            <a:r>
              <a:rPr lang="en-US" altLang="zh-TW" sz="2000" dirty="0"/>
              <a:t>[Kessler’s scheme (Kessler 1969)]</a:t>
            </a:r>
          </a:p>
          <a:p>
            <a:endParaRPr lang="en-US" altLang="zh-TW" dirty="0"/>
          </a:p>
          <a:p>
            <a:endParaRPr lang="en-US" altLang="zh-TW" dirty="0"/>
          </a:p>
          <a:p>
            <a:endParaRPr lang="en-US" altLang="zh-TW" dirty="0"/>
          </a:p>
          <a:p>
            <a:endParaRPr lang="en-US" altLang="zh-TW" dirty="0"/>
          </a:p>
          <a:p>
            <a:r>
              <a:rPr lang="en-US" altLang="zh-TW" dirty="0"/>
              <a:t>a : fractional precipitation area</a:t>
            </a:r>
          </a:p>
          <a:p>
            <a:r>
              <a:rPr lang="en-US" altLang="zh-TW" dirty="0" err="1"/>
              <a:t>a</a:t>
            </a:r>
            <a:r>
              <a:rPr lang="en-US" altLang="zh-TW" baseline="-25000" dirty="0" err="1"/>
              <a:t>p</a:t>
            </a:r>
            <a:r>
              <a:rPr lang="en-US" altLang="zh-TW" dirty="0"/>
              <a:t>-a : cloud-free area where precipitation occurs</a:t>
            </a:r>
          </a:p>
          <a:p>
            <a:endParaRPr lang="en-US" altLang="zh-TW" dirty="0"/>
          </a:p>
          <a:p>
            <a:endParaRPr lang="zh-TW" altLang="en-US" dirty="0"/>
          </a:p>
        </p:txBody>
      </p:sp>
      <p:pic>
        <p:nvPicPr>
          <p:cNvPr id="22532"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525" y="2725284"/>
            <a:ext cx="4371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1494" y="5381398"/>
            <a:ext cx="3087120" cy="12178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4" y="5456236"/>
            <a:ext cx="2800350" cy="588963"/>
          </a:xfrm>
          <a:prstGeom prst="rect">
            <a:avLst/>
          </a:prstGeom>
          <a:solidFill>
            <a:schemeClr val="accent2">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pic>
      <p:pic>
        <p:nvPicPr>
          <p:cNvPr id="2560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825" y="0"/>
            <a:ext cx="4749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Text Box 6"/>
          <p:cNvSpPr txBox="1">
            <a:spLocks noChangeArrowheads="1"/>
          </p:cNvSpPr>
          <p:nvPr/>
        </p:nvSpPr>
        <p:spPr bwMode="auto">
          <a:xfrm>
            <a:off x="829125" y="5014912"/>
            <a:ext cx="2604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(a) Effective cloud cover: </a:t>
            </a:r>
          </a:p>
        </p:txBody>
      </p:sp>
      <p:sp>
        <p:nvSpPr>
          <p:cNvPr id="25607" name="Text Box 7"/>
          <p:cNvSpPr txBox="1">
            <a:spLocks noChangeArrowheads="1"/>
          </p:cNvSpPr>
          <p:nvPr/>
        </p:nvSpPr>
        <p:spPr bwMode="auto">
          <a:xfrm>
            <a:off x="198664" y="2406853"/>
            <a:ext cx="3409950" cy="641350"/>
          </a:xfrm>
          <a:prstGeom prst="rect">
            <a:avLst/>
          </a:prstGeom>
          <a:noFill/>
          <a:ln w="190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Initial time: 1200 UTC 1 July 1987</a:t>
            </a:r>
          </a:p>
          <a:p>
            <a:pPr defTabSz="914400"/>
            <a:r>
              <a:rPr lang="en-US" altLang="zh-TW" dirty="0"/>
              <a:t>30-day mean, T63L31</a:t>
            </a:r>
          </a:p>
        </p:txBody>
      </p:sp>
      <p:sp>
        <p:nvSpPr>
          <p:cNvPr id="25608" name="Text Box 8"/>
          <p:cNvSpPr txBox="1">
            <a:spLocks noChangeArrowheads="1"/>
          </p:cNvSpPr>
          <p:nvPr/>
        </p:nvSpPr>
        <p:spPr bwMode="auto">
          <a:xfrm>
            <a:off x="1131612" y="3245644"/>
            <a:ext cx="1999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(b) real cloud cover</a:t>
            </a:r>
          </a:p>
        </p:txBody>
      </p:sp>
      <p:sp>
        <p:nvSpPr>
          <p:cNvPr id="25609" name="Text Box 9"/>
          <p:cNvSpPr txBox="1">
            <a:spLocks noChangeArrowheads="1"/>
          </p:cNvSpPr>
          <p:nvPr/>
        </p:nvSpPr>
        <p:spPr bwMode="auto">
          <a:xfrm>
            <a:off x="198664" y="742615"/>
            <a:ext cx="3865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algn="ctr" defTabSz="914400"/>
            <a:r>
              <a:rPr lang="en-US" altLang="zh-TW" dirty="0"/>
              <a:t>(c) Satellite-observed mean cloud cover</a:t>
            </a:r>
          </a:p>
          <a:p>
            <a:pPr algn="ctr" defTabSz="914400"/>
            <a:r>
              <a:rPr lang="en-US" altLang="zh-TW" dirty="0"/>
              <a:t>(ISCCP)</a:t>
            </a:r>
          </a:p>
        </p:txBody>
      </p:sp>
      <mc:AlternateContent xmlns:mc="http://schemas.openxmlformats.org/markup-compatibility/2006" xmlns:a14="http://schemas.microsoft.com/office/drawing/2010/main">
        <mc:Choice Requires="a14">
          <p:sp>
            <p:nvSpPr>
              <p:cNvPr id="2" name="文字方塊 1"/>
              <p:cNvSpPr txBox="1"/>
              <p:nvPr/>
            </p:nvSpPr>
            <p:spPr>
              <a:xfrm>
                <a:off x="868357" y="6045199"/>
                <a:ext cx="2300758" cy="55399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rPr>
                        <m:t>𝜖</m:t>
                      </m:r>
                      <m:r>
                        <a:rPr lang="en-US" altLang="zh-TW" b="0" i="1" smtClean="0">
                          <a:solidFill>
                            <a:schemeClr val="tx1"/>
                          </a:solidFill>
                          <a:latin typeface="Cambria Math" panose="02040503050406030204" pitchFamily="18" charset="0"/>
                        </a:rPr>
                        <m:t>:</m:t>
                      </m:r>
                      <m:r>
                        <m:rPr>
                          <m:sty m:val="p"/>
                        </m:rPr>
                        <a:rPr lang="en-US" altLang="zh-TW" b="0" i="0" smtClean="0">
                          <a:solidFill>
                            <a:schemeClr val="tx1"/>
                          </a:solidFill>
                          <a:latin typeface="Cambria Math" panose="02040503050406030204" pitchFamily="18" charset="0"/>
                        </a:rPr>
                        <m:t>longwave</m:t>
                      </m:r>
                      <m:r>
                        <a:rPr lang="en-US" altLang="zh-TW" b="0" i="0" smtClean="0">
                          <a:solidFill>
                            <a:schemeClr val="tx1"/>
                          </a:solidFill>
                          <a:latin typeface="Cambria Math" panose="02040503050406030204" pitchFamily="18" charset="0"/>
                        </a:rPr>
                        <m:t> </m:t>
                      </m:r>
                      <m:r>
                        <m:rPr>
                          <m:sty m:val="p"/>
                        </m:rPr>
                        <a:rPr lang="en-US" altLang="zh-TW" b="0" i="0" smtClean="0">
                          <a:solidFill>
                            <a:schemeClr val="tx1"/>
                          </a:solidFill>
                          <a:latin typeface="Cambria Math" panose="02040503050406030204" pitchFamily="18" charset="0"/>
                        </a:rPr>
                        <m:t>emissivity</m:t>
                      </m:r>
                    </m:oMath>
                  </m:oMathPara>
                </a14:m>
                <a:endParaRPr lang="en-US" altLang="zh-TW" b="0" dirty="0">
                  <a:solidFill>
                    <a:schemeClr val="tx1"/>
                  </a:solidFill>
                  <a:latin typeface="+mn-lt"/>
                </a:endParaRPr>
              </a:p>
              <a:p>
                <a:r>
                  <a:rPr lang="en-US" altLang="zh-TW" dirty="0">
                    <a:solidFill>
                      <a:schemeClr val="tx1"/>
                    </a:solidFill>
                    <a:latin typeface="+mn-lt"/>
                  </a:rPr>
                  <a:t>k: absorption coefficient</a:t>
                </a:r>
                <a:endParaRPr lang="zh-TW" altLang="en-US" dirty="0">
                  <a:solidFill>
                    <a:schemeClr val="tx1"/>
                  </a:solidFill>
                  <a:latin typeface="+mn-lt"/>
                </a:endParaRPr>
              </a:p>
            </p:txBody>
          </p:sp>
        </mc:Choice>
        <mc:Fallback xmlns="">
          <p:sp>
            <p:nvSpPr>
              <p:cNvPr id="2" name="文字方塊 1"/>
              <p:cNvSpPr txBox="1">
                <a:spLocks noRot="1" noChangeAspect="1" noMove="1" noResize="1" noEditPoints="1" noAdjustHandles="1" noChangeArrowheads="1" noChangeShapeType="1" noTextEdit="1"/>
              </p:cNvSpPr>
              <p:nvPr/>
            </p:nvSpPr>
            <p:spPr>
              <a:xfrm>
                <a:off x="868357" y="6045199"/>
                <a:ext cx="2300758" cy="553998"/>
              </a:xfrm>
              <a:prstGeom prst="rect">
                <a:avLst/>
              </a:prstGeom>
              <a:blipFill>
                <a:blip r:embed="rId5"/>
                <a:stretch>
                  <a:fillRect l="-6085" t="-1099" r="-2910" b="-24176"/>
                </a:stretch>
              </a:blipFill>
              <a:ln w="9525" cap="flat" cmpd="sng" algn="ctr">
                <a:noFill/>
                <a:prstDash val="solid"/>
                <a:round/>
                <a:headEnd type="none" w="med" len="med"/>
                <a:tailEnd type="none" w="med" len="med"/>
              </a:ln>
            </p:spPr>
            <p:txBody>
              <a:bodyPr/>
              <a:lstStyle/>
              <a:p>
                <a:r>
                  <a:rPr lang="zh-TW" altLang="en-US">
                    <a:noFill/>
                  </a:rPr>
                  <a:t> </a:t>
                </a:r>
              </a:p>
            </p:txBody>
          </p:sp>
        </mc:Fallback>
      </mc:AlternateContent>
      <p:sp>
        <p:nvSpPr>
          <p:cNvPr id="3" name="文字方塊 2"/>
          <p:cNvSpPr txBox="1"/>
          <p:nvPr/>
        </p:nvSpPr>
        <p:spPr>
          <a:xfrm>
            <a:off x="1522063" y="326967"/>
            <a:ext cx="1516762" cy="40011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sz="2000" b="1" dirty="0"/>
              <a:t>Cloud cover</a:t>
            </a:r>
            <a:endParaRPr lang="zh-TW" altLang="en-US" sz="2000" b="1" dirty="0"/>
          </a:p>
        </p:txBody>
      </p:sp>
      <p:cxnSp>
        <p:nvCxnSpPr>
          <p:cNvPr id="8" name="直線接點 7"/>
          <p:cNvCxnSpPr/>
          <p:nvPr/>
        </p:nvCxnSpPr>
        <p:spPr>
          <a:xfrm>
            <a:off x="198664" y="2140085"/>
            <a:ext cx="875078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2863" y="203200"/>
            <a:ext cx="4492625" cy="641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5"/>
          <p:cNvSpPr txBox="1">
            <a:spLocks noChangeArrowheads="1"/>
          </p:cNvSpPr>
          <p:nvPr/>
        </p:nvSpPr>
        <p:spPr bwMode="auto">
          <a:xfrm>
            <a:off x="89896" y="1014413"/>
            <a:ext cx="3865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t>(c) Satellite-observed mean cloud cover</a:t>
            </a:r>
          </a:p>
          <a:p>
            <a:pPr algn="ctr"/>
            <a:r>
              <a:rPr lang="en-US" altLang="zh-TW" dirty="0"/>
              <a:t>(ISCCP)</a:t>
            </a:r>
          </a:p>
        </p:txBody>
      </p:sp>
      <p:sp>
        <p:nvSpPr>
          <p:cNvPr id="26631" name="Text Box 7"/>
          <p:cNvSpPr txBox="1">
            <a:spLocks noChangeArrowheads="1"/>
          </p:cNvSpPr>
          <p:nvPr/>
        </p:nvSpPr>
        <p:spPr bwMode="auto">
          <a:xfrm>
            <a:off x="1022844" y="3068638"/>
            <a:ext cx="1999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(b) real cloud cover</a:t>
            </a:r>
          </a:p>
        </p:txBody>
      </p:sp>
      <p:sp>
        <p:nvSpPr>
          <p:cNvPr id="26632" name="Text Box 8"/>
          <p:cNvSpPr txBox="1">
            <a:spLocks noChangeArrowheads="1"/>
          </p:cNvSpPr>
          <p:nvPr/>
        </p:nvSpPr>
        <p:spPr bwMode="auto">
          <a:xfrm>
            <a:off x="300038" y="371475"/>
            <a:ext cx="3335208" cy="369332"/>
          </a:xfrm>
          <a:prstGeom prst="rect">
            <a:avLst/>
          </a:prstGeom>
          <a:solidFill>
            <a:schemeClr val="accent1">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b="1" dirty="0"/>
              <a:t>Cloud cover of high-level clouds</a:t>
            </a:r>
          </a:p>
        </p:txBody>
      </p:sp>
      <p:sp>
        <p:nvSpPr>
          <p:cNvPr id="26642" name="Text Box 18"/>
          <p:cNvSpPr txBox="1">
            <a:spLocks noChangeArrowheads="1"/>
          </p:cNvSpPr>
          <p:nvPr/>
        </p:nvSpPr>
        <p:spPr bwMode="auto">
          <a:xfrm>
            <a:off x="752417" y="5324475"/>
            <a:ext cx="25401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(a) Effective cloud cover </a:t>
            </a:r>
          </a:p>
        </p:txBody>
      </p:sp>
      <p:cxnSp>
        <p:nvCxnSpPr>
          <p:cNvPr id="7" name="直線接點 6"/>
          <p:cNvCxnSpPr/>
          <p:nvPr/>
        </p:nvCxnSpPr>
        <p:spPr>
          <a:xfrm>
            <a:off x="198664" y="2140085"/>
            <a:ext cx="875078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200" y="0"/>
            <a:ext cx="4594225" cy="662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ext Box 6"/>
          <p:cNvSpPr txBox="1">
            <a:spLocks noChangeArrowheads="1"/>
          </p:cNvSpPr>
          <p:nvPr/>
        </p:nvSpPr>
        <p:spPr bwMode="auto">
          <a:xfrm>
            <a:off x="793454" y="3054350"/>
            <a:ext cx="26019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(b) Low-level cloud cover</a:t>
            </a:r>
          </a:p>
        </p:txBody>
      </p:sp>
      <p:sp>
        <p:nvSpPr>
          <p:cNvPr id="27655" name="Text Box 7"/>
          <p:cNvSpPr txBox="1">
            <a:spLocks noChangeArrowheads="1"/>
          </p:cNvSpPr>
          <p:nvPr/>
        </p:nvSpPr>
        <p:spPr bwMode="auto">
          <a:xfrm>
            <a:off x="161871" y="1014413"/>
            <a:ext cx="38651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t>(c) Satellite-observed mean cloud cover</a:t>
            </a:r>
          </a:p>
          <a:p>
            <a:pPr algn="ctr"/>
            <a:r>
              <a:rPr lang="en-US" altLang="zh-TW" dirty="0"/>
              <a:t>(ISCCP, middle + low level cloud)</a:t>
            </a:r>
          </a:p>
        </p:txBody>
      </p:sp>
      <p:sp>
        <p:nvSpPr>
          <p:cNvPr id="27656" name="Text Box 8"/>
          <p:cNvSpPr txBox="1">
            <a:spLocks noChangeArrowheads="1"/>
          </p:cNvSpPr>
          <p:nvPr/>
        </p:nvSpPr>
        <p:spPr bwMode="auto">
          <a:xfrm>
            <a:off x="212725" y="327025"/>
            <a:ext cx="4489371" cy="369332"/>
          </a:xfrm>
          <a:prstGeom prst="rect">
            <a:avLst/>
          </a:prstGeom>
          <a:solidFill>
            <a:schemeClr val="accent1">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p>
            <a:r>
              <a:rPr lang="en-US" altLang="zh-TW" b="1" dirty="0">
                <a:solidFill>
                  <a:schemeClr val="tx1"/>
                </a:solidFill>
              </a:rPr>
              <a:t>Cloud cover of middle- and low-level clouds</a:t>
            </a:r>
          </a:p>
        </p:txBody>
      </p:sp>
      <p:sp>
        <p:nvSpPr>
          <p:cNvPr id="27657" name="Text Box 9"/>
          <p:cNvSpPr txBox="1">
            <a:spLocks noChangeArrowheads="1"/>
          </p:cNvSpPr>
          <p:nvPr/>
        </p:nvSpPr>
        <p:spPr bwMode="auto">
          <a:xfrm>
            <a:off x="678038" y="5222875"/>
            <a:ext cx="28328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(a) Middle-level cloud cover</a:t>
            </a:r>
          </a:p>
        </p:txBody>
      </p:sp>
      <p:cxnSp>
        <p:nvCxnSpPr>
          <p:cNvPr id="7" name="直線接點 6"/>
          <p:cNvCxnSpPr/>
          <p:nvPr/>
        </p:nvCxnSpPr>
        <p:spPr>
          <a:xfrm>
            <a:off x="212725" y="2052536"/>
            <a:ext cx="875078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3713" y="4643033"/>
            <a:ext cx="5880100" cy="119062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816100"/>
            <a:ext cx="6208713"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6"/>
          <p:cNvSpPr txBox="1">
            <a:spLocks noChangeArrowheads="1"/>
          </p:cNvSpPr>
          <p:nvPr/>
        </p:nvSpPr>
        <p:spPr bwMode="auto">
          <a:xfrm>
            <a:off x="1763713" y="4643033"/>
            <a:ext cx="5616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Cloud amounts (%) C : total</a:t>
            </a:r>
          </a:p>
          <a:p>
            <a:pPr defTabSz="914400"/>
            <a:r>
              <a:rPr lang="en-US" altLang="zh-TW" dirty="0"/>
              <a:t>                                </a:t>
            </a:r>
            <a:r>
              <a:rPr lang="en-US" altLang="zh-TW" dirty="0" err="1"/>
              <a:t>C</a:t>
            </a:r>
            <a:r>
              <a:rPr lang="en-US" altLang="zh-TW" baseline="-25000" dirty="0" err="1"/>
              <a:t>h</a:t>
            </a:r>
            <a:r>
              <a:rPr lang="en-US" altLang="zh-TW" dirty="0"/>
              <a:t> : high clouds, p/</a:t>
            </a:r>
            <a:r>
              <a:rPr lang="en-US" altLang="zh-TW" dirty="0" err="1"/>
              <a:t>p</a:t>
            </a:r>
            <a:r>
              <a:rPr lang="en-US" altLang="zh-TW" baseline="-25000" dirty="0" err="1"/>
              <a:t>s</a:t>
            </a:r>
            <a:r>
              <a:rPr lang="en-US" altLang="zh-TW" baseline="-25000" dirty="0"/>
              <a:t> </a:t>
            </a:r>
            <a:r>
              <a:rPr lang="en-US" altLang="zh-TW" dirty="0"/>
              <a:t>&lt; 0.45</a:t>
            </a:r>
          </a:p>
          <a:p>
            <a:pPr defTabSz="914400"/>
            <a:r>
              <a:rPr lang="en-US" altLang="zh-TW" dirty="0"/>
              <a:t>                                C</a:t>
            </a:r>
            <a:r>
              <a:rPr lang="en-US" altLang="zh-TW" baseline="-25000" dirty="0"/>
              <a:t>m</a:t>
            </a:r>
            <a:r>
              <a:rPr lang="en-US" altLang="zh-TW" dirty="0"/>
              <a:t> : medium clouds, 0.45 &lt; p/</a:t>
            </a:r>
            <a:r>
              <a:rPr lang="en-US" altLang="zh-TW" dirty="0" err="1"/>
              <a:t>p</a:t>
            </a:r>
            <a:r>
              <a:rPr lang="en-US" altLang="zh-TW" baseline="-25000" dirty="0" err="1"/>
              <a:t>s</a:t>
            </a:r>
            <a:r>
              <a:rPr lang="en-US" altLang="zh-TW" dirty="0"/>
              <a:t> &lt; 0.85</a:t>
            </a:r>
          </a:p>
          <a:p>
            <a:pPr defTabSz="914400"/>
            <a:r>
              <a:rPr lang="en-US" altLang="zh-TW" dirty="0"/>
              <a:t>                                C</a:t>
            </a:r>
            <a:r>
              <a:rPr lang="en-US" altLang="zh-TW" baseline="-25000" dirty="0"/>
              <a:t>l</a:t>
            </a:r>
            <a:r>
              <a:rPr lang="en-US" altLang="zh-TW" dirty="0"/>
              <a:t> : low clouds, p/</a:t>
            </a:r>
            <a:r>
              <a:rPr lang="en-US" altLang="zh-TW" dirty="0" err="1"/>
              <a:t>p</a:t>
            </a:r>
            <a:r>
              <a:rPr lang="en-US" altLang="zh-TW" baseline="-25000" dirty="0" err="1"/>
              <a:t>s</a:t>
            </a:r>
            <a:r>
              <a:rPr lang="en-US" altLang="zh-TW" dirty="0"/>
              <a:t> &gt; 0.85</a:t>
            </a:r>
          </a:p>
        </p:txBody>
      </p:sp>
      <p:sp>
        <p:nvSpPr>
          <p:cNvPr id="3" name="矩形 2"/>
          <p:cNvSpPr/>
          <p:nvPr/>
        </p:nvSpPr>
        <p:spPr>
          <a:xfrm>
            <a:off x="4270443" y="1816100"/>
            <a:ext cx="2208178" cy="21018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435635" y="1839068"/>
            <a:ext cx="2208178" cy="21018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31813"/>
            <a:ext cx="5832475" cy="6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81120" y="5510213"/>
            <a:ext cx="3164209" cy="92333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29701" name="Text Box 5"/>
          <p:cNvSpPr txBox="1">
            <a:spLocks noChangeArrowheads="1"/>
          </p:cNvSpPr>
          <p:nvPr/>
        </p:nvSpPr>
        <p:spPr bwMode="auto">
          <a:xfrm>
            <a:off x="281120" y="347147"/>
            <a:ext cx="2828659" cy="369332"/>
          </a:xfrm>
          <a:prstGeom prst="rect">
            <a:avLst/>
          </a:prstGeom>
          <a:solidFill>
            <a:schemeClr val="accent1">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b="1" dirty="0"/>
              <a:t>Cloud liquid water content</a:t>
            </a:r>
          </a:p>
        </p:txBody>
      </p:sp>
      <p:sp>
        <p:nvSpPr>
          <p:cNvPr id="29702" name="Text Box 6"/>
          <p:cNvSpPr txBox="1">
            <a:spLocks noChangeArrowheads="1"/>
          </p:cNvSpPr>
          <p:nvPr/>
        </p:nvSpPr>
        <p:spPr bwMode="auto">
          <a:xfrm>
            <a:off x="460375" y="4697413"/>
            <a:ext cx="247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Prognostic cloud scheme</a:t>
            </a:r>
          </a:p>
        </p:txBody>
      </p:sp>
      <p:sp>
        <p:nvSpPr>
          <p:cNvPr id="29703" name="Text Box 7"/>
          <p:cNvSpPr txBox="1">
            <a:spLocks noChangeArrowheads="1"/>
          </p:cNvSpPr>
          <p:nvPr/>
        </p:nvSpPr>
        <p:spPr bwMode="auto">
          <a:xfrm>
            <a:off x="1531144" y="175047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t>SSM/I</a:t>
            </a:r>
          </a:p>
        </p:txBody>
      </p:sp>
      <p:sp>
        <p:nvSpPr>
          <p:cNvPr id="29704" name="Text Box 8"/>
          <p:cNvSpPr txBox="1">
            <a:spLocks noChangeArrowheads="1"/>
          </p:cNvSpPr>
          <p:nvPr/>
        </p:nvSpPr>
        <p:spPr bwMode="auto">
          <a:xfrm>
            <a:off x="342900" y="5510213"/>
            <a:ext cx="32212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b="1" dirty="0"/>
              <a:t>Contour interval</a:t>
            </a:r>
            <a:r>
              <a:rPr lang="en-US" altLang="zh-TW" dirty="0"/>
              <a:t>: 80 (g m</a:t>
            </a:r>
            <a:r>
              <a:rPr lang="en-US" altLang="zh-TW" baseline="30000" dirty="0"/>
              <a:t>-2</a:t>
            </a:r>
            <a:r>
              <a:rPr lang="en-US" altLang="zh-TW" dirty="0"/>
              <a:t>)</a:t>
            </a:r>
          </a:p>
          <a:p>
            <a:pPr defTabSz="914400"/>
            <a:r>
              <a:rPr lang="en-US" altLang="zh-TW" b="1" dirty="0"/>
              <a:t>Shaded</a:t>
            </a:r>
            <a:r>
              <a:rPr lang="en-US" altLang="zh-TW" dirty="0"/>
              <a:t> : 80 &lt; LWC 560 (g m</a:t>
            </a:r>
            <a:r>
              <a:rPr lang="en-US" altLang="zh-TW" baseline="30000" dirty="0"/>
              <a:t>-2</a:t>
            </a:r>
            <a:r>
              <a:rPr lang="en-US" altLang="zh-TW" dirty="0"/>
              <a:t>) </a:t>
            </a:r>
          </a:p>
          <a:p>
            <a:pPr defTabSz="914400"/>
            <a:r>
              <a:rPr lang="en-US" altLang="zh-TW" b="1" dirty="0"/>
              <a:t>Blanked out</a:t>
            </a:r>
            <a:r>
              <a:rPr lang="en-US" altLang="zh-TW" dirty="0"/>
              <a:t>: 560 (g m-2)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1203325"/>
            <a:ext cx="63849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5"/>
          <p:cNvSpPr txBox="1">
            <a:spLocks noChangeArrowheads="1"/>
          </p:cNvSpPr>
          <p:nvPr/>
        </p:nvSpPr>
        <p:spPr bwMode="auto">
          <a:xfrm>
            <a:off x="1562100" y="5567363"/>
            <a:ext cx="2781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Full line: prognostic scheme</a:t>
            </a:r>
          </a:p>
          <a:p>
            <a:pPr defTabSz="914400"/>
            <a:r>
              <a:rPr lang="en-US" altLang="zh-TW"/>
              <a:t>Dotted line: SSM/I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100" y="468313"/>
            <a:ext cx="6159500"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9" name="Text Box 5"/>
          <p:cNvSpPr txBox="1">
            <a:spLocks noChangeArrowheads="1"/>
          </p:cNvSpPr>
          <p:nvPr/>
        </p:nvSpPr>
        <p:spPr bwMode="auto">
          <a:xfrm>
            <a:off x="352425" y="1003300"/>
            <a:ext cx="276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ECMWF diagnostic scheme</a:t>
            </a:r>
          </a:p>
        </p:txBody>
      </p:sp>
      <p:sp>
        <p:nvSpPr>
          <p:cNvPr id="31750" name="Text Box 6"/>
          <p:cNvSpPr txBox="1">
            <a:spLocks noChangeArrowheads="1"/>
          </p:cNvSpPr>
          <p:nvPr/>
        </p:nvSpPr>
        <p:spPr bwMode="auto">
          <a:xfrm>
            <a:off x="377825" y="408940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t>Prognostic cloud scheme</a:t>
            </a:r>
          </a:p>
        </p:txBody>
      </p:sp>
      <p:sp>
        <p:nvSpPr>
          <p:cNvPr id="2" name="文字方塊 1"/>
          <p:cNvSpPr txBox="1"/>
          <p:nvPr/>
        </p:nvSpPr>
        <p:spPr>
          <a:xfrm>
            <a:off x="343083" y="366475"/>
            <a:ext cx="5543184"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b="1" dirty="0">
                <a:solidFill>
                  <a:schemeClr val="tx1"/>
                </a:solidFill>
              </a:rPr>
              <a:t>Cross sections of zonally averaged cloud water content</a:t>
            </a:r>
            <a:endParaRPr lang="zh-TW" alt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36675" y="5289550"/>
            <a:ext cx="6114174" cy="148094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936625"/>
            <a:ext cx="74930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 Box 5"/>
          <p:cNvSpPr txBox="1">
            <a:spLocks noChangeArrowheads="1"/>
          </p:cNvSpPr>
          <p:nvPr/>
        </p:nvSpPr>
        <p:spPr bwMode="auto">
          <a:xfrm>
            <a:off x="2662238" y="339725"/>
            <a:ext cx="4029949" cy="369332"/>
          </a:xfrm>
          <a:prstGeom prst="rect">
            <a:avLst/>
          </a:prstGeom>
          <a:solidFill>
            <a:schemeClr val="accent1">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b="1" dirty="0"/>
              <a:t>Scatter diagram of cloud water content</a:t>
            </a:r>
          </a:p>
        </p:txBody>
      </p:sp>
      <p:sp>
        <p:nvSpPr>
          <p:cNvPr id="32774" name="Text Box 6"/>
          <p:cNvSpPr txBox="1">
            <a:spLocks noChangeArrowheads="1"/>
          </p:cNvSpPr>
          <p:nvPr/>
        </p:nvSpPr>
        <p:spPr bwMode="auto">
          <a:xfrm>
            <a:off x="1336675" y="5293165"/>
            <a:ext cx="61141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Solid lines: prognostic cloud scheme</a:t>
            </a:r>
          </a:p>
          <a:p>
            <a:pPr defTabSz="914400"/>
            <a:r>
              <a:rPr lang="en-US" altLang="zh-TW" dirty="0"/>
              <a:t>Aircraft measurements : crosses = 0~2.5 cm/s (vertical velocity)</a:t>
            </a:r>
          </a:p>
          <a:p>
            <a:pPr defTabSz="914400"/>
            <a:r>
              <a:rPr lang="en-US" altLang="zh-TW" dirty="0"/>
              <a:t>                                        triangles = 2.5~10 cm/s</a:t>
            </a:r>
          </a:p>
          <a:p>
            <a:pPr defTabSz="914400"/>
            <a:r>
              <a:rPr lang="en-US" altLang="zh-TW" dirty="0"/>
              <a:t>                                        circles = 10~33 cm/s</a:t>
            </a:r>
          </a:p>
          <a:p>
            <a:pPr defTabSz="914400"/>
            <a:r>
              <a:rPr lang="en-US" altLang="zh-TW" dirty="0"/>
              <a:t>                                        squares = &gt; 33 cm/s</a:t>
            </a:r>
          </a:p>
        </p:txBody>
      </p:sp>
      <p:sp>
        <p:nvSpPr>
          <p:cNvPr id="2" name="文字方塊 1"/>
          <p:cNvSpPr txBox="1"/>
          <p:nvPr/>
        </p:nvSpPr>
        <p:spPr>
          <a:xfrm>
            <a:off x="3526971" y="700365"/>
            <a:ext cx="2634054" cy="369332"/>
          </a:xfrm>
          <a:prstGeom prst="rect">
            <a:avLst/>
          </a:prstGeom>
          <a:noFill/>
        </p:spPr>
        <p:txBody>
          <a:bodyPr wrap="none" rtlCol="0">
            <a:spAutoFit/>
          </a:bodyPr>
          <a:lstStyle/>
          <a:p>
            <a:r>
              <a:rPr lang="en-US" altLang="zh-TW" dirty="0"/>
              <a:t>Frequency occurrence (%)</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8650" y="612843"/>
            <a:ext cx="7886700" cy="5564120"/>
          </a:xfrm>
        </p:spPr>
        <p:txBody>
          <a:bodyPr rtlCol="0">
            <a:normAutofit/>
          </a:bodyPr>
          <a:lstStyle/>
          <a:p>
            <a:pPr algn="just" fontAlgn="auto">
              <a:spcAft>
                <a:spcPts val="0"/>
              </a:spcAft>
              <a:defRPr/>
            </a:pPr>
            <a:r>
              <a:rPr lang="en-US" altLang="zh-TW" dirty="0"/>
              <a:t>The time evolution of clouds is defined through large-scale budget equation for </a:t>
            </a:r>
            <a:r>
              <a:rPr lang="en-US" altLang="zh-TW" dirty="0">
                <a:solidFill>
                  <a:srgbClr val="C00000"/>
                </a:solidFill>
              </a:rPr>
              <a:t>cloud water content and cloud cover.</a:t>
            </a:r>
          </a:p>
        </p:txBody>
      </p:sp>
      <p:grpSp>
        <p:nvGrpSpPr>
          <p:cNvPr id="28" name="群組 27"/>
          <p:cNvGrpSpPr/>
          <p:nvPr/>
        </p:nvGrpSpPr>
        <p:grpSpPr>
          <a:xfrm>
            <a:off x="626441" y="3234286"/>
            <a:ext cx="8093016" cy="4465543"/>
            <a:chOff x="626442" y="3346907"/>
            <a:chExt cx="7888908" cy="4352921"/>
          </a:xfrm>
        </p:grpSpPr>
        <p:pic>
          <p:nvPicPr>
            <p:cNvPr id="5" name="圖片 4"/>
            <p:cNvPicPr>
              <a:picLocks noChangeAspect="1"/>
            </p:cNvPicPr>
            <p:nvPr/>
          </p:nvPicPr>
          <p:blipFill>
            <a:blip r:embed="rId2"/>
            <a:stretch>
              <a:fillRect/>
            </a:stretch>
          </p:blipFill>
          <p:spPr>
            <a:xfrm>
              <a:off x="626442" y="3346907"/>
              <a:ext cx="7888908" cy="4352921"/>
            </a:xfrm>
            <a:prstGeom prst="rect">
              <a:avLst/>
            </a:prstGeom>
          </p:spPr>
        </p:pic>
        <p:sp>
          <p:nvSpPr>
            <p:cNvPr id="8" name="文字方塊 7"/>
            <p:cNvSpPr txBox="1"/>
            <p:nvPr/>
          </p:nvSpPr>
          <p:spPr>
            <a:xfrm>
              <a:off x="3215142" y="6281738"/>
              <a:ext cx="1087437" cy="33813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eaLnBrk="1" fontAlgn="auto" hangingPunct="1">
                <a:spcBef>
                  <a:spcPts val="0"/>
                </a:spcBef>
                <a:spcAft>
                  <a:spcPts val="0"/>
                </a:spcAft>
                <a:defRPr/>
              </a:pPr>
              <a:r>
                <a:rPr lang="en-US" altLang="zh-TW" sz="1600" dirty="0">
                  <a:solidFill>
                    <a:srgbClr val="C00000"/>
                  </a:solidFill>
                </a:rPr>
                <a:t>convection</a:t>
              </a:r>
              <a:endParaRPr lang="zh-TW" altLang="en-US" sz="1600" dirty="0">
                <a:solidFill>
                  <a:srgbClr val="C00000"/>
                </a:solidFill>
              </a:endParaRPr>
            </a:p>
          </p:txBody>
        </p:sp>
        <p:sp>
          <p:nvSpPr>
            <p:cNvPr id="9" name="文字方塊 8"/>
            <p:cNvSpPr txBox="1"/>
            <p:nvPr/>
          </p:nvSpPr>
          <p:spPr>
            <a:xfrm>
              <a:off x="4216854" y="6297613"/>
              <a:ext cx="1441450" cy="3381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pPr eaLnBrk="1" fontAlgn="auto" hangingPunct="1">
                <a:spcBef>
                  <a:spcPts val="0"/>
                </a:spcBef>
                <a:spcAft>
                  <a:spcPts val="0"/>
                </a:spcAft>
                <a:defRPr/>
              </a:pPr>
              <a:r>
                <a:rPr lang="en-US" altLang="zh-TW" sz="1600" dirty="0">
                  <a:solidFill>
                    <a:srgbClr val="0070C0"/>
                  </a:solidFill>
                </a:rPr>
                <a:t>boundary-layer</a:t>
              </a:r>
              <a:endParaRPr lang="zh-TW" altLang="en-US" sz="1600" dirty="0">
                <a:solidFill>
                  <a:srgbClr val="0070C0"/>
                </a:solidFill>
              </a:endParaRPr>
            </a:p>
          </p:txBody>
        </p:sp>
        <p:sp>
          <p:nvSpPr>
            <p:cNvPr id="10" name="文字方塊 9"/>
            <p:cNvSpPr txBox="1"/>
            <p:nvPr/>
          </p:nvSpPr>
          <p:spPr>
            <a:xfrm>
              <a:off x="5626554" y="6311900"/>
              <a:ext cx="1270000" cy="33813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spAutoFit/>
            </a:bodyPr>
            <a:lstStyle/>
            <a:p>
              <a:pPr eaLnBrk="1" fontAlgn="auto" hangingPunct="1">
                <a:spcBef>
                  <a:spcPts val="0"/>
                </a:spcBef>
                <a:spcAft>
                  <a:spcPts val="0"/>
                </a:spcAft>
                <a:defRPr/>
              </a:pPr>
              <a:r>
                <a:rPr lang="en-US" altLang="zh-TW" sz="1600" dirty="0">
                  <a:solidFill>
                    <a:schemeClr val="accent2"/>
                  </a:solidFill>
                </a:rPr>
                <a:t>condensation</a:t>
              </a:r>
              <a:endParaRPr lang="zh-TW" altLang="en-US" sz="1600" dirty="0">
                <a:solidFill>
                  <a:schemeClr val="accent2"/>
                </a:solidFill>
              </a:endParaRPr>
            </a:p>
          </p:txBody>
        </p:sp>
        <p:sp>
          <p:nvSpPr>
            <p:cNvPr id="11" name="文字方塊 10"/>
            <p:cNvSpPr txBox="1"/>
            <p:nvPr/>
          </p:nvSpPr>
          <p:spPr>
            <a:xfrm>
              <a:off x="6982279" y="6176963"/>
              <a:ext cx="1157288" cy="3381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pPr eaLnBrk="1" fontAlgn="auto" hangingPunct="1">
                <a:spcBef>
                  <a:spcPts val="0"/>
                </a:spcBef>
                <a:spcAft>
                  <a:spcPts val="0"/>
                </a:spcAft>
                <a:defRPr/>
              </a:pPr>
              <a:r>
                <a:rPr lang="en-US" altLang="zh-TW" sz="1600" dirty="0">
                  <a:solidFill>
                    <a:schemeClr val="accent6"/>
                  </a:solidFill>
                </a:rPr>
                <a:t>evaporation</a:t>
              </a:r>
              <a:endParaRPr lang="zh-TW" altLang="en-US" sz="1600" dirty="0">
                <a:solidFill>
                  <a:schemeClr val="accent6"/>
                </a:solidFill>
              </a:endParaRPr>
            </a:p>
          </p:txBody>
        </p:sp>
        <p:sp>
          <p:nvSpPr>
            <p:cNvPr id="12" name="文字方塊 11"/>
            <p:cNvSpPr txBox="1"/>
            <p:nvPr/>
          </p:nvSpPr>
          <p:spPr>
            <a:xfrm>
              <a:off x="4053341" y="4847772"/>
              <a:ext cx="1768475" cy="36988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en-US" altLang="zh-TW" dirty="0">
                  <a:solidFill>
                    <a:schemeClr val="accent2">
                      <a:lumMod val="75000"/>
                    </a:schemeClr>
                  </a:solidFill>
                </a:rPr>
                <a:t>precipitation rate</a:t>
              </a:r>
              <a:endParaRPr lang="zh-TW" altLang="en-US" dirty="0">
                <a:solidFill>
                  <a:schemeClr val="accent2">
                    <a:lumMod val="75000"/>
                  </a:schemeClr>
                </a:solidFill>
              </a:endParaRPr>
            </a:p>
          </p:txBody>
        </p:sp>
        <p:cxnSp>
          <p:nvCxnSpPr>
            <p:cNvPr id="15" name="直線單箭頭接點 14"/>
            <p:cNvCxnSpPr>
              <a:cxnSpLocks/>
            </p:cNvCxnSpPr>
            <p:nvPr/>
          </p:nvCxnSpPr>
          <p:spPr>
            <a:xfrm flipV="1">
              <a:off x="4937578" y="4508649"/>
              <a:ext cx="399371" cy="33912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直線單箭頭接點 18"/>
            <p:cNvCxnSpPr/>
            <p:nvPr/>
          </p:nvCxnSpPr>
          <p:spPr>
            <a:xfrm flipH="1" flipV="1">
              <a:off x="3788229" y="5910943"/>
              <a:ext cx="48985" cy="266020"/>
            </a:xfrm>
            <a:prstGeom prst="straightConnector1">
              <a:avLst/>
            </a:prstGeom>
            <a:ln w="38100">
              <a:solidFill>
                <a:srgbClr val="C00000"/>
              </a:solidFill>
              <a:tailEnd type="triangle"/>
            </a:ln>
          </p:spPr>
          <p:style>
            <a:lnRef idx="2">
              <a:schemeClr val="accent2"/>
            </a:lnRef>
            <a:fillRef idx="0">
              <a:schemeClr val="accent2"/>
            </a:fillRef>
            <a:effectRef idx="1">
              <a:schemeClr val="accent2"/>
            </a:effectRef>
            <a:fontRef idx="minor">
              <a:schemeClr val="tx1"/>
            </a:fontRef>
          </p:style>
        </p:cxnSp>
        <p:cxnSp>
          <p:nvCxnSpPr>
            <p:cNvPr id="21" name="直線單箭頭接點 20"/>
            <p:cNvCxnSpPr/>
            <p:nvPr/>
          </p:nvCxnSpPr>
          <p:spPr>
            <a:xfrm flipH="1" flipV="1">
              <a:off x="4888594" y="5931581"/>
              <a:ext cx="48985" cy="266020"/>
            </a:xfrm>
            <a:prstGeom prst="straightConnector1">
              <a:avLst/>
            </a:prstGeom>
            <a:ln w="38100">
              <a:solidFill>
                <a:srgbClr val="0070C0"/>
              </a:solidFill>
              <a:tailEnd type="triangle"/>
            </a:ln>
          </p:spPr>
          <p:style>
            <a:lnRef idx="2">
              <a:schemeClr val="accent2"/>
            </a:lnRef>
            <a:fillRef idx="0">
              <a:schemeClr val="accent2"/>
            </a:fillRef>
            <a:effectRef idx="1">
              <a:schemeClr val="accent2"/>
            </a:effectRef>
            <a:fontRef idx="minor">
              <a:schemeClr val="tx1"/>
            </a:fontRef>
          </p:style>
        </p:cxnSp>
        <p:cxnSp>
          <p:nvCxnSpPr>
            <p:cNvPr id="22" name="直線單箭頭接點 21"/>
            <p:cNvCxnSpPr/>
            <p:nvPr/>
          </p:nvCxnSpPr>
          <p:spPr>
            <a:xfrm flipH="1" flipV="1">
              <a:off x="5964466" y="5938836"/>
              <a:ext cx="48985" cy="266020"/>
            </a:xfrm>
            <a:prstGeom prst="straightConnector1">
              <a:avLst/>
            </a:prstGeom>
            <a:ln w="38100">
              <a:solidFill>
                <a:schemeClr val="accent2"/>
              </a:solidFill>
              <a:tailEnd type="triangle"/>
            </a:ln>
          </p:spPr>
          <p:style>
            <a:lnRef idx="2">
              <a:schemeClr val="accent2"/>
            </a:lnRef>
            <a:fillRef idx="0">
              <a:schemeClr val="accent2"/>
            </a:fillRef>
            <a:effectRef idx="1">
              <a:schemeClr val="accent2"/>
            </a:effectRef>
            <a:fontRef idx="minor">
              <a:schemeClr val="tx1"/>
            </a:fontRef>
          </p:style>
        </p:cxnSp>
        <p:cxnSp>
          <p:nvCxnSpPr>
            <p:cNvPr id="23" name="直線單箭頭接點 22"/>
            <p:cNvCxnSpPr>
              <a:cxnSpLocks/>
            </p:cNvCxnSpPr>
            <p:nvPr/>
          </p:nvCxnSpPr>
          <p:spPr>
            <a:xfrm flipH="1" flipV="1">
              <a:off x="6896554" y="5931581"/>
              <a:ext cx="494508" cy="245382"/>
            </a:xfrm>
            <a:prstGeom prst="straightConnector1">
              <a:avLst/>
            </a:prstGeom>
            <a:ln w="38100">
              <a:solidFill>
                <a:schemeClr val="accent6"/>
              </a:solidFill>
              <a:tailEnd type="triangle"/>
            </a:ln>
          </p:spPr>
          <p:style>
            <a:lnRef idx="2">
              <a:schemeClr val="accent2"/>
            </a:lnRef>
            <a:fillRef idx="0">
              <a:schemeClr val="accent2"/>
            </a:fillRef>
            <a:effectRef idx="1">
              <a:schemeClr val="accent2"/>
            </a:effectRef>
            <a:fontRef idx="minor">
              <a:schemeClr val="tx1"/>
            </a:fontRef>
          </p:style>
        </p:cxnSp>
      </p:grpSp>
      <p:pic>
        <p:nvPicPr>
          <p:cNvPr id="26" name="圖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638" y="1723534"/>
            <a:ext cx="3462960" cy="15107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088" y="1103313"/>
            <a:ext cx="4133850"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5"/>
          <p:cNvSpPr txBox="1">
            <a:spLocks noChangeArrowheads="1"/>
          </p:cNvSpPr>
          <p:nvPr/>
        </p:nvSpPr>
        <p:spPr bwMode="auto">
          <a:xfrm>
            <a:off x="2273877" y="487403"/>
            <a:ext cx="4596247" cy="369332"/>
          </a:xfrm>
          <a:prstGeom prst="rect">
            <a:avLst/>
          </a:prstGeom>
          <a:solidFill>
            <a:schemeClr val="accent1">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squar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b="1" dirty="0"/>
              <a:t>Hydrological cycle</a:t>
            </a:r>
            <a:r>
              <a:rPr lang="zh-TW" altLang="en-US" b="1" dirty="0"/>
              <a:t> </a:t>
            </a:r>
            <a:r>
              <a:rPr lang="en-US" altLang="zh-TW" b="1" dirty="0"/>
              <a:t>(</a:t>
            </a:r>
            <a:r>
              <a:rPr lang="en-US" altLang="zh-TW" dirty="0"/>
              <a:t>Globally averaged values</a:t>
            </a:r>
            <a:r>
              <a:rPr lang="en-US" altLang="zh-TW" b="1" dirty="0"/>
              <a:t>)</a:t>
            </a:r>
          </a:p>
        </p:txBody>
      </p:sp>
      <p:sp>
        <p:nvSpPr>
          <p:cNvPr id="33799" name="Text Box 7"/>
          <p:cNvSpPr txBox="1">
            <a:spLocks noChangeArrowheads="1"/>
          </p:cNvSpPr>
          <p:nvPr/>
        </p:nvSpPr>
        <p:spPr bwMode="auto">
          <a:xfrm>
            <a:off x="3143250" y="5140325"/>
            <a:ext cx="177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Stratiform clouds</a:t>
            </a:r>
          </a:p>
        </p:txBody>
      </p:sp>
      <p:sp>
        <p:nvSpPr>
          <p:cNvPr id="33800" name="Text Box 8"/>
          <p:cNvSpPr txBox="1">
            <a:spLocks noChangeArrowheads="1"/>
          </p:cNvSpPr>
          <p:nvPr/>
        </p:nvSpPr>
        <p:spPr bwMode="auto">
          <a:xfrm>
            <a:off x="5278438" y="5184775"/>
            <a:ext cx="1765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t>cumulus updrafts</a:t>
            </a:r>
          </a:p>
        </p:txBody>
      </p:sp>
      <p:sp>
        <p:nvSpPr>
          <p:cNvPr id="33801" name="Text Box 9"/>
          <p:cNvSpPr txBox="1">
            <a:spLocks noChangeArrowheads="1"/>
          </p:cNvSpPr>
          <p:nvPr/>
        </p:nvSpPr>
        <p:spPr bwMode="auto">
          <a:xfrm>
            <a:off x="412750" y="5787571"/>
            <a:ext cx="2730500" cy="641350"/>
          </a:xfrm>
          <a:prstGeom prst="rect">
            <a:avLst/>
          </a:prstGeom>
          <a:solidFill>
            <a:schemeClr val="accent2">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q, </a:t>
            </a:r>
            <a:r>
              <a:rPr lang="en-US" altLang="zh-TW" i="1" dirty="0"/>
              <a:t>l</a:t>
            </a:r>
            <a:r>
              <a:rPr lang="en-US" altLang="zh-TW" dirty="0"/>
              <a:t>: 30-day means (mm)</a:t>
            </a:r>
          </a:p>
          <a:p>
            <a:pPr defTabSz="914400"/>
            <a:r>
              <a:rPr lang="en-US" altLang="zh-TW" dirty="0"/>
              <a:t>Conversion terms : mm/day</a:t>
            </a:r>
          </a:p>
        </p:txBody>
      </p:sp>
      <p:sp>
        <p:nvSpPr>
          <p:cNvPr id="33802" name="Text Box 10"/>
          <p:cNvSpPr txBox="1">
            <a:spLocks noChangeArrowheads="1"/>
          </p:cNvSpPr>
          <p:nvPr/>
        </p:nvSpPr>
        <p:spPr bwMode="auto">
          <a:xfrm>
            <a:off x="4171950" y="979488"/>
            <a:ext cx="241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Turbulent surface fluxes</a:t>
            </a:r>
          </a:p>
        </p:txBody>
      </p:sp>
      <p:sp>
        <p:nvSpPr>
          <p:cNvPr id="33803" name="Rectangle 11"/>
          <p:cNvSpPr>
            <a:spLocks noChangeArrowheads="1"/>
          </p:cNvSpPr>
          <p:nvPr/>
        </p:nvSpPr>
        <p:spPr bwMode="auto">
          <a:xfrm>
            <a:off x="180975" y="4378325"/>
            <a:ext cx="3473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eaLnBrk="1" hangingPunct="1">
              <a:spcBef>
                <a:spcPct val="30000"/>
              </a:spcBef>
            </a:pPr>
            <a:r>
              <a:rPr lang="en-US" altLang="zh-TW"/>
              <a:t>Brackets :</a:t>
            </a:r>
          </a:p>
          <a:p>
            <a:pPr defTabSz="914400" eaLnBrk="1" hangingPunct="1">
              <a:spcBef>
                <a:spcPct val="30000"/>
              </a:spcBef>
            </a:pPr>
            <a:r>
              <a:rPr lang="en-US" altLang="zh-TW"/>
              <a:t> ECMWF operational cloud scheme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8263" y="1098550"/>
            <a:ext cx="4506912"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5"/>
          <p:cNvSpPr txBox="1">
            <a:spLocks noChangeArrowheads="1"/>
          </p:cNvSpPr>
          <p:nvPr/>
        </p:nvSpPr>
        <p:spPr bwMode="auto">
          <a:xfrm>
            <a:off x="238125" y="200025"/>
            <a:ext cx="2640013" cy="915988"/>
          </a:xfrm>
          <a:prstGeom prst="rect">
            <a:avLst/>
          </a:prstGeom>
          <a:solidFill>
            <a:schemeClr val="accent2">
              <a:alpha val="50000"/>
            </a:schemeClr>
          </a:solid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lt1"/>
          </a:fontRef>
        </p:style>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30-day means</a:t>
            </a:r>
          </a:p>
          <a:p>
            <a:pPr defTabSz="914400"/>
            <a:r>
              <a:rPr lang="en-US" altLang="zh-TW" dirty="0"/>
              <a:t>P</a:t>
            </a:r>
            <a:r>
              <a:rPr lang="en-US" altLang="zh-TW" baseline="30000" dirty="0"/>
              <a:t>L</a:t>
            </a:r>
            <a:r>
              <a:rPr lang="en-US" altLang="zh-TW" dirty="0"/>
              <a:t>: </a:t>
            </a:r>
            <a:r>
              <a:rPr lang="en-US" altLang="zh-TW" dirty="0" err="1"/>
              <a:t>stratiform</a:t>
            </a:r>
            <a:r>
              <a:rPr lang="en-US" altLang="zh-TW" dirty="0"/>
              <a:t> precipitation</a:t>
            </a:r>
          </a:p>
          <a:p>
            <a:pPr defTabSz="914400"/>
            <a:r>
              <a:rPr lang="en-US" altLang="zh-TW" dirty="0"/>
              <a:t>P</a:t>
            </a:r>
            <a:r>
              <a:rPr lang="en-US" altLang="zh-TW" baseline="30000" dirty="0"/>
              <a:t>L</a:t>
            </a:r>
            <a:r>
              <a:rPr lang="en-US" altLang="zh-TW" dirty="0"/>
              <a:t>+P</a:t>
            </a:r>
            <a:r>
              <a:rPr lang="en-US" altLang="zh-TW" baseline="30000" dirty="0"/>
              <a:t>C</a:t>
            </a:r>
            <a:r>
              <a:rPr lang="en-US" altLang="zh-TW" dirty="0"/>
              <a:t> : total precipitation</a:t>
            </a:r>
          </a:p>
        </p:txBody>
      </p:sp>
      <p:sp>
        <p:nvSpPr>
          <p:cNvPr id="34822" name="Text Box 6"/>
          <p:cNvSpPr txBox="1">
            <a:spLocks noChangeArrowheads="1"/>
          </p:cNvSpPr>
          <p:nvPr/>
        </p:nvSpPr>
        <p:spPr bwMode="auto">
          <a:xfrm>
            <a:off x="536317" y="5254625"/>
            <a:ext cx="28071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(a) Prognostic cloud scheme</a:t>
            </a:r>
          </a:p>
        </p:txBody>
      </p:sp>
      <p:sp>
        <p:nvSpPr>
          <p:cNvPr id="34823" name="Text Box 7"/>
          <p:cNvSpPr txBox="1">
            <a:spLocks noChangeArrowheads="1"/>
          </p:cNvSpPr>
          <p:nvPr/>
        </p:nvSpPr>
        <p:spPr bwMode="auto">
          <a:xfrm>
            <a:off x="536317" y="3714750"/>
            <a:ext cx="31149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(b) ECMWF diagnostic scheme</a:t>
            </a:r>
          </a:p>
        </p:txBody>
      </p:sp>
      <p:sp>
        <p:nvSpPr>
          <p:cNvPr id="34824" name="Text Box 8"/>
          <p:cNvSpPr txBox="1">
            <a:spLocks noChangeArrowheads="1"/>
          </p:cNvSpPr>
          <p:nvPr/>
        </p:nvSpPr>
        <p:spPr bwMode="auto">
          <a:xfrm>
            <a:off x="536317" y="2292350"/>
            <a:ext cx="34676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algn="ctr" defTabSz="914400"/>
            <a:r>
              <a:rPr lang="en-US" altLang="zh-TW" dirty="0"/>
              <a:t>(c) Climatological estimate for July</a:t>
            </a:r>
          </a:p>
          <a:p>
            <a:pPr algn="ctr" defTabSz="914400"/>
            <a:r>
              <a:rPr lang="en-US" altLang="zh-TW" dirty="0"/>
              <a:t> [Jager (1976)]</a:t>
            </a:r>
          </a:p>
        </p:txBody>
      </p:sp>
      <p:sp>
        <p:nvSpPr>
          <p:cNvPr id="34825" name="Text Box 9"/>
          <p:cNvSpPr txBox="1">
            <a:spLocks noChangeArrowheads="1"/>
          </p:cNvSpPr>
          <p:nvPr/>
        </p:nvSpPr>
        <p:spPr bwMode="auto">
          <a:xfrm>
            <a:off x="536317" y="1257984"/>
            <a:ext cx="2634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dirty="0"/>
              <a:t>(d) Ensemble of ECMWF </a:t>
            </a:r>
          </a:p>
          <a:p>
            <a:pPr algn="ctr"/>
            <a:r>
              <a:rPr lang="en-US" altLang="zh-TW" dirty="0"/>
              <a:t>operational forecasts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738" y="373063"/>
            <a:ext cx="3921125" cy="614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 Box 5"/>
          <p:cNvSpPr txBox="1">
            <a:spLocks noChangeArrowheads="1"/>
          </p:cNvSpPr>
          <p:nvPr/>
        </p:nvSpPr>
        <p:spPr bwMode="auto">
          <a:xfrm>
            <a:off x="1308100" y="5165725"/>
            <a:ext cx="3191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(a) ECMWF operational scheme</a:t>
            </a:r>
          </a:p>
        </p:txBody>
      </p:sp>
      <p:sp>
        <p:nvSpPr>
          <p:cNvPr id="36870" name="Text Box 6"/>
          <p:cNvSpPr txBox="1">
            <a:spLocks noChangeArrowheads="1"/>
          </p:cNvSpPr>
          <p:nvPr/>
        </p:nvSpPr>
        <p:spPr bwMode="auto">
          <a:xfrm>
            <a:off x="1769764" y="3262313"/>
            <a:ext cx="2730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(b) New prognostic scheme</a:t>
            </a:r>
          </a:p>
        </p:txBody>
      </p:sp>
      <p:sp>
        <p:nvSpPr>
          <p:cNvPr id="36871" name="Text Box 7"/>
          <p:cNvSpPr txBox="1">
            <a:spLocks noChangeArrowheads="1"/>
          </p:cNvSpPr>
          <p:nvPr/>
        </p:nvSpPr>
        <p:spPr bwMode="auto">
          <a:xfrm>
            <a:off x="2353257" y="1322275"/>
            <a:ext cx="21467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(c) ECMWF analysis</a:t>
            </a:r>
          </a:p>
        </p:txBody>
      </p:sp>
      <p:sp>
        <p:nvSpPr>
          <p:cNvPr id="2" name="文字方塊 1"/>
          <p:cNvSpPr txBox="1"/>
          <p:nvPr/>
        </p:nvSpPr>
        <p:spPr>
          <a:xfrm>
            <a:off x="904214" y="370569"/>
            <a:ext cx="3649397" cy="36933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b="1" dirty="0">
                <a:solidFill>
                  <a:schemeClr val="tx1"/>
                </a:solidFill>
              </a:rPr>
              <a:t>Zonally averaged relative humidity</a:t>
            </a:r>
            <a:endParaRPr lang="zh-TW" altLang="en-US" b="1" dirty="0">
              <a:solidFill>
                <a:schemeClr val="tx1"/>
              </a:solidFill>
            </a:endParaRPr>
          </a:p>
        </p:txBody>
      </p:sp>
      <p:sp>
        <p:nvSpPr>
          <p:cNvPr id="3" name="文字方塊 2"/>
          <p:cNvSpPr txBox="1"/>
          <p:nvPr/>
        </p:nvSpPr>
        <p:spPr>
          <a:xfrm>
            <a:off x="378036" y="5932765"/>
            <a:ext cx="1975221" cy="36933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zh-TW" dirty="0">
                <a:solidFill>
                  <a:schemeClr val="tx1"/>
                </a:solidFill>
              </a:rPr>
              <a:t>Shaded: RH &gt; 60%</a:t>
            </a:r>
            <a:endParaRPr lang="zh-TW" alt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p:txBody>
          <a:bodyPr/>
          <a:lstStyle/>
          <a:p>
            <a:r>
              <a:rPr lang="en-US" altLang="zh-TW" b="1" dirty="0"/>
              <a:t>Improvements in tropical cloudiness: </a:t>
            </a:r>
          </a:p>
          <a:p>
            <a:pPr marL="514350" indent="-514350">
              <a:buFont typeface="+mj-lt"/>
              <a:buAutoNum type="arabicPeriod"/>
            </a:pPr>
            <a:r>
              <a:rPr lang="en-US" altLang="zh-TW" dirty="0"/>
              <a:t>New cloud scheme - </a:t>
            </a:r>
          </a:p>
          <a:p>
            <a:pPr marL="0" indent="0">
              <a:buNone/>
            </a:pPr>
            <a:r>
              <a:rPr lang="en-US" altLang="zh-TW" dirty="0"/>
              <a:t>the time evolution of clouds from </a:t>
            </a:r>
            <a:r>
              <a:rPr lang="en-US" altLang="zh-TW" dirty="0">
                <a:solidFill>
                  <a:srgbClr val="C00000"/>
                </a:solidFill>
              </a:rPr>
              <a:t>optically thick anvil </a:t>
            </a:r>
            <a:r>
              <a:rPr lang="en-US" altLang="zh-TW" dirty="0"/>
              <a:t>clouds to </a:t>
            </a:r>
            <a:r>
              <a:rPr lang="en-US" altLang="zh-TW" dirty="0" err="1">
                <a:solidFill>
                  <a:srgbClr val="C00000"/>
                </a:solidFill>
              </a:rPr>
              <a:t>transmissive</a:t>
            </a:r>
            <a:r>
              <a:rPr lang="en-US" altLang="zh-TW" dirty="0">
                <a:solidFill>
                  <a:srgbClr val="C00000"/>
                </a:solidFill>
              </a:rPr>
              <a:t> cirrus</a:t>
            </a:r>
            <a:r>
              <a:rPr lang="en-US" altLang="zh-TW" dirty="0"/>
              <a:t> clouds is considered.</a:t>
            </a:r>
          </a:p>
          <a:p>
            <a:pPr marL="514350" indent="-514350">
              <a:buFont typeface="+mj-lt"/>
              <a:buAutoNum type="arabicPeriod" startAt="2"/>
            </a:pPr>
            <a:r>
              <a:rPr lang="en-US" altLang="zh-TW" dirty="0"/>
              <a:t>Operational scheme -</a:t>
            </a:r>
          </a:p>
          <a:p>
            <a:pPr marL="0" indent="0">
              <a:buNone/>
            </a:pPr>
            <a:r>
              <a:rPr lang="en-US" altLang="zh-TW" dirty="0"/>
              <a:t>Cloud water detrained from updraft is assumed to </a:t>
            </a:r>
            <a:r>
              <a:rPr lang="en-US" altLang="zh-TW" dirty="0">
                <a:solidFill>
                  <a:srgbClr val="C00000"/>
                </a:solidFill>
              </a:rPr>
              <a:t>evaporate instantly</a:t>
            </a:r>
            <a:r>
              <a:rPr lang="en-US" altLang="zh-TW" dirty="0"/>
              <a:t>.</a:t>
            </a:r>
          </a:p>
          <a:p>
            <a:pPr marL="0" indent="0">
              <a:buNone/>
            </a:pPr>
            <a:endParaRPr lang="zh-TW" altLang="en-US" dirty="0"/>
          </a:p>
        </p:txBody>
      </p:sp>
    </p:spTree>
    <p:extLst>
      <p:ext uri="{BB962C8B-B14F-4D97-AF65-F5344CB8AC3E}">
        <p14:creationId xmlns:p14="http://schemas.microsoft.com/office/powerpoint/2010/main" val="375351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endParaRPr lang="zh-TW" altLang="en-US" dirty="0"/>
          </a:p>
        </p:txBody>
      </p:sp>
      <p:sp>
        <p:nvSpPr>
          <p:cNvPr id="3" name="內容版面配置區 2"/>
          <p:cNvSpPr>
            <a:spLocks noGrp="1"/>
          </p:cNvSpPr>
          <p:nvPr>
            <p:ph idx="1"/>
          </p:nvPr>
        </p:nvSpPr>
        <p:spPr/>
        <p:txBody>
          <a:bodyPr/>
          <a:lstStyle/>
          <a:p>
            <a:r>
              <a:rPr lang="en-US" altLang="zh-TW" b="1" dirty="0" err="1"/>
              <a:t>Stratiform</a:t>
            </a:r>
            <a:r>
              <a:rPr lang="en-US" altLang="zh-TW" b="1" dirty="0"/>
              <a:t> clouds:</a:t>
            </a:r>
          </a:p>
          <a:p>
            <a:pPr marL="514350" indent="-514350">
              <a:buFont typeface="+mj-lt"/>
              <a:buAutoNum type="arabicPeriod"/>
            </a:pPr>
            <a:r>
              <a:rPr lang="en-US" altLang="zh-TW" dirty="0"/>
              <a:t>New cloud scheme</a:t>
            </a:r>
            <a:r>
              <a:rPr lang="zh-TW" altLang="en-US" dirty="0"/>
              <a:t> </a:t>
            </a:r>
            <a:r>
              <a:rPr lang="en-US" altLang="zh-TW" dirty="0"/>
              <a:t>-</a:t>
            </a:r>
          </a:p>
          <a:p>
            <a:pPr marL="0" indent="0">
              <a:buNone/>
            </a:pPr>
            <a:r>
              <a:rPr lang="en-US" altLang="zh-TW" dirty="0"/>
              <a:t>The formation of clouds are linked closely to the </a:t>
            </a:r>
            <a:r>
              <a:rPr lang="en-US" altLang="zh-TW" dirty="0">
                <a:solidFill>
                  <a:srgbClr val="C00000"/>
                </a:solidFill>
              </a:rPr>
              <a:t>large-scale ascent </a:t>
            </a:r>
            <a:r>
              <a:rPr lang="en-US" altLang="zh-TW" dirty="0"/>
              <a:t>and</a:t>
            </a:r>
            <a:r>
              <a:rPr lang="en-US" altLang="zh-TW" dirty="0">
                <a:solidFill>
                  <a:srgbClr val="C00000"/>
                </a:solidFill>
              </a:rPr>
              <a:t> </a:t>
            </a:r>
            <a:r>
              <a:rPr lang="en-US" altLang="zh-TW" dirty="0" err="1">
                <a:solidFill>
                  <a:srgbClr val="C00000"/>
                </a:solidFill>
              </a:rPr>
              <a:t>diabatic</a:t>
            </a:r>
            <a:r>
              <a:rPr lang="en-US" altLang="zh-TW" dirty="0">
                <a:solidFill>
                  <a:srgbClr val="C00000"/>
                </a:solidFill>
              </a:rPr>
              <a:t> processes</a:t>
            </a:r>
            <a:r>
              <a:rPr lang="en-US" altLang="zh-TW" dirty="0"/>
              <a:t>.</a:t>
            </a:r>
          </a:p>
          <a:p>
            <a:pPr marL="514350" indent="-514350">
              <a:buFont typeface="+mj-lt"/>
              <a:buAutoNum type="arabicPeriod" startAt="2"/>
            </a:pPr>
            <a:r>
              <a:rPr lang="en-US" altLang="zh-TW" dirty="0"/>
              <a:t>Operational scheme - </a:t>
            </a:r>
          </a:p>
          <a:p>
            <a:pPr marL="0" indent="0">
              <a:buNone/>
            </a:pPr>
            <a:r>
              <a:rPr lang="en-US" altLang="zh-TW" dirty="0"/>
              <a:t>Empirical relationships</a:t>
            </a:r>
          </a:p>
          <a:p>
            <a:endParaRPr lang="zh-TW" altLang="en-US" dirty="0"/>
          </a:p>
        </p:txBody>
      </p:sp>
    </p:spTree>
    <p:extLst>
      <p:ext uri="{BB962C8B-B14F-4D97-AF65-F5344CB8AC3E}">
        <p14:creationId xmlns:p14="http://schemas.microsoft.com/office/powerpoint/2010/main" val="108088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Future refinements</a:t>
            </a:r>
            <a:endParaRPr lang="zh-TW" altLang="en-US" dirty="0"/>
          </a:p>
        </p:txBody>
      </p:sp>
      <p:sp>
        <p:nvSpPr>
          <p:cNvPr id="3" name="內容版面配置區 2"/>
          <p:cNvSpPr>
            <a:spLocks noGrp="1"/>
          </p:cNvSpPr>
          <p:nvPr>
            <p:ph idx="1"/>
          </p:nvPr>
        </p:nvSpPr>
        <p:spPr/>
        <p:txBody>
          <a:bodyPr/>
          <a:lstStyle/>
          <a:p>
            <a:r>
              <a:rPr lang="en-US" altLang="zh-TW" sz="2400" b="1" dirty="0"/>
              <a:t>Distinction of cloud water and cloud ice:</a:t>
            </a:r>
          </a:p>
          <a:p>
            <a:pPr marL="0" indent="0">
              <a:buNone/>
            </a:pPr>
            <a:r>
              <a:rPr lang="en-US" altLang="zh-TW" sz="2400" dirty="0"/>
              <a:t>Temperature &gt; prognostic equations</a:t>
            </a:r>
          </a:p>
          <a:p>
            <a:endParaRPr lang="en-US" altLang="zh-TW" sz="2400" b="1" dirty="0"/>
          </a:p>
          <a:p>
            <a:r>
              <a:rPr lang="en-US" altLang="zh-TW" sz="2400" b="1" dirty="0"/>
              <a:t>Insufficient shallow cumulus in the tropics:</a:t>
            </a:r>
          </a:p>
          <a:p>
            <a:pPr marL="0" indent="0">
              <a:buNone/>
            </a:pPr>
            <a:r>
              <a:rPr lang="en-US" altLang="zh-TW" sz="2400" dirty="0"/>
              <a:t>Bimodal distributions of the detrainment of cloud air</a:t>
            </a:r>
          </a:p>
          <a:p>
            <a:endParaRPr lang="en-US" altLang="zh-TW" sz="2400" b="1" dirty="0"/>
          </a:p>
          <a:p>
            <a:r>
              <a:rPr lang="en-US" altLang="zh-TW" sz="2400" b="1" dirty="0"/>
              <a:t>Turbulent transports related to cloud processes, which have been ignored.</a:t>
            </a:r>
          </a:p>
        </p:txBody>
      </p:sp>
    </p:spTree>
    <p:extLst>
      <p:ext uri="{BB962C8B-B14F-4D97-AF65-F5344CB8AC3E}">
        <p14:creationId xmlns:p14="http://schemas.microsoft.com/office/powerpoint/2010/main" val="69496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endParaRPr lang="zh-TW" altLang="en-US"/>
          </a:p>
        </p:txBody>
      </p:sp>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696" t="-1401"/>
            </a:stretch>
          </a:blipFill>
        </p:spPr>
        <p:txBody>
          <a:bodyPr/>
          <a:lstStyle/>
          <a:p>
            <a:r>
              <a:rPr lang="zh-TW" altLang="en-US">
                <a:noFill/>
              </a:rPr>
              <a:t> </a:t>
            </a:r>
          </a:p>
        </p:txBody>
      </p:sp>
      <p:sp>
        <p:nvSpPr>
          <p:cNvPr id="4" name="矩形 3"/>
          <p:cNvSpPr/>
          <p:nvPr/>
        </p:nvSpPr>
        <p:spPr>
          <a:xfrm>
            <a:off x="5872163" y="3633788"/>
            <a:ext cx="1801812" cy="55403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 name="文字方塊 4"/>
          <p:cNvSpPr txBox="1"/>
          <p:nvPr/>
        </p:nvSpPr>
        <p:spPr>
          <a:xfrm>
            <a:off x="6181725" y="3314700"/>
            <a:ext cx="1017588" cy="369888"/>
          </a:xfrm>
          <a:prstGeom prst="rect">
            <a:avLst/>
          </a:prstGeom>
          <a:noFill/>
        </p:spPr>
        <p:txBody>
          <a:bodyPr wrap="none">
            <a:spAutoFit/>
          </a:bodyPr>
          <a:lstStyle/>
          <a:p>
            <a:pPr eaLnBrk="1" fontAlgn="auto" hangingPunct="1">
              <a:spcBef>
                <a:spcPts val="0"/>
              </a:spcBef>
              <a:spcAft>
                <a:spcPts val="0"/>
              </a:spcAft>
              <a:defRPr/>
            </a:pPr>
            <a:r>
              <a:rPr lang="en-US" altLang="zh-TW" dirty="0">
                <a:solidFill>
                  <a:schemeClr val="accent6"/>
                </a:solidFill>
                <a:latin typeface="+mn-lt"/>
                <a:ea typeface="+mn-ea"/>
              </a:rPr>
              <a:t>turbulent</a:t>
            </a:r>
            <a:endParaRPr lang="zh-TW" altLang="en-US" dirty="0">
              <a:solidFill>
                <a:schemeClr val="accent6"/>
              </a:solidFill>
              <a:latin typeface="+mn-lt"/>
              <a:ea typeface="+mn-ea"/>
            </a:endParaRPr>
          </a:p>
        </p:txBody>
      </p:sp>
      <p:sp>
        <p:nvSpPr>
          <p:cNvPr id="6" name="矩形 5"/>
          <p:cNvSpPr/>
          <p:nvPr/>
        </p:nvSpPr>
        <p:spPr>
          <a:xfrm>
            <a:off x="2590800" y="3744913"/>
            <a:ext cx="3074988" cy="4429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271" name="文字方塊 6"/>
          <p:cNvSpPr txBox="1">
            <a:spLocks noChangeArrowheads="1"/>
          </p:cNvSpPr>
          <p:nvPr/>
        </p:nvSpPr>
        <p:spPr bwMode="auto">
          <a:xfrm>
            <a:off x="2590800" y="3381375"/>
            <a:ext cx="264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eaLnBrk="1" hangingPunct="1"/>
            <a:r>
              <a:rPr lang="en-US" altLang="zh-TW">
                <a:solidFill>
                  <a:srgbClr val="0070C0"/>
                </a:solidFill>
              </a:rPr>
              <a:t>Condensation, evaporation</a:t>
            </a:r>
            <a:endParaRPr lang="zh-TW" altLang="en-US">
              <a:solidFill>
                <a:srgbClr val="0070C0"/>
              </a:solidFill>
            </a:endParaRPr>
          </a:p>
        </p:txBody>
      </p:sp>
      <p:sp>
        <p:nvSpPr>
          <p:cNvPr id="8" name="矩形 7"/>
          <p:cNvSpPr/>
          <p:nvPr/>
        </p:nvSpPr>
        <p:spPr>
          <a:xfrm>
            <a:off x="1776413" y="4151313"/>
            <a:ext cx="2398712" cy="3968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1273" name="文字方塊 8"/>
          <p:cNvSpPr txBox="1">
            <a:spLocks noChangeArrowheads="1"/>
          </p:cNvSpPr>
          <p:nvPr/>
        </p:nvSpPr>
        <p:spPr bwMode="auto">
          <a:xfrm>
            <a:off x="3411538" y="4565650"/>
            <a:ext cx="1004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eaLnBrk="1" hangingPunct="1"/>
            <a:r>
              <a:rPr lang="en-US" altLang="zh-TW">
                <a:solidFill>
                  <a:srgbClr val="C00000"/>
                </a:solidFill>
              </a:rPr>
              <a:t>radiation</a:t>
            </a:r>
            <a:endParaRPr lang="zh-TW" altLang="en-US">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r>
              <a:rPr lang="en-US" altLang="zh-TW"/>
              <a:t>The sources from convection</a:t>
            </a:r>
            <a:endParaRPr lang="zh-TW" altLang="en-US"/>
          </a:p>
        </p:txBody>
      </p:sp>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546" t="-2381"/>
            </a:stretch>
          </a:blipFill>
        </p:spPr>
        <p:txBody>
          <a:bodyPr/>
          <a:lstStyle/>
          <a:p>
            <a:r>
              <a:rPr lang="zh-TW" altLang="en-US">
                <a:no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3925" y="4148138"/>
            <a:ext cx="4192588" cy="64611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5362" name="標題 1"/>
          <p:cNvSpPr>
            <a:spLocks noGrp="1"/>
          </p:cNvSpPr>
          <p:nvPr>
            <p:ph type="title"/>
          </p:nvPr>
        </p:nvSpPr>
        <p:spPr/>
        <p:txBody>
          <a:bodyPr/>
          <a:lstStyle/>
          <a:p>
            <a:r>
              <a:rPr lang="en-US" altLang="zh-TW"/>
              <a:t>Sources from boundary layers</a:t>
            </a:r>
            <a:endParaRPr lang="zh-TW" altLang="en-US"/>
          </a:p>
        </p:txBody>
      </p:sp>
      <p:sp>
        <p:nvSpPr>
          <p:cNvPr id="15363" name="內容版面配置區 2"/>
          <p:cNvSpPr>
            <a:spLocks noGrp="1"/>
          </p:cNvSpPr>
          <p:nvPr>
            <p:ph idx="1"/>
          </p:nvPr>
        </p:nvSpPr>
        <p:spPr/>
        <p:txBody>
          <a:bodyPr/>
          <a:lstStyle/>
          <a:p>
            <a:r>
              <a:rPr lang="en-US" altLang="zh-TW" dirty="0"/>
              <a:t>The turbulent fluxes in the interior of the boundary layer are entirely due to </a:t>
            </a:r>
            <a:r>
              <a:rPr lang="en-US" altLang="zh-TW" dirty="0">
                <a:solidFill>
                  <a:srgbClr val="C00000"/>
                </a:solidFill>
              </a:rPr>
              <a:t>convective circulations</a:t>
            </a:r>
            <a:r>
              <a:rPr lang="en-US" altLang="zh-TW" dirty="0"/>
              <a:t>.</a:t>
            </a:r>
          </a:p>
          <a:p>
            <a:endParaRPr lang="en-US" altLang="zh-TW" dirty="0"/>
          </a:p>
          <a:p>
            <a:endParaRPr lang="zh-TW" altLang="en-US" dirty="0"/>
          </a:p>
        </p:txBody>
      </p:sp>
      <p:pic>
        <p:nvPicPr>
          <p:cNvPr id="15364"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4695" y="3298373"/>
            <a:ext cx="3899469" cy="6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3288" y="3365500"/>
            <a:ext cx="32305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650" y="4421188"/>
            <a:ext cx="33686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Rot="1" noChangeAspect="1" noMove="1" noResize="1" noEditPoints="1" noAdjustHandles="1" noChangeArrowheads="1" noChangeShapeType="1" noTextEdit="1"/>
          </p:cNvSpPr>
          <p:nvPr/>
        </p:nvSpPr>
        <p:spPr>
          <a:xfrm>
            <a:off x="4572000" y="5090154"/>
            <a:ext cx="4572000" cy="1221745"/>
          </a:xfrm>
          <a:prstGeom prst="rect">
            <a:avLst/>
          </a:prstGeom>
          <a:blipFill>
            <a:blip r:embed="rId6"/>
            <a:stretch>
              <a:fillRect l="-800" t="-3000" b="-7500"/>
            </a:stretch>
          </a:blipFill>
        </p:spPr>
        <p:txBody>
          <a:bodyPr/>
          <a:lstStyle/>
          <a:p>
            <a:r>
              <a:rPr lang="zh-TW" altLang="en-US" dirty="0">
                <a:noFill/>
              </a:rPr>
              <a:t> </a:t>
            </a:r>
          </a:p>
        </p:txBody>
      </p:sp>
      <p:sp>
        <p:nvSpPr>
          <p:cNvPr id="15368" name="文字方塊 5"/>
          <p:cNvSpPr txBox="1">
            <a:spLocks noChangeArrowheads="1"/>
          </p:cNvSpPr>
          <p:nvPr/>
        </p:nvSpPr>
        <p:spPr bwMode="auto">
          <a:xfrm>
            <a:off x="4733925" y="4148138"/>
            <a:ext cx="4192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eaLnBrk="1" hangingPunct="1"/>
            <a:r>
              <a:rPr lang="en-US" altLang="zh-TW"/>
              <a:t>Subscripts 0 and t : </a:t>
            </a:r>
          </a:p>
          <a:p>
            <a:pPr eaLnBrk="1" hangingPunct="1"/>
            <a:r>
              <a:rPr lang="en-US" altLang="zh-TW"/>
              <a:t>model levels near the surface and cloud top</a:t>
            </a:r>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3" name="群組 7"/>
          <p:cNvGrpSpPr>
            <a:grpSpLocks/>
          </p:cNvGrpSpPr>
          <p:nvPr/>
        </p:nvGrpSpPr>
        <p:grpSpPr bwMode="auto">
          <a:xfrm>
            <a:off x="1638300" y="3748088"/>
            <a:ext cx="4271963" cy="727075"/>
            <a:chOff x="1482436" y="3704363"/>
            <a:chExt cx="4272749" cy="727282"/>
          </a:xfrm>
        </p:grpSpPr>
        <p:pic>
          <p:nvPicPr>
            <p:cNvPr id="17414"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1989" y="3704363"/>
              <a:ext cx="2213196" cy="72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文字方塊 6"/>
            <p:cNvSpPr txBox="1">
              <a:spLocks noChangeArrowheads="1"/>
            </p:cNvSpPr>
            <p:nvPr/>
          </p:nvSpPr>
          <p:spPr bwMode="auto">
            <a:xfrm>
              <a:off x="1482436" y="3883338"/>
              <a:ext cx="2191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marL="742950" indent="-285750">
                <a:defRPr>
                  <a:solidFill>
                    <a:schemeClr val="tx1"/>
                  </a:solidFill>
                  <a:latin typeface="Times New Roman" panose="02020603050405020304" pitchFamily="18" charset="0"/>
                  <a:ea typeface="標楷體" panose="03000509000000000000" pitchFamily="65" charset="-120"/>
                </a:defRPr>
              </a:lvl2pPr>
              <a:lvl3pPr marL="1143000" indent="-228600">
                <a:defRPr>
                  <a:solidFill>
                    <a:schemeClr val="tx1"/>
                  </a:solidFill>
                  <a:latin typeface="Times New Roman" panose="02020603050405020304" pitchFamily="18" charset="0"/>
                  <a:ea typeface="標楷體" panose="03000509000000000000" pitchFamily="65" charset="-120"/>
                </a:defRPr>
              </a:lvl3pPr>
              <a:lvl4pPr marL="1600200" indent="-228600">
                <a:defRPr>
                  <a:solidFill>
                    <a:schemeClr val="tx1"/>
                  </a:solidFill>
                  <a:latin typeface="Times New Roman" panose="02020603050405020304" pitchFamily="18" charset="0"/>
                  <a:ea typeface="標楷體" panose="03000509000000000000" pitchFamily="65" charset="-120"/>
                </a:defRPr>
              </a:lvl4pPr>
              <a:lvl5pPr marL="2057400" indent="-228600">
                <a:defRPr>
                  <a:solidFill>
                    <a:schemeClr val="tx1"/>
                  </a:solidFill>
                  <a:latin typeface="Times New Roman" panose="02020603050405020304" pitchFamily="18" charset="0"/>
                  <a:ea typeface="標楷體" panose="03000509000000000000" pitchFamily="65" charset="-12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eaLnBrk="1" hangingPunct="1"/>
              <a:r>
                <a:rPr lang="en-US" altLang="zh-TW"/>
                <a:t>Entrainment velocity:</a:t>
              </a:r>
              <a:endParaRPr lang="zh-TW" altLang="en-US"/>
            </a:p>
          </p:txBody>
        </p:sp>
      </p:grpSp>
      <p:sp>
        <p:nvSpPr>
          <p:cNvPr id="2" name="矩形 1"/>
          <p:cNvSpPr/>
          <p:nvPr/>
        </p:nvSpPr>
        <p:spPr>
          <a:xfrm>
            <a:off x="628650" y="4431177"/>
            <a:ext cx="3404507" cy="64700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7410" name="標題 1"/>
          <p:cNvSpPr>
            <a:spLocks noGrp="1"/>
          </p:cNvSpPr>
          <p:nvPr>
            <p:ph type="title"/>
          </p:nvPr>
        </p:nvSpPr>
        <p:spPr/>
        <p:txBody>
          <a:bodyPr/>
          <a:lstStyle/>
          <a:p>
            <a:r>
              <a:rPr lang="en-US" altLang="zh-TW"/>
              <a:t>entrainment</a:t>
            </a:r>
            <a:endParaRPr lang="zh-TW" altLang="en-US"/>
          </a:p>
        </p:txBody>
      </p:sp>
      <p:sp>
        <p:nvSpPr>
          <p:cNvPr id="3" name="內容版面配置區 2"/>
          <p:cNvSpPr>
            <a:spLocks noGrp="1"/>
          </p:cNvSpPr>
          <p:nvPr>
            <p:ph idx="1"/>
          </p:nvPr>
        </p:nvSpPr>
        <p:spPr/>
        <p:txBody>
          <a:bodyPr rtlCol="0">
            <a:normAutofit fontScale="77500" lnSpcReduction="20000"/>
          </a:bodyPr>
          <a:lstStyle/>
          <a:p>
            <a:pPr algn="just" fontAlgn="auto">
              <a:spcAft>
                <a:spcPts val="0"/>
              </a:spcAft>
              <a:defRPr/>
            </a:pPr>
            <a:r>
              <a:rPr lang="en-US" altLang="zh-TW" dirty="0"/>
              <a:t>the turbulent entrainment of warm and dry air form above the </a:t>
            </a:r>
            <a:r>
              <a:rPr lang="en-US" altLang="zh-TW" dirty="0">
                <a:solidFill>
                  <a:srgbClr val="C00000"/>
                </a:solidFill>
              </a:rPr>
              <a:t>inversion layer</a:t>
            </a:r>
            <a:r>
              <a:rPr lang="en-US" altLang="zh-TW" dirty="0"/>
              <a:t>.</a:t>
            </a:r>
          </a:p>
          <a:p>
            <a:pPr algn="just" fontAlgn="auto">
              <a:spcAft>
                <a:spcPts val="0"/>
              </a:spcAft>
              <a:defRPr/>
            </a:pPr>
            <a:r>
              <a:rPr lang="en-US" altLang="zh-TW" dirty="0"/>
              <a:t>Negative buoyancy flux at cloud top is proportional to the average buoyancy flux within the mixed layer:</a:t>
            </a:r>
          </a:p>
          <a:p>
            <a:pPr algn="just" fontAlgn="auto">
              <a:spcAft>
                <a:spcPts val="0"/>
              </a:spcAft>
              <a:defRPr/>
            </a:pPr>
            <a:endParaRPr lang="en-US" altLang="zh-TW" dirty="0"/>
          </a:p>
          <a:p>
            <a:pPr algn="just" fontAlgn="auto">
              <a:spcAft>
                <a:spcPts val="0"/>
              </a:spcAft>
              <a:defRPr/>
            </a:pPr>
            <a:endParaRPr lang="en-US" altLang="zh-TW" dirty="0"/>
          </a:p>
          <a:p>
            <a:pPr algn="just" fontAlgn="auto">
              <a:spcAft>
                <a:spcPts val="0"/>
              </a:spcAft>
              <a:defRPr/>
            </a:pPr>
            <a:endParaRPr lang="en-US" altLang="zh-TW" dirty="0"/>
          </a:p>
          <a:p>
            <a:pPr algn="just" fontAlgn="auto">
              <a:spcAft>
                <a:spcPts val="0"/>
              </a:spcAft>
              <a:defRPr/>
            </a:pPr>
            <a:endParaRPr lang="en-US" altLang="zh-TW" dirty="0"/>
          </a:p>
          <a:p>
            <a:pPr marL="0" indent="0" algn="just" fontAlgn="auto">
              <a:spcAft>
                <a:spcPts val="0"/>
              </a:spcAft>
              <a:buFont typeface="Arial" panose="020B0604020202020204" pitchFamily="34" charset="0"/>
              <a:buNone/>
              <a:defRPr/>
            </a:pPr>
            <a:r>
              <a:rPr lang="en-US" altLang="zh-TW" dirty="0"/>
              <a:t>H : height of the mixed layer</a:t>
            </a:r>
          </a:p>
          <a:p>
            <a:pPr marL="0" indent="0" algn="just" fontAlgn="auto">
              <a:spcAft>
                <a:spcPts val="0"/>
              </a:spcAft>
              <a:buFont typeface="Arial" panose="020B0604020202020204" pitchFamily="34" charset="0"/>
              <a:buNone/>
              <a:defRPr/>
            </a:pPr>
            <a:r>
              <a:rPr lang="el-GR" altLang="zh-TW" dirty="0"/>
              <a:t>α</a:t>
            </a:r>
            <a:r>
              <a:rPr lang="en-US" altLang="zh-TW" dirty="0"/>
              <a:t> : 0.5</a:t>
            </a:r>
          </a:p>
          <a:p>
            <a:pPr algn="just" fontAlgn="auto">
              <a:spcAft>
                <a:spcPts val="0"/>
              </a:spcAft>
              <a:defRPr/>
            </a:pPr>
            <a:r>
              <a:rPr lang="en-US" altLang="zh-TW" dirty="0"/>
              <a:t>Linear decrease toward zero at cloud base and the next level above the inversion</a:t>
            </a:r>
          </a:p>
          <a:p>
            <a:pPr algn="just" fontAlgn="auto">
              <a:spcAft>
                <a:spcPts val="0"/>
              </a:spcAft>
              <a:defRPr/>
            </a:pPr>
            <a:r>
              <a:rPr lang="en-US" altLang="zh-TW" dirty="0"/>
              <a:t>Warming and drying in cloud layer, cooling and moistening above</a:t>
            </a:r>
          </a:p>
          <a:p>
            <a:pPr fontAlgn="auto">
              <a:spcAft>
                <a:spcPts val="0"/>
              </a:spcAft>
              <a:defRPr/>
            </a:pPr>
            <a:endParaRPr lang="zh-TW" altLang="en-US" dirty="0"/>
          </a:p>
        </p:txBody>
      </p:sp>
      <p:pic>
        <p:nvPicPr>
          <p:cNvPr id="17412"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3008313"/>
            <a:ext cx="32289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6186" y="4103688"/>
            <a:ext cx="8196943" cy="246039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18434" name="標題 1"/>
          <p:cNvSpPr>
            <a:spLocks noGrp="1"/>
          </p:cNvSpPr>
          <p:nvPr>
            <p:ph type="title"/>
          </p:nvPr>
        </p:nvSpPr>
        <p:spPr/>
        <p:txBody>
          <a:bodyPr/>
          <a:lstStyle/>
          <a:p>
            <a:r>
              <a:rPr lang="en-US" altLang="zh-TW" sz="4000" dirty="0"/>
              <a:t>Large-scale lifting, </a:t>
            </a:r>
            <a:r>
              <a:rPr lang="en-US" altLang="zh-TW" sz="4000" dirty="0" err="1"/>
              <a:t>diabatic</a:t>
            </a:r>
            <a:r>
              <a:rPr lang="en-US" altLang="zh-TW" sz="4000" dirty="0"/>
              <a:t> cooling</a:t>
            </a:r>
            <a:endParaRPr lang="zh-TW" altLang="en-US" sz="4000" dirty="0"/>
          </a:p>
        </p:txBody>
      </p:sp>
      <p:sp>
        <p:nvSpPr>
          <p:cNvPr id="18435" name="內容版面配置區 2"/>
          <p:cNvSpPr>
            <a:spLocks noGrp="1"/>
          </p:cNvSpPr>
          <p:nvPr>
            <p:ph idx="1"/>
          </p:nvPr>
        </p:nvSpPr>
        <p:spPr/>
        <p:txBody>
          <a:bodyPr/>
          <a:lstStyle/>
          <a:p>
            <a:pPr algn="just"/>
            <a:r>
              <a:rPr lang="en-US" altLang="zh-TW" dirty="0"/>
              <a:t>The formation of cloud water is determined by the rate at which the saturation specific humidity decrease.</a:t>
            </a:r>
          </a:p>
          <a:p>
            <a:pPr algn="just"/>
            <a:endParaRPr lang="en-US" altLang="zh-TW" dirty="0"/>
          </a:p>
          <a:p>
            <a:pPr algn="just"/>
            <a:endParaRPr lang="en-US" altLang="zh-TW" dirty="0"/>
          </a:p>
          <a:p>
            <a:pPr algn="just"/>
            <a:r>
              <a:rPr lang="el-GR" altLang="zh-TW" dirty="0"/>
              <a:t>ω</a:t>
            </a:r>
            <a:r>
              <a:rPr lang="en-US" altLang="zh-TW" dirty="0"/>
              <a:t>: area-mean vertical velocity</a:t>
            </a:r>
          </a:p>
          <a:p>
            <a:pPr algn="just"/>
            <a:r>
              <a:rPr lang="en-US" altLang="zh-TW" dirty="0"/>
              <a:t>M</a:t>
            </a:r>
            <a:r>
              <a:rPr lang="en-US" altLang="zh-TW" baseline="-25000" dirty="0"/>
              <a:t>c </a:t>
            </a:r>
            <a:r>
              <a:rPr lang="en-US" altLang="zh-TW" dirty="0"/>
              <a:t>: cumulus-induced subsidence</a:t>
            </a:r>
          </a:p>
          <a:p>
            <a:pPr algn="just"/>
            <a:r>
              <a:rPr lang="en-US" altLang="zh-TW" dirty="0"/>
              <a:t> </a:t>
            </a:r>
            <a:r>
              <a:rPr lang="en-US" altLang="zh-TW" dirty="0">
                <a:ea typeface="新細明體" panose="02020500000000000000" pitchFamily="18" charset="-120"/>
              </a:rPr>
              <a:t>(dT/</a:t>
            </a:r>
            <a:r>
              <a:rPr lang="en-US" altLang="zh-TW" dirty="0" err="1">
                <a:ea typeface="新細明體" panose="02020500000000000000" pitchFamily="18" charset="-120"/>
              </a:rPr>
              <a:t>dt</a:t>
            </a:r>
            <a:r>
              <a:rPr lang="en-US" altLang="zh-TW" dirty="0">
                <a:ea typeface="新細明體" panose="02020500000000000000" pitchFamily="18" charset="-120"/>
              </a:rPr>
              <a:t>)</a:t>
            </a:r>
            <a:r>
              <a:rPr lang="en-US" altLang="zh-TW" baseline="-25000" dirty="0" err="1">
                <a:ea typeface="新細明體" panose="02020500000000000000" pitchFamily="18" charset="-120"/>
              </a:rPr>
              <a:t>diab</a:t>
            </a:r>
            <a:r>
              <a:rPr lang="en-US" altLang="zh-TW" dirty="0">
                <a:ea typeface="新細明體" panose="02020500000000000000" pitchFamily="18" charset="-120"/>
              </a:rPr>
              <a:t> : the net temperature tendency due to radiative and turbulent processes including entrainment processes.</a:t>
            </a:r>
          </a:p>
          <a:p>
            <a:pPr algn="just"/>
            <a:endParaRPr lang="en-US" altLang="zh-TW" dirty="0"/>
          </a:p>
          <a:p>
            <a:pPr algn="just"/>
            <a:endParaRPr lang="zh-TW" altLang="en-US" dirty="0"/>
          </a:p>
        </p:txBody>
      </p:sp>
      <p:pic>
        <p:nvPicPr>
          <p:cNvPr id="1843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1541" y="2868046"/>
            <a:ext cx="5012757" cy="8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3878263"/>
            <a:ext cx="299878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altLang="zh-TW" dirty="0"/>
              <a:t>condensation</a:t>
            </a:r>
          </a:p>
        </p:txBody>
      </p:sp>
      <p:sp>
        <p:nvSpPr>
          <p:cNvPr id="23555" name="Rectangle 3"/>
          <p:cNvSpPr>
            <a:spLocks noGrp="1"/>
          </p:cNvSpPr>
          <p:nvPr>
            <p:ph type="body" idx="1"/>
          </p:nvPr>
        </p:nvSpPr>
        <p:spPr>
          <a:xfrm>
            <a:off x="811780" y="1690688"/>
            <a:ext cx="7886700" cy="4351338"/>
          </a:xfrm>
        </p:spPr>
        <p:txBody>
          <a:bodyPr/>
          <a:lstStyle/>
          <a:p>
            <a:pPr marL="533400" indent="-533400">
              <a:buFont typeface="Wingdings" panose="05000000000000000000" pitchFamily="2" charset="2"/>
              <a:buAutoNum type="arabicPeriod"/>
            </a:pPr>
            <a:r>
              <a:rPr lang="en-US" altLang="zh-TW" dirty="0"/>
              <a:t>in exiting clouds</a:t>
            </a:r>
          </a:p>
          <a:p>
            <a:pPr marL="533400" indent="-533400">
              <a:buFont typeface="Wingdings" panose="05000000000000000000" pitchFamily="2" charset="2"/>
              <a:buAutoNum type="arabicPeriod"/>
            </a:pPr>
            <a:r>
              <a:rPr lang="en-US" altLang="zh-TW" dirty="0"/>
              <a:t>formation of new clouds</a:t>
            </a:r>
          </a:p>
          <a:p>
            <a:pPr marL="533400" indent="-533400">
              <a:buFont typeface="Wingdings" panose="05000000000000000000" pitchFamily="2" charset="2"/>
              <a:buAutoNum type="arabicPeriod"/>
            </a:pPr>
            <a:endParaRPr lang="en-US" altLang="zh-TW" dirty="0"/>
          </a:p>
          <a:p>
            <a:pPr marL="533400" indent="-533400">
              <a:buFontTx/>
              <a:buChar char="•"/>
            </a:pPr>
            <a:endParaRPr lang="en-US" altLang="zh-TW" dirty="0"/>
          </a:p>
          <a:p>
            <a:pPr marL="533400" indent="-533400">
              <a:buFontTx/>
              <a:buChar char="•"/>
            </a:pPr>
            <a:endParaRPr lang="en-US" altLang="zh-TW" dirty="0"/>
          </a:p>
          <a:p>
            <a:pPr marL="533400" indent="-533400">
              <a:buFontTx/>
              <a:buChar char="•"/>
            </a:pPr>
            <a:endParaRPr lang="en-US" altLang="zh-TW" dirty="0"/>
          </a:p>
          <a:p>
            <a:pPr marL="533400" indent="-533400" algn="just">
              <a:buFontTx/>
              <a:buChar char="•"/>
            </a:pPr>
            <a:r>
              <a:rPr lang="en-US" altLang="zh-TW" dirty="0"/>
              <a:t>The increase in cloud cover is determined by how much of the cloud-free area exceeds saturation within a time step.</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828" y="1690688"/>
            <a:ext cx="2155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840" y="2381250"/>
            <a:ext cx="2695575"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285" y="3179763"/>
            <a:ext cx="4127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9153" y="3189288"/>
            <a:ext cx="2859088"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群組 2"/>
          <p:cNvGrpSpPr/>
          <p:nvPr/>
        </p:nvGrpSpPr>
        <p:grpSpPr>
          <a:xfrm>
            <a:off x="2103438" y="4173538"/>
            <a:ext cx="5303384" cy="433387"/>
            <a:chOff x="1502229" y="4010024"/>
            <a:chExt cx="5303384" cy="433387"/>
          </a:xfrm>
        </p:grpSpPr>
        <p:sp>
          <p:nvSpPr>
            <p:cNvPr id="2" name="矩形 1"/>
            <p:cNvSpPr/>
            <p:nvPr/>
          </p:nvSpPr>
          <p:spPr>
            <a:xfrm>
              <a:off x="1502229" y="4010024"/>
              <a:ext cx="5303384" cy="43338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pic>
          <p:nvPicPr>
            <p:cNvPr id="235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300" y="4117975"/>
              <a:ext cx="3889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Text Box 9"/>
            <p:cNvSpPr txBox="1">
              <a:spLocks noChangeArrowheads="1"/>
            </p:cNvSpPr>
            <p:nvPr/>
          </p:nvSpPr>
          <p:spPr bwMode="auto">
            <a:xfrm>
              <a:off x="2011363" y="4010025"/>
              <a:ext cx="479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 the fractional cloud cover produced per time step</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a:t>Evaporation of clouds</a:t>
            </a:r>
            <a:endParaRPr lang="zh-TW" altLang="en-US"/>
          </a:p>
        </p:txBody>
      </p:sp>
      <p:sp>
        <p:nvSpPr>
          <p:cNvPr id="20483" name="內容版面配置區 2"/>
          <p:cNvSpPr>
            <a:spLocks noGrp="1"/>
          </p:cNvSpPr>
          <p:nvPr>
            <p:ph idx="1"/>
          </p:nvPr>
        </p:nvSpPr>
        <p:spPr>
          <a:xfrm>
            <a:off x="639763" y="1825625"/>
            <a:ext cx="7886700" cy="4351338"/>
          </a:xfrm>
        </p:spPr>
        <p:txBody>
          <a:bodyPr/>
          <a:lstStyle/>
          <a:p>
            <a:r>
              <a:rPr lang="en-US" altLang="zh-TW" dirty="0"/>
              <a:t>1. in connection with large-scale descent</a:t>
            </a:r>
          </a:p>
          <a:p>
            <a:r>
              <a:rPr lang="en-US" altLang="zh-TW" dirty="0"/>
              <a:t>2. by turbulent mixing of cloud air and unsaturated environmental air</a:t>
            </a:r>
          </a:p>
          <a:p>
            <a:endParaRPr lang="zh-TW" altLang="en-US" dirty="0"/>
          </a:p>
        </p:txBody>
      </p:sp>
      <p:pic>
        <p:nvPicPr>
          <p:cNvPr id="2048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007" y="3425825"/>
            <a:ext cx="22494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819" y="4081463"/>
            <a:ext cx="29876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4269" y="4965700"/>
            <a:ext cx="2640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6" name="Group 16"/>
          <p:cNvGrpSpPr>
            <a:grpSpLocks/>
          </p:cNvGrpSpPr>
          <p:nvPr/>
        </p:nvGrpSpPr>
        <p:grpSpPr bwMode="auto">
          <a:xfrm>
            <a:off x="777309" y="5638800"/>
            <a:ext cx="3935412" cy="439738"/>
            <a:chOff x="2807" y="3535"/>
            <a:chExt cx="2479" cy="277"/>
          </a:xfrm>
        </p:grpSpPr>
        <p:pic>
          <p:nvPicPr>
            <p:cNvPr id="20497" name="圖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14" y="3535"/>
              <a:ext cx="107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18"/>
            <p:cNvSpPr txBox="1">
              <a:spLocks noChangeArrowheads="1"/>
            </p:cNvSpPr>
            <p:nvPr/>
          </p:nvSpPr>
          <p:spPr bwMode="auto">
            <a:xfrm>
              <a:off x="2807" y="3576"/>
              <a:ext cx="1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a:t>Diffusion coefficient : </a:t>
              </a:r>
            </a:p>
          </p:txBody>
        </p:sp>
      </p:grpSp>
      <p:pic>
        <p:nvPicPr>
          <p:cNvPr id="20503"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6635" y="3390901"/>
            <a:ext cx="1690687"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群組 2"/>
          <p:cNvGrpSpPr/>
          <p:nvPr/>
        </p:nvGrpSpPr>
        <p:grpSpPr>
          <a:xfrm>
            <a:off x="4583113" y="4305300"/>
            <a:ext cx="4295775" cy="679450"/>
            <a:chOff x="4572000" y="4587875"/>
            <a:chExt cx="4295775" cy="679450"/>
          </a:xfrm>
        </p:grpSpPr>
        <p:sp>
          <p:nvSpPr>
            <p:cNvPr id="2" name="矩形 1"/>
            <p:cNvSpPr/>
            <p:nvPr/>
          </p:nvSpPr>
          <p:spPr>
            <a:xfrm>
              <a:off x="4572000" y="4587875"/>
              <a:ext cx="4295775" cy="67945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nvGrpSpPr>
            <p:cNvPr id="20508" name="Group 28"/>
            <p:cNvGrpSpPr>
              <a:grpSpLocks/>
            </p:cNvGrpSpPr>
            <p:nvPr/>
          </p:nvGrpSpPr>
          <p:grpSpPr bwMode="auto">
            <a:xfrm>
              <a:off x="4622800" y="4672013"/>
              <a:ext cx="4200525" cy="544512"/>
              <a:chOff x="2955" y="2986"/>
              <a:chExt cx="2646" cy="343"/>
            </a:xfrm>
          </p:grpSpPr>
          <p:pic>
            <p:nvPicPr>
              <p:cNvPr id="20506"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5" y="2986"/>
                <a:ext cx="445"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7" name="Text Box 27"/>
              <p:cNvSpPr txBox="1">
                <a:spLocks noChangeArrowheads="1"/>
              </p:cNvSpPr>
              <p:nvPr/>
            </p:nvSpPr>
            <p:spPr bwMode="auto">
              <a:xfrm>
                <a:off x="3385" y="3021"/>
                <a:ext cx="22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ea typeface="標楷體" panose="03000509000000000000" pitchFamily="65" charset="-120"/>
                  </a:defRPr>
                </a:lvl1pPr>
                <a:lvl2pPr>
                  <a:defRPr>
                    <a:solidFill>
                      <a:schemeClr val="tx1"/>
                    </a:solidFill>
                    <a:latin typeface="Times New Roman" panose="02020603050405020304" pitchFamily="18" charset="0"/>
                    <a:ea typeface="標楷體" panose="03000509000000000000" pitchFamily="65" charset="-120"/>
                  </a:defRPr>
                </a:lvl2pPr>
                <a:lvl3pPr>
                  <a:defRPr>
                    <a:solidFill>
                      <a:schemeClr val="tx1"/>
                    </a:solidFill>
                    <a:latin typeface="Times New Roman" panose="02020603050405020304" pitchFamily="18" charset="0"/>
                    <a:ea typeface="標楷體" panose="03000509000000000000" pitchFamily="65" charset="-120"/>
                  </a:defRPr>
                </a:lvl3pPr>
                <a:lvl4pPr>
                  <a:defRPr>
                    <a:solidFill>
                      <a:schemeClr val="tx1"/>
                    </a:solidFill>
                    <a:latin typeface="Times New Roman" panose="02020603050405020304" pitchFamily="18" charset="0"/>
                    <a:ea typeface="標楷體" panose="03000509000000000000" pitchFamily="65" charset="-120"/>
                  </a:defRPr>
                </a:lvl4pPr>
                <a:lvl5pPr>
                  <a:defRPr>
                    <a:solidFill>
                      <a:schemeClr val="tx1"/>
                    </a:solidFill>
                    <a:latin typeface="Times New Roman" panose="02020603050405020304" pitchFamily="18" charset="0"/>
                    <a:ea typeface="標楷體" panose="03000509000000000000" pitchFamily="65" charset="-120"/>
                  </a:defRPr>
                </a:lvl5pPr>
                <a:lvl6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6pPr>
                <a:lvl7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7pPr>
                <a:lvl8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8pPr>
                <a:lvl9pPr fontAlgn="base">
                  <a:spcBef>
                    <a:spcPct val="0"/>
                  </a:spcBef>
                  <a:spcAft>
                    <a:spcPct val="0"/>
                  </a:spcAft>
                  <a:defRPr>
                    <a:solidFill>
                      <a:schemeClr val="tx1"/>
                    </a:solidFill>
                    <a:latin typeface="Times New Roman" panose="02020603050405020304" pitchFamily="18" charset="0"/>
                    <a:ea typeface="標楷體" panose="03000509000000000000" pitchFamily="65" charset="-120"/>
                  </a:defRPr>
                </a:lvl9pPr>
              </a:lstStyle>
              <a:p>
                <a:pPr defTabSz="914400"/>
                <a:r>
                  <a:rPr lang="en-US" altLang="zh-TW" dirty="0"/>
                  <a:t>: cloud water content per cloud area </a:t>
                </a:r>
              </a:p>
            </p:txBody>
          </p:sp>
        </p:grpSp>
      </p:grpSp>
    </p:spTree>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anghong">
      <a:majorFont>
        <a:latin typeface="Times New Roman"/>
        <a:ea typeface="標楷體"/>
        <a:cs typeface=""/>
      </a:majorFont>
      <a:minorFont>
        <a:latin typeface="Times New Roman"/>
        <a:ea typeface="標楷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1605</TotalTime>
  <Words>996</Words>
  <Application>Microsoft Office PowerPoint</Application>
  <PresentationFormat>如螢幕大小 (4:3)</PresentationFormat>
  <Paragraphs>175</Paragraphs>
  <Slides>25</Slides>
  <Notes>9</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Representation of Clouds in Large-Scale Models</vt:lpstr>
      <vt:lpstr>PowerPoint 簡報</vt:lpstr>
      <vt:lpstr>PowerPoint 簡報</vt:lpstr>
      <vt:lpstr>The sources from convection</vt:lpstr>
      <vt:lpstr>Sources from boundary layers</vt:lpstr>
      <vt:lpstr>entrainment</vt:lpstr>
      <vt:lpstr>Large-scale lifting, diabatic cooling</vt:lpstr>
      <vt:lpstr>condensation</vt:lpstr>
      <vt:lpstr>Evaporation of clouds</vt:lpstr>
      <vt:lpstr>Precipitation processes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conclusions</vt:lpstr>
      <vt:lpstr>Future refinements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of Clouds in Large-Scale Models</dc:title>
  <dc:creator>chang-hong Lin</dc:creator>
  <cp:lastModifiedBy>HUI-CHI</cp:lastModifiedBy>
  <cp:revision>87</cp:revision>
  <dcterms:created xsi:type="dcterms:W3CDTF">2017-02-24T05:49:06Z</dcterms:created>
  <dcterms:modified xsi:type="dcterms:W3CDTF">2017-04-14T01:01:42Z</dcterms:modified>
</cp:coreProperties>
</file>