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58" r:id="rId9"/>
    <p:sldId id="269" r:id="rId10"/>
    <p:sldId id="270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8" autoAdjust="0"/>
    <p:restoredTop sz="94660"/>
  </p:normalViewPr>
  <p:slideViewPr>
    <p:cSldViewPr snapToGrid="0">
      <p:cViewPr>
        <p:scale>
          <a:sx n="100" d="100"/>
          <a:sy n="100" d="100"/>
        </p:scale>
        <p:origin x="-162" y="-102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3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46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59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8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20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16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74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42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78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96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51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A0E27-B147-49E3-8463-080D8CB7E4F0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0B91-5E6A-402F-9811-A7300CA85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83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1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An 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Information-Theoretical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Score (ITS)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of</a:t>
            </a:r>
          </a:p>
          <a:p>
            <a:pPr algn="ctr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Dichotomous(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Precipitation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Forecast</a:t>
            </a:r>
          </a:p>
          <a:p>
            <a:pPr algn="ctr"/>
            <a:r>
              <a:rPr lang="en-US" altLang="zh-TW" sz="20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Fekri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and </a:t>
            </a:r>
            <a:r>
              <a:rPr lang="en-US" altLang="zh-TW" sz="20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Yau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(2016, </a:t>
            </a:r>
            <a:r>
              <a:rPr lang="en-US" altLang="zh-TW" sz="20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MWR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33375" indent="-333375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a hypothetical forecast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setup is employed to investigate the responses of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scores to bias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phase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(location) error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and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event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frequency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9625" indent="-809625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desirable mutual information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portion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 (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closer to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TSS(true skill statistics)</a:t>
            </a:r>
          </a:p>
          <a:p>
            <a:pPr marL="809625" indent="-80962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undesirable mutual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information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portion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 (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reveals the presence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biases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and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random errors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in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forecast</a:t>
            </a:r>
          </a:p>
          <a:p>
            <a:pPr marL="333375" indent="-333375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There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also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similarity between ITS and ETS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33375" indent="-333375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33375" indent="-33337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sensitivities of ITS and ETS to forecast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bias tendency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are examined analytically using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critical performance ratio (CPR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33375" indent="-33337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ITS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has a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more dynamical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response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incremental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bias</a:t>
            </a:r>
          </a:p>
          <a:p>
            <a:pPr marL="333375" indent="-33337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By increasing the bias, the CPR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value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ITS increases more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rapidly than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that of ETS indicating a higher resistance to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hedging(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限制、衝突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).</a:t>
            </a:r>
          </a:p>
          <a:p>
            <a:pPr marL="333375" indent="-3333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33375" indent="-33337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 the skill scores on two sets of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operational forecasts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are applied with respect to a mosaic of observed radar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reflectivity</a:t>
            </a:r>
          </a:p>
          <a:p>
            <a:pPr marL="333375" indent="-333375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remains more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consistent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 its evaluation of skills at different thresholds compared to other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scores</a:t>
            </a:r>
          </a:p>
        </p:txBody>
      </p:sp>
    </p:spTree>
    <p:extLst>
      <p:ext uri="{BB962C8B-B14F-4D97-AF65-F5344CB8AC3E}">
        <p14:creationId xmlns:p14="http://schemas.microsoft.com/office/powerpoint/2010/main" val="26128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438" y="606425"/>
          <a:ext cx="4392612" cy="5972175"/>
        </p:xfrm>
        <a:graphic>
          <a:graphicData uri="http://schemas.openxmlformats.org/drawingml/2006/table">
            <a:tbl>
              <a:tblPr/>
              <a:tblGrid>
                <a:gridCol w="732102"/>
                <a:gridCol w="732102"/>
                <a:gridCol w="732102"/>
                <a:gridCol w="732102"/>
                <a:gridCol w="732102"/>
                <a:gridCol w="732102"/>
              </a:tblGrid>
              <a:tr h="241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42FF15"/>
                          </a:solidFill>
                          <a:latin typeface="新細明體"/>
                        </a:rPr>
                        <a:t>stdcase</a:t>
                      </a:r>
                      <a:endParaRPr 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BS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BR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FR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0.641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0.394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0.900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100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0.477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0.350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0.811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130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0.420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0.336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0.738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0.211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0.155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0.310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0.722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200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0.050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latin typeface="新細明體"/>
                        </a:rPr>
                        <a:t>0.267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latin typeface="新細明體"/>
                        </a:rPr>
                        <a:t>0.258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0.028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4518"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42FF15"/>
                          </a:solidFill>
                          <a:latin typeface="新細明體"/>
                        </a:rPr>
                        <a:t>pcase</a:t>
                      </a:r>
                      <a:endParaRPr 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BS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BR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FR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0.746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0.400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0.948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0.679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0.644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100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0.425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0.523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0.486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130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0.617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0.415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0.900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0.451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0.406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0.588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0.407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0.406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0.365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200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0.312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0.269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0.479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0.240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0.442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0.147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0.408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0.156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0.112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40087" name="Text Box 7"/>
          <p:cNvSpPr txBox="1">
            <a:spLocks noChangeArrowheads="1"/>
          </p:cNvSpPr>
          <p:nvPr/>
        </p:nvSpPr>
        <p:spPr bwMode="auto">
          <a:xfrm>
            <a:off x="12700" y="11113"/>
            <a:ext cx="9023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>
                <a:solidFill>
                  <a:srgbClr val="42FF15"/>
                </a:solidFill>
                <a:ea typeface="標楷體" pitchFamily="65" charset="-120"/>
                <a:cs typeface="Arial" charset="0"/>
              </a:rPr>
              <a:t>Rainfall validation: </a:t>
            </a:r>
            <a:r>
              <a:rPr lang="en-US" altLang="zh-TW" sz="2400">
                <a:solidFill>
                  <a:srgbClr val="42FF15"/>
                </a:solidFill>
                <a:ea typeface="標楷體" pitchFamily="65" charset="-120"/>
                <a:cs typeface="Arial" charset="0"/>
              </a:rPr>
              <a:t>CWB station vs. </a:t>
            </a:r>
            <a:r>
              <a:rPr lang="en-US" altLang="zh-TW" sz="2400">
                <a:solidFill>
                  <a:srgbClr val="FF0000"/>
                </a:solidFill>
                <a:ea typeface="標楷體" pitchFamily="65" charset="-120"/>
                <a:cs typeface="Arial" charset="0"/>
              </a:rPr>
              <a:t>CReSS CTRL interpolated</a:t>
            </a:r>
          </a:p>
        </p:txBody>
      </p:sp>
      <p:pic>
        <p:nvPicPr>
          <p:cNvPr id="4008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8" t="17770" r="919"/>
          <a:stretch>
            <a:fillRect/>
          </a:stretch>
        </p:blipFill>
        <p:spPr bwMode="auto">
          <a:xfrm>
            <a:off x="5165725" y="638175"/>
            <a:ext cx="3978275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0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15733" r="1456" b="1208"/>
          <a:stretch>
            <a:fillRect/>
          </a:stretch>
        </p:blipFill>
        <p:spPr bwMode="auto">
          <a:xfrm>
            <a:off x="5165725" y="2632075"/>
            <a:ext cx="3978275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0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1" t="15636" r="1237" b="1035"/>
          <a:stretch>
            <a:fillRect/>
          </a:stretch>
        </p:blipFill>
        <p:spPr bwMode="auto">
          <a:xfrm>
            <a:off x="5173663" y="4625975"/>
            <a:ext cx="39703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91" name="文字方塊 8"/>
          <p:cNvSpPr txBox="1">
            <a:spLocks noChangeArrowheads="1"/>
          </p:cNvSpPr>
          <p:nvPr/>
        </p:nvSpPr>
        <p:spPr bwMode="auto">
          <a:xfrm>
            <a:off x="4787900" y="1376363"/>
            <a:ext cx="1296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TS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40092" name="文字方塊 9"/>
          <p:cNvSpPr txBox="1">
            <a:spLocks noChangeArrowheads="1"/>
          </p:cNvSpPr>
          <p:nvPr/>
        </p:nvSpPr>
        <p:spPr bwMode="auto">
          <a:xfrm>
            <a:off x="4787900" y="5508625"/>
            <a:ext cx="1296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BS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40093" name="文字方塊 10"/>
          <p:cNvSpPr txBox="1">
            <a:spLocks noChangeArrowheads="1"/>
          </p:cNvSpPr>
          <p:nvPr/>
        </p:nvSpPr>
        <p:spPr bwMode="auto">
          <a:xfrm>
            <a:off x="4787900" y="3348038"/>
            <a:ext cx="1296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ETS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1" name="加號 10"/>
          <p:cNvSpPr/>
          <p:nvPr/>
        </p:nvSpPr>
        <p:spPr>
          <a:xfrm>
            <a:off x="6262688" y="644525"/>
            <a:ext cx="142875" cy="144463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加號 11"/>
          <p:cNvSpPr/>
          <p:nvPr/>
        </p:nvSpPr>
        <p:spPr>
          <a:xfrm>
            <a:off x="7850188" y="1474788"/>
            <a:ext cx="144462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加號 12"/>
          <p:cNvSpPr/>
          <p:nvPr/>
        </p:nvSpPr>
        <p:spPr>
          <a:xfrm>
            <a:off x="8632825" y="1633538"/>
            <a:ext cx="144463" cy="142875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加號 13"/>
          <p:cNvSpPr/>
          <p:nvPr/>
        </p:nvSpPr>
        <p:spPr>
          <a:xfrm>
            <a:off x="6262688" y="3154363"/>
            <a:ext cx="142875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加號 14"/>
          <p:cNvSpPr/>
          <p:nvPr/>
        </p:nvSpPr>
        <p:spPr>
          <a:xfrm>
            <a:off x="7847013" y="3514725"/>
            <a:ext cx="142875" cy="144463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加號 15"/>
          <p:cNvSpPr/>
          <p:nvPr/>
        </p:nvSpPr>
        <p:spPr>
          <a:xfrm>
            <a:off x="8629650" y="3592513"/>
            <a:ext cx="142875" cy="142875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加號 16"/>
          <p:cNvSpPr/>
          <p:nvPr/>
        </p:nvSpPr>
        <p:spPr>
          <a:xfrm>
            <a:off x="6262688" y="5843588"/>
            <a:ext cx="142875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加號 17"/>
          <p:cNvSpPr/>
          <p:nvPr/>
        </p:nvSpPr>
        <p:spPr>
          <a:xfrm>
            <a:off x="7856538" y="5983288"/>
            <a:ext cx="142875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加號 18"/>
          <p:cNvSpPr/>
          <p:nvPr/>
        </p:nvSpPr>
        <p:spPr>
          <a:xfrm>
            <a:off x="8651875" y="6069013"/>
            <a:ext cx="144463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103" name="文字方塊 11"/>
          <p:cNvSpPr txBox="1">
            <a:spLocks noChangeArrowheads="1"/>
          </p:cNvSpPr>
          <p:nvPr/>
        </p:nvSpPr>
        <p:spPr bwMode="auto">
          <a:xfrm>
            <a:off x="79375" y="6526213"/>
            <a:ext cx="4852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NOTE: scores of TTFRI is for river-regions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21" name="加號 20"/>
          <p:cNvSpPr/>
          <p:nvPr/>
        </p:nvSpPr>
        <p:spPr>
          <a:xfrm>
            <a:off x="7032625" y="5900738"/>
            <a:ext cx="144463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加號 21"/>
          <p:cNvSpPr/>
          <p:nvPr/>
        </p:nvSpPr>
        <p:spPr>
          <a:xfrm>
            <a:off x="7056438" y="1135063"/>
            <a:ext cx="144462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加號 22"/>
          <p:cNvSpPr/>
          <p:nvPr/>
        </p:nvSpPr>
        <p:spPr>
          <a:xfrm>
            <a:off x="7069138" y="3355975"/>
            <a:ext cx="144462" cy="144463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1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436" y="638174"/>
            <a:ext cx="5612564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Hypothetical test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event frequency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baseline="-2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forecast coverage    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baseline="-2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forecast bias B = (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baseline="-2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baseline="-2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rare event       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=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0.04 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common event     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=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0.16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very common event </a:t>
            </a:r>
            <a:r>
              <a:rPr lang="el-GR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 0.36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The 2×2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contingency table is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calculated as a function of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displacement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and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bias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and then scores of forecast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skills are computed.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0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31" y="438150"/>
            <a:ext cx="4846669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Hypothetical test: a. Rare event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 The best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score: B=1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D=0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 B&lt;1 and D&lt;0.1: the forecast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square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is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completely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contained within the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observed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square,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contours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become parallel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the 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axis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only score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that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does</a:t>
            </a: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not penalize false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alarms 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[??]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 The normalized </a:t>
            </a:r>
            <a:r>
              <a:rPr lang="en-US" altLang="zh-TW" b="1" i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reveals how the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ITS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score is affected by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random</a:t>
            </a: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errors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60" t="43644" r="43282" b="43712"/>
          <a:stretch/>
        </p:blipFill>
        <p:spPr bwMode="auto">
          <a:xfrm>
            <a:off x="333375" y="4363908"/>
            <a:ext cx="2400300" cy="762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4" y="5126072"/>
            <a:ext cx="3820142" cy="126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4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304" y="485965"/>
            <a:ext cx="4806696" cy="637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Hypothetical test: b. Common event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7.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dotted line in Fig. 3d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shows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the region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minimum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score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where the ITS becomes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very close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zero.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upper-right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quadrant of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figures: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At very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large bias,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forecast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square becomes large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enough that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it overlaps the observation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square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generate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some hits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ETS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TSS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both become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negative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remains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insensitive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ITS becomes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larger than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zero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becomes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positive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takes on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negative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values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ITS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associated with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systematic</a:t>
            </a: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dissimilarity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and not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usual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systematic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similarity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47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Hypothetical test: c. Very common event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high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bias values (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B&gt;1.7): the sum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the areas of observation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forecast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becomes more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than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reference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area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the score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values are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insensitive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B&gt;1.7 and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contours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become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parallel to the B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axis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681" y="454342"/>
            <a:ext cx="4838319" cy="640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2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Hypothetical test: c. Very common event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10. Some researchers argue that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small phase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error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in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high-resolution NWP models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contributes to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total amount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random forecast error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11.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Spatial forecast verification methods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such as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fractions skill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score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FSS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 serve that purpose (Mittermaier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Roberts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2010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12. Another method is to consider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joint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histograms and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contingency methods together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(Hogan et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al. 2009).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13.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traditional contingency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methods there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 difference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between errors caused by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phase error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or any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other sources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error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14. The 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portion of ITS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seems to provide a measure for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errors caused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by small perturbations such as small phase errors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0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Analytical assessment of sensitivities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bias: B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probability of detection: P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event frequency: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= constant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==&gt; 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 CPR(critical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performance ratio,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):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2145127"/>
            <a:ext cx="4065271" cy="134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928" y="571500"/>
            <a:ext cx="354527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02" y="2333625"/>
            <a:ext cx="3182303" cy="29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3476625"/>
            <a:ext cx="3256598" cy="116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643438"/>
            <a:ext cx="4036695" cy="120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003" y="4662487"/>
            <a:ext cx="429672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Analytical assessment of sensitivities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 comparing CPR to the small changes of P relative to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small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change in B specifies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condition for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improvement of scores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 The quantity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P/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can be explained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as 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fraction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hit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that is added or removed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by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changing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fraction of bias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: when bias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is increasing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B&gt;0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improvement in score happens if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the ratio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added hits beats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CPR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: when bias is decreasing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B&lt;0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ratio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removed hits has to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be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smaller than CPR to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allow for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improvement of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score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38375"/>
            <a:ext cx="718185" cy="52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085625"/>
            <a:ext cx="718185" cy="50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7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Analytical assessment of sensitivities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 The comparison between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event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frequencies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shows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that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more common events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are associated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with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higher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 CPR values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sharper CPR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gradients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along 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 and P axes.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dotted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vertical line indicates an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unbiased</a:t>
            </a: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situation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where B=1.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7. The slanting dash–dotted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lines indicate P=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B,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it specifies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expected score 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random</a:t>
            </a: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forecasts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The area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above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en-US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below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 this line designates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forecasts that are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performing more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less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skillfully than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 random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forecast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646331"/>
            <a:ext cx="3017520" cy="622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接點 3"/>
          <p:cNvCxnSpPr/>
          <p:nvPr/>
        </p:nvCxnSpPr>
        <p:spPr>
          <a:xfrm>
            <a:off x="6380704" y="6692400"/>
            <a:ext cx="547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7000336" y="6694080"/>
            <a:ext cx="547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7814224" y="6694080"/>
            <a:ext cx="547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1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Analytical assessment of sensitivities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8. The dotted line again indicates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P=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criterion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9. CPR values of ETS and ITS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both increase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as P and </a:t>
            </a:r>
            <a:r>
              <a:rPr lang="el-G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increase, meaning that it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becomes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more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difficult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to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improve forecasts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by increasing bias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at higher scores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and event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frequencies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10. B&lt;1: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dry-biased forecast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 both ETS and the ITS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CPRs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have larger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values and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greater gradients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However, the relative increase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 the magnitude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and gradient of the ITS CPR is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more noticeable,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especially at higher POD values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B&gt;1: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wet-biased forecast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11. in both ETS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ITS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scores, CPR contours respond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to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changes in bias by resisting against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direction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bias improvements.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ETS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CPR contours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change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slightly in the space of P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l-GR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but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CPR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changes markedly and shows a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dynamic resistance to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hedging by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bias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74830"/>
            <a:ext cx="2571750" cy="675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接點 3"/>
          <p:cNvCxnSpPr/>
          <p:nvPr/>
        </p:nvCxnSpPr>
        <p:spPr>
          <a:xfrm>
            <a:off x="6599802" y="6682874"/>
            <a:ext cx="43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>
            <a:off x="7242791" y="6682858"/>
            <a:ext cx="43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8643113" y="6573309"/>
            <a:ext cx="43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7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 Introduction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 A number of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recurrent questions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exist about the true skill 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precipitation forecasts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including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sensitivity of the scores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bias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location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error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and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event frequency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42925" indent="-54292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bias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can skew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scores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a wet-biased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forecast with a larger bias to score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better than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 slightly more skillful but unbiased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forecast</a:t>
            </a:r>
          </a:p>
          <a:p>
            <a:pPr marL="542925" indent="-54292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This higher score is believed to be a consequence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inflated(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擴大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coverage of the precipitation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and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not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an indication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of actual forecast skill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information-theoretical analysis of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forecasts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provides a measure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entropy 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forecast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compared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entropy of the observation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42925" indent="-54292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conventional scores: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identify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objective similarities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between forecast and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observation</a:t>
            </a:r>
          </a:p>
          <a:p>
            <a:pPr marL="542925" indent="-542925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information-based scores: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mutual information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includes every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organized similarity that can be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desirable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or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undesirable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index indicates desirable similarity and 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represents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undesirable similarity (or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dissimilarity) between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forecast and observation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6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 Application in real forecast and observations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NOAA CAPS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 WRF members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30-h(00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06Z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), 4km resolution, no assimilation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CMC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GEM model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15km resolution, 58 levels topped at 10 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hPa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assimilated satellite radiance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NSSL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radar reflectivity mosaic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1km resolution, CAPPI at 2.5km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 6-h rain rate: accumulating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instantaneous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rain rates at every 15 min during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periods between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0000, 0600, 1200, and 1800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UTC, remapped to 16-km resolution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 domain: the central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eastern US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from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103°~78°W and 32°~45°N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duration: 4/16~6/6 2008, 540h, 90 cases of 6-h accumulations</a:t>
            </a:r>
          </a:p>
        </p:txBody>
      </p:sp>
    </p:spTree>
    <p:extLst>
      <p:ext uri="{BB962C8B-B14F-4D97-AF65-F5344CB8AC3E}">
        <p14:creationId xmlns:p14="http://schemas.microsoft.com/office/powerpoint/2010/main" val="39469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 Application in real forecast and observations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 Figures 7a and 7b show various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performance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scores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of two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independent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precipitation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forecasts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WRF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based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GEM based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compared to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radar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observations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averaged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over 90 cases of 6-h accumulations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7. different scores as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 function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event</a:t>
            </a: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thresholds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or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precipitation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intensities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8.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shows more negative scores at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lower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thresholds: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there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are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more random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errors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associated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with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small-scale features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78"/>
          <a:stretch/>
        </p:blipFill>
        <p:spPr bwMode="auto">
          <a:xfrm>
            <a:off x="5370060" y="428626"/>
            <a:ext cx="3773940" cy="614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1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18"/>
          <a:stretch/>
        </p:blipFill>
        <p:spPr bwMode="auto">
          <a:xfrm>
            <a:off x="5359527" y="3146819"/>
            <a:ext cx="3784473" cy="3711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 Application in real forecast and observations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9. Dotted lines above (below)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averaged WRF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score indicate the level that GEM has to reach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 order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prove (disprove) the null hypothesis with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statistical significance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ITS has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smallest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value on average. However, the reduced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magnitude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of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ITS scores reduces the temporal variance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 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score differences and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therefore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increases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statistical confidence.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11. GEM ITS score needs a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relatively smaller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increase (from 0.17 to 0.20) to reach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statistical significance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level than that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of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GEM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ETS (from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0.23 to 0.30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former roughly corresponds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to an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increase in the relative average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score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magnitude while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latter requires a 30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increase.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0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Discussion and conclusions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the </a:t>
            </a:r>
            <a:r>
              <a:rPr lang="en-US" altLang="zh-TW" b="1" i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>
                <a:latin typeface="標楷體" panose="03000509000000000000" pitchFamily="65" charset="-120"/>
                <a:ea typeface="標楷體" panose="03000509000000000000" pitchFamily="65" charset="-120"/>
              </a:rPr>
              <a:t>+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index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ITS has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comparable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behavior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with respect to other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traditional scores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especially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TSS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 the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index provides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additional information about 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inaccuracies</a:t>
            </a:r>
          </a:p>
          <a:p>
            <a:pPr marL="342900" indent="-342900"/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forecast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 The accumulative contribution of </a:t>
            </a:r>
            <a:r>
              <a:rPr lang="en-US" altLang="zh-TW" b="1" i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>
                <a:latin typeface="標楷體" panose="03000509000000000000" pitchFamily="65" charset="-120"/>
                <a:ea typeface="標楷體" panose="03000509000000000000" pitchFamily="65" charset="-120"/>
              </a:rPr>
              <a:t>+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results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 an ITS score that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in most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cases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of 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hypothetical test showed resemblance with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ETS. Although 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total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ITS decreases as the error increases,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decrease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of </a:t>
            </a:r>
            <a:r>
              <a:rPr lang="en-US" altLang="zh-TW" b="1" i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has a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different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interpretation than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negative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contribution of 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 The ITS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formulation originates directly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from information theory, and its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meaning is understandable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in terms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entropy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 A comparison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between 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sensitivity of ETS and ITS to small changes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bias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and hit rate indicated that both scores have a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natural resistance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further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change because of their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increasing CPR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existence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a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higher 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resisting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sensitivity for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against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hedging by bias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8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Discussion and conclusions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When we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consider forecast scores at multiple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thresholds,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observed event 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frequency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becomes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function of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threshold to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affect the consistency of 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the forecast evaluation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is not as much affected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by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observed 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event frequency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compared to other scores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an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attractive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alternative measure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 the evaluation of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precipitation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forecasts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66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Formulation of scores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en-US" altLang="zh-TW" i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p</a:t>
            </a:r>
            <a:r>
              <a:rPr lang="en-US" altLang="zh-TW" i="1" baseline="-250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r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  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probability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of   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rain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on grid point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1-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</a:t>
            </a:r>
            <a:r>
              <a:rPr lang="en-US" altLang="zh-TW" i="1" baseline="-2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probability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no-rain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on grid point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[the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total information of a closed set of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events] = [the entropy function]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entropy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function S(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 any set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binary forecast data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the logarithm with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base 2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and the information is given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 units 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bytes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(total entropy)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≦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(entropy) +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(entropy)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+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=&gt;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and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are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totally random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statistically independent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difference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between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entropy of 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and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sum of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entropies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of 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and 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can be regarded as 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interdependence(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互相依賴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of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O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and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(Watanabe 1969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This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interdependence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is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also called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mutual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information or joint information 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which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always greater than or equal to zero: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390775"/>
            <a:ext cx="5039360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91" y="5964320"/>
            <a:ext cx="4307205" cy="36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7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Formulation of scores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a: correct hits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b: false alarms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c: misses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d: correct negatives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 direct similarity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and dissimilarity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binary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sets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perfect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similarity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between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forecast and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observation: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a + d = 1, b = 0, c = 0 ==&gt; </a:t>
            </a:r>
            <a:r>
              <a:rPr lang="en-US" altLang="zh-TW" b="1" i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maximum, </a:t>
            </a:r>
            <a:r>
              <a:rPr lang="en-US" altLang="zh-TW" b="1" i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= 0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forecast and observation are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exact opposites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b + c = 1, a = 0, d = 0 ==&gt; </a:t>
            </a:r>
            <a:r>
              <a:rPr lang="en-US" altLang="zh-TW" b="1" i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= 0, </a:t>
            </a:r>
            <a:r>
              <a:rPr lang="en-US" altLang="zh-TW" b="1" i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maximum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6" y="485777"/>
            <a:ext cx="4379595" cy="144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58" y="2071686"/>
            <a:ext cx="5613083" cy="114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09" y="3761824"/>
            <a:ext cx="5721287" cy="128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4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Formulation of scores</a:t>
            </a:r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8. the maximum possible value of joint information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is always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less than or equal to the entropy of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observation:</a:t>
            </a: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9. normalize the joint information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score using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the entropy of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observation: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10. ITS is a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dimensionless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nonnegative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value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equal to or smaller than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</a:p>
          <a:p>
            <a:pPr marL="342900" indent="-3429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ITS is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ratio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of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mutual information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observation information</a:t>
            </a:r>
          </a:p>
          <a:p>
            <a:pPr marL="342900" indent="-34290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90600" indent="-9906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11.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systematic similarity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between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prediction and observation that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contributes positively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to the total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score</a:t>
            </a:r>
          </a:p>
          <a:p>
            <a:pPr marL="990600" indent="-9906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-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similarities are random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 and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dissimilarities are prominent</a:t>
            </a:r>
          </a:p>
          <a:p>
            <a:pPr marL="990600" indent="-9906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 0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is the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threshold below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which the forecast has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 desired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skill</a:t>
            </a:r>
          </a:p>
          <a:p>
            <a:pPr marL="990600" indent="-990600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+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systematic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dissimilarity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between forecast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observation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that contributes positively to the score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but must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come from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serious error in the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forecast</a:t>
            </a:r>
          </a:p>
          <a:p>
            <a:pPr marL="990600" indent="-990600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-</a:t>
            </a:r>
            <a:r>
              <a:rPr lang="en-US" altLang="zh-TW" b="1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b="1" i="1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negates some of the total joint information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indicates the magnitude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of the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random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errors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0" y="681022"/>
            <a:ext cx="4950333" cy="31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890712"/>
            <a:ext cx="3841242" cy="28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733675"/>
            <a:ext cx="3868293" cy="62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2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4"/>
            <a:ext cx="9130381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6" y="4324352"/>
            <a:ext cx="4379595" cy="144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n-US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Formulation of scores</a:t>
            </a: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endParaRPr lang="en-US" altLang="zh-TW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71475" indent="-371475"/>
            <a:r>
              <a:rPr lang="en-US" altLang="zh-TW" dirty="0" err="1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Prefigurance</a:t>
            </a:r>
            <a: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前估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), probability of detection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a/(</a:t>
            </a:r>
            <a:r>
              <a:rPr lang="en-US" altLang="zh-TW" dirty="0" err="1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a+c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= hit/(</a:t>
            </a:r>
            <a:r>
              <a:rPr lang="en-US" altLang="zh-TW" dirty="0" err="1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hit+miss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371475" indent="-371475"/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Post agreement</a:t>
            </a:r>
            <a: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後符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a/(</a:t>
            </a:r>
            <a:r>
              <a:rPr lang="en-US" altLang="zh-TW" dirty="0" err="1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a+b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= hit/(</a:t>
            </a:r>
            <a:r>
              <a:rPr lang="en-US" altLang="zh-TW" dirty="0" err="1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hit+false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alarm)</a:t>
            </a:r>
            <a:endParaRPr lang="en-US" altLang="zh-TW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81400" y="1847850"/>
            <a:ext cx="1552575" cy="2571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8575" y="2149997"/>
            <a:ext cx="9007921" cy="43204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295526" y="4286252"/>
            <a:ext cx="4562474" cy="155257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8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700" y="11113"/>
            <a:ext cx="91313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Rainfall 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validation </a:t>
            </a:r>
            <a:r>
              <a:rPr lang="zh-TW" altLang="en-US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（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Schaefer, </a:t>
            </a:r>
            <a:r>
              <a:rPr lang="en-US" altLang="zh-TW" sz="2000" i="1" dirty="0" err="1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Wea</a:t>
            </a:r>
            <a:r>
              <a:rPr lang="en-US" altLang="zh-TW" sz="2000" i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. Forecasting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, 1990</a:t>
            </a:r>
            <a:r>
              <a:rPr lang="zh-TW" altLang="en-US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）</a:t>
            </a: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T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hreat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S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core (value: 0 = no ability ~ 1 = best)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  = (n11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)/(n11+n10+n01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E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quitable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T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hreat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S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core (value: -1/3 ~ 0 = no ability ~ 1 = best)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  = (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n11-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)/(n11+n10+n01-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 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(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random hit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 = [(n11+n10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)/N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] × [(n11+n01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)/N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] × N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B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ias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S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core 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value: 0~ ∞, best = 1)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  = (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n11+n10)/(n11+n01)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B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ase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ate = (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n11+n01)/N</a:t>
            </a:r>
            <a:endParaRPr lang="en-US" altLang="zh-TW" sz="20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F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orecast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ate 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= 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n11+n10)/N</a:t>
            </a:r>
          </a:p>
        </p:txBody>
      </p:sp>
      <p:grpSp>
        <p:nvGrpSpPr>
          <p:cNvPr id="3" name="群組 24"/>
          <p:cNvGrpSpPr>
            <a:grpSpLocks/>
          </p:cNvGrpSpPr>
          <p:nvPr/>
        </p:nvGrpSpPr>
        <p:grpSpPr bwMode="auto">
          <a:xfrm>
            <a:off x="4271963" y="3579813"/>
            <a:ext cx="4714875" cy="3025775"/>
            <a:chOff x="4427980" y="2708900"/>
            <a:chExt cx="4716020" cy="3025180"/>
          </a:xfrm>
        </p:grpSpPr>
        <p:sp>
          <p:nvSpPr>
            <p:cNvPr id="4" name="矩形 3"/>
            <p:cNvSpPr/>
            <p:nvPr/>
          </p:nvSpPr>
          <p:spPr>
            <a:xfrm>
              <a:off x="4427980" y="2708900"/>
              <a:ext cx="4716020" cy="302518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>
              <a:off x="6228642" y="2708900"/>
              <a:ext cx="0" cy="302518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>
              <a:off x="7760951" y="2708900"/>
              <a:ext cx="0" cy="302518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4427980" y="3500906"/>
              <a:ext cx="471602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4427980" y="4653205"/>
              <a:ext cx="471602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4437507" y="2720010"/>
              <a:ext cx="1784783" cy="78248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13"/>
            <p:cNvSpPr txBox="1">
              <a:spLocks noChangeArrowheads="1"/>
            </p:cNvSpPr>
            <p:nvPr/>
          </p:nvSpPr>
          <p:spPr bwMode="auto">
            <a:xfrm>
              <a:off x="4427980" y="3140960"/>
              <a:ext cx="10801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FF0000"/>
                  </a:solidFill>
                </a:rPr>
                <a:t>F</a:t>
              </a:r>
              <a:r>
                <a:rPr lang="en-US" altLang="zh-TW" sz="1800"/>
                <a:t>orecast</a:t>
              </a:r>
              <a:endParaRPr lang="zh-TW" altLang="en-US" sz="1800"/>
            </a:p>
          </p:txBody>
        </p:sp>
        <p:sp>
          <p:nvSpPr>
            <p:cNvPr id="11" name="文字方塊 14"/>
            <p:cNvSpPr txBox="1">
              <a:spLocks noChangeArrowheads="1"/>
            </p:cNvSpPr>
            <p:nvPr/>
          </p:nvSpPr>
          <p:spPr bwMode="auto">
            <a:xfrm>
              <a:off x="5076070" y="2708900"/>
              <a:ext cx="12241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FF0000"/>
                  </a:solidFill>
                </a:rPr>
                <a:t>O</a:t>
              </a:r>
              <a:r>
                <a:rPr lang="en-US" altLang="zh-TW" sz="1800"/>
                <a:t>bserved</a:t>
              </a:r>
              <a:endParaRPr lang="zh-TW" altLang="en-US" sz="1800"/>
            </a:p>
          </p:txBody>
        </p:sp>
        <p:sp>
          <p:nvSpPr>
            <p:cNvPr id="12" name="文字方塊 16"/>
            <p:cNvSpPr txBox="1">
              <a:spLocks noChangeArrowheads="1"/>
            </p:cNvSpPr>
            <p:nvPr/>
          </p:nvSpPr>
          <p:spPr bwMode="auto">
            <a:xfrm>
              <a:off x="6300240" y="2780910"/>
              <a:ext cx="1440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yes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800"/>
                <a:t>≧</a:t>
              </a:r>
              <a:r>
                <a:rPr lang="en-US" altLang="zh-TW" sz="1800"/>
                <a:t>threshold</a:t>
              </a:r>
              <a:endParaRPr lang="zh-TW" altLang="en-US" sz="1800"/>
            </a:p>
          </p:txBody>
        </p:sp>
        <p:sp>
          <p:nvSpPr>
            <p:cNvPr id="13" name="文字方塊 17"/>
            <p:cNvSpPr txBox="1">
              <a:spLocks noChangeArrowheads="1"/>
            </p:cNvSpPr>
            <p:nvPr/>
          </p:nvSpPr>
          <p:spPr bwMode="auto">
            <a:xfrm>
              <a:off x="7740440" y="2780910"/>
              <a:ext cx="14035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no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800"/>
                <a:t>＜</a:t>
              </a:r>
              <a:r>
                <a:rPr lang="en-US" altLang="zh-TW" sz="1800"/>
                <a:t>threshold</a:t>
              </a:r>
              <a:endParaRPr lang="zh-TW" altLang="en-US" sz="1800"/>
            </a:p>
          </p:txBody>
        </p:sp>
        <p:sp>
          <p:nvSpPr>
            <p:cNvPr id="14" name="文字方塊 18"/>
            <p:cNvSpPr txBox="1">
              <a:spLocks noChangeArrowheads="1"/>
            </p:cNvSpPr>
            <p:nvPr/>
          </p:nvSpPr>
          <p:spPr bwMode="auto">
            <a:xfrm>
              <a:off x="4644010" y="3789050"/>
              <a:ext cx="1440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yes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800"/>
                <a:t>≧</a:t>
              </a:r>
              <a:r>
                <a:rPr lang="en-US" altLang="zh-TW" sz="1800"/>
                <a:t>threshold</a:t>
              </a:r>
              <a:endParaRPr lang="zh-TW" altLang="en-US" sz="1800"/>
            </a:p>
          </p:txBody>
        </p:sp>
        <p:sp>
          <p:nvSpPr>
            <p:cNvPr id="15" name="文字方塊 19"/>
            <p:cNvSpPr txBox="1">
              <a:spLocks noChangeArrowheads="1"/>
            </p:cNvSpPr>
            <p:nvPr/>
          </p:nvSpPr>
          <p:spPr bwMode="auto">
            <a:xfrm>
              <a:off x="4644010" y="4870959"/>
              <a:ext cx="14035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no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800" dirty="0"/>
                <a:t>＜</a:t>
              </a:r>
              <a:r>
                <a:rPr lang="en-US" altLang="zh-TW" sz="1800" dirty="0"/>
                <a:t>threshold</a:t>
              </a:r>
              <a:endParaRPr lang="zh-TW" altLang="en-US" sz="1800" dirty="0"/>
            </a:p>
          </p:txBody>
        </p:sp>
        <p:sp>
          <p:nvSpPr>
            <p:cNvPr id="16" name="文字方塊 20"/>
            <p:cNvSpPr txBox="1">
              <a:spLocks noChangeArrowheads="1"/>
            </p:cNvSpPr>
            <p:nvPr/>
          </p:nvSpPr>
          <p:spPr bwMode="auto">
            <a:xfrm>
              <a:off x="6300240" y="3717040"/>
              <a:ext cx="14035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hit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(</a:t>
              </a:r>
              <a:r>
                <a:rPr lang="en-US" altLang="zh-TW" sz="1800" dirty="0" smtClean="0"/>
                <a:t>n11, a)</a:t>
              </a:r>
              <a:endParaRPr lang="zh-TW" altLang="en-US" sz="1800" dirty="0"/>
            </a:p>
          </p:txBody>
        </p:sp>
        <p:sp>
          <p:nvSpPr>
            <p:cNvPr id="17" name="文字方塊 21"/>
            <p:cNvSpPr txBox="1">
              <a:spLocks noChangeArrowheads="1"/>
            </p:cNvSpPr>
            <p:nvPr/>
          </p:nvSpPr>
          <p:spPr bwMode="auto">
            <a:xfrm>
              <a:off x="7740440" y="3717040"/>
              <a:ext cx="14035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false alarm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(</a:t>
              </a:r>
              <a:r>
                <a:rPr lang="en-US" altLang="zh-TW" sz="1800" dirty="0" smtClean="0"/>
                <a:t>n10, b)</a:t>
              </a:r>
              <a:endParaRPr lang="zh-TW" altLang="en-US" sz="1800" dirty="0"/>
            </a:p>
          </p:txBody>
        </p:sp>
        <p:sp>
          <p:nvSpPr>
            <p:cNvPr id="18" name="文字方塊 22"/>
            <p:cNvSpPr txBox="1">
              <a:spLocks noChangeArrowheads="1"/>
            </p:cNvSpPr>
            <p:nvPr/>
          </p:nvSpPr>
          <p:spPr bwMode="auto">
            <a:xfrm>
              <a:off x="6300240" y="4870959"/>
              <a:ext cx="14035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miss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(</a:t>
              </a:r>
              <a:r>
                <a:rPr lang="en-US" altLang="zh-TW" sz="1800" dirty="0" smtClean="0"/>
                <a:t>n01, c)</a:t>
              </a:r>
              <a:endParaRPr lang="zh-TW" altLang="en-US" sz="1800" dirty="0"/>
            </a:p>
          </p:txBody>
        </p:sp>
        <p:sp>
          <p:nvSpPr>
            <p:cNvPr id="19" name="文字方塊 23"/>
            <p:cNvSpPr txBox="1">
              <a:spLocks noChangeArrowheads="1"/>
            </p:cNvSpPr>
            <p:nvPr/>
          </p:nvSpPr>
          <p:spPr bwMode="auto">
            <a:xfrm>
              <a:off x="7740440" y="4737980"/>
              <a:ext cx="140356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correct negative hit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dirty="0"/>
                <a:t>(</a:t>
              </a:r>
              <a:r>
                <a:rPr lang="en-US" altLang="zh-TW" sz="1800" dirty="0" smtClean="0"/>
                <a:t>n00, d)</a:t>
              </a:r>
              <a:endParaRPr lang="zh-TW" altLang="en-US" sz="1800" dirty="0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152400" y="3590925"/>
            <a:ext cx="4062414" cy="3014663"/>
            <a:chOff x="590550" y="4196659"/>
            <a:chExt cx="3105150" cy="2192095"/>
          </a:xfrm>
        </p:grpSpPr>
        <p:sp>
          <p:nvSpPr>
            <p:cNvPr id="20" name="矩形 19"/>
            <p:cNvSpPr/>
            <p:nvPr/>
          </p:nvSpPr>
          <p:spPr>
            <a:xfrm>
              <a:off x="590550" y="4196659"/>
              <a:ext cx="3105150" cy="21920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1657350" y="4651306"/>
              <a:ext cx="1524000" cy="102114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876300" y="4820790"/>
              <a:ext cx="1524000" cy="1021141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2476500" y="496202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n01</a:t>
              </a:r>
              <a:endParaRPr lang="zh-TW" altLang="en-US" dirty="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771650" y="505727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n11</a:t>
              </a:r>
              <a:endParaRPr lang="zh-TW" altLang="en-US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1104900" y="515252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n10</a:t>
              </a:r>
              <a:endParaRPr lang="zh-TW" altLang="en-US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933700" y="5739657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n00</a:t>
              </a:r>
              <a:endParaRPr lang="zh-TW" altLang="en-US" dirty="0"/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2772156" y="3938643"/>
            <a:ext cx="79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O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572466" y="4312793"/>
            <a:ext cx="79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</a:rPr>
              <a:t>F</a:t>
            </a:r>
            <a:endParaRPr lang="zh-TW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700" y="11113"/>
            <a:ext cx="91313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Statistics issues: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1. Classified method (</a:t>
            </a:r>
            <a:r>
              <a:rPr lang="zh-TW" altLang="en-US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分類統計法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 vs. point-to-point</a:t>
            </a:r>
          </a:p>
          <a:p>
            <a:pPr marL="938213" indent="-938213">
              <a:lnSpc>
                <a:spcPts val="2400"/>
              </a:lnSpc>
              <a:spcBef>
                <a:spcPts val="0"/>
              </a:spcBef>
              <a:defRPr/>
            </a:pPr>
            <a:r>
              <a:rPr lang="zh-TW" altLang="en-US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Classified method: sort and count the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numbers above the threshold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of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F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and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O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, the minimum is n11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point-to-point: same as traditional method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2. Evaluation by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TS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ETS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, and the definition of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(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random hit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 (Wang 2014, </a:t>
            </a:r>
            <a:r>
              <a:rPr lang="en-US" altLang="zh-TW" sz="2000" i="1" dirty="0" err="1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Wea</a:t>
            </a:r>
            <a:r>
              <a:rPr lang="en-US" altLang="zh-TW" sz="2000" i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. Forecasting, 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Schaefer 1990</a:t>
            </a:r>
            <a:r>
              <a:rPr lang="en-US" altLang="zh-TW" sz="2000" i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, </a:t>
            </a:r>
            <a:r>
              <a:rPr lang="en-US" altLang="zh-TW" sz="2000" i="1" dirty="0" err="1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Wea</a:t>
            </a:r>
            <a:r>
              <a:rPr lang="en-US" altLang="zh-TW" sz="2000" i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. Forecasting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R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= 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F×(O/N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 = 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O×(F/N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 =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expected value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of random hit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   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point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× (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chance of random hit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If (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O/N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): N = total stations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If (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F/N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): N = total model domain grid points</a:t>
            </a: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1995488" indent="-1995488">
              <a:lnSpc>
                <a:spcPts val="2400"/>
              </a:lnSpc>
              <a:spcBef>
                <a:spcPts val="0"/>
              </a:spcBef>
              <a:defRPr/>
            </a:pPr>
            <a:r>
              <a:rPr lang="en-US" altLang="zh-TW" sz="2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 Should 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O</a:t>
            </a:r>
            <a:r>
              <a:rPr lang="en-US" altLang="zh-TW" sz="2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define by single simulation or climatologic value?</a:t>
            </a:r>
          </a:p>
        </p:txBody>
      </p:sp>
    </p:spTree>
    <p:extLst>
      <p:ext uri="{BB962C8B-B14F-4D97-AF65-F5344CB8AC3E}">
        <p14:creationId xmlns:p14="http://schemas.microsoft.com/office/powerpoint/2010/main" val="12107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438" y="606425"/>
          <a:ext cx="4392612" cy="5972175"/>
        </p:xfrm>
        <a:graphic>
          <a:graphicData uri="http://schemas.openxmlformats.org/drawingml/2006/table">
            <a:tbl>
              <a:tblPr/>
              <a:tblGrid>
                <a:gridCol w="732102"/>
                <a:gridCol w="732102"/>
                <a:gridCol w="732102"/>
                <a:gridCol w="732102"/>
                <a:gridCol w="732102"/>
                <a:gridCol w="732102"/>
              </a:tblGrid>
              <a:tr h="241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42FF15"/>
                          </a:solidFill>
                          <a:latin typeface="新細明體"/>
                        </a:rPr>
                        <a:t>stdcase</a:t>
                      </a:r>
                      <a:endParaRPr 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BS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BR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FR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0.771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0.592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0.901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0.524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0.472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100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0.699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0.611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0.812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0.297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0.241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130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0.658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0.598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0.738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0.211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0.156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150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0.619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0.571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0.722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0.165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0.119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200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0.503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0.673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0.088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0.059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0.460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0.445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0.592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0.050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0.439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0.431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0.489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0.029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0.014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0.397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0.393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0.475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0.016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0.008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4518"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42FF15"/>
                          </a:solidFill>
                          <a:latin typeface="新細明體"/>
                        </a:rPr>
                        <a:t>pcase</a:t>
                      </a:r>
                      <a:endParaRPr lang="en-US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BS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BR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FR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0.854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0.621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0.949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0.680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0.645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100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0.801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0.635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0.929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0.524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0.487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130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0.777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0.640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0.901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0.452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0.407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>
                          <a:solidFill>
                            <a:srgbClr val="42FF15"/>
                          </a:solidFill>
                          <a:latin typeface="新細明體"/>
                        </a:rPr>
                        <a:t>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0.763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0.642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0.899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0.407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0.366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200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0.739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latin typeface="新細明體"/>
                        </a:rPr>
                        <a:t>0.651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0.863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0.313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0.270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0.677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0.604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0.827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0.241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0.199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0.634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0.575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0.759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0.194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0.148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14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>
                          <a:solidFill>
                            <a:srgbClr val="42FF15"/>
                          </a:solidFill>
                          <a:latin typeface="新細明體"/>
                        </a:rPr>
                        <a:t>350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0.602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0.556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0.715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0.156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b="0" i="0" u="none" strike="noStrike" dirty="0" smtClean="0">
                          <a:solidFill>
                            <a:srgbClr val="42FF15"/>
                          </a:solidFill>
                          <a:latin typeface="新細明體"/>
                        </a:rPr>
                        <a:t>0.112</a:t>
                      </a:r>
                      <a:endParaRPr lang="en-US" altLang="zh-TW" sz="2000" b="0" i="0" u="none" strike="noStrike" dirty="0">
                        <a:solidFill>
                          <a:srgbClr val="42FF15"/>
                        </a:solidFill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2700" y="11113"/>
            <a:ext cx="90233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800" dirty="0">
                <a:solidFill>
                  <a:srgbClr val="42FF15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Rainfall validation: Classified statistics (</a:t>
            </a:r>
            <a:r>
              <a:rPr lang="zh-TW" altLang="en-US" sz="2800" dirty="0">
                <a:solidFill>
                  <a:srgbClr val="42FF15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分類統計法</a:t>
            </a:r>
            <a:r>
              <a:rPr lang="en-US" altLang="zh-TW" sz="2800" dirty="0">
                <a:solidFill>
                  <a:srgbClr val="42FF15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</a:p>
          <a:p>
            <a:pPr marL="973138" indent="-973138">
              <a:lnSpc>
                <a:spcPts val="2400"/>
              </a:lnSpc>
              <a:spcBef>
                <a:spcPts val="0"/>
              </a:spcBef>
              <a:defRPr/>
            </a:pPr>
            <a:endParaRPr lang="en-US" altLang="zh-TW" sz="2400" dirty="0">
              <a:solidFill>
                <a:srgbClr val="42FF15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3906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8" t="17770" r="919"/>
          <a:stretch>
            <a:fillRect/>
          </a:stretch>
        </p:blipFill>
        <p:spPr bwMode="auto">
          <a:xfrm>
            <a:off x="5165725" y="638175"/>
            <a:ext cx="3978275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15733" r="1456" b="1208"/>
          <a:stretch>
            <a:fillRect/>
          </a:stretch>
        </p:blipFill>
        <p:spPr bwMode="auto">
          <a:xfrm>
            <a:off x="5165725" y="2632075"/>
            <a:ext cx="3978275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1" t="15636" r="1237" b="1035"/>
          <a:stretch>
            <a:fillRect/>
          </a:stretch>
        </p:blipFill>
        <p:spPr bwMode="auto">
          <a:xfrm>
            <a:off x="5173663" y="4625975"/>
            <a:ext cx="39703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067" name="文字方塊 8"/>
          <p:cNvSpPr txBox="1">
            <a:spLocks noChangeArrowheads="1"/>
          </p:cNvSpPr>
          <p:nvPr/>
        </p:nvSpPr>
        <p:spPr bwMode="auto">
          <a:xfrm>
            <a:off x="4787900" y="1376363"/>
            <a:ext cx="1296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TS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39068" name="文字方塊 9"/>
          <p:cNvSpPr txBox="1">
            <a:spLocks noChangeArrowheads="1"/>
          </p:cNvSpPr>
          <p:nvPr/>
        </p:nvSpPr>
        <p:spPr bwMode="auto">
          <a:xfrm>
            <a:off x="4787900" y="5508625"/>
            <a:ext cx="1296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BS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39069" name="文字方塊 10"/>
          <p:cNvSpPr txBox="1">
            <a:spLocks noChangeArrowheads="1"/>
          </p:cNvSpPr>
          <p:nvPr/>
        </p:nvSpPr>
        <p:spPr bwMode="auto">
          <a:xfrm>
            <a:off x="4787900" y="3348038"/>
            <a:ext cx="1296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ETS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39070" name="文字方塊 11"/>
          <p:cNvSpPr txBox="1">
            <a:spLocks noChangeArrowheads="1"/>
          </p:cNvSpPr>
          <p:nvPr/>
        </p:nvSpPr>
        <p:spPr bwMode="auto">
          <a:xfrm>
            <a:off x="79375" y="6526213"/>
            <a:ext cx="4852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NOTE: scores of TTFRI is for river-regions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1" name="加號 10"/>
          <p:cNvSpPr/>
          <p:nvPr/>
        </p:nvSpPr>
        <p:spPr>
          <a:xfrm>
            <a:off x="6262688" y="441325"/>
            <a:ext cx="142875" cy="144463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加號 11"/>
          <p:cNvSpPr/>
          <p:nvPr/>
        </p:nvSpPr>
        <p:spPr>
          <a:xfrm>
            <a:off x="7850188" y="900113"/>
            <a:ext cx="144462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加號 12"/>
          <p:cNvSpPr/>
          <p:nvPr/>
        </p:nvSpPr>
        <p:spPr>
          <a:xfrm>
            <a:off x="8632825" y="1228725"/>
            <a:ext cx="144463" cy="142875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加號 13"/>
          <p:cNvSpPr/>
          <p:nvPr/>
        </p:nvSpPr>
        <p:spPr>
          <a:xfrm>
            <a:off x="6262688" y="2647950"/>
            <a:ext cx="142875" cy="144463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加號 14"/>
          <p:cNvSpPr/>
          <p:nvPr/>
        </p:nvSpPr>
        <p:spPr>
          <a:xfrm>
            <a:off x="7847013" y="2898775"/>
            <a:ext cx="142875" cy="144463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加號 15"/>
          <p:cNvSpPr/>
          <p:nvPr/>
        </p:nvSpPr>
        <p:spPr>
          <a:xfrm>
            <a:off x="8629650" y="3198813"/>
            <a:ext cx="142875" cy="142875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加號 16"/>
          <p:cNvSpPr/>
          <p:nvPr/>
        </p:nvSpPr>
        <p:spPr>
          <a:xfrm>
            <a:off x="6262688" y="5843588"/>
            <a:ext cx="142875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加號 17"/>
          <p:cNvSpPr/>
          <p:nvPr/>
        </p:nvSpPr>
        <p:spPr>
          <a:xfrm>
            <a:off x="7856538" y="5975350"/>
            <a:ext cx="142875" cy="144463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加號 18"/>
          <p:cNvSpPr/>
          <p:nvPr/>
        </p:nvSpPr>
        <p:spPr>
          <a:xfrm>
            <a:off x="8651875" y="6069013"/>
            <a:ext cx="144463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加號 19"/>
          <p:cNvSpPr/>
          <p:nvPr/>
        </p:nvSpPr>
        <p:spPr>
          <a:xfrm>
            <a:off x="7067550" y="525463"/>
            <a:ext cx="144463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加號 20"/>
          <p:cNvSpPr/>
          <p:nvPr/>
        </p:nvSpPr>
        <p:spPr>
          <a:xfrm>
            <a:off x="7069138" y="2649538"/>
            <a:ext cx="144462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加號 21"/>
          <p:cNvSpPr/>
          <p:nvPr/>
        </p:nvSpPr>
        <p:spPr>
          <a:xfrm>
            <a:off x="7032625" y="5900738"/>
            <a:ext cx="144463" cy="144462"/>
          </a:xfrm>
          <a:prstGeom prst="mathPlus">
            <a:avLst/>
          </a:prstGeom>
          <a:solidFill>
            <a:srgbClr val="42FF15"/>
          </a:solidFill>
          <a:ln w="0">
            <a:solidFill>
              <a:srgbClr val="42F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4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2831</Words>
  <Application>Microsoft Office PowerPoint</Application>
  <PresentationFormat>如螢幕大小 (4:3)</PresentationFormat>
  <Paragraphs>591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Cloud</dc:creator>
  <cp:lastModifiedBy>mark</cp:lastModifiedBy>
  <cp:revision>229</cp:revision>
  <dcterms:created xsi:type="dcterms:W3CDTF">2016-04-24T09:54:08Z</dcterms:created>
  <dcterms:modified xsi:type="dcterms:W3CDTF">2016-10-24T12:13:04Z</dcterms:modified>
</cp:coreProperties>
</file>